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xml" ContentType="application/vnd.openxmlformats-officedocument.presentationml.tags+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3"/>
  </p:notesMasterIdLst>
  <p:handoutMasterIdLst>
    <p:handoutMasterId r:id="rId34"/>
  </p:handoutMasterIdLst>
  <p:sldIdLst>
    <p:sldId id="256" r:id="rId5"/>
    <p:sldId id="1169" r:id="rId6"/>
    <p:sldId id="305" r:id="rId7"/>
    <p:sldId id="1172" r:id="rId8"/>
    <p:sldId id="1176" r:id="rId9"/>
    <p:sldId id="1183" r:id="rId10"/>
    <p:sldId id="340" r:id="rId11"/>
    <p:sldId id="1170" r:id="rId12"/>
    <p:sldId id="483" r:id="rId13"/>
    <p:sldId id="1174" r:id="rId14"/>
    <p:sldId id="1175" r:id="rId15"/>
    <p:sldId id="303" r:id="rId16"/>
    <p:sldId id="1178" r:id="rId17"/>
    <p:sldId id="1129" r:id="rId18"/>
    <p:sldId id="1177" r:id="rId19"/>
    <p:sldId id="1132" r:id="rId20"/>
    <p:sldId id="1179" r:id="rId21"/>
    <p:sldId id="1165" r:id="rId22"/>
    <p:sldId id="1180" r:id="rId23"/>
    <p:sldId id="1167" r:id="rId24"/>
    <p:sldId id="1182" r:id="rId25"/>
    <p:sldId id="1216" r:id="rId26"/>
    <p:sldId id="1217" r:id="rId27"/>
    <p:sldId id="1207" r:id="rId28"/>
    <p:sldId id="1204" r:id="rId29"/>
    <p:sldId id="328" r:id="rId30"/>
    <p:sldId id="1173" r:id="rId31"/>
    <p:sldId id="1201" r:id="rId32"/>
  </p:sldIdLst>
  <p:sldSz cx="9144000" cy="6858000" type="screen4x3"/>
  <p:notesSz cx="6797675" cy="9926638"/>
  <p:embeddedFontLst>
    <p:embeddedFont>
      <p:font typeface="Meiryo" panose="020B0604030504040204" pitchFamily="50" charset="-128"/>
      <p:regular r:id="rId35"/>
      <p:bold r:id="rId36"/>
      <p:italic r:id="rId37"/>
      <p:boldItalic r:id="rId38"/>
    </p:embeddedFont>
    <p:embeddedFont>
      <p:font typeface="Yu Gothic" panose="020B0400000000000000" pitchFamily="50" charset="-128"/>
      <p:regular r:id="rId39"/>
      <p:bold r:id="rId40"/>
    </p:embeddedFont>
    <p:embeddedFont>
      <p:font typeface="Helvetica" panose="020B0604020202020204" pitchFamily="34" charset="0"/>
      <p:regular r:id="rId41"/>
      <p:bold r:id="rId42"/>
      <p:italic r:id="rId43"/>
      <p:boldItalic r:id="rId44"/>
    </p:embeddedFont>
    <p:embeddedFont>
      <p:font typeface="HGPｺﾞｼｯｸE" panose="020B0900000000000000" pitchFamily="50" charset="-128"/>
      <p:regular r:id="rId45"/>
    </p:embeddedFont>
    <p:embeddedFont>
      <p:font typeface="HGPｺﾞｼｯｸE" panose="020B0900000000000000" pitchFamily="50" charset="-128"/>
      <p:regular r:id="rId45"/>
    </p:embeddedFont>
    <p:embeddedFont>
      <p:font typeface="HGPｺﾞｼｯｸM" panose="020B0600000000000000" pitchFamily="50" charset="-128"/>
      <p:regular r:id="rId46"/>
    </p:embeddedFont>
    <p:embeddedFont>
      <p:font typeface="HGP創英角ｺﾞｼｯｸUB" panose="020B0900000000000000" pitchFamily="50" charset="-128"/>
      <p:regular r:id="rId47"/>
    </p:embeddedFont>
    <p:embeddedFont>
      <p:font typeface="Meiryo UI" panose="020B0604030504040204" pitchFamily="50" charset="-128"/>
      <p:regular r:id="rId48"/>
      <p:bold r:id="rId49"/>
      <p:italic r:id="rId50"/>
      <p:boldItalic r:id="rId51"/>
    </p:embeddedFont>
    <p:embeddedFont>
      <p:font typeface="ＭＳ Ｐゴシック" panose="020B0600070205080204" pitchFamily="50" charset="-128"/>
      <p:regular r:id="rId52"/>
    </p:embeddedFont>
    <p:embeddedFont>
      <p:font typeface="ＭＳ ゴシック" panose="020B0609070205080204" pitchFamily="49" charset="-128"/>
      <p:regular r:id="rId53"/>
    </p:embeddedFont>
    <p:embeddedFont>
      <p:font typeface="ＭＳ 明朝" panose="02020609040205080304" pitchFamily="17" charset="-128"/>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D9F254"/>
    <a:srgbClr val="FFCA81"/>
    <a:srgbClr val="9B4D0D"/>
    <a:srgbClr val="0070C0"/>
    <a:srgbClr val="E4B212"/>
    <a:srgbClr val="FF66CC"/>
    <a:srgbClr val="7030A0"/>
    <a:srgbClr val="00B050"/>
    <a:srgbClr val="E8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8" autoAdjust="0"/>
    <p:restoredTop sz="88219" autoAdjust="0"/>
  </p:normalViewPr>
  <p:slideViewPr>
    <p:cSldViewPr snapToGrid="0">
      <p:cViewPr>
        <p:scale>
          <a:sx n="98" d="100"/>
          <a:sy n="98" d="100"/>
        </p:scale>
        <p:origin x="582" y="-1638"/>
      </p:cViewPr>
      <p:guideLst>
        <p:guide orient="horz"/>
        <p:guide pos="5760"/>
      </p:guideLst>
    </p:cSldViewPr>
  </p:slideViewPr>
  <p:notesTextViewPr>
    <p:cViewPr>
      <p:scale>
        <a:sx n="1" d="1"/>
        <a:sy n="1" d="1"/>
      </p:scale>
      <p:origin x="0" y="0"/>
    </p:cViewPr>
  </p:notesTextViewPr>
  <p:notesViewPr>
    <p:cSldViewPr snapToGrid="0">
      <p:cViewPr>
        <p:scale>
          <a:sx n="90" d="100"/>
          <a:sy n="90" d="100"/>
        </p:scale>
        <p:origin x="2650" y="-91"/>
      </p:cViewPr>
      <p:guideLst/>
    </p:cSldViewPr>
  </p:notesViewPr>
  <p:gridSpacing cx="72008" cy="72008"/>
</p:viewPr>
</file>

<file path=ppt/_rels/presentation.xml.rels>&#65279;<?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font" Target="fonts/font5.fntdata" /><Relationship Id="rId21" Type="http://schemas.openxmlformats.org/officeDocument/2006/relationships/slide" Target="slides/slide17.xml" /><Relationship Id="rId34" Type="http://schemas.openxmlformats.org/officeDocument/2006/relationships/handoutMaster" Target="handoutMasters/handoutMaster1.xml" /><Relationship Id="rId42" Type="http://schemas.openxmlformats.org/officeDocument/2006/relationships/font" Target="fonts/font8.fntdata" /><Relationship Id="rId47" Type="http://schemas.openxmlformats.org/officeDocument/2006/relationships/font" Target="fonts/font13.fntdata" /><Relationship Id="rId50" Type="http://schemas.openxmlformats.org/officeDocument/2006/relationships/font" Target="fonts/font16.fntdata" /><Relationship Id="rId55" Type="http://schemas.openxmlformats.org/officeDocument/2006/relationships/commentAuthors" Target="commentAuthors.xml" /><Relationship Id="rId7" Type="http://schemas.openxmlformats.org/officeDocument/2006/relationships/slide" Target="slides/slide3.xml" /><Relationship Id="rId16" Type="http://schemas.openxmlformats.org/officeDocument/2006/relationships/slide" Target="slides/slide12.xml" /><Relationship Id="rId29" Type="http://schemas.openxmlformats.org/officeDocument/2006/relationships/slide" Target="slides/slide25.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font" Target="fonts/font3.fntdata" /><Relationship Id="rId40" Type="http://schemas.openxmlformats.org/officeDocument/2006/relationships/font" Target="fonts/font6.fntdata" /><Relationship Id="rId45" Type="http://schemas.openxmlformats.org/officeDocument/2006/relationships/font" Target="fonts/font11.fntdata" /><Relationship Id="rId53" Type="http://schemas.openxmlformats.org/officeDocument/2006/relationships/font" Target="fonts/font19.fntdata" /><Relationship Id="rId58" Type="http://schemas.openxmlformats.org/officeDocument/2006/relationships/theme" Target="theme/theme1.xml" /><Relationship Id="rId5" Type="http://schemas.openxmlformats.org/officeDocument/2006/relationships/slide" Target="slides/slide1.xml" /><Relationship Id="rId19" Type="http://schemas.openxmlformats.org/officeDocument/2006/relationships/slide" Target="slides/slide15.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font" Target="fonts/font1.fntdata" /><Relationship Id="rId43" Type="http://schemas.openxmlformats.org/officeDocument/2006/relationships/font" Target="fonts/font9.fntdata" /><Relationship Id="rId48" Type="http://schemas.openxmlformats.org/officeDocument/2006/relationships/font" Target="fonts/font14.fntdata" /><Relationship Id="rId56" Type="http://schemas.openxmlformats.org/officeDocument/2006/relationships/presProps" Target="presProps.xml" /><Relationship Id="rId8" Type="http://schemas.openxmlformats.org/officeDocument/2006/relationships/slide" Target="slides/slide4.xml" /><Relationship Id="rId51" Type="http://schemas.openxmlformats.org/officeDocument/2006/relationships/font" Target="fonts/font17.fntdata"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notesMaster" Target="notesMasters/notesMaster1.xml" /><Relationship Id="rId38" Type="http://schemas.openxmlformats.org/officeDocument/2006/relationships/font" Target="fonts/font4.fntdata" /><Relationship Id="rId46" Type="http://schemas.openxmlformats.org/officeDocument/2006/relationships/font" Target="fonts/font12.fntdata" /><Relationship Id="rId59" Type="http://schemas.openxmlformats.org/officeDocument/2006/relationships/tableStyles" Target="tableStyles.xml" /><Relationship Id="rId20" Type="http://schemas.openxmlformats.org/officeDocument/2006/relationships/slide" Target="slides/slide16.xml" /><Relationship Id="rId41" Type="http://schemas.openxmlformats.org/officeDocument/2006/relationships/font" Target="fonts/font7.fntdata" /><Relationship Id="rId54" Type="http://schemas.openxmlformats.org/officeDocument/2006/relationships/font" Target="fonts/font20.fntdata" /><Relationship Id="rId6" Type="http://schemas.openxmlformats.org/officeDocument/2006/relationships/slide" Target="slides/slide2.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font" Target="fonts/font2.fntdata" /><Relationship Id="rId49" Type="http://schemas.openxmlformats.org/officeDocument/2006/relationships/font" Target="fonts/font15.fntdata" /><Relationship Id="rId57" Type="http://schemas.openxmlformats.org/officeDocument/2006/relationships/viewProps" Target="viewProps.xml" /><Relationship Id="rId10" Type="http://schemas.openxmlformats.org/officeDocument/2006/relationships/slide" Target="slides/slide6.xml" /><Relationship Id="rId31" Type="http://schemas.openxmlformats.org/officeDocument/2006/relationships/slide" Target="slides/slide27.xml" /><Relationship Id="rId44" Type="http://schemas.openxmlformats.org/officeDocument/2006/relationships/font" Target="fonts/font10.fntdata" /><Relationship Id="rId52" Type="http://schemas.openxmlformats.org/officeDocument/2006/relationships/font" Target="fonts/font18.fntdata"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15.9</c:v>
                </c:pt>
                <c:pt idx="1">
                  <c:v>15.1</c:v>
                </c:pt>
                <c:pt idx="2">
                  <c:v>21.2</c:v>
                </c:pt>
                <c:pt idx="3">
                  <c:v>9.6</c:v>
                </c:pt>
                <c:pt idx="4">
                  <c:v>6.7</c:v>
                </c:pt>
                <c:pt idx="5">
                  <c:v>31.5</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005AFF"/>
              </a:solidFill>
              <a:ln w="19050">
                <a:noFill/>
              </a:ln>
              <a:effectLst/>
            </c:spPr>
            <c:extLst>
              <c:ext xmlns:c16="http://schemas.microsoft.com/office/drawing/2014/chart" uri="{C3380CC4-5D6E-409C-BE32-E72D297353CC}">
                <c16:uniqueId val="{00000001-6AA5-774B-8CE5-F56AACAB5893}"/>
              </c:ext>
            </c:extLst>
          </c:dPt>
          <c:dPt>
            <c:idx val="1"/>
            <c:bubble3D val="0"/>
            <c:spPr>
              <a:solidFill>
                <a:srgbClr val="FF8082"/>
              </a:solidFill>
              <a:ln w="19050">
                <a:noFill/>
              </a:ln>
              <a:effectLst/>
            </c:spPr>
            <c:extLst>
              <c:ext xmlns:c16="http://schemas.microsoft.com/office/drawing/2014/chart" uri="{C3380CC4-5D6E-409C-BE32-E72D297353CC}">
                <c16:uniqueId val="{00000003-6AA5-774B-8CE5-F56AACAB58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A5-774B-8CE5-F56AACAB58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A5-774B-8CE5-F56AACAB5893}"/>
              </c:ext>
            </c:extLst>
          </c:dPt>
          <c:cat>
            <c:numRef>
              <c:f>Sheet1!$A$2:$A$5</c:f>
              <c:numCache>
                <c:formatCode>General</c:formatCode>
                <c:ptCount val="4"/>
              </c:numCache>
            </c:numRef>
          </c:cat>
          <c:val>
            <c:numRef>
              <c:f>Sheet1!$B$2:$B$5</c:f>
              <c:numCache>
                <c:formatCode>General</c:formatCode>
                <c:ptCount val="4"/>
                <c:pt idx="0">
                  <c:v>54</c:v>
                </c:pt>
                <c:pt idx="1">
                  <c:v>46</c:v>
                </c:pt>
              </c:numCache>
            </c:numRef>
          </c:val>
          <c:extLst>
            <c:ext xmlns:c16="http://schemas.microsoft.com/office/drawing/2014/chart" uri="{C3380CC4-5D6E-409C-BE32-E72D297353CC}">
              <c16:uniqueId val="{00000008-6AA5-774B-8CE5-F56AACAB58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noFill/>
            </a:ln>
          </c:spPr>
          <c:dPt>
            <c:idx val="0"/>
            <c:bubble3D val="0"/>
            <c:spPr>
              <a:solidFill>
                <a:srgbClr val="FFCA80"/>
              </a:solidFill>
              <a:ln w="6350">
                <a:noFill/>
              </a:ln>
              <a:effectLst/>
            </c:spPr>
            <c:extLst>
              <c:ext xmlns:c16="http://schemas.microsoft.com/office/drawing/2014/chart" uri="{C3380CC4-5D6E-409C-BE32-E72D297353CC}">
                <c16:uniqueId val="{00000002-85F1-490A-A4E4-E8979E124498}"/>
              </c:ext>
            </c:extLst>
          </c:dPt>
          <c:dPt>
            <c:idx val="1"/>
            <c:bubble3D val="0"/>
            <c:spPr>
              <a:solidFill>
                <a:srgbClr val="4DC4FF"/>
              </a:solidFill>
              <a:ln w="6350">
                <a:noFill/>
              </a:ln>
              <a:effectLst/>
            </c:spPr>
            <c:extLst>
              <c:ext xmlns:c16="http://schemas.microsoft.com/office/drawing/2014/chart" uri="{C3380CC4-5D6E-409C-BE32-E72D297353CC}">
                <c16:uniqueId val="{00000003-85F1-490A-A4E4-E8979E124498}"/>
              </c:ext>
            </c:extLst>
          </c:dPt>
          <c:dPt>
            <c:idx val="2"/>
            <c:bubble3D val="0"/>
            <c:spPr>
              <a:solidFill>
                <a:srgbClr val="03AF7A"/>
              </a:solidFill>
              <a:ln w="6350">
                <a:noFill/>
              </a:ln>
              <a:effectLst/>
            </c:spPr>
            <c:extLst>
              <c:ext xmlns:c16="http://schemas.microsoft.com/office/drawing/2014/chart" uri="{C3380CC4-5D6E-409C-BE32-E72D297353CC}">
                <c16:uniqueId val="{00000001-85F1-490A-A4E4-E8979E124498}"/>
              </c:ext>
            </c:extLst>
          </c:dPt>
          <c:dPt>
            <c:idx val="3"/>
            <c:bubble3D val="0"/>
            <c:spPr>
              <a:solidFill>
                <a:srgbClr val="C9ACE6"/>
              </a:solidFill>
              <a:ln w="6350">
                <a:noFill/>
              </a:ln>
              <a:effectLst/>
            </c:spPr>
            <c:extLst>
              <c:ext xmlns:c16="http://schemas.microsoft.com/office/drawing/2014/chart" uri="{C3380CC4-5D6E-409C-BE32-E72D297353CC}">
                <c16:uniqueId val="{00000004-85F1-490A-A4E4-E8979E124498}"/>
              </c:ext>
            </c:extLst>
          </c:dPt>
          <c:dPt>
            <c:idx val="4"/>
            <c:bubble3D val="0"/>
            <c:spPr>
              <a:solidFill>
                <a:srgbClr val="D8F255"/>
              </a:solidFill>
              <a:ln w="6350">
                <a:noFill/>
              </a:ln>
              <a:effectLst/>
            </c:spPr>
            <c:extLst>
              <c:ext xmlns:c16="http://schemas.microsoft.com/office/drawing/2014/chart" uri="{C3380CC4-5D6E-409C-BE32-E72D297353CC}">
                <c16:uniqueId val="{00000005-85F1-490A-A4E4-E8979E124498}"/>
              </c:ext>
            </c:extLst>
          </c:dPt>
          <c:dPt>
            <c:idx val="5"/>
            <c:bubble3D val="0"/>
            <c:spPr>
              <a:solidFill>
                <a:srgbClr val="FFCABF"/>
              </a:solidFill>
              <a:ln w="6350">
                <a:noFill/>
              </a:ln>
              <a:effectLst/>
            </c:spPr>
            <c:extLst>
              <c:ext xmlns:c16="http://schemas.microsoft.com/office/drawing/2014/chart" uri="{C3380CC4-5D6E-409C-BE32-E72D297353CC}">
                <c16:uniqueId val="{00000006-85F1-490A-A4E4-E8979E124498}"/>
              </c:ext>
            </c:extLst>
          </c:dPt>
          <c:dPt>
            <c:idx val="6"/>
            <c:bubble3D val="0"/>
            <c:spPr>
              <a:solidFill>
                <a:srgbClr val="77D9A8"/>
              </a:solidFill>
              <a:ln w="6350">
                <a:noFill/>
              </a:ln>
              <a:effectLst/>
            </c:spPr>
            <c:extLst>
              <c:ext xmlns:c16="http://schemas.microsoft.com/office/drawing/2014/chart" uri="{C3380CC4-5D6E-409C-BE32-E72D297353CC}">
                <c16:uniqueId val="{00000007-85F1-490A-A4E4-E8979E124498}"/>
              </c:ext>
            </c:extLst>
          </c:dPt>
          <c:dPt>
            <c:idx val="7"/>
            <c:bubble3D val="0"/>
            <c:spPr>
              <a:solidFill>
                <a:srgbClr val="F6AA00"/>
              </a:solidFill>
              <a:ln w="6350">
                <a:noFill/>
              </a:ln>
              <a:effectLst/>
            </c:spPr>
            <c:extLst>
              <c:ext xmlns:c16="http://schemas.microsoft.com/office/drawing/2014/chart" uri="{C3380CC4-5D6E-409C-BE32-E72D297353CC}">
                <c16:uniqueId val="{00000008-85F1-490A-A4E4-E8979E124498}"/>
              </c:ext>
            </c:extLst>
          </c:dPt>
          <c:dPt>
            <c:idx val="8"/>
            <c:bubble3D val="0"/>
            <c:spPr>
              <a:solidFill>
                <a:srgbClr val="FFFF80"/>
              </a:solidFill>
              <a:ln w="6350">
                <a:noFill/>
              </a:ln>
              <a:effectLst/>
            </c:spPr>
            <c:extLst>
              <c:ext xmlns:c16="http://schemas.microsoft.com/office/drawing/2014/chart" uri="{C3380CC4-5D6E-409C-BE32-E72D297353CC}">
                <c16:uniqueId val="{00000010-E57A-5F41-BD19-29989FBAC2F0}"/>
              </c:ext>
            </c:extLst>
          </c:dPt>
          <c:dPt>
            <c:idx val="9"/>
            <c:bubble3D val="0"/>
            <c:spPr>
              <a:solidFill>
                <a:srgbClr val="FF8082"/>
              </a:solidFill>
              <a:ln w="6350">
                <a:noFill/>
              </a:ln>
              <a:effectLst/>
            </c:spPr>
            <c:extLst>
              <c:ext xmlns:c16="http://schemas.microsoft.com/office/drawing/2014/chart" uri="{C3380CC4-5D6E-409C-BE32-E72D297353CC}">
                <c16:uniqueId val="{00000011-E57A-5F41-BD19-29989FBAC2F0}"/>
              </c:ext>
            </c:extLst>
          </c:dPt>
          <c:dPt>
            <c:idx val="10"/>
            <c:bubble3D val="0"/>
            <c:spPr>
              <a:solidFill>
                <a:srgbClr val="BFE4FF"/>
              </a:solidFill>
              <a:ln w="6350">
                <a:noFill/>
              </a:ln>
              <a:effectLst/>
            </c:spPr>
            <c:extLst>
              <c:ext xmlns:c16="http://schemas.microsoft.com/office/drawing/2014/chart" uri="{C3380CC4-5D6E-409C-BE32-E72D297353CC}">
                <c16:uniqueId val="{00000000-8805-7342-B4AF-3334C1307C52}"/>
              </c:ext>
            </c:extLst>
          </c:dPt>
          <c:dPt>
            <c:idx val="11"/>
            <c:bubble3D val="0"/>
            <c:spPr>
              <a:solidFill>
                <a:srgbClr val="C8C8CB"/>
              </a:solidFill>
              <a:ln w="6350">
                <a:noFill/>
              </a:ln>
              <a:effectLst/>
            </c:spPr>
            <c:extLst>
              <c:ext xmlns:c16="http://schemas.microsoft.com/office/drawing/2014/chart" uri="{C3380CC4-5D6E-409C-BE32-E72D297353CC}">
                <c16:uniqueId val="{00000001-8805-7342-B4AF-3334C1307C52}"/>
              </c:ext>
            </c:extLst>
          </c:dPt>
          <c:val>
            <c:numRef>
              <c:f>Sheet1!$B$2:$B$13</c:f>
              <c:numCache>
                <c:formatCode>General</c:formatCode>
                <c:ptCount val="12"/>
                <c:pt idx="0">
                  <c:v>21.9</c:v>
                </c:pt>
                <c:pt idx="1">
                  <c:v>14.2</c:v>
                </c:pt>
                <c:pt idx="2">
                  <c:v>13.9</c:v>
                </c:pt>
                <c:pt idx="3">
                  <c:v>12.7</c:v>
                </c:pt>
                <c:pt idx="4">
                  <c:v>9.5</c:v>
                </c:pt>
                <c:pt idx="5">
                  <c:v>6.4</c:v>
                </c:pt>
                <c:pt idx="6">
                  <c:v>6</c:v>
                </c:pt>
                <c:pt idx="7">
                  <c:v>5.8</c:v>
                </c:pt>
                <c:pt idx="8">
                  <c:v>5.3</c:v>
                </c:pt>
                <c:pt idx="9">
                  <c:v>3.7</c:v>
                </c:pt>
                <c:pt idx="10">
                  <c:v>0.2</c:v>
                </c:pt>
                <c:pt idx="11">
                  <c:v>0.7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列1</c:v>
                      </c:pt>
                    </c:strCache>
                  </c:strRef>
                </c15:tx>
              </c15:filteredSeriesTitle>
            </c:ext>
            <c:ext xmlns:c15="http://schemas.microsoft.com/office/drawing/2012/chart" uri="{02D57815-91ED-43cb-92C2-25804820EDAC}">
              <c15:filteredCategoryTitle>
                <c15:cat>
                  <c:numRef>
                    <c:extLst>
                      <c:ext uri="{02D57815-91ED-43cb-92C2-25804820EDAC}">
                        <c15:formulaRef>
                          <c15:sqref>Sheet1!$A$2:$A$13</c15:sqref>
                        </c15:formulaRef>
                      </c:ext>
                    </c:extLst>
                    <c:numCache>
                      <c:formatCode>General</c:formatCode>
                      <c:ptCount val="12"/>
                    </c:numCache>
                  </c:numRef>
                </c15:cat>
              </c15:filteredCategoryTitle>
            </c:ext>
            <c:ext xmlns:c16="http://schemas.microsoft.com/office/drawing/2014/chart" uri="{C3380CC4-5D6E-409C-BE32-E72D297353CC}">
              <c16:uniqueId val="{00000000-85F1-490A-A4E4-E8979E12449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33.5</c:v>
                </c:pt>
                <c:pt idx="1">
                  <c:v>15.8</c:v>
                </c:pt>
                <c:pt idx="2">
                  <c:v>7</c:v>
                </c:pt>
                <c:pt idx="3">
                  <c:v>5.4</c:v>
                </c:pt>
                <c:pt idx="4">
                  <c:v>4.9000000000000004</c:v>
                </c:pt>
                <c:pt idx="5">
                  <c:v>9.4</c:v>
                </c:pt>
                <c:pt idx="6">
                  <c:v>24</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77.099999999999994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35.4</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1</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37.700000000000003</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17.8</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27</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81818181818"/>
          <c:y val="4.3109638625640906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59"/>
            <c:invertIfNegative val="0"/>
            <c:bubble3D val="0"/>
            <c:spPr>
              <a:solidFill>
                <a:srgbClr val="FF0000"/>
              </a:solidFill>
              <a:ln>
                <a:noFill/>
              </a:ln>
              <a:effectLst/>
            </c:spPr>
            <c:extLst>
              <c:ext xmlns:c16="http://schemas.microsoft.com/office/drawing/2014/chart" uri="{C3380CC4-5D6E-409C-BE32-E72D297353CC}">
                <c16:uniqueId val="{00000000-2D90-472F-8E26-03B6E5E92B21}"/>
              </c:ext>
            </c:extLst>
          </c:dPt>
          <c:cat>
            <c:numRef>
              <c:f>Sheet1!$A$2:$A$61</c:f>
              <c:numCache>
                <c:formatCode>General</c:formatCode>
                <c:ptCount val="6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numCache>
            </c:numRef>
          </c:cat>
          <c:val>
            <c:numRef>
              <c:f>Sheet1!$B$2:$B$61</c:f>
              <c:numCache>
                <c:formatCode>General</c:formatCode>
                <c:ptCount val="60"/>
                <c:pt idx="0">
                  <c:v>0</c:v>
                </c:pt>
                <c:pt idx="1">
                  <c:v>0</c:v>
                </c:pt>
                <c:pt idx="2">
                  <c:v>0</c:v>
                </c:pt>
                <c:pt idx="3">
                  <c:v>0</c:v>
                </c:pt>
                <c:pt idx="4">
                  <c:v>0</c:v>
                </c:pt>
                <c:pt idx="5">
                  <c:v>0</c:v>
                </c:pt>
                <c:pt idx="6">
                  <c:v>5</c:v>
                </c:pt>
                <c:pt idx="7">
                  <c:v>8</c:v>
                </c:pt>
                <c:pt idx="8">
                  <c:v>9</c:v>
                </c:pt>
                <c:pt idx="9">
                  <c:v>10</c:v>
                </c:pt>
                <c:pt idx="10">
                  <c:v>17</c:v>
                </c:pt>
                <c:pt idx="11">
                  <c:v>21</c:v>
                </c:pt>
                <c:pt idx="12">
                  <c:v>30</c:v>
                </c:pt>
                <c:pt idx="13">
                  <c:v>43</c:v>
                </c:pt>
                <c:pt idx="14">
                  <c:v>57</c:v>
                </c:pt>
                <c:pt idx="15">
                  <c:v>70</c:v>
                </c:pt>
                <c:pt idx="16">
                  <c:v>80</c:v>
                </c:pt>
                <c:pt idx="17">
                  <c:v>95</c:v>
                </c:pt>
                <c:pt idx="18">
                  <c:v>110</c:v>
                </c:pt>
                <c:pt idx="19">
                  <c:v>123</c:v>
                </c:pt>
                <c:pt idx="20">
                  <c:v>135</c:v>
                </c:pt>
                <c:pt idx="21">
                  <c:v>143</c:v>
                </c:pt>
                <c:pt idx="22">
                  <c:v>150</c:v>
                </c:pt>
                <c:pt idx="23">
                  <c:v>155</c:v>
                </c:pt>
                <c:pt idx="24">
                  <c:v>157</c:v>
                </c:pt>
                <c:pt idx="25">
                  <c:v>165</c:v>
                </c:pt>
                <c:pt idx="26">
                  <c:v>170</c:v>
                </c:pt>
                <c:pt idx="27">
                  <c:v>178</c:v>
                </c:pt>
                <c:pt idx="28">
                  <c:v>190</c:v>
                </c:pt>
                <c:pt idx="29">
                  <c:v>205</c:v>
                </c:pt>
                <c:pt idx="30">
                  <c:v>220</c:v>
                </c:pt>
                <c:pt idx="31">
                  <c:v>240</c:v>
                </c:pt>
                <c:pt idx="32">
                  <c:v>258</c:v>
                </c:pt>
                <c:pt idx="33">
                  <c:v>290</c:v>
                </c:pt>
                <c:pt idx="34">
                  <c:v>330</c:v>
                </c:pt>
                <c:pt idx="35">
                  <c:v>365</c:v>
                </c:pt>
                <c:pt idx="36">
                  <c:v>390</c:v>
                </c:pt>
                <c:pt idx="37">
                  <c:v>420</c:v>
                </c:pt>
                <c:pt idx="38">
                  <c:v>455</c:v>
                </c:pt>
                <c:pt idx="39">
                  <c:v>495</c:v>
                </c:pt>
                <c:pt idx="40">
                  <c:v>520</c:v>
                </c:pt>
                <c:pt idx="41">
                  <c:v>527</c:v>
                </c:pt>
                <c:pt idx="42">
                  <c:v>540</c:v>
                </c:pt>
                <c:pt idx="43">
                  <c:v>545</c:v>
                </c:pt>
                <c:pt idx="44">
                  <c:v>590</c:v>
                </c:pt>
                <c:pt idx="45">
                  <c:v>635</c:v>
                </c:pt>
                <c:pt idx="46">
                  <c:v>665</c:v>
                </c:pt>
                <c:pt idx="47">
                  <c:v>700</c:v>
                </c:pt>
                <c:pt idx="48">
                  <c:v>740</c:v>
                </c:pt>
                <c:pt idx="49">
                  <c:v>765</c:v>
                </c:pt>
                <c:pt idx="50">
                  <c:v>800</c:v>
                </c:pt>
                <c:pt idx="51">
                  <c:v>825</c:v>
                </c:pt>
                <c:pt idx="52">
                  <c:v>845</c:v>
                </c:pt>
                <c:pt idx="53">
                  <c:v>870</c:v>
                </c:pt>
                <c:pt idx="54">
                  <c:v>885</c:v>
                </c:pt>
                <c:pt idx="55">
                  <c:v>935</c:v>
                </c:pt>
                <c:pt idx="56">
                  <c:v>987</c:v>
                </c:pt>
                <c:pt idx="57">
                  <c:v>1020</c:v>
                </c:pt>
                <c:pt idx="58">
                  <c:v>1073</c:v>
                </c:pt>
                <c:pt idx="59">
                  <c:v>1105</c:v>
                </c:pt>
              </c:numCache>
            </c:numRef>
          </c:val>
          <c:extLst>
            <c:ext xmlns:c16="http://schemas.microsoft.com/office/drawing/2014/chart" uri="{C3380CC4-5D6E-409C-BE32-E72D297353CC}">
              <c16:uniqueId val="{00000000-A622-4FE4-8DA7-C2EFE1B7537E}"/>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0"/>
        <c:axPos val="b"/>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1163600816"/>
        <c:crosses val="autoZero"/>
        <c:auto val="1"/>
        <c:lblAlgn val="ctr"/>
        <c:lblOffset val="100"/>
        <c:tickLblSkip val="5"/>
        <c:tickMarkSkip val="1"/>
        <c:noMultiLvlLbl val="0"/>
      </c:catAx>
      <c:valAx>
        <c:axId val="1163600816"/>
        <c:scaling>
          <c:orientation val="minMax"/>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1163601176"/>
        <c:crosses val="autoZero"/>
        <c:crossBetween val="between"/>
        <c:majorUnit val="1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2911365564038"/>
          <c:y val="3.2953056165972064E-2"/>
          <c:w val="0.79647751985989612"/>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3"/>
              <c:layout>
                <c:manualLayout>
                  <c:x val="-6.2316846904156065E-2"/>
                  <c:y val="-3.1747214912425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26-4972-B662-9C3FA696F975}"/>
                </c:ext>
              </c:extLst>
            </c:dLbl>
            <c:dLbl>
              <c:idx val="14"/>
              <c:layout>
                <c:manualLayout>
                  <c:x val="-5.9104234762527422E-2"/>
                  <c:y val="-4.6725876806049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26-4972-B662-9C3FA696F975}"/>
                </c:ext>
              </c:extLst>
            </c:dLbl>
            <c:dLbl>
              <c:idx val="15"/>
              <c:layout>
                <c:manualLayout>
                  <c:x val="-5.221824639525021E-2"/>
                  <c:y val="-3.47429472911502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26-4972-B662-9C3FA696F975}"/>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Sheet1!$B$2:$B$18</c:f>
              <c:numCache>
                <c:formatCode>General</c:formatCode>
                <c:ptCount val="17"/>
                <c:pt idx="0">
                  <c:v>180</c:v>
                </c:pt>
                <c:pt idx="1">
                  <c:v>199</c:v>
                </c:pt>
                <c:pt idx="2">
                  <c:v>207</c:v>
                </c:pt>
                <c:pt idx="3">
                  <c:v>220</c:v>
                </c:pt>
                <c:pt idx="4">
                  <c:v>225</c:v>
                </c:pt>
                <c:pt idx="5">
                  <c:v>230</c:v>
                </c:pt>
                <c:pt idx="6">
                  <c:v>234</c:v>
                </c:pt>
                <c:pt idx="7">
                  <c:v>228</c:v>
                </c:pt>
                <c:pt idx="8">
                  <c:v>233</c:v>
                </c:pt>
                <c:pt idx="9">
                  <c:v>233</c:v>
                </c:pt>
                <c:pt idx="10">
                  <c:v>234</c:v>
                </c:pt>
                <c:pt idx="11">
                  <c:v>236</c:v>
                </c:pt>
                <c:pt idx="12">
                  <c:v>258</c:v>
                </c:pt>
                <c:pt idx="13">
                  <c:v>255.1</c:v>
                </c:pt>
                <c:pt idx="14">
                  <c:v>260.10000000000002</c:v>
                </c:pt>
                <c:pt idx="15">
                  <c:v>255.2</c:v>
                </c:pt>
                <c:pt idx="16">
                  <c:v>251.9</c:v>
                </c:pt>
              </c:numCache>
            </c:numRef>
          </c:val>
          <c:smooth val="0"/>
          <c:extLst>
            <c:ext xmlns:c16="http://schemas.microsoft.com/office/drawing/2014/chart" uri="{C3380CC4-5D6E-409C-BE32-E72D297353CC}">
              <c16:uniqueId val="{00000000-83C6-4879-8DBF-85215AB243F7}"/>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6"/>
              <c:layout>
                <c:manualLayout>
                  <c:x val="-2.9789527979161498E-3"/>
                  <c:y val="-4.3813175749947949E-3"/>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fld id="{0114C03A-2706-4C00-823A-2681DC54D21F}" type="VALUE">
                      <a:rPr lang="en-US" altLang="ja-JP" sz="800">
                        <a:solidFill>
                          <a:srgbClr val="00B050"/>
                        </a:solidFill>
                      </a:rPr>
                      <a:pPr>
                        <a:defRPr sz="800" b="1"/>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26-4972-B662-9C3FA696F97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Sheet1!$C$2:$C$18</c:f>
              <c:numCache>
                <c:formatCode>General</c:formatCode>
                <c:ptCount val="17"/>
                <c:pt idx="0">
                  <c:v>108</c:v>
                </c:pt>
                <c:pt idx="1">
                  <c:v>117</c:v>
                </c:pt>
                <c:pt idx="2">
                  <c:v>120</c:v>
                </c:pt>
                <c:pt idx="3">
                  <c:v>121</c:v>
                </c:pt>
                <c:pt idx="4">
                  <c:v>128</c:v>
                </c:pt>
                <c:pt idx="5">
                  <c:v>134</c:v>
                </c:pt>
                <c:pt idx="6">
                  <c:v>137</c:v>
                </c:pt>
                <c:pt idx="7">
                  <c:v>136</c:v>
                </c:pt>
                <c:pt idx="8">
                  <c:v>135</c:v>
                </c:pt>
                <c:pt idx="9">
                  <c:v>135</c:v>
                </c:pt>
                <c:pt idx="10">
                  <c:v>135</c:v>
                </c:pt>
                <c:pt idx="11">
                  <c:v>135</c:v>
                </c:pt>
                <c:pt idx="12">
                  <c:v>155</c:v>
                </c:pt>
                <c:pt idx="13">
                  <c:v>150</c:v>
                </c:pt>
                <c:pt idx="14">
                  <c:v>145</c:v>
                </c:pt>
                <c:pt idx="15">
                  <c:v>144</c:v>
                </c:pt>
                <c:pt idx="16">
                  <c:v>143.19999999999999</c:v>
                </c:pt>
              </c:numCache>
            </c:numRef>
          </c:val>
          <c:smooth val="0"/>
          <c:extLst>
            <c:ext xmlns:c16="http://schemas.microsoft.com/office/drawing/2014/chart" uri="{C3380CC4-5D6E-409C-BE32-E72D297353CC}">
              <c16:uniqueId val="{00000001-83C6-4879-8DBF-85215AB243F7}"/>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6"/>
              <c:layout>
                <c:manualLayout>
                  <c:x val="-3.2126953578069887E-3"/>
                  <c:y val="-7.3770499537195826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4ADD3A2-DF78-4801-9D1F-7317EC8BA0CA}" type="VALUE">
                      <a:rPr lang="en-US" altLang="ja-JP" sz="800" b="1" i="0" u="none" strike="noStrike" kern="1200" baseline="0">
                        <a:solidFill>
                          <a:srgbClr val="7030A0"/>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Sheet1!$D$2:$D$18</c:f>
              <c:numCache>
                <c:formatCode>General</c:formatCode>
                <c:ptCount val="17"/>
                <c:pt idx="0">
                  <c:v>75</c:v>
                </c:pt>
                <c:pt idx="1">
                  <c:v>90</c:v>
                </c:pt>
                <c:pt idx="2">
                  <c:v>98</c:v>
                </c:pt>
                <c:pt idx="3">
                  <c:v>100</c:v>
                </c:pt>
                <c:pt idx="4">
                  <c:v>105</c:v>
                </c:pt>
                <c:pt idx="5">
                  <c:v>106</c:v>
                </c:pt>
                <c:pt idx="6">
                  <c:v>106</c:v>
                </c:pt>
                <c:pt idx="7">
                  <c:v>107</c:v>
                </c:pt>
                <c:pt idx="8">
                  <c:v>108</c:v>
                </c:pt>
                <c:pt idx="9">
                  <c:v>107</c:v>
                </c:pt>
                <c:pt idx="10">
                  <c:v>108</c:v>
                </c:pt>
                <c:pt idx="11">
                  <c:v>109</c:v>
                </c:pt>
                <c:pt idx="12">
                  <c:v>136</c:v>
                </c:pt>
                <c:pt idx="13">
                  <c:v>127</c:v>
                </c:pt>
                <c:pt idx="14">
                  <c:v>121</c:v>
                </c:pt>
                <c:pt idx="15">
                  <c:v>124</c:v>
                </c:pt>
                <c:pt idx="16">
                  <c:v>126.9</c:v>
                </c:pt>
              </c:numCache>
            </c:numRef>
          </c:val>
          <c:smooth val="0"/>
          <c:extLst>
            <c:ext xmlns:c16="http://schemas.microsoft.com/office/drawing/2014/chart" uri="{C3380CC4-5D6E-409C-BE32-E72D297353CC}">
              <c16:uniqueId val="{00000002-83C6-4879-8DBF-85215AB243F7}"/>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7-83C6-4879-8DBF-85215AB243F7}"/>
              </c:ext>
            </c:extLst>
          </c:dPt>
          <c:dLbls>
            <c:dLbl>
              <c:idx val="16"/>
              <c:layout>
                <c:manualLayout>
                  <c:x val="-2.9789527979161498E-3"/>
                  <c:y val="-4.3813175749947393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AA1C9DC-3E2F-4BEA-A247-757F7FE23787}" type="VALUE">
                      <a:rPr lang="en-US" altLang="ja-JP" sz="800" b="1" i="0" u="none" strike="noStrike" kern="1200" baseline="0">
                        <a:solidFill>
                          <a:srgbClr val="FF66CC"/>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6-4879-8DBF-85215AB243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Sheet1!$E$2:$E$18</c:f>
              <c:numCache>
                <c:formatCode>General</c:formatCode>
                <c:ptCount val="17"/>
                <c:pt idx="0">
                  <c:v>70</c:v>
                </c:pt>
                <c:pt idx="1">
                  <c:v>83</c:v>
                </c:pt>
                <c:pt idx="2">
                  <c:v>84</c:v>
                </c:pt>
                <c:pt idx="3">
                  <c:v>87</c:v>
                </c:pt>
                <c:pt idx="4">
                  <c:v>90</c:v>
                </c:pt>
                <c:pt idx="5">
                  <c:v>93</c:v>
                </c:pt>
                <c:pt idx="6">
                  <c:v>94</c:v>
                </c:pt>
                <c:pt idx="7">
                  <c:v>96</c:v>
                </c:pt>
                <c:pt idx="8">
                  <c:v>98</c:v>
                </c:pt>
                <c:pt idx="9">
                  <c:v>98</c:v>
                </c:pt>
                <c:pt idx="10">
                  <c:v>97</c:v>
                </c:pt>
                <c:pt idx="11">
                  <c:v>97</c:v>
                </c:pt>
                <c:pt idx="12">
                  <c:v>115</c:v>
                </c:pt>
                <c:pt idx="13">
                  <c:v>113</c:v>
                </c:pt>
                <c:pt idx="14">
                  <c:v>112</c:v>
                </c:pt>
                <c:pt idx="15">
                  <c:v>111</c:v>
                </c:pt>
                <c:pt idx="16">
                  <c:v>110.5</c:v>
                </c:pt>
              </c:numCache>
            </c:numRef>
          </c:val>
          <c:smooth val="0"/>
          <c:extLst>
            <c:ext xmlns:c16="http://schemas.microsoft.com/office/drawing/2014/chart" uri="{C3380CC4-5D6E-409C-BE32-E72D297353CC}">
              <c16:uniqueId val="{00000003-83C6-4879-8DBF-85215AB243F7}"/>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6"/>
              <c:layout>
                <c:manualLayout>
                  <c:x val="-1.6465696129106843E-3"/>
                  <c:y val="3.1163165040793854E-2"/>
                </c:manualLayout>
              </c:layout>
              <c:tx>
                <c:rich>
                  <a:bodyPr/>
                  <a:lstStyle/>
                  <a:p>
                    <a:fld id="{A0737D50-27A7-DD44-8767-AF786913DBBC}" type="VALUE">
                      <a:rPr lang="en-US" altLang="ja-JP" b="1">
                        <a:solidFill>
                          <a:srgbClr val="0070C0"/>
                        </a:solidFill>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Sheet1!$F$2:$F$18</c:f>
              <c:numCache>
                <c:formatCode>General</c:formatCode>
                <c:ptCount val="17"/>
                <c:pt idx="0">
                  <c:v>49</c:v>
                </c:pt>
                <c:pt idx="1">
                  <c:v>65</c:v>
                </c:pt>
                <c:pt idx="2">
                  <c:v>75</c:v>
                </c:pt>
                <c:pt idx="3">
                  <c:v>80</c:v>
                </c:pt>
                <c:pt idx="4">
                  <c:v>84</c:v>
                </c:pt>
                <c:pt idx="5">
                  <c:v>85</c:v>
                </c:pt>
                <c:pt idx="6">
                  <c:v>85</c:v>
                </c:pt>
                <c:pt idx="7">
                  <c:v>86</c:v>
                </c:pt>
                <c:pt idx="8">
                  <c:v>86</c:v>
                </c:pt>
                <c:pt idx="9">
                  <c:v>86</c:v>
                </c:pt>
                <c:pt idx="10">
                  <c:v>86</c:v>
                </c:pt>
                <c:pt idx="11">
                  <c:v>86</c:v>
                </c:pt>
                <c:pt idx="12">
                  <c:v>106</c:v>
                </c:pt>
                <c:pt idx="13">
                  <c:v>107</c:v>
                </c:pt>
                <c:pt idx="14">
                  <c:v>102</c:v>
                </c:pt>
                <c:pt idx="15">
                  <c:v>105</c:v>
                </c:pt>
                <c:pt idx="16">
                  <c:v>105.9</c:v>
                </c:pt>
              </c:numCache>
            </c:numRef>
          </c:val>
          <c:smooth val="0"/>
          <c:extLst>
            <c:ext xmlns:c16="http://schemas.microsoft.com/office/drawing/2014/chart" uri="{C3380CC4-5D6E-409C-BE32-E72D297353CC}">
              <c16:uniqueId val="{00000004-83C6-4879-8DBF-85215AB243F7}"/>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6"/>
              <c:layout>
                <c:manualLayout>
                  <c:x val="4.9860020080610826E-4"/>
                  <c:y val="6.6265600217391099E-2"/>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Sheet1!$G$2:$G$18</c:f>
              <c:numCache>
                <c:formatCode>General</c:formatCode>
                <c:ptCount val="17"/>
                <c:pt idx="0">
                  <c:v>69</c:v>
                </c:pt>
                <c:pt idx="1">
                  <c:v>80</c:v>
                </c:pt>
                <c:pt idx="2">
                  <c:v>83</c:v>
                </c:pt>
                <c:pt idx="3">
                  <c:v>85</c:v>
                </c:pt>
                <c:pt idx="4">
                  <c:v>88</c:v>
                </c:pt>
                <c:pt idx="5">
                  <c:v>89</c:v>
                </c:pt>
                <c:pt idx="6">
                  <c:v>85</c:v>
                </c:pt>
                <c:pt idx="7">
                  <c:v>92</c:v>
                </c:pt>
                <c:pt idx="8">
                  <c:v>93</c:v>
                </c:pt>
                <c:pt idx="9">
                  <c:v>92</c:v>
                </c:pt>
                <c:pt idx="10">
                  <c:v>92</c:v>
                </c:pt>
                <c:pt idx="11">
                  <c:v>92</c:v>
                </c:pt>
                <c:pt idx="12">
                  <c:v>119</c:v>
                </c:pt>
                <c:pt idx="13">
                  <c:v>115</c:v>
                </c:pt>
                <c:pt idx="14">
                  <c:v>109</c:v>
                </c:pt>
                <c:pt idx="15">
                  <c:v>107</c:v>
                </c:pt>
                <c:pt idx="16">
                  <c:v>103.3</c:v>
                </c:pt>
              </c:numCache>
            </c:numRef>
          </c:val>
          <c:smooth val="0"/>
          <c:extLst>
            <c:ext xmlns:c16="http://schemas.microsoft.com/office/drawing/2014/chart" uri="{C3380CC4-5D6E-409C-BE32-E72D297353CC}">
              <c16:uniqueId val="{00000005-83C6-4879-8DBF-85215AB243F7}"/>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6"/>
              <c:layout>
                <c:manualLayout>
                  <c:x val="8.8098683882665112E-3"/>
                  <c:y val="6.3509526428964349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D021BD91-89C6-4337-9E94-5CBFB37B6ED6}" type="VALUE">
                      <a:rPr lang="en-US" altLang="ja-JP" sz="800" b="1" i="0" u="none" strike="noStrike" kern="1200" baseline="0">
                        <a:solidFill>
                          <a:srgbClr val="E4B212"/>
                        </a:solidFill>
                        <a:latin typeface="+mn-lt"/>
                        <a:ea typeface="+mn-ea"/>
                        <a:cs typeface="+mn-cs"/>
                      </a:rPr>
                      <a:pPr>
                        <a:defRPr/>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Sheet1!$H$2:$H$18</c:f>
              <c:numCache>
                <c:formatCode>General</c:formatCode>
                <c:ptCount val="17"/>
                <c:pt idx="0">
                  <c:v>66</c:v>
                </c:pt>
                <c:pt idx="1">
                  <c:v>73</c:v>
                </c:pt>
                <c:pt idx="2">
                  <c:v>81</c:v>
                </c:pt>
                <c:pt idx="3">
                  <c:v>82</c:v>
                </c:pt>
                <c:pt idx="4">
                  <c:v>80</c:v>
                </c:pt>
                <c:pt idx="5">
                  <c:v>78</c:v>
                </c:pt>
                <c:pt idx="6">
                  <c:v>76</c:v>
                </c:pt>
                <c:pt idx="7">
                  <c:v>73</c:v>
                </c:pt>
                <c:pt idx="8">
                  <c:v>70</c:v>
                </c:pt>
                <c:pt idx="9">
                  <c:v>66</c:v>
                </c:pt>
                <c:pt idx="10">
                  <c:v>62</c:v>
                </c:pt>
                <c:pt idx="11">
                  <c:v>59</c:v>
                </c:pt>
                <c:pt idx="12">
                  <c:v>69</c:v>
                </c:pt>
                <c:pt idx="13">
                  <c:v>69</c:v>
                </c:pt>
                <c:pt idx="14">
                  <c:v>67</c:v>
                </c:pt>
                <c:pt idx="15">
                  <c:v>66</c:v>
                </c:pt>
                <c:pt idx="16">
                  <c:v>64</c:v>
                </c:pt>
              </c:numCache>
            </c:numRef>
          </c:val>
          <c:smooth val="0"/>
          <c:extLst>
            <c:ext xmlns:c16="http://schemas.microsoft.com/office/drawing/2014/chart" uri="{C3380CC4-5D6E-409C-BE32-E72D297353CC}">
              <c16:uniqueId val="{00000006-83C6-4879-8DBF-85215AB243F7}"/>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70467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4494750656168"/>
          <c:y val="0.10685949803149607"/>
          <c:w val="0.5907678805774278"/>
          <c:h val="0.88615182086614175"/>
        </c:manualLayout>
      </c:layout>
      <c:pieChart>
        <c:varyColors val="1"/>
        <c:ser>
          <c:idx val="0"/>
          <c:order val="0"/>
          <c:tx>
            <c:strRef>
              <c:f>Sheet1!$B$1</c:f>
              <c:strCache>
                <c:ptCount val="1"/>
                <c:pt idx="0">
                  <c:v>列1</c:v>
                </c:pt>
              </c:strCache>
            </c:strRef>
          </c:tx>
          <c:spPr>
            <a:ln>
              <a:noFill/>
            </a:ln>
          </c:spPr>
          <c:dPt>
            <c:idx val="0"/>
            <c:bubble3D val="0"/>
            <c:spPr>
              <a:solidFill>
                <a:srgbClr val="4DC4FF"/>
              </a:solidFill>
              <a:ln w="19050">
                <a:noFill/>
              </a:ln>
              <a:effectLst/>
            </c:spPr>
            <c:extLst>
              <c:ext xmlns:c16="http://schemas.microsoft.com/office/drawing/2014/chart" uri="{C3380CC4-5D6E-409C-BE32-E72D297353CC}">
                <c16:uniqueId val="{00000001-FB2C-8149-99E0-F31720B50459}"/>
              </c:ext>
            </c:extLst>
          </c:dPt>
          <c:dPt>
            <c:idx val="1"/>
            <c:bubble3D val="0"/>
            <c:spPr>
              <a:solidFill>
                <a:srgbClr val="03AF7A"/>
              </a:solidFill>
              <a:ln w="19050">
                <a:noFill/>
              </a:ln>
              <a:effectLst/>
            </c:spPr>
            <c:extLst>
              <c:ext xmlns:c16="http://schemas.microsoft.com/office/drawing/2014/chart" uri="{C3380CC4-5D6E-409C-BE32-E72D297353CC}">
                <c16:uniqueId val="{00000003-FB2C-8149-99E0-F31720B50459}"/>
              </c:ext>
            </c:extLst>
          </c:dPt>
          <c:dPt>
            <c:idx val="2"/>
            <c:bubble3D val="0"/>
            <c:spPr>
              <a:solidFill>
                <a:srgbClr val="F6AA00"/>
              </a:solidFill>
              <a:ln w="19050">
                <a:noFill/>
              </a:ln>
              <a:effectLst/>
            </c:spPr>
            <c:extLst>
              <c:ext xmlns:c16="http://schemas.microsoft.com/office/drawing/2014/chart" uri="{C3380CC4-5D6E-409C-BE32-E72D297353CC}">
                <c16:uniqueId val="{00000005-FB2C-8149-99E0-F31720B50459}"/>
              </c:ext>
            </c:extLst>
          </c:dPt>
          <c:dPt>
            <c:idx val="3"/>
            <c:bubble3D val="0"/>
            <c:spPr>
              <a:solidFill>
                <a:srgbClr val="990099"/>
              </a:solidFill>
              <a:ln w="19050">
                <a:noFill/>
              </a:ln>
              <a:effectLst/>
            </c:spPr>
            <c:extLst>
              <c:ext xmlns:c16="http://schemas.microsoft.com/office/drawing/2014/chart" uri="{C3380CC4-5D6E-409C-BE32-E72D297353CC}">
                <c16:uniqueId val="{00000007-FB2C-8149-99E0-F31720B50459}"/>
              </c:ext>
            </c:extLst>
          </c:dPt>
          <c:dPt>
            <c:idx val="4"/>
            <c:bubble3D val="0"/>
            <c:spPr>
              <a:solidFill>
                <a:srgbClr val="BFE4FF"/>
              </a:solidFill>
              <a:ln w="19050">
                <a:noFill/>
              </a:ln>
              <a:effectLst/>
            </c:spPr>
            <c:extLst>
              <c:ext xmlns:c16="http://schemas.microsoft.com/office/drawing/2014/chart" uri="{C3380CC4-5D6E-409C-BE32-E72D297353CC}">
                <c16:uniqueId val="{00000009-FB2C-8149-99E0-F31720B50459}"/>
              </c:ext>
            </c:extLst>
          </c:dPt>
          <c:dPt>
            <c:idx val="5"/>
            <c:bubble3D val="0"/>
            <c:spPr>
              <a:solidFill>
                <a:srgbClr val="FF4B00"/>
              </a:solidFill>
              <a:ln w="19050">
                <a:noFill/>
              </a:ln>
              <a:effectLst/>
            </c:spPr>
            <c:extLst>
              <c:ext xmlns:c16="http://schemas.microsoft.com/office/drawing/2014/chart" uri="{C3380CC4-5D6E-409C-BE32-E72D297353CC}">
                <c16:uniqueId val="{0000000B-FB2C-8149-99E0-F31720B50459}"/>
              </c:ext>
            </c:extLst>
          </c:dPt>
          <c:dPt>
            <c:idx val="6"/>
            <c:bubble3D val="0"/>
            <c:spPr>
              <a:solidFill>
                <a:srgbClr val="FFFF80"/>
              </a:solidFill>
              <a:ln w="19050">
                <a:noFill/>
              </a:ln>
              <a:effectLst/>
            </c:spPr>
            <c:extLst>
              <c:ext xmlns:c16="http://schemas.microsoft.com/office/drawing/2014/chart" uri="{C3380CC4-5D6E-409C-BE32-E72D297353CC}">
                <c16:uniqueId val="{0000000D-FB2C-8149-99E0-F31720B50459}"/>
              </c:ext>
            </c:extLst>
          </c:dPt>
          <c:dPt>
            <c:idx val="7"/>
            <c:bubble3D val="0"/>
            <c:spPr>
              <a:solidFill>
                <a:srgbClr val="C8C8CB"/>
              </a:solidFill>
              <a:ln w="19050">
                <a:noFill/>
              </a:ln>
              <a:effectLst/>
            </c:spPr>
            <c:extLst>
              <c:ext xmlns:c16="http://schemas.microsoft.com/office/drawing/2014/chart" uri="{C3380CC4-5D6E-409C-BE32-E72D297353CC}">
                <c16:uniqueId val="{0000000F-FB2C-8149-99E0-F31720B50459}"/>
              </c:ext>
            </c:extLst>
          </c:dPt>
          <c:dPt>
            <c:idx val="8"/>
            <c:bubble3D val="0"/>
            <c:spPr>
              <a:solidFill>
                <a:srgbClr val="FFF100"/>
              </a:solidFill>
              <a:ln w="19050">
                <a:noFill/>
              </a:ln>
              <a:effectLst/>
            </c:spPr>
            <c:extLst>
              <c:ext xmlns:c16="http://schemas.microsoft.com/office/drawing/2014/chart" uri="{C3380CC4-5D6E-409C-BE32-E72D297353CC}">
                <c16:uniqueId val="{00000011-FB2C-8149-99E0-F31720B50459}"/>
              </c:ext>
            </c:extLst>
          </c:dPt>
          <c:dPt>
            <c:idx val="9"/>
            <c:bubble3D val="0"/>
            <c:spPr>
              <a:solidFill>
                <a:srgbClr val="C9ACE6"/>
              </a:solidFill>
              <a:ln w="19050">
                <a:noFill/>
              </a:ln>
              <a:effectLst/>
            </c:spPr>
            <c:extLst>
              <c:ext xmlns:c16="http://schemas.microsoft.com/office/drawing/2014/chart" uri="{C3380CC4-5D6E-409C-BE32-E72D297353CC}">
                <c16:uniqueId val="{00000013-FB2C-8149-99E0-F31720B50459}"/>
              </c:ext>
            </c:extLst>
          </c:dPt>
          <c:dPt>
            <c:idx val="10"/>
            <c:bubble3D val="0"/>
            <c:spPr>
              <a:solidFill>
                <a:srgbClr val="D8F255"/>
              </a:solidFill>
              <a:ln w="19050">
                <a:noFill/>
              </a:ln>
              <a:effectLst/>
            </c:spPr>
            <c:extLst>
              <c:ext xmlns:c16="http://schemas.microsoft.com/office/drawing/2014/chart" uri="{C3380CC4-5D6E-409C-BE32-E72D297353CC}">
                <c16:uniqueId val="{00000015-FB2C-8149-99E0-F31720B50459}"/>
              </c:ext>
            </c:extLst>
          </c:dPt>
          <c:dPt>
            <c:idx val="11"/>
            <c:bubble3D val="0"/>
            <c:spPr>
              <a:solidFill>
                <a:srgbClr val="C8C8CB"/>
              </a:solidFill>
              <a:ln w="19050">
                <a:noFill/>
              </a:ln>
              <a:effectLst/>
            </c:spPr>
            <c:extLst>
              <c:ext xmlns:c16="http://schemas.microsoft.com/office/drawing/2014/chart" uri="{C3380CC4-5D6E-409C-BE32-E72D297353CC}">
                <c16:uniqueId val="{00000017-FB2C-8149-99E0-F31720B50459}"/>
              </c:ext>
            </c:extLst>
          </c:dPt>
          <c:dPt>
            <c:idx val="12"/>
            <c:bubble3D val="0"/>
            <c:spPr>
              <a:solidFill>
                <a:srgbClr val="FFCA80"/>
              </a:solidFill>
              <a:ln w="19050">
                <a:noFill/>
              </a:ln>
              <a:effectLst/>
            </c:spPr>
            <c:extLst>
              <c:ext xmlns:c16="http://schemas.microsoft.com/office/drawing/2014/chart" uri="{C3380CC4-5D6E-409C-BE32-E72D297353CC}">
                <c16:uniqueId val="{00000019-FB2C-8149-99E0-F31720B50459}"/>
              </c:ext>
            </c:extLst>
          </c:dPt>
          <c:dPt>
            <c:idx val="13"/>
            <c:bubble3D val="0"/>
            <c:spPr>
              <a:solidFill>
                <a:srgbClr val="77D9A8"/>
              </a:solidFill>
              <a:ln w="19050">
                <a:noFill/>
              </a:ln>
              <a:effectLst/>
            </c:spPr>
            <c:extLst>
              <c:ext xmlns:c16="http://schemas.microsoft.com/office/drawing/2014/chart" uri="{C3380CC4-5D6E-409C-BE32-E72D297353CC}">
                <c16:uniqueId val="{0000001B-FB2C-8149-99E0-F31720B50459}"/>
              </c:ext>
            </c:extLst>
          </c:dPt>
          <c:dPt>
            <c:idx val="14"/>
            <c:bubble3D val="0"/>
            <c:spPr>
              <a:solidFill>
                <a:srgbClr val="FFCABF"/>
              </a:solidFill>
              <a:ln w="19050">
                <a:noFill/>
              </a:ln>
              <a:effectLst/>
            </c:spPr>
            <c:extLst>
              <c:ext xmlns:c16="http://schemas.microsoft.com/office/drawing/2014/chart" uri="{C3380CC4-5D6E-409C-BE32-E72D297353CC}">
                <c16:uniqueId val="{0000001D-FB2C-8149-99E0-F31720B50459}"/>
              </c:ext>
            </c:extLst>
          </c:dPt>
          <c:dPt>
            <c:idx val="15"/>
            <c:bubble3D val="0"/>
            <c:spPr>
              <a:solidFill>
                <a:srgbClr val="84949E"/>
              </a:solidFill>
              <a:ln w="19050">
                <a:noFill/>
              </a:ln>
              <a:effectLst/>
            </c:spPr>
            <c:extLst>
              <c:ext xmlns:c16="http://schemas.microsoft.com/office/drawing/2014/chart" uri="{C3380CC4-5D6E-409C-BE32-E72D297353CC}">
                <c16:uniqueId val="{0000001F-FB2C-8149-99E0-F31720B50459}"/>
              </c:ext>
            </c:extLst>
          </c:dPt>
          <c:dPt>
            <c:idx val="16"/>
            <c:bubble3D val="0"/>
            <c:spPr>
              <a:solidFill>
                <a:srgbClr val="C8C8CB"/>
              </a:solidFill>
              <a:ln w="19050">
                <a:noFill/>
              </a:ln>
              <a:effectLst/>
            </c:spPr>
            <c:extLst>
              <c:ext xmlns:c16="http://schemas.microsoft.com/office/drawing/2014/chart" uri="{C3380CC4-5D6E-409C-BE32-E72D297353CC}">
                <c16:uniqueId val="{00000021-FB2C-8149-99E0-F31720B50459}"/>
              </c:ext>
            </c:extLst>
          </c:dPt>
          <c:cat>
            <c:numRef>
              <c:f>Sheet1!$A$2:$A$18</c:f>
              <c:numCache>
                <c:formatCode>General</c:formatCode>
                <c:ptCount val="17"/>
              </c:numCache>
            </c:numRef>
          </c:cat>
          <c:val>
            <c:numRef>
              <c:f>Sheet1!$B$2:$B$18</c:f>
              <c:numCache>
                <c:formatCode>General</c:formatCode>
                <c:ptCount val="17"/>
                <c:pt idx="0">
                  <c:v>9</c:v>
                </c:pt>
                <c:pt idx="1">
                  <c:v>6.7</c:v>
                </c:pt>
                <c:pt idx="2">
                  <c:v>6.5</c:v>
                </c:pt>
                <c:pt idx="3">
                  <c:v>3.8</c:v>
                </c:pt>
                <c:pt idx="4">
                  <c:v>1.9</c:v>
                </c:pt>
                <c:pt idx="5">
                  <c:v>0.6</c:v>
                </c:pt>
                <c:pt idx="6">
                  <c:v>0.2</c:v>
                </c:pt>
                <c:pt idx="7">
                  <c:v>0.2</c:v>
                </c:pt>
                <c:pt idx="8">
                  <c:v>11.1</c:v>
                </c:pt>
                <c:pt idx="9">
                  <c:v>5.7</c:v>
                </c:pt>
                <c:pt idx="10">
                  <c:v>5.8</c:v>
                </c:pt>
                <c:pt idx="11">
                  <c:v>2.5</c:v>
                </c:pt>
                <c:pt idx="12">
                  <c:v>22</c:v>
                </c:pt>
                <c:pt idx="13">
                  <c:v>11</c:v>
                </c:pt>
                <c:pt idx="14">
                  <c:v>7.6</c:v>
                </c:pt>
                <c:pt idx="15">
                  <c:v>4.5999999999999996</c:v>
                </c:pt>
                <c:pt idx="16">
                  <c:v>0.8</c:v>
                </c:pt>
              </c:numCache>
            </c:numRef>
          </c:val>
          <c:extLst>
            <c:ext xmlns:c16="http://schemas.microsoft.com/office/drawing/2014/chart" uri="{C3380CC4-5D6E-409C-BE32-E72D297353CC}">
              <c16:uniqueId val="{00000022-FB2C-8149-99E0-F31720B504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66666666666666"/>
          <c:y val="0.18437500000000001"/>
          <c:w val="0.44791666666666669"/>
          <c:h val="0.671875"/>
        </c:manualLayout>
      </c:layout>
      <c:pieChart>
        <c:varyColors val="1"/>
        <c:ser>
          <c:idx val="0"/>
          <c:order val="0"/>
          <c:tx>
            <c:strRef>
              <c:f>Sheet1!$B$1</c:f>
              <c:strCache>
                <c:ptCount val="1"/>
                <c:pt idx="0">
                  <c:v>列1</c:v>
                </c:pt>
              </c:strCache>
            </c:strRef>
          </c:tx>
          <c:spPr>
            <a:ln>
              <a:noFill/>
            </a:ln>
          </c:spPr>
          <c:dPt>
            <c:idx val="0"/>
            <c:bubble3D val="0"/>
            <c:spPr>
              <a:solidFill>
                <a:srgbClr val="804000"/>
              </a:solidFill>
              <a:ln w="19050">
                <a:noFill/>
              </a:ln>
              <a:effectLst/>
            </c:spPr>
            <c:extLst>
              <c:ext xmlns:c16="http://schemas.microsoft.com/office/drawing/2014/chart" uri="{C3380CC4-5D6E-409C-BE32-E72D297353CC}">
                <c16:uniqueId val="{00000001-0FD2-D640-B417-C3E56C98C708}"/>
              </c:ext>
            </c:extLst>
          </c:dPt>
          <c:dPt>
            <c:idx val="1"/>
            <c:bubble3D val="0"/>
            <c:spPr>
              <a:solidFill>
                <a:schemeClr val="bg1">
                  <a:alpha val="0"/>
                </a:schemeClr>
              </a:solidFill>
              <a:ln w="19050">
                <a:noFill/>
              </a:ln>
              <a:effectLst/>
            </c:spPr>
            <c:extLst>
              <c:ext xmlns:c16="http://schemas.microsoft.com/office/drawing/2014/chart" uri="{C3380CC4-5D6E-409C-BE32-E72D297353CC}">
                <c16:uniqueId val="{00000003-0FD2-D640-B417-C3E56C98C708}"/>
              </c:ext>
            </c:extLst>
          </c:dPt>
          <c:dPt>
            <c:idx val="2"/>
            <c:bubble3D val="0"/>
            <c:spPr>
              <a:solidFill>
                <a:schemeClr val="accent3"/>
              </a:solidFill>
              <a:ln w="19050">
                <a:noFill/>
              </a:ln>
              <a:effectLst/>
            </c:spPr>
            <c:extLst>
              <c:ext xmlns:c16="http://schemas.microsoft.com/office/drawing/2014/chart" uri="{C3380CC4-5D6E-409C-BE32-E72D297353CC}">
                <c16:uniqueId val="{00000005-0FD2-D640-B417-C3E56C98C708}"/>
              </c:ext>
            </c:extLst>
          </c:dPt>
          <c:dPt>
            <c:idx val="3"/>
            <c:bubble3D val="0"/>
            <c:spPr>
              <a:solidFill>
                <a:schemeClr val="accent4"/>
              </a:solidFill>
              <a:ln w="19050">
                <a:noFill/>
              </a:ln>
              <a:effectLst/>
            </c:spPr>
            <c:extLst>
              <c:ext xmlns:c16="http://schemas.microsoft.com/office/drawing/2014/chart" uri="{C3380CC4-5D6E-409C-BE32-E72D297353CC}">
                <c16:uniqueId val="{00000007-0FD2-D640-B417-C3E56C98C708}"/>
              </c:ext>
            </c:extLst>
          </c:dPt>
          <c:cat>
            <c:numRef>
              <c:f>Sheet1!$A$2:$A$5</c:f>
              <c:numCache>
                <c:formatCode>General</c:formatCode>
                <c:ptCount val="4"/>
              </c:numCache>
            </c:numRef>
          </c:cat>
          <c:val>
            <c:numRef>
              <c:f>Sheet1!$B$2:$B$5</c:f>
              <c:numCache>
                <c:formatCode>General</c:formatCode>
                <c:ptCount val="4"/>
                <c:pt idx="0">
                  <c:v>28.9</c:v>
                </c:pt>
                <c:pt idx="1">
                  <c:v>71.099999999999994</c:v>
                </c:pt>
              </c:numCache>
            </c:numRef>
          </c:val>
          <c:extLst>
            <c:ext xmlns:c16="http://schemas.microsoft.com/office/drawing/2014/chart" uri="{C3380CC4-5D6E-409C-BE32-E72D297353CC}">
              <c16:uniqueId val="{00000008-0FD2-D640-B417-C3E56C98C7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0.90386</cdr:x>
      <cdr:y>0.57807</cdr:y>
    </cdr:from>
    <cdr:to>
      <cdr:x>0.9242</cdr:x>
      <cdr:y>0.59758</cdr:y>
    </cdr:to>
    <cdr:cxnSp macro="">
      <cdr:nvCxnSpPr>
        <cdr:cNvPr id="3" name="直線コネクタ 2">
          <a:extLst xmlns:a="http://schemas.openxmlformats.org/drawingml/2006/main">
            <a:ext uri="{FF2B5EF4-FFF2-40B4-BE49-F238E27FC236}">
              <a16:creationId xmlns:a16="http://schemas.microsoft.com/office/drawing/2014/main" id="{448D15B4-D86B-856F-3C6B-CD1C4B73658F}"/>
            </a:ext>
          </a:extLst>
        </cdr:cNvPr>
        <cdr:cNvCxnSpPr/>
      </cdr:nvCxnSpPr>
      <cdr:spPr>
        <a:xfrm xmlns:a="http://schemas.openxmlformats.org/drawingml/2006/main">
          <a:off x="3573013" y="2450650"/>
          <a:ext cx="80408" cy="82707"/>
        </a:xfrm>
        <a:prstGeom xmlns:a="http://schemas.openxmlformats.org/drawingml/2006/main" prst="line">
          <a:avLst/>
        </a:prstGeom>
        <a:ln xmlns:a="http://schemas.openxmlformats.org/drawingml/2006/main" w="6350">
          <a:solidFill>
            <a:srgbClr val="0070C0"/>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0.89764</cdr:x>
      <cdr:y>0.58704</cdr:y>
    </cdr:from>
    <cdr:to>
      <cdr:x>0.92249</cdr:x>
      <cdr:y>0.6547</cdr:y>
    </cdr:to>
    <cdr:cxnSp macro="">
      <cdr:nvCxnSpPr>
        <cdr:cNvPr id="7" name="直線コネクタ 6">
          <a:extLst xmlns:a="http://schemas.openxmlformats.org/drawingml/2006/main">
            <a:ext uri="{FF2B5EF4-FFF2-40B4-BE49-F238E27FC236}">
              <a16:creationId xmlns:a16="http://schemas.microsoft.com/office/drawing/2014/main" id="{C92A16D0-2BF2-D5CF-7896-F22B9D7E139B}"/>
            </a:ext>
          </a:extLst>
        </cdr:cNvPr>
        <cdr:cNvCxnSpPr/>
      </cdr:nvCxnSpPr>
      <cdr:spPr>
        <a:xfrm xmlns:a="http://schemas.openxmlformats.org/drawingml/2006/main">
          <a:off x="3548434" y="2488668"/>
          <a:ext cx="98213" cy="286847"/>
        </a:xfrm>
        <a:prstGeom xmlns:a="http://schemas.openxmlformats.org/drawingml/2006/main" prst="line">
          <a:avLst/>
        </a:prstGeom>
        <a:ln xmlns:a="http://schemas.openxmlformats.org/drawingml/2006/main" w="6350">
          <a:solidFill>
            <a:srgbClr val="9B4D0D"/>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2025/4/11</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2025/4/11</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a:t>
            </a:fld>
            <a:endParaRPr kumimoji="1" lang="ja-JP" altLang="en-US" dirty="0"/>
          </a:p>
        </p:txBody>
      </p:sp>
    </p:spTree>
    <p:extLst>
      <p:ext uri="{BB962C8B-B14F-4D97-AF65-F5344CB8AC3E}">
        <p14:creationId xmlns:p14="http://schemas.microsoft.com/office/powerpoint/2010/main" val="187417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10</a:t>
            </a:fld>
            <a:endParaRPr kumimoji="1" lang="ja-JP" altLang="en-US" dirty="0"/>
          </a:p>
        </p:txBody>
      </p:sp>
    </p:spTree>
    <p:extLst>
      <p:ext uri="{BB962C8B-B14F-4D97-AF65-F5344CB8AC3E}">
        <p14:creationId xmlns:p14="http://schemas.microsoft.com/office/powerpoint/2010/main" val="82069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768" y="4777195"/>
            <a:ext cx="5438140" cy="3908614"/>
          </a:xfrm>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11</a:t>
            </a:fld>
            <a:endParaRPr kumimoji="1" lang="ja-JP" altLang="en-US" dirty="0"/>
          </a:p>
        </p:txBody>
      </p:sp>
    </p:spTree>
    <p:extLst>
      <p:ext uri="{BB962C8B-B14F-4D97-AF65-F5344CB8AC3E}">
        <p14:creationId xmlns:p14="http://schemas.microsoft.com/office/powerpoint/2010/main" val="428056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345042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256922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975563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E5A97-536A-2C8E-889D-9F9B1A24FF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83E83D-9B02-5819-1F1C-2955DCD822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A0284C-1E47-3250-909F-19CFE33B23C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87A9AE2-BF48-3F19-0D50-5E01247D84A1}"/>
              </a:ext>
            </a:extLst>
          </p:cNvPr>
          <p:cNvSpPr>
            <a:spLocks noGrp="1"/>
          </p:cNvSpPr>
          <p:nvPr>
            <p:ph type="sldNum" sz="quarter" idx="5"/>
          </p:nvPr>
        </p:nvSpPr>
        <p:spPr/>
        <p:txBody>
          <a:bodyPr/>
          <a:lstStyle/>
          <a:p>
            <a:fld id="{FE82EA10-0265-43DC-8CCF-1CA193DC6686}" type="slidenum">
              <a:rPr kumimoji="1" lang="ja-JP" altLang="en-US" smtClean="0"/>
              <a:pPr/>
              <a:t>22</a:t>
            </a:fld>
            <a:endParaRPr kumimoji="1" lang="ja-JP" altLang="en-US" dirty="0"/>
          </a:p>
        </p:txBody>
      </p:sp>
    </p:spTree>
    <p:extLst>
      <p:ext uri="{BB962C8B-B14F-4D97-AF65-F5344CB8AC3E}">
        <p14:creationId xmlns:p14="http://schemas.microsoft.com/office/powerpoint/2010/main" val="2881619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3837886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1E680-0033-65F8-C405-A99FA2FDF5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9E4DDB-6851-49DB-5F70-849E2652A73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0AF1F9-B60B-847D-A260-7A425D37D9B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EB12B3-5BEA-DD74-FEE8-6699D8CDECB2}"/>
              </a:ext>
            </a:extLst>
          </p:cNvPr>
          <p:cNvSpPr>
            <a:spLocks noGrp="1"/>
          </p:cNvSpPr>
          <p:nvPr>
            <p:ph type="sldNum" sz="quarter" idx="5"/>
          </p:nvPr>
        </p:nvSpPr>
        <p:spPr/>
        <p:txBody>
          <a:bodyPr/>
          <a:lstStyle/>
          <a:p>
            <a:fld id="{FE82EA10-0265-43DC-8CCF-1CA193DC6686}" type="slidenum">
              <a:rPr kumimoji="1" lang="ja-JP" altLang="en-US" smtClean="0"/>
              <a:pPr/>
              <a:t>24</a:t>
            </a:fld>
            <a:endParaRPr kumimoji="1" lang="ja-JP" altLang="en-US" dirty="0"/>
          </a:p>
        </p:txBody>
      </p:sp>
    </p:spTree>
    <p:extLst>
      <p:ext uri="{BB962C8B-B14F-4D97-AF65-F5344CB8AC3E}">
        <p14:creationId xmlns:p14="http://schemas.microsoft.com/office/powerpoint/2010/main" val="2439021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EC1C-BCB3-85F3-1D3B-FD7FAC2D4A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A98DE7-AA9F-A33F-8D91-5FB322303B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72BE65-F5D2-D362-12FA-FC51FB76AF09}"/>
              </a:ext>
            </a:extLst>
          </p:cNvPr>
          <p:cNvSpPr>
            <a:spLocks noGrp="1"/>
          </p:cNvSpPr>
          <p:nvPr>
            <p:ph type="body" idx="1"/>
          </p:nvPr>
        </p:nvSpPr>
        <p:spPr/>
        <p:txBody>
          <a:bodyPr/>
          <a:lstStyle/>
          <a:p>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a:extLst>
              <a:ext uri="{FF2B5EF4-FFF2-40B4-BE49-F238E27FC236}">
                <a16:creationId xmlns:a16="http://schemas.microsoft.com/office/drawing/2014/main" id="{650D7A28-4641-81C6-ADCF-B7DDA3CE4A17}"/>
              </a:ext>
            </a:extLst>
          </p:cNvPr>
          <p:cNvSpPr>
            <a:spLocks noGrp="1"/>
          </p:cNvSpPr>
          <p:nvPr>
            <p:ph type="sldNum" sz="quarter" idx="5"/>
          </p:nvPr>
        </p:nvSpPr>
        <p:spPr/>
        <p:txBody>
          <a:bodyPr/>
          <a:lstStyle/>
          <a:p>
            <a:fld id="{FE82EA10-0265-43DC-8CCF-1CA193DC6686}" type="slidenum">
              <a:rPr kumimoji="1" lang="ja-JP" altLang="en-US" smtClean="0"/>
              <a:pPr/>
              <a:t>25</a:t>
            </a:fld>
            <a:endParaRPr kumimoji="1" lang="ja-JP" altLang="en-US" dirty="0"/>
          </a:p>
        </p:txBody>
      </p:sp>
    </p:spTree>
    <p:extLst>
      <p:ext uri="{BB962C8B-B14F-4D97-AF65-F5344CB8AC3E}">
        <p14:creationId xmlns:p14="http://schemas.microsoft.com/office/powerpoint/2010/main" val="2573972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30715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lang="ja-JP"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3740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3F41-0428-1FAA-4CBE-AA298D0116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C55BE5-3C39-FF53-B3FC-C7CFBD4C9B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484F0B-3547-310A-7AC9-412F3733667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67720B1-353F-B1DF-348A-6D80E9CAA99B}"/>
              </a:ext>
            </a:extLst>
          </p:cNvPr>
          <p:cNvSpPr>
            <a:spLocks noGrp="1"/>
          </p:cNvSpPr>
          <p:nvPr>
            <p:ph type="sldNum" sz="quarter" idx="5"/>
          </p:nvPr>
        </p:nvSpPr>
        <p:spPr/>
        <p:txBody>
          <a:bodyPr/>
          <a:lstStyle/>
          <a:p>
            <a:fld id="{FE82EA10-0265-43DC-8CCF-1CA193DC6686}" type="slidenum">
              <a:rPr kumimoji="1" lang="ja-JP" altLang="en-US" smtClean="0"/>
              <a:pPr/>
              <a:t>28</a:t>
            </a:fld>
            <a:endParaRPr kumimoji="1" lang="ja-JP" altLang="en-US" dirty="0"/>
          </a:p>
        </p:txBody>
      </p:sp>
    </p:spTree>
    <p:extLst>
      <p:ext uri="{BB962C8B-B14F-4D97-AF65-F5344CB8AC3E}">
        <p14:creationId xmlns:p14="http://schemas.microsoft.com/office/powerpoint/2010/main" val="81982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3</a:t>
            </a:fld>
            <a:endParaRPr kumimoji="1" lang="ja-JP" altLang="en-US" dirty="0"/>
          </a:p>
        </p:txBody>
      </p:sp>
    </p:spTree>
    <p:extLst>
      <p:ext uri="{BB962C8B-B14F-4D97-AF65-F5344CB8AC3E}">
        <p14:creationId xmlns:p14="http://schemas.microsoft.com/office/powerpoint/2010/main" val="140991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5</a:t>
            </a:fld>
            <a:endParaRPr kumimoji="1" lang="ja-JP" altLang="en-US" dirty="0"/>
          </a:p>
        </p:txBody>
      </p:sp>
    </p:spTree>
    <p:extLst>
      <p:ext uri="{BB962C8B-B14F-4D97-AF65-F5344CB8AC3E}">
        <p14:creationId xmlns:p14="http://schemas.microsoft.com/office/powerpoint/2010/main" val="341664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6</a:t>
            </a:fld>
            <a:endParaRPr kumimoji="1" lang="ja-JP" altLang="en-US" dirty="0"/>
          </a:p>
        </p:txBody>
      </p:sp>
    </p:spTree>
    <p:extLst>
      <p:ext uri="{BB962C8B-B14F-4D97-AF65-F5344CB8AC3E}">
        <p14:creationId xmlns:p14="http://schemas.microsoft.com/office/powerpoint/2010/main" val="269519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58588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8</a:t>
            </a:fld>
            <a:endParaRPr kumimoji="1" lang="ja-JP" altLang="en-US" dirty="0"/>
          </a:p>
        </p:txBody>
      </p:sp>
    </p:spTree>
    <p:extLst>
      <p:ext uri="{BB962C8B-B14F-4D97-AF65-F5344CB8AC3E}">
        <p14:creationId xmlns:p14="http://schemas.microsoft.com/office/powerpoint/2010/main" val="161011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&#65279;<?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12.xml" /><Relationship Id="rId1" Type="http://schemas.openxmlformats.org/officeDocument/2006/relationships/slideLayout" Target="../slideLayouts/slideLayout3.xml" /><Relationship Id="rId4" Type="http://schemas.openxmlformats.org/officeDocument/2006/relationships/hyperlink" Target="#" TargetMode="External" /></Relationships>
</file>

<file path=ppt/slides/_rels/slide13.xml.rels>&#65279;<?xml version="1.0" encoding="utf-8" standalone="yes"?>
<Relationships xmlns="http://schemas.openxmlformats.org/package/2006/relationships"><Relationship Id="rId8" Type="http://schemas.openxmlformats.org/officeDocument/2006/relationships/image" Target="../media/image52.png" /><Relationship Id="rId3" Type="http://schemas.openxmlformats.org/officeDocument/2006/relationships/hyperlink" Target="#" TargetMode="External" /><Relationship Id="rId7" Type="http://schemas.openxmlformats.org/officeDocument/2006/relationships/image" Target="../media/image51.png" /><Relationship Id="rId2" Type="http://schemas.openxmlformats.org/officeDocument/2006/relationships/notesSlide" Target="../notesSlides/notesSlide13.xml" /><Relationship Id="rId1" Type="http://schemas.openxmlformats.org/officeDocument/2006/relationships/slideLayout" Target="../slideLayouts/slideLayout3.xml" /><Relationship Id="rId6" Type="http://schemas.openxmlformats.org/officeDocument/2006/relationships/image" Target="../media/image50.png" /><Relationship Id="rId5" Type="http://schemas.openxmlformats.org/officeDocument/2006/relationships/image" Target="../media/image49.png" /><Relationship Id="rId4" Type="http://schemas.openxmlformats.org/officeDocument/2006/relationships/image" Target="../media/image48.png" /></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hart" Target="../charts/chart5.xml"/><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&#65279;<?xml version="1.0" encoding="utf-8" standalone="yes"?>
<Relationships xmlns="http://schemas.openxmlformats.org/package/2006/relationships"><Relationship Id="rId8" Type="http://schemas.openxmlformats.org/officeDocument/2006/relationships/image" Target="../media/image6.png" /><Relationship Id="rId3" Type="http://schemas.openxmlformats.org/officeDocument/2006/relationships/notesSlide" Target="../notesSlides/notesSlide2.xml" /><Relationship Id="rId7" Type="http://schemas.openxmlformats.org/officeDocument/2006/relationships/image" Target="../media/image5.png" /><Relationship Id="rId2" Type="http://schemas.openxmlformats.org/officeDocument/2006/relationships/slideLayout" Target="../slideLayouts/slideLayout3.xml" /><Relationship Id="rId1" Type="http://schemas.openxmlformats.org/officeDocument/2006/relationships/tags" Target="../tags/tag1.xml" /><Relationship Id="rId6" Type="http://schemas.openxmlformats.org/officeDocument/2006/relationships/image" Target="../media/image4.png" /><Relationship Id="rId5" Type="http://schemas.openxmlformats.org/officeDocument/2006/relationships/hyperlink" Target="#" TargetMode="External" /><Relationship Id="rId4" Type="http://schemas.openxmlformats.org/officeDocument/2006/relationships/image" Target="../media/image3.png" /><Relationship Id="rId9" Type="http://schemas.openxmlformats.org/officeDocument/2006/relationships/image" Target="../media/image7.png" /></Relationships>
</file>

<file path=ppt/slides/_rels/slide20.xml.rels>&#65279;<?xml version="1.0" encoding="utf-8" standalone="yes"?>
<Relationships xmlns="http://schemas.openxmlformats.org/package/2006/relationships"><Relationship Id="rId3" Type="http://schemas.openxmlformats.org/officeDocument/2006/relationships/hyperlink" Target="#" TargetMode="External" /><Relationship Id="rId2" Type="http://schemas.openxmlformats.org/officeDocument/2006/relationships/notesSlide" Target="../notesSlides/notesSlide20.xml" /><Relationship Id="rId1" Type="http://schemas.openxmlformats.org/officeDocument/2006/relationships/slideLayout" Target="../slideLayouts/slideLayout3.xml" /><Relationship Id="rId4" Type="http://schemas.openxmlformats.org/officeDocument/2006/relationships/image" Target="../media/image53.png" /></Relationships>
</file>

<file path=ppt/slides/_rels/slide21.xml.rels>&#65279;<?xml version="1.0" encoding="utf-8" standalone="yes"?>
<Relationships xmlns="http://schemas.openxmlformats.org/package/2006/relationships"><Relationship Id="rId8" Type="http://schemas.openxmlformats.org/officeDocument/2006/relationships/image" Target="../media/image61.png" /><Relationship Id="rId3" Type="http://schemas.openxmlformats.org/officeDocument/2006/relationships/hyperlink" Target="#" TargetMode="External" /><Relationship Id="rId7" Type="http://schemas.openxmlformats.org/officeDocument/2006/relationships/image" Target="../media/image60.png" /><Relationship Id="rId12" Type="http://schemas.openxmlformats.org/officeDocument/2006/relationships/chart" Target="../charts/chart7.xml" /><Relationship Id="rId2" Type="http://schemas.openxmlformats.org/officeDocument/2006/relationships/notesSlide" Target="../notesSlides/notesSlide21.xml" /><Relationship Id="rId1" Type="http://schemas.openxmlformats.org/officeDocument/2006/relationships/slideLayout" Target="../slideLayouts/slideLayout3.xml" /><Relationship Id="rId6" Type="http://schemas.openxmlformats.org/officeDocument/2006/relationships/image" Target="../media/image54.png" /><Relationship Id="rId11" Type="http://schemas.openxmlformats.org/officeDocument/2006/relationships/image" Target="../media/image63.gif" /><Relationship Id="rId5" Type="http://schemas.openxmlformats.org/officeDocument/2006/relationships/image" Target="../media/image59.png" /><Relationship Id="rId10" Type="http://schemas.openxmlformats.org/officeDocument/2006/relationships/image" Target="../media/image56.png" /><Relationship Id="rId4" Type="http://schemas.openxmlformats.org/officeDocument/2006/relationships/chart" Target="../charts/chart6.xml" /><Relationship Id="rId9" Type="http://schemas.openxmlformats.org/officeDocument/2006/relationships/image" Target="../media/image62.png" /></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chart" Target="../charts/chart10.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chart" Target="../charts/chart1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notesSlide" Target="../notesSlides/notesSlide25.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&#65279;<?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notesSlide" Target="../notesSlides/notesSlide27.xml" /><Relationship Id="rId1" Type="http://schemas.openxmlformats.org/officeDocument/2006/relationships/slideLayout" Target="../slideLayouts/slideLayout3.xml" /><Relationship Id="rId6" Type="http://schemas.openxmlformats.org/officeDocument/2006/relationships/hyperlink" Target="#" TargetMode="External" /><Relationship Id="rId5" Type="http://schemas.openxmlformats.org/officeDocument/2006/relationships/image" Target="../media/image84.png" /><Relationship Id="rId4" Type="http://schemas.openxmlformats.org/officeDocument/2006/relationships/image" Target="../media/image83.png" /></Relationships>
</file>

<file path=ppt/slides/_rels/slide28.xml.rels>&#65279;<?xml version="1.0" encoding="utf-8" standalone="yes"?>
<Relationships xmlns="http://schemas.openxmlformats.org/package/2006/relationships"><Relationship Id="rId8" Type="http://schemas.openxmlformats.org/officeDocument/2006/relationships/image" Target="../media/image89.png" /><Relationship Id="rId3" Type="http://schemas.openxmlformats.org/officeDocument/2006/relationships/image" Target="../media/image85.png" /><Relationship Id="rId7" Type="http://schemas.openxmlformats.org/officeDocument/2006/relationships/image" Target="../media/image88.png" /><Relationship Id="rId2" Type="http://schemas.openxmlformats.org/officeDocument/2006/relationships/notesSlide" Target="../notesSlides/notesSlide28.xml" /><Relationship Id="rId1" Type="http://schemas.openxmlformats.org/officeDocument/2006/relationships/slideLayout" Target="../slideLayouts/slideLayout4.xml" /><Relationship Id="rId6" Type="http://schemas.openxmlformats.org/officeDocument/2006/relationships/image" Target="../media/image87.svg" /><Relationship Id="rId11" Type="http://schemas.openxmlformats.org/officeDocument/2006/relationships/image" Target="../media/image92.png" /><Relationship Id="rId5" Type="http://schemas.openxmlformats.org/officeDocument/2006/relationships/image" Target="../media/image86.png" /><Relationship Id="rId10" Type="http://schemas.openxmlformats.org/officeDocument/2006/relationships/image" Target="../media/image91.png" /><Relationship Id="rId4" Type="http://schemas.openxmlformats.org/officeDocument/2006/relationships/hyperlink" Target="#" TargetMode="External" /><Relationship Id="rId9" Type="http://schemas.openxmlformats.org/officeDocument/2006/relationships/image" Target="../media/image90.png" /></Relationships>
</file>

<file path=ppt/slides/_rels/slide3.xml.rels>&#65279;<?xml version="1.0" encoding="utf-8" standalone="yes"?>
<Relationships xmlns="http://schemas.openxmlformats.org/package/2006/relationships"><Relationship Id="rId3" Type="http://schemas.openxmlformats.org/officeDocument/2006/relationships/notesSlide" Target="../notesSlides/notesSlide3.xml" /><Relationship Id="rId2" Type="http://schemas.openxmlformats.org/officeDocument/2006/relationships/slideLayout" Target="../slideLayouts/slideLayout3.xml" /><Relationship Id="rId1" Type="http://schemas.openxmlformats.org/officeDocument/2006/relationships/tags" Target="../tags/tag2.xml" /><Relationship Id="rId5" Type="http://schemas.openxmlformats.org/officeDocument/2006/relationships/hyperlink" Target="#" TargetMode="External" /><Relationship Id="rId4" Type="http://schemas.openxmlformats.org/officeDocument/2006/relationships/image" Target="../media/image8.png" /></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&#65279;<?xml version="1.0" encoding="utf-8" standalone="yes"?>
<Relationships xmlns="http://schemas.openxmlformats.org/package/2006/relationships"><Relationship Id="rId3" Type="http://schemas.openxmlformats.org/officeDocument/2006/relationships/hyperlink" Target="#" TargetMode="External" /><Relationship Id="rId2" Type="http://schemas.openxmlformats.org/officeDocument/2006/relationships/notesSlide" Target="../notesSlides/notesSlide9.xml" /><Relationship Id="rId1" Type="http://schemas.openxmlformats.org/officeDocument/2006/relationships/slideLayout" Target="../slideLayouts/slideLayout3.xml" /><Relationship Id="rId5" Type="http://schemas.openxmlformats.org/officeDocument/2006/relationships/image" Target="../media/image46.png" /><Relationship Id="rId4" Type="http://schemas.openxmlformats.org/officeDocument/2006/relationships/image" Target="../media/image45.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139381"/>
            <a:ext cx="3338414" cy="330860"/>
          </a:xfrm>
          <a:prstGeom prst="rect">
            <a:avLst/>
          </a:prstGeom>
          <a:noFill/>
        </p:spPr>
        <p:txBody>
          <a:bodyPr vert="horz" wrap="none" rtlCol="0">
            <a:spAutoFit/>
          </a:bodyPr>
          <a:lstStyle/>
          <a:p>
            <a:r>
              <a:rPr lang="ja-JP" altLang="en-US" sz="1550" spc="-10">
                <a:solidFill>
                  <a:srgbClr val="005BAD"/>
                </a:solidFill>
                <a:latin typeface="+mn-ea"/>
                <a:ea typeface="+mn-ea"/>
              </a:rPr>
              <a:t>令和</a:t>
            </a:r>
            <a:r>
              <a:rPr lang="ja-JP" altLang="en-US" sz="1550" spc="-10">
                <a:solidFill>
                  <a:srgbClr val="005BAD"/>
                </a:solidFill>
                <a:latin typeface="+mn-ea"/>
              </a:rPr>
              <a:t>７</a:t>
            </a:r>
            <a:r>
              <a:rPr lang="ja-JP" altLang="en-US" sz="1550" spc="-10">
                <a:solidFill>
                  <a:srgbClr val="005BAD"/>
                </a:solidFill>
                <a:latin typeface="+mn-ea"/>
                <a:ea typeface="+mn-ea"/>
              </a:rPr>
              <a:t>年度版 </a:t>
            </a:r>
            <a:r>
              <a:rPr kumimoji="1" lang="ja-JP" altLang="en-US" sz="1550" spc="-10" dirty="0">
                <a:solidFill>
                  <a:srgbClr val="005BAD"/>
                </a:solidFill>
                <a:latin typeface="+mn-ea"/>
                <a:ea typeface="+mn-ea"/>
              </a:rPr>
              <a:t>中学生用租税教育教材</a:t>
            </a:r>
          </a:p>
        </p:txBody>
      </p:sp>
    </p:spTree>
    <p:extLst>
      <p:ext uri="{BB962C8B-B14F-4D97-AF65-F5344CB8AC3E}">
        <p14:creationId xmlns:p14="http://schemas.microsoft.com/office/powerpoint/2010/main" val="215638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10</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701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15986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2179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29384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321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3040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12</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7585731" cy="477054"/>
          </a:xfrm>
          <a:prstGeom prst="rect">
            <a:avLst/>
          </a:prstGeom>
          <a:noFill/>
        </p:spPr>
        <p:txBody>
          <a:bodyPr wrap="none" rtlCol="0">
            <a:spAutoFit/>
          </a:bodyPr>
          <a:lstStyle/>
          <a:p>
            <a:r>
              <a:rPr kumimoji="1" lang="ja-JP" altLang="en-US"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8891825"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1607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49629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340205" y="2438019"/>
            <a:ext cx="8479945" cy="369131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rPr>
              <a:t>2024</a:t>
            </a:r>
            <a:r>
              <a:rPr kumimoji="1" lang="ja-JP" altLang="en-US" sz="1700" dirty="0">
                <a:latin typeface="+mn-ea"/>
                <a:ea typeface="+mn-ea"/>
              </a:rPr>
              <a:t>年度（令和６年度）予算の国の一般会計歳出</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a:t>
            </a:r>
            <a:r>
              <a:rPr kumimoji="1" lang="ja-JP" altLang="en-US" sz="1700" dirty="0">
                <a:latin typeface="+mn-ea"/>
                <a:ea typeface="+mn-ea"/>
              </a:rPr>
              <a:t>は、主に、</a:t>
            </a:r>
            <a:r>
              <a:rPr kumimoji="1" lang="ja-JP" altLang="en-US" sz="2000" dirty="0">
                <a:solidFill>
                  <a:srgbClr val="005BAD"/>
                </a:solidFill>
                <a:latin typeface="+mn-ea"/>
                <a:ea typeface="+mn-ea"/>
              </a:rPr>
              <a:t>①社会保障、</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②国債費、③地方交付税交付金等に使われており、これらで約</a:t>
            </a:r>
            <a:r>
              <a:rPr kumimoji="1" lang="en-US" altLang="ja-JP" sz="2000" dirty="0">
                <a:solidFill>
                  <a:srgbClr val="005BAD"/>
                </a:solidFill>
                <a:latin typeface="+mn-ea"/>
                <a:ea typeface="+mn-ea"/>
              </a:rPr>
              <a:t>3/</a:t>
            </a:r>
            <a:r>
              <a:rPr lang="en-US" altLang="ja-JP" sz="2000" dirty="0">
                <a:solidFill>
                  <a:srgbClr val="005BAD"/>
                </a:solidFill>
                <a:latin typeface="+mn-ea"/>
              </a:rPr>
              <a:t>4</a:t>
            </a:r>
            <a:endParaRPr lang="en-US" altLang="ja-JP" sz="2000" dirty="0">
              <a:solidFill>
                <a:srgbClr val="005BAD"/>
              </a:solidFill>
              <a:latin typeface="+mn-ea"/>
              <a:ea typeface="+mn-ea"/>
            </a:endParaRPr>
          </a:p>
          <a:p>
            <a:pPr>
              <a:lnSpc>
                <a:spcPct val="110000"/>
              </a:lnSpc>
              <a:spcBef>
                <a:spcPts val="0"/>
              </a:spcBef>
              <a:buClr>
                <a:srgbClr val="005BAD"/>
              </a:buClr>
            </a:pPr>
            <a:r>
              <a:rPr kumimoji="1" lang="en-US" altLang="ja-JP" sz="2000" dirty="0">
                <a:solidFill>
                  <a:srgbClr val="005BAD"/>
                </a:solidFill>
                <a:latin typeface="+mn-ea"/>
                <a:ea typeface="+mn-ea"/>
              </a:rPr>
              <a:t>   </a:t>
            </a:r>
            <a:r>
              <a:rPr kumimoji="1" lang="ja-JP" altLang="en-US" sz="1700" dirty="0">
                <a:latin typeface="+mn-ea"/>
                <a:ea typeface="+mn-ea"/>
              </a:rPr>
              <a:t>を</a:t>
            </a:r>
            <a:r>
              <a:rPr kumimoji="1" lang="ja-JP" altLang="en-US" sz="1700" dirty="0">
                <a:latin typeface="+mn-ea"/>
              </a:rPr>
              <a:t>占めています</a:t>
            </a:r>
            <a:r>
              <a:rPr kumimoji="1" lang="ja-JP" altLang="en-US" sz="1700" dirty="0">
                <a:latin typeface="+mn-ea"/>
                <a:ea typeface="+mn-ea"/>
              </a:rPr>
              <a:t>。</a:t>
            </a:r>
          </a:p>
          <a:p>
            <a:pPr marL="252000" indent="-252000">
              <a:lnSpc>
                <a:spcPct val="110000"/>
              </a:lnSpc>
              <a:spcBef>
                <a:spcPts val="1800"/>
              </a:spcBef>
              <a:buClr>
                <a:srgbClr val="005BAD"/>
              </a:buClr>
              <a:buFont typeface="Wingdings" panose="05000000000000000000" pitchFamily="2" charset="2"/>
              <a:buChar char="l"/>
            </a:pPr>
            <a:r>
              <a:rPr kumimoji="1" lang="en-US" altLang="ja-JP" sz="1700" dirty="0">
                <a:latin typeface="+mn-ea"/>
                <a:ea typeface="+mn-ea"/>
              </a:rPr>
              <a:t>2024</a:t>
            </a:r>
            <a:r>
              <a:rPr kumimoji="1" lang="ja-JP" altLang="en-US" sz="1700" dirty="0">
                <a:latin typeface="+mn-ea"/>
                <a:ea typeface="+mn-ea"/>
              </a:rPr>
              <a:t>年度（令和６年度）予算の国の一般会計歳入</a:t>
            </a:r>
            <a:r>
              <a:rPr kumimoji="1" lang="en-US" altLang="ja-JP" dirty="0">
                <a:solidFill>
                  <a:srgbClr val="005BAD"/>
                </a:solidFill>
                <a:latin typeface="+mn-ea"/>
                <a:ea typeface="+mn-ea"/>
              </a:rPr>
              <a:t>112.6</a:t>
            </a:r>
            <a:r>
              <a:rPr kumimoji="1" lang="ja-JP" altLang="en-US" dirty="0">
                <a:solidFill>
                  <a:srgbClr val="005BAD"/>
                </a:solidFill>
                <a:latin typeface="+mn-ea"/>
                <a:ea typeface="+mn-ea"/>
              </a:rPr>
              <a:t>兆円は、</a:t>
            </a:r>
            <a:endParaRPr kumimoji="1" lang="en-US" altLang="ja-JP" dirty="0">
              <a:solidFill>
                <a:srgbClr val="005BAD"/>
              </a:solidFill>
              <a:latin typeface="+mn-ea"/>
              <a:ea typeface="+mn-ea"/>
            </a:endParaRPr>
          </a:p>
          <a:p>
            <a:pPr>
              <a:lnSpc>
                <a:spcPct val="110000"/>
              </a:lnSpc>
              <a:spcBef>
                <a:spcPts val="0"/>
              </a:spcBef>
              <a:buClr>
                <a:srgbClr val="005BAD"/>
              </a:buClr>
            </a:pPr>
            <a:r>
              <a:rPr lang="en-US" altLang="ja-JP" dirty="0">
                <a:solidFill>
                  <a:srgbClr val="005BAD"/>
                </a:solidFill>
                <a:latin typeface="+mn-ea"/>
                <a:ea typeface="+mn-ea"/>
              </a:rPr>
              <a:t>   </a:t>
            </a:r>
            <a:r>
              <a:rPr kumimoji="1" lang="ja-JP" altLang="en-US" dirty="0">
                <a:solidFill>
                  <a:srgbClr val="005BAD"/>
                </a:solidFill>
                <a:latin typeface="+mn-ea"/>
                <a:ea typeface="+mn-ea"/>
              </a:rPr>
              <a:t>税収等と公債金（借金）で構成</a:t>
            </a:r>
            <a:r>
              <a:rPr kumimoji="1" lang="ja-JP" altLang="en-US" sz="1700"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現在、</a:t>
            </a:r>
            <a:r>
              <a:rPr kumimoji="1" lang="ja-JP" altLang="en-US" dirty="0">
                <a:solidFill>
                  <a:srgbClr val="005BAD"/>
                </a:solidFill>
                <a:latin typeface="+mn-ea"/>
                <a:ea typeface="+mn-ea"/>
              </a:rPr>
              <a:t>税収等では歳出全体の約</a:t>
            </a:r>
            <a:r>
              <a:rPr kumimoji="1" lang="en-US" altLang="ja-JP" dirty="0">
                <a:solidFill>
                  <a:srgbClr val="005BAD"/>
                </a:solidFill>
                <a:latin typeface="+mn-ea"/>
                <a:ea typeface="+mn-ea"/>
              </a:rPr>
              <a:t>2/</a:t>
            </a:r>
            <a:r>
              <a:rPr lang="en-US" altLang="ja-JP" dirty="0">
                <a:solidFill>
                  <a:srgbClr val="005BAD"/>
                </a:solidFill>
                <a:latin typeface="+mn-ea"/>
                <a:ea typeface="+mn-ea"/>
              </a:rPr>
              <a:t>3</a:t>
            </a:r>
            <a:r>
              <a:rPr kumimoji="1" lang="ja-JP" altLang="en-US" dirty="0">
                <a:solidFill>
                  <a:srgbClr val="005BAD"/>
                </a:solidFill>
                <a:latin typeface="+mn-ea"/>
                <a:ea typeface="+mn-ea"/>
              </a:rPr>
              <a:t>しか賄えておらず、</a:t>
            </a:r>
            <a:endParaRPr lang="en-US" altLang="ja-JP" dirty="0">
              <a:solidFill>
                <a:srgbClr val="005BAD"/>
              </a:solidFill>
              <a:latin typeface="+mn-ea"/>
              <a:ea typeface="+mn-ea"/>
            </a:endParaRPr>
          </a:p>
          <a:p>
            <a:pPr>
              <a:lnSpc>
                <a:spcPct val="110000"/>
              </a:lnSpc>
              <a:spcBef>
                <a:spcPts val="0"/>
              </a:spcBef>
              <a:buClr>
                <a:srgbClr val="005BAD"/>
              </a:buClr>
            </a:pPr>
            <a:r>
              <a:rPr kumimoji="1" lang="ja-JP" altLang="en-US" dirty="0">
                <a:solidFill>
                  <a:srgbClr val="005BAD"/>
                </a:solidFill>
                <a:latin typeface="+mn-ea"/>
                <a:ea typeface="+mn-ea"/>
              </a:rPr>
              <a:t> </a:t>
            </a:r>
            <a:r>
              <a:rPr kumimoji="1" lang="ja-JP" altLang="en-US" spc="100" dirty="0">
                <a:solidFill>
                  <a:srgbClr val="005BAD"/>
                </a:solidFill>
                <a:latin typeface="+mn-ea"/>
                <a:ea typeface="+mn-ea"/>
              </a:rPr>
              <a:t> </a:t>
            </a:r>
            <a:r>
              <a:rPr kumimoji="1" lang="ja-JP" altLang="en-US" dirty="0">
                <a:solidFill>
                  <a:srgbClr val="005BAD"/>
                </a:solidFill>
                <a:latin typeface="+mn-ea"/>
                <a:ea typeface="+mn-ea"/>
              </a:rPr>
              <a:t>残りの約</a:t>
            </a:r>
            <a:r>
              <a:rPr kumimoji="1" lang="en-US" altLang="ja-JP" dirty="0">
                <a:solidFill>
                  <a:srgbClr val="005BAD"/>
                </a:solidFill>
                <a:latin typeface="+mn-ea"/>
                <a:ea typeface="+mn-ea"/>
              </a:rPr>
              <a:t>1/</a:t>
            </a:r>
            <a:r>
              <a:rPr lang="en-US" altLang="ja-JP" dirty="0">
                <a:solidFill>
                  <a:srgbClr val="005BAD"/>
                </a:solidFill>
                <a:latin typeface="+mn-ea"/>
                <a:ea typeface="+mn-ea"/>
              </a:rPr>
              <a:t>3</a:t>
            </a:r>
            <a:r>
              <a:rPr kumimoji="1" lang="ja-JP" altLang="en-US" dirty="0">
                <a:solidFill>
                  <a:srgbClr val="005BAD"/>
                </a:solidFill>
                <a:latin typeface="+mn-ea"/>
                <a:ea typeface="+mn-ea"/>
              </a:rPr>
              <a:t>は公債金（借金）に依存</a:t>
            </a:r>
            <a:r>
              <a:rPr kumimoji="1" lang="ja-JP" altLang="en-US" sz="1700" dirty="0">
                <a:latin typeface="+mn-ea"/>
                <a:ea typeface="+mn-ea"/>
              </a:rPr>
              <a:t>しています。</a:t>
            </a:r>
            <a:endParaRPr kumimoji="1" lang="en-US" altLang="ja-JP" sz="1700" dirty="0">
              <a:latin typeface="+mn-ea"/>
              <a:ea typeface="+mn-ea"/>
            </a:endParaRPr>
          </a:p>
          <a:p>
            <a:pPr marL="252000" indent="-252000">
              <a:lnSpc>
                <a:spcPct val="110000"/>
              </a:lnSpc>
              <a:spcBef>
                <a:spcPts val="0"/>
              </a:spcBef>
              <a:buClr>
                <a:srgbClr val="005BAD"/>
              </a:buClr>
            </a:pPr>
            <a:r>
              <a:rPr kumimoji="1" lang="ja-JP" altLang="en-US" sz="1700" dirty="0">
                <a:latin typeface="+mn-ea"/>
                <a:ea typeface="+mn-ea"/>
              </a:rPr>
              <a:t>  </a:t>
            </a:r>
            <a:r>
              <a:rPr kumimoji="1" lang="ja-JP" altLang="en-US" sz="1700" spc="100" dirty="0">
                <a:latin typeface="+mn-ea"/>
                <a:ea typeface="+mn-ea"/>
              </a:rPr>
              <a:t> </a:t>
            </a:r>
            <a:r>
              <a:rPr kumimoji="1" lang="ja-JP" altLang="en-US" sz="1700" dirty="0">
                <a:latin typeface="+mn-ea"/>
                <a:ea typeface="+mn-ea"/>
              </a:rPr>
              <a:t>この借金の返済には将来世代の税収等が充てられることになるため、</a:t>
            </a:r>
            <a:endParaRPr kumimoji="1" lang="en-US" altLang="ja-JP" sz="1700" dirty="0">
              <a:latin typeface="+mn-ea"/>
              <a:ea typeface="+mn-ea"/>
            </a:endParaRPr>
          </a:p>
          <a:p>
            <a:pPr marL="252000" indent="-252000">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将来世代へ負担を先送りしています。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1700"/>
                                        <p:tgtEl>
                                          <p:spTgt spid="18">
                                            <p:txEl>
                                              <p:pRg st="1" end="1"/>
                                            </p:txEl>
                                          </p:spTgt>
                                        </p:tgtEl>
                                      </p:cBhvr>
                                    </p:animEffect>
                                  </p:childTnLst>
                                </p:cTn>
                              </p:par>
                            </p:childTnLst>
                          </p:cTn>
                        </p:par>
                        <p:par>
                          <p:cTn id="26" fill="hold">
                            <p:stCondLst>
                              <p:cond delay="3450"/>
                            </p:stCondLst>
                            <p:childTnLst>
                              <p:par>
                                <p:cTn id="27" presetID="22" presetClass="entr" presetSubtype="8"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left)">
                                      <p:cBhvr>
                                        <p:cTn id="29" dur="750"/>
                                        <p:tgtEl>
                                          <p:spTgt spid="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xEl>
                                              <p:pRg st="3" end="3"/>
                                            </p:txEl>
                                          </p:spTgt>
                                        </p:tgtEl>
                                        <p:attrNameLst>
                                          <p:attrName>style.visibility</p:attrName>
                                        </p:attrNameLst>
                                      </p:cBhvr>
                                      <p:to>
                                        <p:strVal val="visible"/>
                                      </p:to>
                                    </p:set>
                                    <p:animEffect transition="in" filter="wipe(left)">
                                      <p:cBhvr>
                                        <p:cTn id="34" dur="1700"/>
                                        <p:tgtEl>
                                          <p:spTgt spid="18">
                                            <p:txEl>
                                              <p:pRg st="3" end="3"/>
                                            </p:txEl>
                                          </p:spTgt>
                                        </p:tgtEl>
                                      </p:cBhvr>
                                    </p:animEffect>
                                  </p:childTnLst>
                                </p:cTn>
                              </p:par>
                            </p:childTnLst>
                          </p:cTn>
                        </p:par>
                        <p:par>
                          <p:cTn id="35" fill="hold">
                            <p:stCondLst>
                              <p:cond delay="1700"/>
                            </p:stCondLst>
                            <p:childTnLst>
                              <p:par>
                                <p:cTn id="36" presetID="22" presetClass="entr" presetSubtype="8" fill="hold" nodeType="after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left)">
                                      <p:cBhvr>
                                        <p:cTn id="38" dur="1650"/>
                                        <p:tgtEl>
                                          <p:spTgt spid="1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Effect transition="in" filter="wipe(left)">
                                      <p:cBhvr>
                                        <p:cTn id="43" dur="1750"/>
                                        <p:tgtEl>
                                          <p:spTgt spid="18">
                                            <p:txEl>
                                              <p:pRg st="5" end="5"/>
                                            </p:txEl>
                                          </p:spTgt>
                                        </p:tgtEl>
                                      </p:cBhvr>
                                    </p:animEffect>
                                  </p:childTnLst>
                                </p:cTn>
                              </p:par>
                            </p:childTnLst>
                          </p:cTn>
                        </p:par>
                        <p:par>
                          <p:cTn id="44" fill="hold">
                            <p:stCondLst>
                              <p:cond delay="1750"/>
                            </p:stCondLst>
                            <p:childTnLst>
                              <p:par>
                                <p:cTn id="45" presetID="22" presetClass="entr" presetSubtype="8" fill="hold" nodeType="after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wipe(left)">
                                      <p:cBhvr>
                                        <p:cTn id="47" dur="1650"/>
                                        <p:tgtEl>
                                          <p:spTgt spid="18">
                                            <p:txEl>
                                              <p:pRg st="6" end="6"/>
                                            </p:txEl>
                                          </p:spTgt>
                                        </p:tgtEl>
                                      </p:cBhvr>
                                    </p:animEffect>
                                  </p:childTnLst>
                                </p:cTn>
                              </p:par>
                            </p:childTnLst>
                          </p:cTn>
                        </p:par>
                        <p:par>
                          <p:cTn id="48" fill="hold">
                            <p:stCondLst>
                              <p:cond delay="3400"/>
                            </p:stCondLst>
                            <p:childTnLst>
                              <p:par>
                                <p:cTn id="49" presetID="22" presetClass="entr" presetSubtype="8" fill="hold" nodeType="afterEffect">
                                  <p:stCondLst>
                                    <p:cond delay="0"/>
                                  </p:stCondLst>
                                  <p:childTnLst>
                                    <p:set>
                                      <p:cBhvr>
                                        <p:cTn id="50" dur="1" fill="hold">
                                          <p:stCondLst>
                                            <p:cond delay="0"/>
                                          </p:stCondLst>
                                        </p:cTn>
                                        <p:tgtEl>
                                          <p:spTgt spid="18">
                                            <p:txEl>
                                              <p:pRg st="7" end="7"/>
                                            </p:txEl>
                                          </p:spTgt>
                                        </p:tgtEl>
                                        <p:attrNameLst>
                                          <p:attrName>style.visibility</p:attrName>
                                        </p:attrNameLst>
                                      </p:cBhvr>
                                      <p:to>
                                        <p:strVal val="visible"/>
                                      </p:to>
                                    </p:set>
                                    <p:animEffect transition="in" filter="wipe(left)">
                                      <p:cBhvr>
                                        <p:cTn id="51" dur="1700"/>
                                        <p:tgtEl>
                                          <p:spTgt spid="18">
                                            <p:txEl>
                                              <p:pRg st="7" end="7"/>
                                            </p:txEl>
                                          </p:spTgt>
                                        </p:tgtEl>
                                      </p:cBhvr>
                                    </p:animEffect>
                                  </p:childTnLst>
                                </p:cTn>
                              </p:par>
                            </p:childTnLst>
                          </p:cTn>
                        </p:par>
                        <p:par>
                          <p:cTn id="52" fill="hold">
                            <p:stCondLst>
                              <p:cond delay="5100"/>
                            </p:stCondLst>
                            <p:childTnLst>
                              <p:par>
                                <p:cTn id="53" presetID="22" presetClass="entr" presetSubtype="8" fill="hold" nodeType="afterEffect">
                                  <p:stCondLst>
                                    <p:cond delay="0"/>
                                  </p:stCondLst>
                                  <p:childTnLst>
                                    <p:set>
                                      <p:cBhvr>
                                        <p:cTn id="54" dur="1" fill="hold">
                                          <p:stCondLst>
                                            <p:cond delay="0"/>
                                          </p:stCondLst>
                                        </p:cTn>
                                        <p:tgtEl>
                                          <p:spTgt spid="18">
                                            <p:txEl>
                                              <p:pRg st="8" end="8"/>
                                            </p:txEl>
                                          </p:spTgt>
                                        </p:tgtEl>
                                        <p:attrNameLst>
                                          <p:attrName>style.visibility</p:attrName>
                                        </p:attrNameLst>
                                      </p:cBhvr>
                                      <p:to>
                                        <p:strVal val="visible"/>
                                      </p:to>
                                    </p:set>
                                    <p:animEffect transition="in" filter="wipe(left)">
                                      <p:cBhvr>
                                        <p:cTn id="55" dur="12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12" name="object 66">
            <a:extLst>
              <a:ext uri="{FF2B5EF4-FFF2-40B4-BE49-F238E27FC236}">
                <a16:creationId xmlns:a16="http://schemas.microsoft.com/office/drawing/2014/main" id="{8E01C08E-4CD8-B14B-169A-09D425518F73}"/>
              </a:ext>
            </a:extLst>
          </p:cNvPr>
          <p:cNvSpPr txBox="1"/>
          <p:nvPr/>
        </p:nvSpPr>
        <p:spPr>
          <a:xfrm>
            <a:off x="3637722" y="6353729"/>
            <a:ext cx="5168982" cy="123111"/>
          </a:xfrm>
          <a:prstGeom prst="rect">
            <a:avLst/>
          </a:prstGeom>
        </p:spPr>
        <p:txBody>
          <a:bodyPr vert="horz" wrap="square" lIns="0" tIns="0" rIns="0" bIns="0" rtlCol="0" anchor="ctr">
            <a:spAutoFit/>
          </a:bodyPr>
          <a:lstStyle/>
          <a:p>
            <a:pPr marL="11723" defTabSz="844083">
              <a:defRPr/>
            </a:pPr>
            <a:r>
              <a:rPr lang="en-US" altLang="ja-JP" sz="800" dirty="0">
                <a:solidFill>
                  <a:prstClr val="black"/>
                </a:solidFill>
                <a:latin typeface="+mn-ea"/>
                <a:ea typeface="+mn-ea"/>
                <a:cs typeface="Yu Gothic"/>
              </a:rPr>
              <a:t>※</a:t>
            </a:r>
            <a:r>
              <a:rPr lang="ja-JP" altLang="en-US" sz="800" dirty="0">
                <a:solidFill>
                  <a:prstClr val="black"/>
                </a:solidFill>
                <a:latin typeface="+mn-ea"/>
                <a:cs typeface="Yu Gothic"/>
              </a:rPr>
              <a:t>歳出の「その他」には、原油価格・物価高騰対策及び賃上げ促進環境整備対応予備費（</a:t>
            </a:r>
            <a:r>
              <a:rPr lang="en-US" altLang="ja-JP" sz="800" dirty="0">
                <a:solidFill>
                  <a:prstClr val="black"/>
                </a:solidFill>
                <a:latin typeface="+mn-ea"/>
                <a:cs typeface="Yu Gothic"/>
              </a:rPr>
              <a:t>0.9%</a:t>
            </a:r>
            <a:r>
              <a:rPr lang="ja-JP" altLang="en-US" sz="800" dirty="0">
                <a:solidFill>
                  <a:prstClr val="black"/>
                </a:solidFill>
                <a:latin typeface="+mn-ea"/>
                <a:cs typeface="Yu Gothic"/>
              </a:rPr>
              <a:t>（</a:t>
            </a:r>
            <a:r>
              <a:rPr lang="en-US" altLang="ja-JP" sz="800" dirty="0">
                <a:solidFill>
                  <a:prstClr val="black"/>
                </a:solidFill>
                <a:latin typeface="+mn-ea"/>
                <a:cs typeface="Yu Gothic"/>
              </a:rPr>
              <a:t>1.0</a:t>
            </a:r>
            <a:r>
              <a:rPr lang="ja-JP" altLang="en-US" sz="800" dirty="0">
                <a:solidFill>
                  <a:prstClr val="black"/>
                </a:solidFill>
                <a:latin typeface="+mn-ea"/>
                <a:cs typeface="Yu Gothic"/>
              </a:rPr>
              <a:t>兆円））が含まれる。</a:t>
            </a:r>
            <a:endParaRPr lang="en-US" altLang="ja-JP" sz="800" dirty="0">
              <a:solidFill>
                <a:prstClr val="black"/>
              </a:solidFill>
              <a:latin typeface="+mn-ea"/>
              <a:ea typeface="+mn-ea"/>
              <a:cs typeface="Yu Gothic"/>
            </a:endParaRPr>
          </a:p>
        </p:txBody>
      </p:sp>
      <p:grpSp>
        <p:nvGrpSpPr>
          <p:cNvPr id="114" name="グループ化 113">
            <a:extLst>
              <a:ext uri="{FF2B5EF4-FFF2-40B4-BE49-F238E27FC236}">
                <a16:creationId xmlns:a16="http://schemas.microsoft.com/office/drawing/2014/main" id="{0EE97873-FA72-5C30-8988-A0CAAEDB387F}"/>
              </a:ext>
            </a:extLst>
          </p:cNvPr>
          <p:cNvGrpSpPr/>
          <p:nvPr/>
        </p:nvGrpSpPr>
        <p:grpSpPr>
          <a:xfrm>
            <a:off x="216015" y="1755669"/>
            <a:ext cx="3954581" cy="3744192"/>
            <a:chOff x="216015" y="1755669"/>
            <a:chExt cx="3954581"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extLst>
                <p:ext uri="{D42A27DB-BD31-4B8C-83A1-F6EECF244321}">
                  <p14:modId xmlns:p14="http://schemas.microsoft.com/office/powerpoint/2010/main" val="317429704"/>
                </p:ext>
              </p:extLst>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54202"/>
                <a:gd name="adj2" fmla="val 14791083"/>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359160" y="2253877"/>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15.9</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17.9</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87886" y="3335054"/>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15.1</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17.0</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2290452" y="438854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21.2</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23.8</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1388494" y="4620726"/>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9.6</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10.</a:t>
              </a:r>
              <a:r>
                <a:rPr lang="en-US" altLang="ja-JP" sz="831" spc="42" dirty="0">
                  <a:solidFill>
                    <a:srgbClr val="231916"/>
                  </a:solidFill>
                  <a:latin typeface="+mn-ea"/>
                  <a:cs typeface="Meiryo"/>
                </a:rPr>
                <a:t>8</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774553" y="4275993"/>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ea typeface="+mn-ea"/>
                </a:rPr>
                <a:t>6.7</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ea typeface="+mn-ea"/>
                </a:rPr>
                <a:t>7.5</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ea typeface="+mn-ea"/>
                  <a:cs typeface="Meiryo"/>
                </a:rPr>
                <a:t>31.5</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35.4</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16015" y="1963479"/>
              <a:ext cx="828219" cy="284403"/>
              <a:chOff x="4781156" y="2669544"/>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extLst>
                <p:ext uri="{D42A27DB-BD31-4B8C-83A1-F6EECF244321}">
                  <p14:modId xmlns:p14="http://schemas.microsoft.com/office/powerpoint/2010/main" val="4144620177"/>
                </p:ext>
              </p:extLst>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89462" y="2956595"/>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33.5</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37.7</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15.8</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17.8</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5.4</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5.5</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257997" y="3656332"/>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ea typeface="+mn-ea"/>
                  <a:cs typeface="Meiryo"/>
                </a:rPr>
                <a:t>9.4</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10.6</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341788"/>
                <a:gd name="adj2" fmla="val 15659774"/>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7.0</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7.9</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24.0</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27.0</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227706" y="2657129"/>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Tree>
    <p:extLst>
      <p:ext uri="{BB962C8B-B14F-4D97-AF65-F5344CB8AC3E}">
        <p14:creationId xmlns:p14="http://schemas.microsoft.com/office/powerpoint/2010/main" val="38693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340205" y="2420937"/>
            <a:ext cx="8479945" cy="270765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1990</a:t>
            </a:r>
            <a:r>
              <a:rPr kumimoji="1" lang="ja-JP" altLang="en-US" sz="1700" dirty="0">
                <a:latin typeface="+mn-ea"/>
                <a:ea typeface="+mn-ea"/>
              </a:rPr>
              <a:t>年度（平成２年度）と現在の歳出を比較すると、</a:t>
            </a:r>
            <a:r>
              <a:rPr kumimoji="1" lang="ja-JP" altLang="en-US" sz="2000" dirty="0">
                <a:solidFill>
                  <a:srgbClr val="005BAD"/>
                </a:solidFill>
                <a:latin typeface="+mn-ea"/>
                <a:ea typeface="+mn-ea"/>
              </a:rPr>
              <a:t>社会保障関係費や国債費が</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大きく伸びて</a:t>
            </a:r>
            <a:r>
              <a:rPr kumimoji="1" lang="ja-JP" altLang="en-US" sz="1700" dirty="0">
                <a:latin typeface="+mn-ea"/>
                <a:ea typeface="+mn-ea"/>
              </a:rPr>
              <a:t>います。特に社会保障は、</a:t>
            </a:r>
            <a:r>
              <a:rPr lang="ja-JP" altLang="en-US" sz="1800" dirty="0">
                <a:solidFill>
                  <a:srgbClr val="005BAD"/>
                </a:solidFill>
                <a:latin typeface="+mn-ea"/>
                <a:ea typeface="+mn-ea"/>
              </a:rPr>
              <a:t>年金、医療、介護、こども・子育て</a:t>
            </a:r>
            <a:r>
              <a:rPr kumimoji="1" lang="ja-JP" altLang="en-US" sz="1700" dirty="0">
                <a:latin typeface="+mn-ea"/>
                <a:ea typeface="+mn-ea"/>
              </a:rPr>
              <a:t>などの</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分野に分けられ、</a:t>
            </a:r>
            <a:r>
              <a:rPr lang="ja-JP" altLang="en-US" sz="2000" dirty="0">
                <a:solidFill>
                  <a:srgbClr val="005BAD"/>
                </a:solidFill>
                <a:latin typeface="+mn-ea"/>
                <a:ea typeface="+mn-ea"/>
              </a:rPr>
              <a:t>国の一般会計歳出の約</a:t>
            </a:r>
            <a:r>
              <a:rPr lang="en-US" altLang="ja-JP" sz="2000" dirty="0">
                <a:solidFill>
                  <a:srgbClr val="005BAD"/>
                </a:solidFill>
                <a:latin typeface="+mn-ea"/>
                <a:ea typeface="+mn-ea"/>
              </a:rPr>
              <a:t>1/3</a:t>
            </a:r>
            <a:r>
              <a:rPr kumimoji="1" lang="ja-JP" altLang="en-US" sz="1700" dirty="0">
                <a:latin typeface="+mn-ea"/>
                <a:ea typeface="+mn-ea"/>
              </a:rPr>
              <a:t>を占める</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歳出の増加に対し歳入は、経済成長の停滞などが影響して</a:t>
            </a:r>
            <a:endParaRPr lang="en-US" altLang="ja-JP" sz="1700" dirty="0">
              <a:latin typeface="+mn-ea"/>
              <a:ea typeface="+mn-ea"/>
            </a:endParaRPr>
          </a:p>
          <a:p>
            <a:pPr>
              <a:lnSpc>
                <a:spcPct val="110000"/>
              </a:lnSpc>
              <a:spcBef>
                <a:spcPts val="0"/>
              </a:spcBef>
              <a:buClr>
                <a:srgbClr val="005BAD"/>
              </a:buClr>
            </a:pPr>
            <a:r>
              <a:rPr lang="ja-JP" altLang="en-US" sz="2000" dirty="0">
                <a:solidFill>
                  <a:srgbClr val="005BAD"/>
                </a:solidFill>
                <a:latin typeface="+mn-ea"/>
                <a:ea typeface="+mn-ea"/>
              </a:rPr>
              <a:t>  </a:t>
            </a:r>
            <a:r>
              <a:rPr lang="ja-JP" altLang="en-US" sz="2000" spc="-200" dirty="0">
                <a:solidFill>
                  <a:srgbClr val="005BAD"/>
                </a:solidFill>
                <a:latin typeface="+mn-ea"/>
                <a:ea typeface="+mn-ea"/>
              </a:rPr>
              <a:t> </a:t>
            </a:r>
            <a:r>
              <a:rPr lang="ja-JP" altLang="en-US" sz="2000" dirty="0">
                <a:solidFill>
                  <a:srgbClr val="005BAD"/>
                </a:solidFill>
                <a:latin typeface="+mn-ea"/>
                <a:ea typeface="+mn-ea"/>
              </a:rPr>
              <a:t>税収の伸びが見合っておらず、不足分を借金に頼っている</a:t>
            </a:r>
            <a:r>
              <a:rPr kumimoji="1" lang="ja-JP" altLang="en-US" sz="1700" dirty="0">
                <a:latin typeface="+mn-ea"/>
                <a:ea typeface="+mn-ea"/>
              </a:rPr>
              <a:t>ため、</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公債金は約６倍と大幅に増加しています。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1750"/>
                                        <p:tgtEl>
                                          <p:spTgt spid="19">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1780"/>
                                        <p:tgtEl>
                                          <p:spTgt spid="19">
                                            <p:txEl>
                                              <p:pRg st="1" end="1"/>
                                            </p:txEl>
                                          </p:spTgt>
                                        </p:tgtEl>
                                      </p:cBhvr>
                                    </p:animEffect>
                                  </p:childTnLst>
                                </p:cTn>
                              </p:par>
                            </p:childTnLst>
                          </p:cTn>
                        </p:par>
                        <p:par>
                          <p:cTn id="23" fill="hold">
                            <p:stCondLst>
                              <p:cond delay="3530"/>
                            </p:stCondLst>
                            <p:childTnLst>
                              <p:par>
                                <p:cTn id="24" presetID="22" presetClass="entr" presetSubtype="8" fill="hold"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wipe(left)">
                                      <p:cBhvr>
                                        <p:cTn id="26" dur="1650"/>
                                        <p:tgtEl>
                                          <p:spTgt spid="19">
                                            <p:txEl>
                                              <p:pRg st="2" end="2"/>
                                            </p:txEl>
                                          </p:spTgt>
                                        </p:tgtEl>
                                      </p:cBhvr>
                                    </p:animEffect>
                                  </p:childTnLst>
                                </p:cTn>
                              </p:par>
                            </p:childTnLst>
                          </p:cTn>
                        </p:par>
                        <p:par>
                          <p:cTn id="27" fill="hold">
                            <p:stCondLst>
                              <p:cond delay="5180"/>
                            </p:stCondLst>
                            <p:childTnLst>
                              <p:par>
                                <p:cTn id="28" presetID="22" presetClass="entr" presetSubtype="8" fill="hold" nodeType="after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1300"/>
                                        <p:tgtEl>
                                          <p:spTgt spid="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wipe(left)">
                                      <p:cBhvr>
                                        <p:cTn id="35" dur="1650"/>
                                        <p:tgtEl>
                                          <p:spTgt spid="19">
                                            <p:txEl>
                                              <p:pRg st="4" end="4"/>
                                            </p:txEl>
                                          </p:spTgt>
                                        </p:tgtEl>
                                      </p:cBhvr>
                                    </p:animEffect>
                                  </p:childTnLst>
                                </p:cTn>
                              </p:par>
                            </p:childTnLst>
                          </p:cTn>
                        </p:par>
                        <p:par>
                          <p:cTn id="36" fill="hold">
                            <p:stCondLst>
                              <p:cond delay="1650"/>
                            </p:stCondLst>
                            <p:childTnLst>
                              <p:par>
                                <p:cTn id="37" presetID="22" presetClass="entr" presetSubtype="8" fill="hold" nodeType="after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animEffect transition="in" filter="wipe(left)">
                                      <p:cBhvr>
                                        <p:cTn id="39" dur="1690"/>
                                        <p:tgtEl>
                                          <p:spTgt spid="19">
                                            <p:txEl>
                                              <p:pRg st="5" end="5"/>
                                            </p:txEl>
                                          </p:spTgt>
                                        </p:tgtEl>
                                      </p:cBhvr>
                                    </p:animEffect>
                                  </p:childTnLst>
                                </p:cTn>
                              </p:par>
                            </p:childTnLst>
                          </p:cTn>
                        </p:par>
                        <p:par>
                          <p:cTn id="40" fill="hold">
                            <p:stCondLst>
                              <p:cond delay="3340"/>
                            </p:stCondLst>
                            <p:childTnLst>
                              <p:par>
                                <p:cTn id="41" presetID="22" presetClass="entr" presetSubtype="8" fill="hold" nodeType="after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Effect transition="in" filter="wipe(left)">
                                      <p:cBhvr>
                                        <p:cTn id="43" dur="1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r>
              <a:rPr lang="en-US" altLang="ja-JP" sz="800" dirty="0">
                <a:latin typeface="+mn-ea"/>
                <a:ea typeface="+mn-ea"/>
              </a:rPr>
              <a:t>2024</a:t>
            </a:r>
            <a:r>
              <a:rPr lang="ja-JP" altLang="en-US" sz="800" dirty="0">
                <a:latin typeface="+mn-ea"/>
                <a:ea typeface="+mn-ea"/>
              </a:rPr>
              <a:t>年度は予算。</a:t>
            </a:r>
            <a:endParaRPr lang="en-US" altLang="ja-JP" sz="800" dirty="0">
              <a:latin typeface="+mn-ea"/>
              <a:ea typeface="+mn-ea"/>
            </a:endParaRPr>
          </a:p>
        </p:txBody>
      </p:sp>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1045399"/>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extLst>
                  <p:ext uri="{D42A27DB-BD31-4B8C-83A1-F6EECF244321}">
                    <p14:modId xmlns:p14="http://schemas.microsoft.com/office/powerpoint/2010/main" val="3957435524"/>
                  </p:ext>
                </p:extLst>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77.1</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12893">
                <a:off x="6047608" y="4374757"/>
                <a:ext cx="872033"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31659" y="4572630"/>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rPr>
                  <a:t>16.5</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15085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35.</a:t>
                </a:r>
                <a:r>
                  <a:rPr kumimoji="1" lang="en-US" altLang="ja-JP" sz="1050" kern="0" dirty="0">
                    <a:solidFill>
                      <a:srgbClr val="EA5050"/>
                    </a:solidFill>
                    <a:latin typeface="+mn-ea"/>
                    <a:ea typeface="+mn-ea"/>
                  </a:rPr>
                  <a:t>4</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77588"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（令和６年度）</a:t>
                </a:r>
                <a:endParaRPr kumimoji="1" lang="en-US" altLang="ja-JP" sz="105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090648"/>
                <a:ext cx="49750" cy="271198"/>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5960485" y="2363366"/>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29.8</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670597"/>
                <a:ext cx="1123559" cy="421633"/>
                <a:chOff x="4962297" y="3363000"/>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363000"/>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36811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1639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031476">
                <a:off x="5851816" y="2810474"/>
                <a:ext cx="1286652"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10" name="グループ化 9">
            <a:extLst>
              <a:ext uri="{FF2B5EF4-FFF2-40B4-BE49-F238E27FC236}">
                <a16:creationId xmlns:a16="http://schemas.microsoft.com/office/drawing/2014/main" id="{D7C3434B-4686-D7F6-F00B-2C8CF58A3149}"/>
              </a:ext>
            </a:extLst>
          </p:cNvPr>
          <p:cNvGrpSpPr/>
          <p:nvPr/>
        </p:nvGrpSpPr>
        <p:grpSpPr>
          <a:xfrm>
            <a:off x="4644510" y="1011418"/>
            <a:ext cx="4517039" cy="5166099"/>
            <a:chOff x="4644510" y="1011418"/>
            <a:chExt cx="4517039" cy="5166099"/>
          </a:xfrm>
        </p:grpSpPr>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1011418"/>
              <a:ext cx="4517039" cy="5166099"/>
              <a:chOff x="323850" y="1200511"/>
              <a:chExt cx="4517039" cy="5166099"/>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extLst>
                    <p:ext uri="{D42A27DB-BD31-4B8C-83A1-F6EECF244321}">
                      <p14:modId xmlns:p14="http://schemas.microsoft.com/office/powerpoint/2010/main" val="3146276666"/>
                    </p:ext>
                  </p:extLst>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76403"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42985" y="5751057"/>
                <a:ext cx="945131" cy="615553"/>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00" kern="0" spc="40" dirty="0">
                    <a:latin typeface="+mn-ea"/>
                    <a:ea typeface="+mn-ea"/>
                  </a:rPr>
                  <a:t>（令和６年度）</a:t>
                </a:r>
                <a:endParaRPr kumimoji="1" lang="en-US" altLang="ja-JP" sz="100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29.1</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031882">
                <a:off x="2101072" y="5131495"/>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15880"/>
                <a:ext cx="694421"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+4.0</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+46.3</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8920960">
                <a:off x="2010498" y="4152521"/>
                <a:ext cx="949775"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77977" y="4369417"/>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+26.1</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098059">
                <a:off x="1786516" y="3487264"/>
                <a:ext cx="135209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66425" y="3551709"/>
                <a:ext cx="694421"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+2</a:t>
                </a:r>
                <a:r>
                  <a:rPr kumimoji="1" lang="en-US" altLang="ja-JP" sz="1000" b="1" dirty="0">
                    <a:solidFill>
                      <a:srgbClr val="AE900E"/>
                    </a:solidFill>
                    <a:effectLst>
                      <a:glow rad="63500">
                        <a:schemeClr val="bg1">
                          <a:alpha val="80000"/>
                        </a:schemeClr>
                      </a:glow>
                    </a:effectLst>
                    <a:latin typeface="+mn-ea"/>
                    <a:ea typeface="+mn-ea"/>
                  </a:rPr>
                  <a:t>.5</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7704397">
                <a:off x="1672546" y="2766741"/>
                <a:ext cx="162280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49113" y="2493726"/>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+12.7</a:t>
                </a:r>
                <a:r>
                  <a:rPr kumimoji="1" lang="ja-JP" altLang="en-US" sz="1000" b="1" dirty="0">
                    <a:solidFill>
                      <a:srgbClr val="EA5050"/>
                    </a:solidFill>
                    <a:latin typeface="+mn-ea"/>
                    <a:ea typeface="+mn-ea"/>
                  </a:rPr>
                  <a:t>兆円</a:t>
                </a:r>
              </a:p>
            </p:txBody>
          </p:sp>
          <p:sp>
            <p:nvSpPr>
              <p:cNvPr id="78" name="テキスト ボックス 77">
                <a:extLst>
                  <a:ext uri="{FF2B5EF4-FFF2-40B4-BE49-F238E27FC236}">
                    <a16:creationId xmlns:a16="http://schemas.microsoft.com/office/drawing/2014/main" id="{6E642CBD-BCB2-DE2F-675B-2433062C3575}"/>
                  </a:ext>
                </a:extLst>
              </p:cNvPr>
              <p:cNvSpPr txBox="1">
                <a:spLocks/>
              </p:cNvSpPr>
              <p:nvPr/>
            </p:nvSpPr>
            <p:spPr>
              <a:xfrm>
                <a:off x="3955711" y="4293552"/>
                <a:ext cx="885178" cy="558294"/>
              </a:xfrm>
              <a:prstGeom prst="rect">
                <a:avLst/>
              </a:prstGeom>
              <a:noFill/>
            </p:spPr>
            <p:txBody>
              <a:bodyPr wrap="none" rtlCol="0">
                <a:spAutoFit/>
              </a:bodyPr>
              <a:lstStyle/>
              <a:p>
                <a:pPr algn="ctr">
                  <a:lnSpc>
                    <a:spcPct val="105000"/>
                  </a:lnSpc>
                </a:pPr>
                <a:r>
                  <a:rPr kumimoji="1" lang="ja-JP" altLang="en-US" sz="1000" kern="0" dirty="0">
                    <a:latin typeface="+mn-ea"/>
                  </a:rPr>
                  <a:t>物価・賃上げ</a:t>
                </a:r>
                <a:endParaRPr kumimoji="1" lang="en-US" altLang="ja-JP" sz="1000" kern="0" dirty="0">
                  <a:latin typeface="+mn-ea"/>
                </a:endParaRPr>
              </a:p>
              <a:p>
                <a:pPr algn="ctr">
                  <a:lnSpc>
                    <a:spcPct val="105000"/>
                  </a:lnSpc>
                </a:pPr>
                <a:r>
                  <a:rPr kumimoji="1" lang="ja-JP" altLang="en-US" sz="1000" kern="0" dirty="0">
                    <a:latin typeface="+mn-ea"/>
                    <a:ea typeface="+mn-ea"/>
                  </a:rPr>
                  <a:t>促進予備費</a:t>
                </a:r>
                <a:endParaRPr kumimoji="1" lang="en-US" altLang="ja-JP" sz="1000" kern="0" dirty="0">
                  <a:latin typeface="+mn-ea"/>
                  <a:ea typeface="+mn-ea"/>
                </a:endParaRPr>
              </a:p>
              <a:p>
                <a:pPr algn="ctr">
                  <a:lnSpc>
                    <a:spcPct val="105000"/>
                  </a:lnSpc>
                </a:pPr>
                <a:r>
                  <a:rPr kumimoji="1" lang="ja-JP" altLang="en-US" sz="1000" kern="0" dirty="0">
                    <a:latin typeface="+mn-ea"/>
                    <a:ea typeface="+mn-ea"/>
                  </a:rPr>
                  <a:t>１</a:t>
                </a:r>
                <a:r>
                  <a:rPr kumimoji="1" lang="ja-JP" altLang="en-US" sz="900" kern="0" dirty="0">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681" y="4441779"/>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873195"/>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73762" y="1732321"/>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rPr>
                  <a:t>27.0</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839464" y="2683970"/>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rPr>
                  <a:t>17.8</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487853" y="2501979"/>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474610" y="3027130"/>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741535"/>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zh-CN" sz="1050" kern="0" spc="-50" dirty="0">
                    <a:latin typeface="+mn-ea"/>
                    <a:ea typeface="+mn-ea"/>
                  </a:rPr>
                  <a:t>3</a:t>
                </a:r>
                <a:r>
                  <a:rPr kumimoji="1" lang="en-US" altLang="ja-JP" sz="1050" kern="0" spc="-50" dirty="0">
                    <a:latin typeface="+mn-ea"/>
                    <a:ea typeface="+mn-ea"/>
                  </a:rPr>
                  <a:t>7</a:t>
                </a:r>
                <a:r>
                  <a:rPr kumimoji="1" lang="en-US" altLang="zh-CN" sz="1050" kern="0" spc="-50" dirty="0">
                    <a:latin typeface="+mn-ea"/>
                    <a:ea typeface="+mn-ea"/>
                  </a:rPr>
                  <a:t>.</a:t>
                </a:r>
                <a:r>
                  <a:rPr kumimoji="1" lang="en-US" altLang="ja-JP" sz="1050" kern="0" spc="-50" dirty="0">
                    <a:latin typeface="+mn-ea"/>
                    <a:ea typeface="+mn-ea"/>
                  </a:rPr>
                  <a:t>7</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78367" y="3760447"/>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30451" y="4458945"/>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cxnSp>
          <p:nvCxnSpPr>
            <p:cNvPr id="2" name="直線コネクタ 1">
              <a:extLst>
                <a:ext uri="{FF2B5EF4-FFF2-40B4-BE49-F238E27FC236}">
                  <a16:creationId xmlns:a16="http://schemas.microsoft.com/office/drawing/2014/main" id="{D1FDD560-9B9A-C0C2-C093-48991FA089EB}"/>
                </a:ext>
              </a:extLst>
            </p:cNvPr>
            <p:cNvCxnSpPr/>
            <p:nvPr/>
          </p:nvCxnSpPr>
          <p:spPr>
            <a:xfrm flipV="1">
              <a:off x="8187432" y="4383606"/>
              <a:ext cx="185960" cy="3255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Rectangle 14">
            <a:extLst>
              <a:ext uri="{FF2B5EF4-FFF2-40B4-BE49-F238E27FC236}">
                <a16:creationId xmlns:a16="http://schemas.microsoft.com/office/drawing/2014/main" id="{EC964284-298F-0D60-E137-671A265D7DC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Tree>
    <p:extLst>
      <p:ext uri="{BB962C8B-B14F-4D97-AF65-F5344CB8AC3E}">
        <p14:creationId xmlns:p14="http://schemas.microsoft.com/office/powerpoint/2010/main" val="12065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40205" y="2792501"/>
            <a:ext cx="8479945"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日本は、他国に類をみない速度で高齢化が進んでいます。今後、高齢化はさらに進展し、</a:t>
            </a:r>
            <a:endParaRPr kumimoji="1"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2025</a:t>
            </a:r>
            <a:r>
              <a:rPr kumimoji="1" lang="ja-JP" altLang="en-US" sz="1700" dirty="0">
                <a:latin typeface="+mn-ea"/>
                <a:ea typeface="+mn-ea"/>
              </a:rPr>
              <a:t>年（令和７年）には</a:t>
            </a:r>
            <a:r>
              <a:rPr lang="ja-JP" altLang="en-US" sz="2000" dirty="0">
                <a:solidFill>
                  <a:srgbClr val="005BAD"/>
                </a:solidFill>
                <a:latin typeface="+mn-ea"/>
                <a:ea typeface="+mn-ea"/>
              </a:rPr>
              <a:t>いわゆる「団塊の世代」の全員が後期高齢者である</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75</a:t>
            </a:r>
            <a:r>
              <a:rPr lang="ja-JP" altLang="en-US" sz="2000" dirty="0">
                <a:solidFill>
                  <a:srgbClr val="005BAD"/>
                </a:solidFill>
                <a:latin typeface="+mn-ea"/>
                <a:ea typeface="+mn-ea"/>
              </a:rPr>
              <a:t>歳以上となり</a:t>
            </a:r>
            <a:r>
              <a:rPr kumimoji="1" lang="ja-JP" altLang="en-US" sz="1700" dirty="0">
                <a:latin typeface="+mn-ea"/>
                <a:ea typeface="+mn-ea"/>
              </a:rPr>
              <a:t>ます。</a:t>
            </a:r>
            <a:endParaRPr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年から昭和</a:t>
            </a:r>
            <a:r>
              <a:rPr kumimoji="1" lang="en-US" altLang="ja-JP" sz="1700" dirty="0">
                <a:latin typeface="+mn-ea"/>
                <a:ea typeface="+mn-ea"/>
              </a:rPr>
              <a:t>24</a:t>
            </a:r>
            <a:r>
              <a:rPr kumimoji="1" lang="ja-JP" altLang="en-US" sz="1700" dirty="0">
                <a:latin typeface="+mn-ea"/>
                <a:ea typeface="+mn-ea"/>
              </a:rPr>
              <a:t>年に生まれた世代</a:t>
            </a:r>
          </a:p>
          <a:p>
            <a:pPr marL="252000" indent="-252000">
              <a:lnSpc>
                <a:spcPct val="110000"/>
              </a:lnSpc>
              <a:spcBef>
                <a:spcPts val="1800"/>
              </a:spcBef>
              <a:buClr>
                <a:srgbClr val="005BAD"/>
              </a:buClr>
              <a:buSzPct val="85000"/>
              <a:buFont typeface="Wingdings" panose="05000000000000000000" pitchFamily="2" charset="2"/>
              <a:buChar char="l"/>
            </a:pPr>
            <a:r>
              <a:rPr lang="en-US" altLang="ja-JP" sz="2000" dirty="0">
                <a:solidFill>
                  <a:srgbClr val="005BAD"/>
                </a:solidFill>
                <a:latin typeface="+mn-ea"/>
                <a:ea typeface="+mn-ea"/>
              </a:rPr>
              <a:t>75</a:t>
            </a:r>
            <a:r>
              <a:rPr lang="ja-JP" altLang="en-US" sz="2000" dirty="0">
                <a:solidFill>
                  <a:srgbClr val="005BAD"/>
                </a:solidFill>
                <a:latin typeface="+mn-ea"/>
                <a:ea typeface="+mn-ea"/>
              </a:rPr>
              <a:t>歳以上になると、１人当たりの医療や介護の費用は急増</a:t>
            </a:r>
            <a:r>
              <a:rPr kumimoji="1" lang="ja-JP" altLang="en-US" sz="1700" dirty="0">
                <a:latin typeface="+mn-ea"/>
                <a:ea typeface="+mn-ea"/>
              </a:rPr>
              <a:t>することから、</a:t>
            </a:r>
            <a:endParaRPr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持続可能な社会保障制度を作るために残された時間はわずかです。</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2">
                                            <p:txEl>
                                              <p:pRg st="0" end="0"/>
                                            </p:txEl>
                                          </p:spTgt>
                                        </p:tgtEl>
                                        <p:attrNameLst>
                                          <p:attrName>style.visibility</p:attrName>
                                        </p:attrNameLst>
                                      </p:cBhvr>
                                      <p:to>
                                        <p:strVal val="visible"/>
                                      </p:to>
                                    </p:set>
                                    <p:animEffect transition="in" filter="wipe(left)">
                                      <p:cBhvr>
                                        <p:cTn id="18" dur="1750"/>
                                        <p:tgtEl>
                                          <p:spTgt spid="132">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32">
                                            <p:txEl>
                                              <p:pRg st="1" end="1"/>
                                            </p:txEl>
                                          </p:spTgt>
                                        </p:tgtEl>
                                        <p:attrNameLst>
                                          <p:attrName>style.visibility</p:attrName>
                                        </p:attrNameLst>
                                      </p:cBhvr>
                                      <p:to>
                                        <p:strVal val="visible"/>
                                      </p:to>
                                    </p:set>
                                    <p:animEffect transition="in" filter="wipe(left)">
                                      <p:cBhvr>
                                        <p:cTn id="22" dur="1700"/>
                                        <p:tgtEl>
                                          <p:spTgt spid="132">
                                            <p:txEl>
                                              <p:pRg st="1" end="1"/>
                                            </p:txEl>
                                          </p:spTgt>
                                        </p:tgtEl>
                                      </p:cBhvr>
                                    </p:animEffect>
                                  </p:childTnLst>
                                </p:cTn>
                              </p:par>
                            </p:childTnLst>
                          </p:cTn>
                        </p:par>
                        <p:par>
                          <p:cTn id="23" fill="hold">
                            <p:stCondLst>
                              <p:cond delay="3450"/>
                            </p:stCondLst>
                            <p:childTnLst>
                              <p:par>
                                <p:cTn id="24" presetID="22" presetClass="entr" presetSubtype="8" fill="hold" nodeType="afterEffect">
                                  <p:stCondLst>
                                    <p:cond delay="0"/>
                                  </p:stCondLst>
                                  <p:childTnLst>
                                    <p:set>
                                      <p:cBhvr>
                                        <p:cTn id="25" dur="1" fill="hold">
                                          <p:stCondLst>
                                            <p:cond delay="0"/>
                                          </p:stCondLst>
                                        </p:cTn>
                                        <p:tgtEl>
                                          <p:spTgt spid="132">
                                            <p:txEl>
                                              <p:pRg st="2" end="2"/>
                                            </p:txEl>
                                          </p:spTgt>
                                        </p:tgtEl>
                                        <p:attrNameLst>
                                          <p:attrName>style.visibility</p:attrName>
                                        </p:attrNameLst>
                                      </p:cBhvr>
                                      <p:to>
                                        <p:strVal val="visible"/>
                                      </p:to>
                                    </p:set>
                                    <p:animEffect transition="in" filter="wipe(left)">
                                      <p:cBhvr>
                                        <p:cTn id="26" dur="750"/>
                                        <p:tgtEl>
                                          <p:spTgt spid="132">
                                            <p:txEl>
                                              <p:pRg st="2" end="2"/>
                                            </p:txEl>
                                          </p:spTgt>
                                        </p:tgtEl>
                                      </p:cBhvr>
                                    </p:animEffect>
                                  </p:childTnLst>
                                </p:cTn>
                              </p:par>
                            </p:childTnLst>
                          </p:cTn>
                        </p:par>
                        <p:par>
                          <p:cTn id="27" fill="hold">
                            <p:stCondLst>
                              <p:cond delay="4200"/>
                            </p:stCondLst>
                            <p:childTnLst>
                              <p:par>
                                <p:cTn id="28" presetID="22" presetClass="entr" presetSubtype="8" fill="hold" nodeType="afterEffect">
                                  <p:stCondLst>
                                    <p:cond delay="0"/>
                                  </p:stCondLst>
                                  <p:childTnLst>
                                    <p:set>
                                      <p:cBhvr>
                                        <p:cTn id="29" dur="1" fill="hold">
                                          <p:stCondLst>
                                            <p:cond delay="0"/>
                                          </p:stCondLst>
                                        </p:cTn>
                                        <p:tgtEl>
                                          <p:spTgt spid="132">
                                            <p:txEl>
                                              <p:pRg st="3" end="3"/>
                                            </p:txEl>
                                          </p:spTgt>
                                        </p:tgtEl>
                                        <p:attrNameLst>
                                          <p:attrName>style.visibility</p:attrName>
                                        </p:attrNameLst>
                                      </p:cBhvr>
                                      <p:to>
                                        <p:strVal val="visible"/>
                                      </p:to>
                                    </p:set>
                                    <p:animEffect transition="in" filter="wipe(left)">
                                      <p:cBhvr>
                                        <p:cTn id="30" dur="1700"/>
                                        <p:tgtEl>
                                          <p:spTgt spid="13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2">
                                            <p:txEl>
                                              <p:pRg st="4" end="4"/>
                                            </p:txEl>
                                          </p:spTgt>
                                        </p:tgtEl>
                                        <p:attrNameLst>
                                          <p:attrName>style.visibility</p:attrName>
                                        </p:attrNameLst>
                                      </p:cBhvr>
                                      <p:to>
                                        <p:strVal val="visible"/>
                                      </p:to>
                                    </p:set>
                                    <p:animEffect transition="in" filter="wipe(left)">
                                      <p:cBhvr>
                                        <p:cTn id="35" dur="1700"/>
                                        <p:tgtEl>
                                          <p:spTgt spid="132">
                                            <p:txEl>
                                              <p:pRg st="4" end="4"/>
                                            </p:txEl>
                                          </p:spTgt>
                                        </p:tgtEl>
                                      </p:cBhvr>
                                    </p:animEffect>
                                  </p:childTnLst>
                                </p:cTn>
                              </p:par>
                            </p:childTnLst>
                          </p:cTn>
                        </p:par>
                        <p:par>
                          <p:cTn id="36" fill="hold">
                            <p:stCondLst>
                              <p:cond delay="1700"/>
                            </p:stCondLst>
                            <p:childTnLst>
                              <p:par>
                                <p:cTn id="37" presetID="22" presetClass="entr" presetSubtype="8" fill="hold" nodeType="afterEffect">
                                  <p:stCondLst>
                                    <p:cond delay="0"/>
                                  </p:stCondLst>
                                  <p:childTnLst>
                                    <p:set>
                                      <p:cBhvr>
                                        <p:cTn id="38" dur="1" fill="hold">
                                          <p:stCondLst>
                                            <p:cond delay="0"/>
                                          </p:stCondLst>
                                        </p:cTn>
                                        <p:tgtEl>
                                          <p:spTgt spid="132">
                                            <p:txEl>
                                              <p:pRg st="5" end="5"/>
                                            </p:txEl>
                                          </p:spTgt>
                                        </p:tgtEl>
                                        <p:attrNameLst>
                                          <p:attrName>style.visibility</p:attrName>
                                        </p:attrNameLst>
                                      </p:cBhvr>
                                      <p:to>
                                        <p:strVal val="visible"/>
                                      </p:to>
                                    </p:set>
                                    <p:animEffect transition="in" filter="wipe(left)">
                                      <p:cBhvr>
                                        <p:cTn id="39" dur="1670"/>
                                        <p:tgtEl>
                                          <p:spTgt spid="1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28" name="スライド番号プレースホルダー 27">
            <a:extLst>
              <a:ext uri="{FF2B5EF4-FFF2-40B4-BE49-F238E27FC236}">
                <a16:creationId xmlns:a16="http://schemas.microsoft.com/office/drawing/2014/main" id="{70CF10C6-B9A2-44B6-234F-21CB150AFBF8}"/>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extLst>
                  <p:ext uri="{D42A27DB-BD31-4B8C-83A1-F6EECF244321}">
                    <p14:modId xmlns:p14="http://schemas.microsoft.com/office/powerpoint/2010/main" val="968034190"/>
                  </p:ext>
                </p:extLst>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1990</a:t>
                  </a:r>
                  <a:endParaRPr kumimoji="1" lang="ja-JP" altLang="en-US" sz="800" b="1" dirty="0">
                    <a:latin typeface="Arial" panose="020B0604020202020204" pitchFamily="34" charset="0"/>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2050</a:t>
                  </a:r>
                  <a:endParaRPr kumimoji="1" lang="ja-JP" altLang="en-US" sz="800" b="1" dirty="0">
                    <a:latin typeface="Arial" panose="020B0604020202020204" pitchFamily="34" charset="0"/>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2045</a:t>
                  </a:r>
                  <a:endParaRPr kumimoji="1" lang="ja-JP" altLang="en-US" sz="800" b="1" dirty="0">
                    <a:latin typeface="Arial" panose="020B0604020202020204" pitchFamily="34" charset="0"/>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2040</a:t>
                  </a:r>
                  <a:endParaRPr kumimoji="1" lang="ja-JP" altLang="en-US" sz="800" b="1" dirty="0">
                    <a:latin typeface="Arial" panose="020B0604020202020204" pitchFamily="34" charset="0"/>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b="1" dirty="0">
                    <a:solidFill>
                      <a:srgbClr val="231916"/>
                    </a:solidFill>
                    <a:latin typeface="Arial" panose="020B0604020202020204" pitchFamily="34" charset="0"/>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4463054"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b="1" spc="46" dirty="0">
                  <a:solidFill>
                    <a:prstClr val="black"/>
                  </a:solidFill>
                  <a:latin typeface="Arial" panose="020B0604020202020204" pitchFamily="34" charset="0"/>
                  <a:ea typeface="Meiryo UI"/>
                  <a:cs typeface="Arial" panose="020B0604020202020204" pitchFamily="34" charset="0"/>
                </a:rPr>
                <a:t>（20</a:t>
              </a:r>
              <a:r>
                <a:rPr lang="en-US" sz="1000" b="1" spc="46" dirty="0">
                  <a:solidFill>
                    <a:prstClr val="black"/>
                  </a:solidFill>
                  <a:latin typeface="Arial" panose="020B0604020202020204" pitchFamily="34" charset="0"/>
                  <a:ea typeface="Meiryo UI"/>
                  <a:cs typeface="Arial" panose="020B0604020202020204" pitchFamily="34" charset="0"/>
                </a:rPr>
                <a:t>2</a:t>
              </a:r>
              <a:r>
                <a:rPr lang="en-US" altLang="ja-JP" sz="1000" b="1" spc="46" dirty="0">
                  <a:solidFill>
                    <a:prstClr val="black"/>
                  </a:solidFill>
                  <a:latin typeface="Arial" panose="020B0604020202020204" pitchFamily="34" charset="0"/>
                  <a:ea typeface="Meiryo UI"/>
                  <a:cs typeface="Arial" panose="020B0604020202020204" pitchFamily="34" charset="0"/>
                </a:rPr>
                <a:t>4</a:t>
              </a:r>
              <a:r>
                <a:rPr sz="1000" b="1" spc="46" dirty="0">
                  <a:solidFill>
                    <a:prstClr val="black"/>
                  </a:solidFill>
                  <a:latin typeface="Arial" panose="020B0604020202020204" pitchFamily="34" charset="0"/>
                  <a:ea typeface="Meiryo UI"/>
                  <a:cs typeface="Arial" panose="020B0604020202020204" pitchFamily="34" charset="0"/>
                </a:rPr>
                <a:t>年）  </a:t>
              </a:r>
              <a:r>
                <a:rPr sz="1000" b="1" spc="55" dirty="0">
                  <a:solidFill>
                    <a:prstClr val="black"/>
                  </a:solidFill>
                  <a:latin typeface="Arial" panose="020B0604020202020204" pitchFamily="34" charset="0"/>
                  <a:ea typeface="Meiryo UI"/>
                  <a:cs typeface="Arial" panose="020B0604020202020204" pitchFamily="34" charset="0"/>
                </a:rPr>
                <a:t>2</a:t>
              </a:r>
              <a:r>
                <a:rPr lang="en-US" sz="1000" b="1" spc="55" dirty="0">
                  <a:solidFill>
                    <a:prstClr val="black"/>
                  </a:solidFill>
                  <a:latin typeface="Arial" panose="020B0604020202020204" pitchFamily="34" charset="0"/>
                  <a:ea typeface="Meiryo UI"/>
                  <a:cs typeface="Arial" panose="020B0604020202020204" pitchFamily="34" charset="0"/>
                </a:rPr>
                <a:t>9</a:t>
              </a:r>
              <a:r>
                <a:rPr sz="1000" b="1" spc="55" dirty="0">
                  <a:solidFill>
                    <a:prstClr val="black"/>
                  </a:solidFill>
                  <a:latin typeface="Arial" panose="020B0604020202020204" pitchFamily="34" charset="0"/>
                  <a:ea typeface="Meiryo UI"/>
                  <a:cs typeface="Arial" panose="020B0604020202020204" pitchFamily="34" charset="0"/>
                </a:rPr>
                <a:t>.</a:t>
              </a:r>
              <a:r>
                <a:rPr lang="en-US" altLang="ja-JP" sz="1000" b="1" spc="55" dirty="0">
                  <a:solidFill>
                    <a:prstClr val="black"/>
                  </a:solidFill>
                  <a:latin typeface="Arial" panose="020B0604020202020204" pitchFamily="34" charset="0"/>
                  <a:ea typeface="Meiryo UI"/>
                  <a:cs typeface="Arial" panose="020B0604020202020204" pitchFamily="34" charset="0"/>
                </a:rPr>
                <a:t>4</a:t>
              </a:r>
              <a:endParaRPr sz="1000" dirty="0">
                <a:solidFill>
                  <a:prstClr val="black"/>
                </a:solidFill>
                <a:latin typeface="Arial" panose="020B0604020202020204" pitchFamily="34" charset="0"/>
                <a:ea typeface="Meiryo UI"/>
                <a:cs typeface="Arial" panose="020B0604020202020204" pitchFamily="34" charset="0"/>
              </a:endParaRP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562605"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2022”</a:t>
            </a:r>
          </a:p>
        </p:txBody>
      </p:sp>
    </p:spTree>
    <p:extLst>
      <p:ext uri="{BB962C8B-B14F-4D97-AF65-F5344CB8AC3E}">
        <p14:creationId xmlns:p14="http://schemas.microsoft.com/office/powerpoint/2010/main" val="35938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340205" y="2409000"/>
            <a:ext cx="8670827"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普通国債残高は、累増の一途をたどり、</a:t>
            </a:r>
            <a:r>
              <a:rPr kumimoji="1" lang="en-US" altLang="ja-JP" sz="1700" dirty="0">
                <a:latin typeface="+mn-ea"/>
                <a:ea typeface="+mn-ea"/>
              </a:rPr>
              <a:t>2024</a:t>
            </a:r>
            <a:r>
              <a:rPr kumimoji="1" lang="ja-JP" altLang="en-US" sz="1700" dirty="0">
                <a:latin typeface="+mn-ea"/>
                <a:ea typeface="+mn-ea"/>
              </a:rPr>
              <a:t>年度末には</a:t>
            </a:r>
            <a:r>
              <a:rPr kumimoji="1" lang="en-US" altLang="ja-JP" sz="1700" dirty="0">
                <a:latin typeface="+mn-ea"/>
                <a:ea typeface="+mn-ea"/>
              </a:rPr>
              <a:t>1,105</a:t>
            </a:r>
            <a:r>
              <a:rPr kumimoji="1" lang="ja-JP" altLang="en-US" sz="1700" dirty="0">
                <a:latin typeface="+mn-ea"/>
                <a:ea typeface="+mn-ea"/>
              </a:rPr>
              <a:t>兆円に上ると</a:t>
            </a:r>
            <a:endParaRPr kumimoji="1"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a:t>
            </a:r>
            <a:r>
              <a:rPr kumimoji="1" lang="ja-JP" altLang="en-US" sz="1700" spc="300" dirty="0">
                <a:latin typeface="+mn-ea"/>
                <a:ea typeface="+mn-ea"/>
              </a:rPr>
              <a:t> </a:t>
            </a:r>
            <a:r>
              <a:rPr kumimoji="1" lang="ja-JP" altLang="en-US" sz="1700" dirty="0">
                <a:latin typeface="+mn-ea"/>
                <a:ea typeface="+mn-ea"/>
              </a:rPr>
              <a:t>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1700" dirty="0">
                <a:latin typeface="+mn-ea"/>
                <a:ea typeface="+mn-ea"/>
              </a:rPr>
              <a:t>また、財政の持続可能性を見る上では、税収を生み出す元となる国の経済規模（</a:t>
            </a:r>
            <a:r>
              <a:rPr lang="en-US" altLang="ja-JP" sz="1700" dirty="0">
                <a:latin typeface="+mn-ea"/>
                <a:ea typeface="+mn-ea"/>
              </a:rPr>
              <a:t>GDP</a:t>
            </a:r>
            <a:r>
              <a:rPr lang="ja-JP" altLang="en-US" sz="1700" dirty="0">
                <a:latin typeface="+mn-ea"/>
                <a:ea typeface="+mn-ea"/>
              </a:rPr>
              <a:t>）に</a:t>
            </a:r>
            <a:endParaRPr lang="en-US" altLang="ja-JP" sz="1700" dirty="0">
              <a:latin typeface="+mn-ea"/>
              <a:ea typeface="+mn-ea"/>
            </a:endParaRPr>
          </a:p>
          <a:p>
            <a:pPr>
              <a:lnSpc>
                <a:spcPct val="110000"/>
              </a:lnSpc>
              <a:spcBef>
                <a:spcPts val="0"/>
              </a:spcBef>
              <a:buClr>
                <a:srgbClr val="005BAD"/>
              </a:buClr>
            </a:pPr>
            <a:r>
              <a:rPr lang="ja-JP" altLang="en-US" sz="1700" dirty="0">
                <a:latin typeface="+mn-ea"/>
                <a:ea typeface="+mn-ea"/>
              </a:rPr>
              <a:t>   対して、総額でどのぐらいの借金をしているかが重要です。</a:t>
            </a:r>
            <a:endParaRPr lang="en-US" altLang="ja-JP" sz="1700" dirty="0">
              <a:latin typeface="+mn-ea"/>
              <a:ea typeface="+mn-ea"/>
            </a:endParaRPr>
          </a:p>
          <a:p>
            <a:pPr>
              <a:lnSpc>
                <a:spcPct val="110000"/>
              </a:lnSpc>
              <a:spcBef>
                <a:spcPts val="0"/>
              </a:spcBef>
              <a:buClr>
                <a:srgbClr val="005BAD"/>
              </a:buClr>
            </a:pPr>
            <a:r>
              <a:rPr lang="ja-JP" altLang="en-US" sz="1700" dirty="0">
                <a:solidFill>
                  <a:srgbClr val="005BAD"/>
                </a:solidFill>
                <a:latin typeface="+mn-ea"/>
                <a:ea typeface="+mn-ea"/>
              </a:rPr>
              <a:t>   </a:t>
            </a:r>
            <a:r>
              <a:rPr lang="ja-JP" altLang="en-US" sz="2000" dirty="0">
                <a:solidFill>
                  <a:srgbClr val="005BAD"/>
                </a:solidFill>
                <a:latin typeface="+mn-ea"/>
                <a:ea typeface="+mn-ea"/>
              </a:rPr>
              <a:t>日本の債務残高は</a:t>
            </a:r>
            <a:r>
              <a:rPr lang="en-US" altLang="ja-JP" sz="2000" dirty="0">
                <a:solidFill>
                  <a:srgbClr val="005BAD"/>
                </a:solidFill>
                <a:latin typeface="+mn-ea"/>
                <a:ea typeface="+mn-ea"/>
              </a:rPr>
              <a:t>GDP</a:t>
            </a:r>
            <a:r>
              <a:rPr lang="ja-JP" altLang="en-US" sz="2000" dirty="0">
                <a:solidFill>
                  <a:srgbClr val="005BAD"/>
                </a:solidFill>
                <a:latin typeface="+mn-ea"/>
                <a:ea typeface="+mn-ea"/>
              </a:rPr>
              <a:t>の２倍を超えており、主要先進国の中で最も高い水準　　　</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lang="ja-JP" altLang="en-US" sz="1700" dirty="0">
                <a:latin typeface="+mn-ea"/>
                <a:ea typeface="+mn-ea"/>
              </a:rPr>
              <a:t>にあります。</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19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600"/>
                                        <p:tgtEl>
                                          <p:spTgt spid="23">
                                            <p:txEl>
                                              <p:pRg st="0" end="0"/>
                                            </p:txEl>
                                          </p:spTgt>
                                        </p:tgtEl>
                                      </p:cBhvr>
                                    </p:animEffect>
                                  </p:childTnLst>
                                </p:cTn>
                              </p:par>
                            </p:childTnLst>
                          </p:cTn>
                        </p:par>
                        <p:par>
                          <p:cTn id="19" fill="hold">
                            <p:stCondLst>
                              <p:cond delay="1600"/>
                            </p:stCondLst>
                            <p:childTnLst>
                              <p:par>
                                <p:cTn id="20" presetID="22" presetClass="entr" presetSubtype="8"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6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left)">
                                      <p:cBhvr>
                                        <p:cTn id="27" dur="1800"/>
                                        <p:tgtEl>
                                          <p:spTgt spid="23">
                                            <p:txEl>
                                              <p:pRg st="2" end="2"/>
                                            </p:txEl>
                                          </p:spTgt>
                                        </p:tgtEl>
                                      </p:cBhvr>
                                    </p:animEffect>
                                  </p:childTnLst>
                                </p:cTn>
                              </p:par>
                            </p:childTnLst>
                          </p:cTn>
                        </p:par>
                        <p:par>
                          <p:cTn id="28" fill="hold">
                            <p:stCondLst>
                              <p:cond delay="1800"/>
                            </p:stCondLst>
                            <p:childTnLst>
                              <p:par>
                                <p:cTn id="29" presetID="22" presetClass="entr" presetSubtype="8" fill="hold" nodeType="after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animEffect transition="in" filter="wipe(left)">
                                      <p:cBhvr>
                                        <p:cTn id="31" dur="1470"/>
                                        <p:tgtEl>
                                          <p:spTgt spid="23">
                                            <p:txEl>
                                              <p:pRg st="3" end="3"/>
                                            </p:txEl>
                                          </p:spTgt>
                                        </p:tgtEl>
                                      </p:cBhvr>
                                    </p:animEffect>
                                  </p:childTnLst>
                                </p:cTn>
                              </p:par>
                            </p:childTnLst>
                          </p:cTn>
                        </p:par>
                        <p:par>
                          <p:cTn id="32" fill="hold">
                            <p:stCondLst>
                              <p:cond delay="3270"/>
                            </p:stCondLst>
                            <p:childTnLst>
                              <p:par>
                                <p:cTn id="33" presetID="22" presetClass="entr" presetSubtype="8" fill="hold" nodeType="after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wipe(left)">
                                      <p:cBhvr>
                                        <p:cTn id="35" dur="1750"/>
                                        <p:tgtEl>
                                          <p:spTgt spid="23">
                                            <p:txEl>
                                              <p:pRg st="4" end="4"/>
                                            </p:txEl>
                                          </p:spTgt>
                                        </p:tgtEl>
                                      </p:cBhvr>
                                    </p:animEffect>
                                  </p:childTnLst>
                                </p:cTn>
                              </p:par>
                            </p:childTnLst>
                          </p:cTn>
                        </p:par>
                        <p:par>
                          <p:cTn id="36" fill="hold">
                            <p:stCondLst>
                              <p:cond delay="5020"/>
                            </p:stCondLst>
                            <p:childTnLst>
                              <p:par>
                                <p:cTn id="37" presetID="22" presetClass="entr" presetSubtype="8" fill="hold" nodeType="after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left)">
                                      <p:cBhvr>
                                        <p:cTn id="39"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2" name="object 23">
            <a:extLst>
              <a:ext uri="{FF2B5EF4-FFF2-40B4-BE49-F238E27FC236}">
                <a16:creationId xmlns:a16="http://schemas.microsoft.com/office/drawing/2014/main" id="{CE1CF444-CF31-E4FD-9E9D-39651D5CA851}"/>
              </a:ext>
            </a:extLst>
          </p:cNvPr>
          <p:cNvSpPr txBox="1"/>
          <p:nvPr/>
        </p:nvSpPr>
        <p:spPr>
          <a:xfrm>
            <a:off x="4787892" y="1174782"/>
            <a:ext cx="3801869"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rPr>
              <a:t>主な国の債務残高（対</a:t>
            </a:r>
            <a:r>
              <a:rPr lang="en-US" altLang="ja-JP" sz="1500" spc="32" dirty="0">
                <a:solidFill>
                  <a:srgbClr val="231916"/>
                </a:solidFill>
                <a:latin typeface="+mn-ea"/>
                <a:ea typeface="+mn-ea"/>
              </a:rPr>
              <a:t>GDP</a:t>
            </a:r>
            <a:r>
              <a:rPr lang="ja-JP" altLang="en-US" sz="1500" spc="32" dirty="0">
                <a:solidFill>
                  <a:srgbClr val="231916"/>
                </a:solidFill>
                <a:latin typeface="+mn-ea"/>
                <a:ea typeface="+mn-ea"/>
              </a:rPr>
              <a:t>比）</a:t>
            </a:r>
            <a:endParaRPr sz="1500" spc="32" dirty="0">
              <a:solidFill>
                <a:srgbClr val="231916"/>
              </a:solidFill>
              <a:latin typeface="+mn-ea"/>
              <a:ea typeface="+mn-ea"/>
            </a:endParaRPr>
          </a:p>
        </p:txBody>
      </p:sp>
      <p:sp>
        <p:nvSpPr>
          <p:cNvPr id="126" name="object 66">
            <a:extLst>
              <a:ext uri="{FF2B5EF4-FFF2-40B4-BE49-F238E27FC236}">
                <a16:creationId xmlns:a16="http://schemas.microsoft.com/office/drawing/2014/main" id="{72377939-7CF0-5FF2-A3C5-B80BFDA2A9B0}"/>
              </a:ext>
            </a:extLst>
          </p:cNvPr>
          <p:cNvSpPr txBox="1"/>
          <p:nvPr/>
        </p:nvSpPr>
        <p:spPr>
          <a:xfrm>
            <a:off x="4648717" y="5850463"/>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(2023</a:t>
            </a:r>
            <a:r>
              <a:rPr lang="ja-JP" altLang="en-US" sz="738" dirty="0">
                <a:solidFill>
                  <a:prstClr val="black"/>
                </a:solidFill>
                <a:latin typeface="+mn-ea"/>
                <a:ea typeface="+mn-ea"/>
              </a:rPr>
              <a:t>年</a:t>
            </a:r>
            <a:r>
              <a:rPr lang="en-US" altLang="ja-JP" sz="738" dirty="0">
                <a:solidFill>
                  <a:prstClr val="black"/>
                </a:solidFill>
                <a:latin typeface="+mn-ea"/>
              </a:rPr>
              <a:t>10</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日本は、</a:t>
            </a:r>
            <a:r>
              <a:rPr lang="en-US" altLang="ja-JP" sz="738" dirty="0">
                <a:solidFill>
                  <a:prstClr val="black"/>
                </a:solidFill>
                <a:latin typeface="+mn-ea"/>
                <a:ea typeface="+mn-ea"/>
              </a:rPr>
              <a:t>2022</a:t>
            </a:r>
            <a:r>
              <a:rPr lang="ja-JP" altLang="en-US" sz="738" dirty="0">
                <a:solidFill>
                  <a:prstClr val="black"/>
                </a:solidFill>
                <a:latin typeface="+mn-ea"/>
                <a:ea typeface="+mn-ea"/>
              </a:rPr>
              <a:t>年から</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2023</a:t>
            </a:r>
            <a:r>
              <a:rPr lang="ja-JP" altLang="en-US" sz="738" dirty="0">
                <a:solidFill>
                  <a:prstClr val="black"/>
                </a:solidFill>
                <a:latin typeface="+mn-ea"/>
                <a:ea typeface="+mn-ea"/>
              </a:rPr>
              <a:t>年及び</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a:t>
            </a:r>
          </a:p>
        </p:txBody>
      </p:sp>
      <p:sp>
        <p:nvSpPr>
          <p:cNvPr id="130" name="object 23">
            <a:extLst>
              <a:ext uri="{FF2B5EF4-FFF2-40B4-BE49-F238E27FC236}">
                <a16:creationId xmlns:a16="http://schemas.microsoft.com/office/drawing/2014/main" id="{E6D3C259-7C10-BB44-4E48-072460E97262}"/>
              </a:ext>
            </a:extLst>
          </p:cNvPr>
          <p:cNvSpPr txBox="1"/>
          <p:nvPr/>
        </p:nvSpPr>
        <p:spPr>
          <a:xfrm>
            <a:off x="708001" y="1174782"/>
            <a:ext cx="3256977"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cs typeface="Meiryo"/>
              </a:rPr>
              <a:t>日本の普通国債残高の推移</a:t>
            </a:r>
            <a:endParaRPr sz="1500" dirty="0">
              <a:solidFill>
                <a:prstClr val="black"/>
              </a:solidFill>
              <a:latin typeface="+mn-ea"/>
              <a:ea typeface="+mn-ea"/>
              <a:cs typeface="Yu Gothic"/>
            </a:endParaRPr>
          </a:p>
        </p:txBody>
      </p:sp>
      <p:sp>
        <p:nvSpPr>
          <p:cNvPr id="127" name="object 66">
            <a:extLst>
              <a:ext uri="{FF2B5EF4-FFF2-40B4-BE49-F238E27FC236}">
                <a16:creationId xmlns:a16="http://schemas.microsoft.com/office/drawing/2014/main" id="{18B48F62-7CCA-AFDD-DD10-761EBF8CC033}"/>
              </a:ext>
            </a:extLst>
          </p:cNvPr>
          <p:cNvSpPr txBox="1"/>
          <p:nvPr/>
        </p:nvSpPr>
        <p:spPr>
          <a:xfrm>
            <a:off x="324064" y="5850027"/>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2022</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2023</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grpSp>
        <p:nvGrpSpPr>
          <p:cNvPr id="271" name="グループ化 270">
            <a:extLst>
              <a:ext uri="{FF2B5EF4-FFF2-40B4-BE49-F238E27FC236}">
                <a16:creationId xmlns:a16="http://schemas.microsoft.com/office/drawing/2014/main" id="{CEDE91CB-E495-6B7D-4303-A263A5764169}"/>
              </a:ext>
            </a:extLst>
          </p:cNvPr>
          <p:cNvGrpSpPr/>
          <p:nvPr/>
        </p:nvGrpSpPr>
        <p:grpSpPr>
          <a:xfrm>
            <a:off x="253595" y="1431966"/>
            <a:ext cx="4107787" cy="4442475"/>
            <a:chOff x="253595" y="1431966"/>
            <a:chExt cx="4107787" cy="4442475"/>
          </a:xfrm>
        </p:grpSpPr>
        <p:graphicFrame>
          <p:nvGraphicFramePr>
            <p:cNvPr id="11" name="グラフ 10">
              <a:extLst>
                <a:ext uri="{FF2B5EF4-FFF2-40B4-BE49-F238E27FC236}">
                  <a16:creationId xmlns:a16="http://schemas.microsoft.com/office/drawing/2014/main" id="{FCD79B10-0711-E87B-777E-4D29A1F0D7D7}"/>
                </a:ext>
              </a:extLst>
            </p:cNvPr>
            <p:cNvGraphicFramePr/>
            <p:nvPr>
              <p:extLst>
                <p:ext uri="{D42A27DB-BD31-4B8C-83A1-F6EECF244321}">
                  <p14:modId xmlns:p14="http://schemas.microsoft.com/office/powerpoint/2010/main" val="2691703102"/>
                </p:ext>
              </p:extLst>
            </p:nvPr>
          </p:nvGraphicFramePr>
          <p:xfrm>
            <a:off x="253595" y="1644814"/>
            <a:ext cx="3960000" cy="4031581"/>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A2C7C2AC-D264-6954-3A90-B759C2F7EE7A}"/>
                </a:ext>
              </a:extLst>
            </p:cNvPr>
            <p:cNvSpPr txBox="1"/>
            <p:nvPr/>
          </p:nvSpPr>
          <p:spPr>
            <a:xfrm>
              <a:off x="333967" y="1431966"/>
              <a:ext cx="728226" cy="26007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prstClr val="black"/>
                  </a:solidFill>
                  <a:latin typeface="+mn-ea"/>
                  <a:ea typeface="+mn-ea"/>
                  <a:cs typeface="Arial" panose="020B0604020202020204" pitchFamily="34" charset="0"/>
                </a:rPr>
                <a:t>（兆円）</a:t>
              </a:r>
            </a:p>
          </p:txBody>
        </p:sp>
        <p:sp>
          <p:nvSpPr>
            <p:cNvPr id="129" name="テキスト ボックス 50">
              <a:extLst>
                <a:ext uri="{FF2B5EF4-FFF2-40B4-BE49-F238E27FC236}">
                  <a16:creationId xmlns:a16="http://schemas.microsoft.com/office/drawing/2014/main" id="{0A75CB81-3AE5-9AE1-C7C3-7D9D7A60E24F}"/>
                </a:ext>
              </a:extLst>
            </p:cNvPr>
            <p:cNvSpPr txBox="1">
              <a:spLocks noChangeArrowheads="1"/>
            </p:cNvSpPr>
            <p:nvPr/>
          </p:nvSpPr>
          <p:spPr bwMode="auto">
            <a:xfrm>
              <a:off x="3639147" y="5612253"/>
              <a:ext cx="671196" cy="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20" b="1" dirty="0">
                  <a:solidFill>
                    <a:prstClr val="black"/>
                  </a:solidFill>
                  <a:ea typeface="+mn-ea"/>
                  <a:cs typeface="Arial" panose="020B0604020202020204" pitchFamily="34" charset="0"/>
                </a:rPr>
                <a:t>（</a:t>
              </a:r>
              <a:r>
                <a:rPr lang="ja-JP" altLang="en-US" sz="920" dirty="0">
                  <a:solidFill>
                    <a:prstClr val="black"/>
                  </a:solidFill>
                  <a:latin typeface="+mn-ea"/>
                  <a:ea typeface="+mn-ea"/>
                  <a:cs typeface="Arial" panose="020B0604020202020204" pitchFamily="34" charset="0"/>
                </a:rPr>
                <a:t>年度末</a:t>
              </a:r>
              <a:r>
                <a:rPr lang="ja-JP" altLang="en-US" sz="920" b="1" dirty="0">
                  <a:solidFill>
                    <a:prstClr val="black"/>
                  </a:solidFill>
                  <a:ea typeface="+mn-ea"/>
                  <a:cs typeface="Arial" panose="020B0604020202020204" pitchFamily="34" charset="0"/>
                </a:rPr>
                <a:t>）</a:t>
              </a:r>
              <a:endParaRPr lang="en-US" altLang="ja-JP" sz="920" b="1" dirty="0">
                <a:solidFill>
                  <a:prstClr val="black"/>
                </a:solidFill>
                <a:ea typeface="+mn-ea"/>
                <a:cs typeface="Arial" panose="020B0604020202020204" pitchFamily="34" charset="0"/>
              </a:endParaRPr>
            </a:p>
          </p:txBody>
        </p:sp>
        <p:sp>
          <p:nvSpPr>
            <p:cNvPr id="146" name="テキスト ボックス 1">
              <a:extLst>
                <a:ext uri="{FF2B5EF4-FFF2-40B4-BE49-F238E27FC236}">
                  <a16:creationId xmlns:a16="http://schemas.microsoft.com/office/drawing/2014/main" id="{61116485-2CD6-CB86-81B7-4ADCFF132C07}"/>
                </a:ext>
              </a:extLst>
            </p:cNvPr>
            <p:cNvSpPr txBox="1"/>
            <p:nvPr/>
          </p:nvSpPr>
          <p:spPr>
            <a:xfrm>
              <a:off x="3639006" y="5385374"/>
              <a:ext cx="722376" cy="2599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lnSpc>
                  <a:spcPts val="1477"/>
                </a:lnSpc>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2024</a:t>
              </a:r>
            </a:p>
          </p:txBody>
        </p:sp>
        <p:sp>
          <p:nvSpPr>
            <p:cNvPr id="147" name="テキスト ボックス 1">
              <a:extLst>
                <a:ext uri="{FF2B5EF4-FFF2-40B4-BE49-F238E27FC236}">
                  <a16:creationId xmlns:a16="http://schemas.microsoft.com/office/drawing/2014/main" id="{4AD4B069-32F1-B2E8-F75B-F031A9438AB9}"/>
                </a:ext>
              </a:extLst>
            </p:cNvPr>
            <p:cNvSpPr txBox="1"/>
            <p:nvPr/>
          </p:nvSpPr>
          <p:spPr>
            <a:xfrm>
              <a:off x="3794849"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(R6)</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ABA7E262-51C0-C105-F042-1434E44AB0A4}"/>
                </a:ext>
              </a:extLst>
            </p:cNvPr>
            <p:cNvSpPr txBox="1"/>
            <p:nvPr/>
          </p:nvSpPr>
          <p:spPr>
            <a:xfrm>
              <a:off x="3577117"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9C952779-100B-B57B-54FB-B31AFAC93E5B}"/>
                </a:ext>
              </a:extLst>
            </p:cNvPr>
            <p:cNvSpPr txBox="1"/>
            <p:nvPr/>
          </p:nvSpPr>
          <p:spPr>
            <a:xfrm>
              <a:off x="33154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42311829-EBE4-3795-E395-437D8FF840E4}"/>
                </a:ext>
              </a:extLst>
            </p:cNvPr>
            <p:cNvSpPr txBox="1"/>
            <p:nvPr/>
          </p:nvSpPr>
          <p:spPr>
            <a:xfrm>
              <a:off x="30537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87F26719-4689-6416-FDA9-E71309401FB7}"/>
                </a:ext>
              </a:extLst>
            </p:cNvPr>
            <p:cNvSpPr txBox="1"/>
            <p:nvPr/>
          </p:nvSpPr>
          <p:spPr>
            <a:xfrm>
              <a:off x="27921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E8AB4984-6359-C475-9915-ECDFA0C62496}"/>
                </a:ext>
              </a:extLst>
            </p:cNvPr>
            <p:cNvSpPr txBox="1"/>
            <p:nvPr/>
          </p:nvSpPr>
          <p:spPr>
            <a:xfrm>
              <a:off x="25304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4BAE7060-CE85-8FEB-1A1E-4ED818D1C5EF}"/>
                </a:ext>
              </a:extLst>
            </p:cNvPr>
            <p:cNvSpPr txBox="1"/>
            <p:nvPr/>
          </p:nvSpPr>
          <p:spPr>
            <a:xfrm>
              <a:off x="22688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DD6C41C3-2773-BDF6-80D3-5EEB862D49AA}"/>
                </a:ext>
              </a:extLst>
            </p:cNvPr>
            <p:cNvSpPr txBox="1"/>
            <p:nvPr/>
          </p:nvSpPr>
          <p:spPr>
            <a:xfrm>
              <a:off x="20071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660891E5-4770-F909-08A9-A0E9E93F62BE}"/>
                </a:ext>
              </a:extLst>
            </p:cNvPr>
            <p:cNvSpPr txBox="1"/>
            <p:nvPr/>
          </p:nvSpPr>
          <p:spPr>
            <a:xfrm>
              <a:off x="17454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(S60)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1296CBB-1196-280D-21E8-31EF246EDFCE}"/>
                </a:ext>
              </a:extLst>
            </p:cNvPr>
            <p:cNvSpPr txBox="1"/>
            <p:nvPr/>
          </p:nvSpPr>
          <p:spPr>
            <a:xfrm>
              <a:off x="14838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CEA3FA5-B4F6-A673-5CBA-C52D0F63C440}"/>
                </a:ext>
              </a:extLst>
            </p:cNvPr>
            <p:cNvSpPr txBox="1"/>
            <p:nvPr/>
          </p:nvSpPr>
          <p:spPr>
            <a:xfrm>
              <a:off x="12221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4" name="テキスト ボックス 1">
              <a:extLst>
                <a:ext uri="{FF2B5EF4-FFF2-40B4-BE49-F238E27FC236}">
                  <a16:creationId xmlns:a16="http://schemas.microsoft.com/office/drawing/2014/main" id="{719B2ECD-FCC9-C9BE-FD30-9C78C1E8F4D9}"/>
                </a:ext>
              </a:extLst>
            </p:cNvPr>
            <p:cNvSpPr txBox="1"/>
            <p:nvPr/>
          </p:nvSpPr>
          <p:spPr>
            <a:xfrm>
              <a:off x="9605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5" name="テキスト ボックス 1">
              <a:extLst>
                <a:ext uri="{FF2B5EF4-FFF2-40B4-BE49-F238E27FC236}">
                  <a16:creationId xmlns:a16="http://schemas.microsoft.com/office/drawing/2014/main" id="{4B1C37DE-9085-D90A-978F-26B3F2BAD85D}"/>
                </a:ext>
              </a:extLst>
            </p:cNvPr>
            <p:cNvSpPr txBox="1"/>
            <p:nvPr/>
          </p:nvSpPr>
          <p:spPr>
            <a:xfrm>
              <a:off x="6988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0" name="テキスト ボックス 1">
              <a:extLst>
                <a:ext uri="{FF2B5EF4-FFF2-40B4-BE49-F238E27FC236}">
                  <a16:creationId xmlns:a16="http://schemas.microsoft.com/office/drawing/2014/main" id="{AC95B64B-AEF1-3382-BCFD-ABED0E1665A7}"/>
                </a:ext>
              </a:extLst>
            </p:cNvPr>
            <p:cNvSpPr txBox="1"/>
            <p:nvPr/>
          </p:nvSpPr>
          <p:spPr>
            <a:xfrm>
              <a:off x="3613557" y="1865552"/>
              <a:ext cx="722376" cy="28469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400" b="1" dirty="0">
                  <a:ea typeface="Meiryo UI" panose="020B0604030504040204" pitchFamily="50" charset="-128"/>
                </a:rPr>
                <a:t>1,105</a:t>
              </a:r>
              <a:endParaRPr lang="ja-JP" altLang="en-US" sz="1400" b="1" dirty="0">
                <a:ea typeface="Meiryo UI" panose="020B0604030504040204" pitchFamily="50" charset="-128"/>
              </a:endParaRPr>
            </a:p>
          </p:txBody>
        </p:sp>
      </p:grpSp>
      <p:grpSp>
        <p:nvGrpSpPr>
          <p:cNvPr id="152" name="グループ化 151">
            <a:extLst>
              <a:ext uri="{FF2B5EF4-FFF2-40B4-BE49-F238E27FC236}">
                <a16:creationId xmlns:a16="http://schemas.microsoft.com/office/drawing/2014/main" id="{89C609E8-FBCB-9A38-F04A-D75E1EE43524}"/>
              </a:ext>
            </a:extLst>
          </p:cNvPr>
          <p:cNvGrpSpPr/>
          <p:nvPr/>
        </p:nvGrpSpPr>
        <p:grpSpPr>
          <a:xfrm>
            <a:off x="4148067" y="1448934"/>
            <a:ext cx="4679541" cy="4497180"/>
            <a:chOff x="4148067" y="1448934"/>
            <a:chExt cx="4679541" cy="4497180"/>
          </a:xfrm>
        </p:grpSpPr>
        <p:grpSp>
          <p:nvGrpSpPr>
            <p:cNvPr id="263" name="グループ化 262">
              <a:extLst>
                <a:ext uri="{FF2B5EF4-FFF2-40B4-BE49-F238E27FC236}">
                  <a16:creationId xmlns:a16="http://schemas.microsoft.com/office/drawing/2014/main" id="{01EA0865-771A-6550-FC4C-8A054973EB13}"/>
                </a:ext>
              </a:extLst>
            </p:cNvPr>
            <p:cNvGrpSpPr/>
            <p:nvPr/>
          </p:nvGrpSpPr>
          <p:grpSpPr>
            <a:xfrm>
              <a:off x="4734244" y="5580403"/>
              <a:ext cx="3187614" cy="108000"/>
              <a:chOff x="4734244" y="5580403"/>
              <a:chExt cx="3187614" cy="108000"/>
            </a:xfrm>
          </p:grpSpPr>
          <p:sp>
            <p:nvSpPr>
              <p:cNvPr id="213" name="テキスト ボックス 212">
                <a:extLst>
                  <a:ext uri="{FF2B5EF4-FFF2-40B4-BE49-F238E27FC236}">
                    <a16:creationId xmlns:a16="http://schemas.microsoft.com/office/drawing/2014/main" id="{955C66DF-ED83-49C4-6871-0F69A765E9CE}"/>
                  </a:ext>
                </a:extLst>
              </p:cNvPr>
              <p:cNvSpPr txBox="1"/>
              <p:nvPr/>
            </p:nvSpPr>
            <p:spPr>
              <a:xfrm>
                <a:off x="473424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0" name="テキスト ボックス 229">
                <a:extLst>
                  <a:ext uri="{FF2B5EF4-FFF2-40B4-BE49-F238E27FC236}">
                    <a16:creationId xmlns:a16="http://schemas.microsoft.com/office/drawing/2014/main" id="{D8AF3253-AD25-8BA6-75B3-5B121ED75CB0}"/>
                  </a:ext>
                </a:extLst>
              </p:cNvPr>
              <p:cNvSpPr txBox="1"/>
              <p:nvPr/>
            </p:nvSpPr>
            <p:spPr>
              <a:xfrm>
                <a:off x="492040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1" name="テキスト ボックス 230">
                <a:extLst>
                  <a:ext uri="{FF2B5EF4-FFF2-40B4-BE49-F238E27FC236}">
                    <a16:creationId xmlns:a16="http://schemas.microsoft.com/office/drawing/2014/main" id="{BBA8C023-6D72-7088-669E-F17FFD2D9045}"/>
                  </a:ext>
                </a:extLst>
              </p:cNvPr>
              <p:cNvSpPr txBox="1"/>
              <p:nvPr/>
            </p:nvSpPr>
            <p:spPr>
              <a:xfrm>
                <a:off x="510655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2" name="テキスト ボックス 231">
                <a:extLst>
                  <a:ext uri="{FF2B5EF4-FFF2-40B4-BE49-F238E27FC236}">
                    <a16:creationId xmlns:a16="http://schemas.microsoft.com/office/drawing/2014/main" id="{3A2EC433-37EF-6F66-6D64-23A45D9F764B}"/>
                  </a:ext>
                </a:extLst>
              </p:cNvPr>
              <p:cNvSpPr txBox="1"/>
              <p:nvPr/>
            </p:nvSpPr>
            <p:spPr>
              <a:xfrm>
                <a:off x="529271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3" name="テキスト ボックス 232">
                <a:extLst>
                  <a:ext uri="{FF2B5EF4-FFF2-40B4-BE49-F238E27FC236}">
                    <a16:creationId xmlns:a16="http://schemas.microsoft.com/office/drawing/2014/main" id="{659B3709-FE73-152A-487A-5173C09D1A66}"/>
                  </a:ext>
                </a:extLst>
              </p:cNvPr>
              <p:cNvSpPr txBox="1"/>
              <p:nvPr/>
            </p:nvSpPr>
            <p:spPr>
              <a:xfrm>
                <a:off x="547886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4" name="テキスト ボックス 233">
                <a:extLst>
                  <a:ext uri="{FF2B5EF4-FFF2-40B4-BE49-F238E27FC236}">
                    <a16:creationId xmlns:a16="http://schemas.microsoft.com/office/drawing/2014/main" id="{50BDA083-B2E9-41E1-4DAA-6FB1F67749D5}"/>
                  </a:ext>
                </a:extLst>
              </p:cNvPr>
              <p:cNvSpPr txBox="1"/>
              <p:nvPr/>
            </p:nvSpPr>
            <p:spPr>
              <a:xfrm>
                <a:off x="566502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H25</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5" name="テキスト ボックス 234">
                <a:extLst>
                  <a:ext uri="{FF2B5EF4-FFF2-40B4-BE49-F238E27FC236}">
                    <a16:creationId xmlns:a16="http://schemas.microsoft.com/office/drawing/2014/main" id="{75D12488-3DB6-7816-4E98-223309E059E7}"/>
                  </a:ext>
                </a:extLst>
              </p:cNvPr>
              <p:cNvSpPr txBox="1"/>
              <p:nvPr/>
            </p:nvSpPr>
            <p:spPr>
              <a:xfrm>
                <a:off x="585118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6" name="テキスト ボックス 235">
                <a:extLst>
                  <a:ext uri="{FF2B5EF4-FFF2-40B4-BE49-F238E27FC236}">
                    <a16:creationId xmlns:a16="http://schemas.microsoft.com/office/drawing/2014/main" id="{24E55FFD-CECC-2E9F-3F1C-B506623DE65E}"/>
                  </a:ext>
                </a:extLst>
              </p:cNvPr>
              <p:cNvSpPr txBox="1"/>
              <p:nvPr/>
            </p:nvSpPr>
            <p:spPr>
              <a:xfrm>
                <a:off x="603733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H27</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7" name="テキスト ボックス 236">
                <a:extLst>
                  <a:ext uri="{FF2B5EF4-FFF2-40B4-BE49-F238E27FC236}">
                    <a16:creationId xmlns:a16="http://schemas.microsoft.com/office/drawing/2014/main" id="{B966995B-68D2-9082-12B9-CFECBE672F6D}"/>
                  </a:ext>
                </a:extLst>
              </p:cNvPr>
              <p:cNvSpPr txBox="1"/>
              <p:nvPr/>
            </p:nvSpPr>
            <p:spPr>
              <a:xfrm>
                <a:off x="622349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H28</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8" name="テキスト ボックス 237">
                <a:extLst>
                  <a:ext uri="{FF2B5EF4-FFF2-40B4-BE49-F238E27FC236}">
                    <a16:creationId xmlns:a16="http://schemas.microsoft.com/office/drawing/2014/main" id="{BC16F958-6181-9031-C546-0FEB690C15B5}"/>
                  </a:ext>
                </a:extLst>
              </p:cNvPr>
              <p:cNvSpPr txBox="1"/>
              <p:nvPr/>
            </p:nvSpPr>
            <p:spPr>
              <a:xfrm>
                <a:off x="640964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H29</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9" name="テキスト ボックス 238">
                <a:extLst>
                  <a:ext uri="{FF2B5EF4-FFF2-40B4-BE49-F238E27FC236}">
                    <a16:creationId xmlns:a16="http://schemas.microsoft.com/office/drawing/2014/main" id="{605D384D-1C4C-13A6-5190-731E8A14BAB3}"/>
                  </a:ext>
                </a:extLst>
              </p:cNvPr>
              <p:cNvSpPr txBox="1"/>
              <p:nvPr/>
            </p:nvSpPr>
            <p:spPr>
              <a:xfrm>
                <a:off x="659580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H30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3" name="テキスト ボックス 242">
                <a:extLst>
                  <a:ext uri="{FF2B5EF4-FFF2-40B4-BE49-F238E27FC236}">
                    <a16:creationId xmlns:a16="http://schemas.microsoft.com/office/drawing/2014/main" id="{A777F292-8A5C-71AC-F4D4-8488D4DFDC6E}"/>
                  </a:ext>
                </a:extLst>
              </p:cNvPr>
              <p:cNvSpPr txBox="1"/>
              <p:nvPr/>
            </p:nvSpPr>
            <p:spPr>
              <a:xfrm>
                <a:off x="678196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4" name="テキスト ボックス 243">
                <a:extLst>
                  <a:ext uri="{FF2B5EF4-FFF2-40B4-BE49-F238E27FC236}">
                    <a16:creationId xmlns:a16="http://schemas.microsoft.com/office/drawing/2014/main" id="{F1EAA72D-3131-258F-2F57-DC8984D01552}"/>
                  </a:ext>
                </a:extLst>
              </p:cNvPr>
              <p:cNvSpPr txBox="1"/>
              <p:nvPr/>
            </p:nvSpPr>
            <p:spPr>
              <a:xfrm>
                <a:off x="696811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5" name="テキスト ボックス 244">
                <a:extLst>
                  <a:ext uri="{FF2B5EF4-FFF2-40B4-BE49-F238E27FC236}">
                    <a16:creationId xmlns:a16="http://schemas.microsoft.com/office/drawing/2014/main" id="{532E8C78-6481-2737-0A93-57BCC732CF58}"/>
                  </a:ext>
                </a:extLst>
              </p:cNvPr>
              <p:cNvSpPr txBox="1"/>
              <p:nvPr/>
            </p:nvSpPr>
            <p:spPr>
              <a:xfrm>
                <a:off x="715427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6" name="テキスト ボックス 245">
                <a:extLst>
                  <a:ext uri="{FF2B5EF4-FFF2-40B4-BE49-F238E27FC236}">
                    <a16:creationId xmlns:a16="http://schemas.microsoft.com/office/drawing/2014/main" id="{3DE94418-C7EE-04D5-0FB8-F6C238C7FC9C}"/>
                  </a:ext>
                </a:extLst>
              </p:cNvPr>
              <p:cNvSpPr txBox="1"/>
              <p:nvPr/>
            </p:nvSpPr>
            <p:spPr>
              <a:xfrm>
                <a:off x="734042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7" name="テキスト ボックス 246">
                <a:extLst>
                  <a:ext uri="{FF2B5EF4-FFF2-40B4-BE49-F238E27FC236}">
                    <a16:creationId xmlns:a16="http://schemas.microsoft.com/office/drawing/2014/main" id="{F9ED527F-2E92-8D0D-6E16-41A984F8FD8D}"/>
                  </a:ext>
                </a:extLst>
              </p:cNvPr>
              <p:cNvSpPr txBox="1"/>
              <p:nvPr/>
            </p:nvSpPr>
            <p:spPr>
              <a:xfrm>
                <a:off x="771274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8" name="テキスト ボックス 7">
                <a:extLst>
                  <a:ext uri="{FF2B5EF4-FFF2-40B4-BE49-F238E27FC236}">
                    <a16:creationId xmlns:a16="http://schemas.microsoft.com/office/drawing/2014/main" id="{79ED0CF8-C722-ABAF-2641-3DF73310AA35}"/>
                  </a:ext>
                </a:extLst>
              </p:cNvPr>
              <p:cNvSpPr txBox="1"/>
              <p:nvPr/>
            </p:nvSpPr>
            <p:spPr>
              <a:xfrm>
                <a:off x="752658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R5</a:t>
                </a:r>
                <a:r>
                  <a:rPr kumimoji="0" lang="ja-JP" altLang="en-US" sz="600" b="1" i="0" u="none" strike="noStrike" kern="0" cap="none" spc="-30" normalizeH="0" noProof="0" dirty="0">
                    <a:ln>
                      <a:noFill/>
                    </a:ln>
                    <a:solidFill>
                      <a:prstClr val="black"/>
                    </a:solidFill>
                    <a:effectLst/>
                    <a:uLnTx/>
                    <a:uFillTx/>
                    <a:ea typeface="Meiryo UI"/>
                    <a:cs typeface="+mn-cs"/>
                  </a:rPr>
                  <a:t>）</a:t>
                </a:r>
              </a:p>
            </p:txBody>
          </p:sp>
        </p:grpSp>
        <p:sp>
          <p:nvSpPr>
            <p:cNvPr id="248" name="テキスト ボックス 247">
              <a:extLst>
                <a:ext uri="{FF2B5EF4-FFF2-40B4-BE49-F238E27FC236}">
                  <a16:creationId xmlns:a16="http://schemas.microsoft.com/office/drawing/2014/main" id="{A71BCCF3-DCAC-9F0F-5EAB-2382B5D06220}"/>
                </a:ext>
              </a:extLst>
            </p:cNvPr>
            <p:cNvSpPr txBox="1"/>
            <p:nvPr/>
          </p:nvSpPr>
          <p:spPr>
            <a:xfrm>
              <a:off x="7751804" y="5286766"/>
              <a:ext cx="728226" cy="25539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920" dirty="0">
                  <a:solidFill>
                    <a:prstClr val="black"/>
                  </a:solidFill>
                  <a:latin typeface="+mn-ea"/>
                  <a:ea typeface="+mn-ea"/>
                  <a:cs typeface="Arial" panose="020B0604020202020204" pitchFamily="34" charset="0"/>
                </a:rPr>
                <a:t>（暦年）</a:t>
              </a:r>
            </a:p>
          </p:txBody>
        </p:sp>
        <p:sp>
          <p:nvSpPr>
            <p:cNvPr id="253" name="Text Box 3">
              <a:extLst>
                <a:ext uri="{FF2B5EF4-FFF2-40B4-BE49-F238E27FC236}">
                  <a16:creationId xmlns:a16="http://schemas.microsoft.com/office/drawing/2014/main" id="{98185166-F43B-E2DD-35A5-7621ED506403}"/>
                </a:ext>
              </a:extLst>
            </p:cNvPr>
            <p:cNvSpPr txBox="1">
              <a:spLocks noChangeArrowheads="1"/>
            </p:cNvSpPr>
            <p:nvPr/>
          </p:nvSpPr>
          <p:spPr bwMode="auto">
            <a:xfrm>
              <a:off x="8031836" y="2361824"/>
              <a:ext cx="498452"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83030"/>
                  </a:solidFill>
                  <a:latin typeface="+mn-ea"/>
                </a:rPr>
                <a:t>日本</a:t>
              </a:r>
            </a:p>
          </p:txBody>
        </p:sp>
        <p:grpSp>
          <p:nvGrpSpPr>
            <p:cNvPr id="144" name="グループ化 143">
              <a:extLst>
                <a:ext uri="{FF2B5EF4-FFF2-40B4-BE49-F238E27FC236}">
                  <a16:creationId xmlns:a16="http://schemas.microsoft.com/office/drawing/2014/main" id="{3FC1DA54-F306-27C0-AC31-D2B2B7115E08}"/>
                </a:ext>
              </a:extLst>
            </p:cNvPr>
            <p:cNvGrpSpPr/>
            <p:nvPr/>
          </p:nvGrpSpPr>
          <p:grpSpPr>
            <a:xfrm>
              <a:off x="8176461" y="3594813"/>
              <a:ext cx="647304" cy="198354"/>
              <a:chOff x="8176461" y="3476219"/>
              <a:chExt cx="647304" cy="198354"/>
            </a:xfrm>
          </p:grpSpPr>
          <p:pic>
            <p:nvPicPr>
              <p:cNvPr id="251" name="図 250" descr="イタリアの国旗-国旗など">
                <a:extLst>
                  <a:ext uri="{FF2B5EF4-FFF2-40B4-BE49-F238E27FC236}">
                    <a16:creationId xmlns:a16="http://schemas.microsoft.com/office/drawing/2014/main" id="{E5A19FAE-2A00-33F7-5BE7-4E7E636F0E55}"/>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4534" y="3476219"/>
                <a:ext cx="249231" cy="166154"/>
              </a:xfrm>
              <a:prstGeom prst="rect">
                <a:avLst/>
              </a:prstGeom>
              <a:noFill/>
              <a:ln w="3175">
                <a:solidFill>
                  <a:schemeClr val="tx1"/>
                </a:solidFill>
              </a:ln>
            </p:spPr>
          </p:pic>
          <p:sp>
            <p:nvSpPr>
              <p:cNvPr id="254" name="Text Box 4">
                <a:extLst>
                  <a:ext uri="{FF2B5EF4-FFF2-40B4-BE49-F238E27FC236}">
                    <a16:creationId xmlns:a16="http://schemas.microsoft.com/office/drawing/2014/main" id="{C3A044CC-E5E2-4435-B0CE-B1AB46EB76E4}"/>
                  </a:ext>
                </a:extLst>
              </p:cNvPr>
              <p:cNvSpPr txBox="1">
                <a:spLocks noChangeArrowheads="1"/>
              </p:cNvSpPr>
              <p:nvPr/>
            </p:nvSpPr>
            <p:spPr bwMode="auto">
              <a:xfrm>
                <a:off x="8176461" y="3476219"/>
                <a:ext cx="350580" cy="19835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B050"/>
                    </a:solidFill>
                    <a:latin typeface="+mn-ea"/>
                  </a:rPr>
                  <a:t>イタリア</a:t>
                </a:r>
              </a:p>
            </p:txBody>
          </p:sp>
        </p:grpSp>
        <p:grpSp>
          <p:nvGrpSpPr>
            <p:cNvPr id="145" name="グループ化 144">
              <a:extLst>
                <a:ext uri="{FF2B5EF4-FFF2-40B4-BE49-F238E27FC236}">
                  <a16:creationId xmlns:a16="http://schemas.microsoft.com/office/drawing/2014/main" id="{2E85C065-9099-3833-0CD2-991BCBCEC8E5}"/>
                </a:ext>
              </a:extLst>
            </p:cNvPr>
            <p:cNvGrpSpPr/>
            <p:nvPr/>
          </p:nvGrpSpPr>
          <p:grpSpPr>
            <a:xfrm>
              <a:off x="8176461" y="3780301"/>
              <a:ext cx="646855" cy="177263"/>
              <a:chOff x="8176461" y="3743998"/>
              <a:chExt cx="646855" cy="177263"/>
            </a:xfrm>
          </p:grpSpPr>
          <p:pic>
            <p:nvPicPr>
              <p:cNvPr id="131" name="Picture 20" descr="アメリカ">
                <a:extLst>
                  <a:ext uri="{FF2B5EF4-FFF2-40B4-BE49-F238E27FC236}">
                    <a16:creationId xmlns:a16="http://schemas.microsoft.com/office/drawing/2014/main" id="{7A4A675B-1AF4-BB2B-FCAD-3EA355207A2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4983" y="3755107"/>
                <a:ext cx="248333"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5" name="Text Box 6">
                <a:extLst>
                  <a:ext uri="{FF2B5EF4-FFF2-40B4-BE49-F238E27FC236}">
                    <a16:creationId xmlns:a16="http://schemas.microsoft.com/office/drawing/2014/main" id="{82E695CE-E0B6-F1DC-6DEA-6DFFAB7FCE2B}"/>
                  </a:ext>
                </a:extLst>
              </p:cNvPr>
              <p:cNvSpPr txBox="1">
                <a:spLocks noChangeArrowheads="1"/>
              </p:cNvSpPr>
              <p:nvPr/>
            </p:nvSpPr>
            <p:spPr bwMode="auto">
              <a:xfrm>
                <a:off x="8176461" y="3743998"/>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7030A0"/>
                    </a:solidFill>
                    <a:latin typeface="+mn-ea"/>
                  </a:rPr>
                  <a:t>米国</a:t>
                </a:r>
              </a:p>
            </p:txBody>
          </p:sp>
        </p:grpSp>
        <p:grpSp>
          <p:nvGrpSpPr>
            <p:cNvPr id="148" name="グループ化 147">
              <a:extLst>
                <a:ext uri="{FF2B5EF4-FFF2-40B4-BE49-F238E27FC236}">
                  <a16:creationId xmlns:a16="http://schemas.microsoft.com/office/drawing/2014/main" id="{C35843D2-18C5-2FEA-909A-110AC293E98F}"/>
                </a:ext>
              </a:extLst>
            </p:cNvPr>
            <p:cNvGrpSpPr/>
            <p:nvPr/>
          </p:nvGrpSpPr>
          <p:grpSpPr>
            <a:xfrm>
              <a:off x="8176461" y="3996550"/>
              <a:ext cx="647304" cy="166154"/>
              <a:chOff x="8176461" y="3982367"/>
              <a:chExt cx="647304" cy="166154"/>
            </a:xfrm>
          </p:grpSpPr>
          <p:pic>
            <p:nvPicPr>
              <p:cNvPr id="135" name="Picture 75" descr="フランス">
                <a:extLst>
                  <a:ext uri="{FF2B5EF4-FFF2-40B4-BE49-F238E27FC236}">
                    <a16:creationId xmlns:a16="http://schemas.microsoft.com/office/drawing/2014/main" id="{1A34A235-A39F-124E-7F4C-DDF15D82AACA}"/>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4534" y="3982367"/>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6" name="Text Box 5">
                <a:extLst>
                  <a:ext uri="{FF2B5EF4-FFF2-40B4-BE49-F238E27FC236}">
                    <a16:creationId xmlns:a16="http://schemas.microsoft.com/office/drawing/2014/main" id="{41ED4C3E-C8A2-6FEE-DFE8-846840798FD2}"/>
                  </a:ext>
                </a:extLst>
              </p:cNvPr>
              <p:cNvSpPr txBox="1">
                <a:spLocks noChangeArrowheads="1"/>
              </p:cNvSpPr>
              <p:nvPr/>
            </p:nvSpPr>
            <p:spPr bwMode="auto">
              <a:xfrm>
                <a:off x="8176461" y="3987672"/>
                <a:ext cx="37483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spc="-90" dirty="0">
                    <a:solidFill>
                      <a:srgbClr val="FF66CC"/>
                    </a:solidFill>
                    <a:latin typeface="+mn-ea"/>
                  </a:rPr>
                  <a:t>フランス</a:t>
                </a:r>
              </a:p>
            </p:txBody>
          </p:sp>
        </p:grpSp>
        <p:grpSp>
          <p:nvGrpSpPr>
            <p:cNvPr id="149" name="グループ化 148">
              <a:extLst>
                <a:ext uri="{FF2B5EF4-FFF2-40B4-BE49-F238E27FC236}">
                  <a16:creationId xmlns:a16="http://schemas.microsoft.com/office/drawing/2014/main" id="{302ABAA0-6E7C-1BF2-2B02-9ADE98D318DE}"/>
                </a:ext>
              </a:extLst>
            </p:cNvPr>
            <p:cNvGrpSpPr/>
            <p:nvPr/>
          </p:nvGrpSpPr>
          <p:grpSpPr>
            <a:xfrm>
              <a:off x="8176461" y="4195418"/>
              <a:ext cx="647304" cy="166787"/>
              <a:chOff x="8176461" y="4165729"/>
              <a:chExt cx="647304" cy="166787"/>
            </a:xfrm>
          </p:grpSpPr>
          <p:pic>
            <p:nvPicPr>
              <p:cNvPr id="132" name="Picture 28" descr="イギリス">
                <a:extLst>
                  <a:ext uri="{FF2B5EF4-FFF2-40B4-BE49-F238E27FC236}">
                    <a16:creationId xmlns:a16="http://schemas.microsoft.com/office/drawing/2014/main" id="{E36C74EA-16A1-09C3-00D4-0E8712ABBE8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4534" y="4165729"/>
                <a:ext cx="249231" cy="166787"/>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7" name="Text Box 8">
                <a:extLst>
                  <a:ext uri="{FF2B5EF4-FFF2-40B4-BE49-F238E27FC236}">
                    <a16:creationId xmlns:a16="http://schemas.microsoft.com/office/drawing/2014/main" id="{EFAB5A7A-90D4-7739-13B5-40210C3884FA}"/>
                  </a:ext>
                </a:extLst>
              </p:cNvPr>
              <p:cNvSpPr txBox="1">
                <a:spLocks noChangeArrowheads="1"/>
              </p:cNvSpPr>
              <p:nvPr/>
            </p:nvSpPr>
            <p:spPr bwMode="auto">
              <a:xfrm>
                <a:off x="8176461" y="4171350"/>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70C0"/>
                    </a:solidFill>
                    <a:latin typeface="+mn-ea"/>
                  </a:rPr>
                  <a:t>英国</a:t>
                </a:r>
              </a:p>
            </p:txBody>
          </p:sp>
        </p:grpSp>
        <p:grpSp>
          <p:nvGrpSpPr>
            <p:cNvPr id="150" name="グループ化 149">
              <a:extLst>
                <a:ext uri="{FF2B5EF4-FFF2-40B4-BE49-F238E27FC236}">
                  <a16:creationId xmlns:a16="http://schemas.microsoft.com/office/drawing/2014/main" id="{A144E55E-E8DE-CD21-7595-296B69CEE423}"/>
                </a:ext>
              </a:extLst>
            </p:cNvPr>
            <p:cNvGrpSpPr/>
            <p:nvPr/>
          </p:nvGrpSpPr>
          <p:grpSpPr>
            <a:xfrm>
              <a:off x="8176461" y="4387092"/>
              <a:ext cx="647304" cy="178250"/>
              <a:chOff x="8176461" y="4319426"/>
              <a:chExt cx="647304" cy="178250"/>
            </a:xfrm>
          </p:grpSpPr>
          <p:pic>
            <p:nvPicPr>
              <p:cNvPr id="252" name="図 251">
                <a:extLst>
                  <a:ext uri="{FF2B5EF4-FFF2-40B4-BE49-F238E27FC236}">
                    <a16:creationId xmlns:a16="http://schemas.microsoft.com/office/drawing/2014/main" id="{776D6C4D-D68B-9C2A-D356-34C4B0DC2D77}"/>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574534" y="4331522"/>
                <a:ext cx="249231" cy="166154"/>
              </a:xfrm>
              <a:prstGeom prst="rect">
                <a:avLst/>
              </a:prstGeom>
              <a:ln w="6350">
                <a:solidFill>
                  <a:schemeClr val="tx1"/>
                </a:solidFill>
              </a:ln>
            </p:spPr>
          </p:pic>
          <p:sp>
            <p:nvSpPr>
              <p:cNvPr id="258" name="Text Box 7">
                <a:extLst>
                  <a:ext uri="{FF2B5EF4-FFF2-40B4-BE49-F238E27FC236}">
                    <a16:creationId xmlns:a16="http://schemas.microsoft.com/office/drawing/2014/main" id="{2D9ABB93-2FEE-E1EA-8999-EB68B1536BFF}"/>
                  </a:ext>
                </a:extLst>
              </p:cNvPr>
              <p:cNvSpPr txBox="1">
                <a:spLocks noChangeArrowheads="1"/>
              </p:cNvSpPr>
              <p:nvPr/>
            </p:nvSpPr>
            <p:spPr bwMode="auto">
              <a:xfrm>
                <a:off x="8176461" y="4319426"/>
                <a:ext cx="37498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9B4D0D"/>
                    </a:solidFill>
                    <a:latin typeface="+mn-ea"/>
                  </a:rPr>
                  <a:t>カナダ</a:t>
                </a:r>
              </a:p>
            </p:txBody>
          </p:sp>
        </p:grpSp>
        <p:grpSp>
          <p:nvGrpSpPr>
            <p:cNvPr id="151" name="グループ化 150">
              <a:extLst>
                <a:ext uri="{FF2B5EF4-FFF2-40B4-BE49-F238E27FC236}">
                  <a16:creationId xmlns:a16="http://schemas.microsoft.com/office/drawing/2014/main" id="{508F8C4F-19B8-C371-12D6-DA80E42C7CA0}"/>
                </a:ext>
              </a:extLst>
            </p:cNvPr>
            <p:cNvGrpSpPr/>
            <p:nvPr/>
          </p:nvGrpSpPr>
          <p:grpSpPr>
            <a:xfrm>
              <a:off x="8160072" y="4608731"/>
              <a:ext cx="667536" cy="166154"/>
              <a:chOff x="8160072" y="4625939"/>
              <a:chExt cx="667536" cy="166154"/>
            </a:xfrm>
          </p:grpSpPr>
          <p:pic>
            <p:nvPicPr>
              <p:cNvPr id="250" name="Picture 18" descr="ドイツ">
                <a:extLst>
                  <a:ext uri="{FF2B5EF4-FFF2-40B4-BE49-F238E27FC236}">
                    <a16:creationId xmlns:a16="http://schemas.microsoft.com/office/drawing/2014/main" id="{E99F2227-1588-ACA3-6D7B-6385CE386D1A}"/>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8377" y="4625939"/>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9" name="Text Box 9">
                <a:extLst>
                  <a:ext uri="{FF2B5EF4-FFF2-40B4-BE49-F238E27FC236}">
                    <a16:creationId xmlns:a16="http://schemas.microsoft.com/office/drawing/2014/main" id="{FA2FAF37-628B-417A-5587-0095F785D9AE}"/>
                  </a:ext>
                </a:extLst>
              </p:cNvPr>
              <p:cNvSpPr txBox="1">
                <a:spLocks noChangeArrowheads="1"/>
              </p:cNvSpPr>
              <p:nvPr/>
            </p:nvSpPr>
            <p:spPr bwMode="auto">
              <a:xfrm>
                <a:off x="8160072" y="4628829"/>
                <a:ext cx="397477"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4B212"/>
                    </a:solidFill>
                    <a:latin typeface="+mn-ea"/>
                  </a:rPr>
                  <a:t>ドイツ</a:t>
                </a:r>
              </a:p>
            </p:txBody>
          </p:sp>
        </p:grpSp>
        <p:pic>
          <p:nvPicPr>
            <p:cNvPr id="260" name="Picture 2" descr="日の丸">
              <a:extLst>
                <a:ext uri="{FF2B5EF4-FFF2-40B4-BE49-F238E27FC236}">
                  <a16:creationId xmlns:a16="http://schemas.microsoft.com/office/drawing/2014/main" id="{A099B640-DCB4-DF47-5A70-32F58CA21A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8377" y="2373300"/>
              <a:ext cx="249231" cy="16615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29" name="テキスト ボックス 228">
              <a:extLst>
                <a:ext uri="{FF2B5EF4-FFF2-40B4-BE49-F238E27FC236}">
                  <a16:creationId xmlns:a16="http://schemas.microsoft.com/office/drawing/2014/main" id="{21B1D31E-EE62-B6C4-FD66-34657932011D}"/>
                </a:ext>
              </a:extLst>
            </p:cNvPr>
            <p:cNvSpPr txBox="1"/>
            <p:nvPr/>
          </p:nvSpPr>
          <p:spPr>
            <a:xfrm>
              <a:off x="4148067" y="1448934"/>
              <a:ext cx="798105" cy="246221"/>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1000" dirty="0">
                  <a:solidFill>
                    <a:prstClr val="black"/>
                  </a:solidFill>
                  <a:latin typeface="+mn-ea"/>
                  <a:ea typeface="+mn-ea"/>
                  <a:cs typeface="Arial" panose="020B0604020202020204" pitchFamily="34" charset="0"/>
                </a:rPr>
                <a:t>（</a:t>
              </a:r>
              <a:r>
                <a:rPr lang="en-US" altLang="ja-JP" sz="1000" b="1" dirty="0">
                  <a:solidFill>
                    <a:prstClr val="black"/>
                  </a:solidFill>
                  <a:latin typeface="Arial" panose="020B0604020202020204" pitchFamily="34" charset="0"/>
                  <a:ea typeface="Meiryo UI" panose="020B0604030504040204" pitchFamily="50" charset="-128"/>
                  <a:cs typeface="Arial" panose="020B0604020202020204" pitchFamily="34" charset="0"/>
                </a:rPr>
                <a:t>%</a:t>
              </a:r>
              <a:r>
                <a:rPr lang="ja-JP" altLang="en-US" sz="1000" dirty="0">
                  <a:solidFill>
                    <a:prstClr val="black"/>
                  </a:solidFill>
                  <a:latin typeface="+mn-ea"/>
                  <a:ea typeface="+mn-ea"/>
                  <a:cs typeface="Arial" panose="020B0604020202020204" pitchFamily="34" charset="0"/>
                </a:rPr>
                <a:t>）</a:t>
              </a:r>
            </a:p>
          </p:txBody>
        </p:sp>
        <p:graphicFrame>
          <p:nvGraphicFramePr>
            <p:cNvPr id="275" name="グラフ 274">
              <a:extLst>
                <a:ext uri="{FF2B5EF4-FFF2-40B4-BE49-F238E27FC236}">
                  <a16:creationId xmlns:a16="http://schemas.microsoft.com/office/drawing/2014/main" id="{70ACF472-5A0E-3024-FB5B-BCCA23C0E53E}"/>
                </a:ext>
              </a:extLst>
            </p:cNvPr>
            <p:cNvGraphicFramePr/>
            <p:nvPr>
              <p:extLst>
                <p:ext uri="{D42A27DB-BD31-4B8C-83A1-F6EECF244321}">
                  <p14:modId xmlns:p14="http://schemas.microsoft.com/office/powerpoint/2010/main" val="3705681526"/>
                </p:ext>
              </p:extLst>
            </p:nvPr>
          </p:nvGraphicFramePr>
          <p:xfrm>
            <a:off x="4244286" y="1706750"/>
            <a:ext cx="3953067" cy="4239364"/>
          </p:xfrm>
          <a:graphic>
            <a:graphicData uri="http://schemas.openxmlformats.org/drawingml/2006/chart">
              <c:chart xmlns:c="http://schemas.openxmlformats.org/drawingml/2006/chart" xmlns:r="http://schemas.openxmlformats.org/officeDocument/2006/relationships" r:id="rId12"/>
            </a:graphicData>
          </a:graphic>
        </p:graphicFrame>
      </p:grpSp>
    </p:spTree>
    <p:extLst>
      <p:ext uri="{BB962C8B-B14F-4D97-AF65-F5344CB8AC3E}">
        <p14:creationId xmlns:p14="http://schemas.microsoft.com/office/powerpoint/2010/main" val="232088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12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1000"/>
                                        <p:tgtEl>
                                          <p:spTgt spid="152"/>
                                        </p:tgtEl>
                                      </p:cBhvr>
                                    </p:animEffect>
                                    <p:anim calcmode="lin" valueType="num">
                                      <p:cBhvr>
                                        <p:cTn id="29" dur="1000" fill="hold"/>
                                        <p:tgtEl>
                                          <p:spTgt spid="152"/>
                                        </p:tgtEl>
                                        <p:attrNameLst>
                                          <p:attrName>ppt_x</p:attrName>
                                        </p:attrNameLst>
                                      </p:cBhvr>
                                      <p:tavLst>
                                        <p:tav tm="0">
                                          <p:val>
                                            <p:strVal val="#ppt_x"/>
                                          </p:val>
                                        </p:tav>
                                        <p:tav tm="100000">
                                          <p:val>
                                            <p:strVal val="#ppt_x"/>
                                          </p:val>
                                        </p:tav>
                                      </p:tavLst>
                                    </p:anim>
                                    <p:anim calcmode="lin" valueType="num">
                                      <p:cBhvr>
                                        <p:cTn id="30" dur="1000" fill="hold"/>
                                        <p:tgtEl>
                                          <p:spTgt spid="15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6" grpId="0"/>
      <p:bldP spid="130" grpId="0"/>
      <p:bldP spid="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10A55-2B0B-EE2D-05D9-1E29A7C89D98}"/>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39A6BB89-E5ED-2164-7998-788FA52EF2A0}"/>
              </a:ext>
            </a:extLst>
          </p:cNvPr>
          <p:cNvGrpSpPr/>
          <p:nvPr/>
        </p:nvGrpSpPr>
        <p:grpSpPr>
          <a:xfrm>
            <a:off x="323851" y="1085670"/>
            <a:ext cx="8519134" cy="827030"/>
            <a:chOff x="323851" y="1085670"/>
            <a:chExt cx="8519134" cy="827030"/>
          </a:xfrm>
        </p:grpSpPr>
        <p:sp>
          <p:nvSpPr>
            <p:cNvPr id="3" name="AutoShape 353">
              <a:extLst>
                <a:ext uri="{FF2B5EF4-FFF2-40B4-BE49-F238E27FC236}">
                  <a16:creationId xmlns:a16="http://schemas.microsoft.com/office/drawing/2014/main" id="{807BEE49-B008-383F-55C4-461380E7F31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68C640E5-7205-7C6B-AB01-157378866622}"/>
                </a:ext>
              </a:extLst>
            </p:cNvPr>
            <p:cNvSpPr txBox="1"/>
            <p:nvPr/>
          </p:nvSpPr>
          <p:spPr>
            <a:xfrm>
              <a:off x="423332"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7" name="スライド番号プレースホルダー 56">
            <a:extLst>
              <a:ext uri="{FF2B5EF4-FFF2-40B4-BE49-F238E27FC236}">
                <a16:creationId xmlns:a16="http://schemas.microsoft.com/office/drawing/2014/main" id="{123B0F60-DB16-C08D-0C4F-48EFD347115F}"/>
              </a:ext>
            </a:extLst>
          </p:cNvPr>
          <p:cNvSpPr>
            <a:spLocks noGrp="1"/>
          </p:cNvSpPr>
          <p:nvPr>
            <p:ph type="sldNum" sz="quarter" idx="12"/>
          </p:nvPr>
        </p:nvSpPr>
        <p:spPr/>
        <p:txBody>
          <a:bodyPr/>
          <a:lstStyle/>
          <a:p>
            <a:pPr>
              <a:defRPr/>
            </a:pPr>
            <a:fld id="{40E3B949-1179-4387-B307-F356BE6486A4}" type="slidenum">
              <a:rPr lang="en-US" altLang="ja-JP" smtClean="0"/>
              <a:pPr>
                <a:defRPr/>
              </a:pPr>
              <a:t>22</a:t>
            </a:fld>
            <a:endParaRPr lang="en-US" altLang="ja-JP" dirty="0"/>
          </a:p>
        </p:txBody>
      </p:sp>
      <p:pic>
        <p:nvPicPr>
          <p:cNvPr id="26" name="Picture 29">
            <a:extLst>
              <a:ext uri="{FF2B5EF4-FFF2-40B4-BE49-F238E27FC236}">
                <a16:creationId xmlns:a16="http://schemas.microsoft.com/office/drawing/2014/main" id="{4C034BA9-B9B3-939D-B708-6A3ABCB508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
            <a:extLst>
              <a:ext uri="{FF2B5EF4-FFF2-40B4-BE49-F238E27FC236}">
                <a16:creationId xmlns:a16="http://schemas.microsoft.com/office/drawing/2014/main" id="{BFFF1210-7CA4-5B79-C8C6-BB989CAFA5B7}"/>
              </a:ext>
            </a:extLst>
          </p:cNvPr>
          <p:cNvGrpSpPr/>
          <p:nvPr/>
        </p:nvGrpSpPr>
        <p:grpSpPr>
          <a:xfrm>
            <a:off x="-790736" y="2062585"/>
            <a:ext cx="9728859" cy="4669881"/>
            <a:chOff x="-790736" y="2062585"/>
            <a:chExt cx="9728859" cy="4669881"/>
          </a:xfrm>
        </p:grpSpPr>
        <p:sp>
          <p:nvSpPr>
            <p:cNvPr id="114759" name="三角形 114758">
              <a:extLst>
                <a:ext uri="{FF2B5EF4-FFF2-40B4-BE49-F238E27FC236}">
                  <a16:creationId xmlns:a16="http://schemas.microsoft.com/office/drawing/2014/main" id="{3866C67E-45D2-2EC9-EEF1-BC78613ED6CB}"/>
                </a:ext>
              </a:extLst>
            </p:cNvPr>
            <p:cNvSpPr/>
            <p:nvPr/>
          </p:nvSpPr>
          <p:spPr>
            <a:xfrm rot="10427932">
              <a:off x="1720203" y="2259128"/>
              <a:ext cx="98753" cy="6377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900" name="グループ化 114899">
              <a:extLst>
                <a:ext uri="{FF2B5EF4-FFF2-40B4-BE49-F238E27FC236}">
                  <a16:creationId xmlns:a16="http://schemas.microsoft.com/office/drawing/2014/main" id="{4B9F438B-7AED-DE95-A398-215243DA2698}"/>
                </a:ext>
              </a:extLst>
            </p:cNvPr>
            <p:cNvGrpSpPr/>
            <p:nvPr/>
          </p:nvGrpSpPr>
          <p:grpSpPr>
            <a:xfrm>
              <a:off x="-790736" y="2062585"/>
              <a:ext cx="9728859" cy="4669881"/>
              <a:chOff x="-790736" y="2062585"/>
              <a:chExt cx="9728859" cy="4669881"/>
            </a:xfrm>
          </p:grpSpPr>
          <p:sp>
            <p:nvSpPr>
              <p:cNvPr id="114725" name="角丸四角形 15">
                <a:extLst>
                  <a:ext uri="{FF2B5EF4-FFF2-40B4-BE49-F238E27FC236}">
                    <a16:creationId xmlns:a16="http://schemas.microsoft.com/office/drawing/2014/main" id="{74492FED-0010-F352-CA40-9ACBB86109A6}"/>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grpSp>
            <p:nvGrpSpPr>
              <p:cNvPr id="114895" name="グループ化 114894">
                <a:extLst>
                  <a:ext uri="{FF2B5EF4-FFF2-40B4-BE49-F238E27FC236}">
                    <a16:creationId xmlns:a16="http://schemas.microsoft.com/office/drawing/2014/main" id="{78DBD463-0DBB-326C-2537-69B2A1D04C8B}"/>
                  </a:ext>
                </a:extLst>
              </p:cNvPr>
              <p:cNvGrpSpPr/>
              <p:nvPr/>
            </p:nvGrpSpPr>
            <p:grpSpPr>
              <a:xfrm>
                <a:off x="-790736" y="2062585"/>
                <a:ext cx="9728859" cy="4493836"/>
                <a:chOff x="-790736" y="2062585"/>
                <a:chExt cx="9728859" cy="4493836"/>
              </a:xfrm>
            </p:grpSpPr>
            <p:grpSp>
              <p:nvGrpSpPr>
                <p:cNvPr id="19" name="グループ化 18">
                  <a:extLst>
                    <a:ext uri="{FF2B5EF4-FFF2-40B4-BE49-F238E27FC236}">
                      <a16:creationId xmlns:a16="http://schemas.microsoft.com/office/drawing/2014/main" id="{E9A51E95-F378-FA37-6A7D-D96B6FF15CC2}"/>
                    </a:ext>
                  </a:extLst>
                </p:cNvPr>
                <p:cNvGrpSpPr/>
                <p:nvPr/>
              </p:nvGrpSpPr>
              <p:grpSpPr>
                <a:xfrm>
                  <a:off x="1905101" y="2116598"/>
                  <a:ext cx="5343525" cy="470751"/>
                  <a:chOff x="1905101" y="2116598"/>
                  <a:chExt cx="5343525" cy="470751"/>
                </a:xfrm>
              </p:grpSpPr>
              <p:sp>
                <p:nvSpPr>
                  <p:cNvPr id="13" name="正方形/長方形 12">
                    <a:extLst>
                      <a:ext uri="{FF2B5EF4-FFF2-40B4-BE49-F238E27FC236}">
                        <a16:creationId xmlns:a16="http://schemas.microsoft.com/office/drawing/2014/main" id="{5A97C9C8-5E7C-9F33-AFC8-041526798D94}"/>
                      </a:ext>
                    </a:extLst>
                  </p:cNvPr>
                  <p:cNvSpPr/>
                  <p:nvPr/>
                </p:nvSpPr>
                <p:spPr>
                  <a:xfrm>
                    <a:off x="1905101" y="2116598"/>
                    <a:ext cx="5343525" cy="47075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7F4916F-C1C6-2BD8-6613-D203FD2F2C06}"/>
                      </a:ext>
                    </a:extLst>
                  </p:cNvPr>
                  <p:cNvSpPr txBox="1"/>
                  <p:nvPr/>
                </p:nvSpPr>
                <p:spPr>
                  <a:xfrm>
                    <a:off x="2032220" y="2169919"/>
                    <a:ext cx="5131533" cy="353943"/>
                  </a:xfrm>
                  <a:prstGeom prst="rect">
                    <a:avLst/>
                  </a:prstGeom>
                  <a:noFill/>
                </p:spPr>
                <p:txBody>
                  <a:bodyPr wrap="none" rtlCol="0">
                    <a:spAutoFit/>
                  </a:bodyPr>
                  <a:lstStyle/>
                  <a:p>
                    <a:r>
                      <a:rPr lang="ja-JP" altLang="en-US" sz="1200" dirty="0">
                        <a:solidFill>
                          <a:srgbClr val="005BAD"/>
                        </a:solidFill>
                        <a:latin typeface="+mj-ea"/>
                        <a:ea typeface="+mj-ea"/>
                      </a:rPr>
                      <a:t>地方公共団体の歳入の</a:t>
                    </a:r>
                    <a:r>
                      <a:rPr lang="ja-JP" altLang="en-US" sz="1200">
                        <a:solidFill>
                          <a:srgbClr val="005BAD"/>
                        </a:solidFill>
                        <a:latin typeface="+mj-ea"/>
                        <a:ea typeface="+mj-ea"/>
                      </a:rPr>
                      <a:t>多くは</a:t>
                    </a:r>
                    <a:r>
                      <a:rPr lang="en-US" altLang="ja-JP" sz="1200" dirty="0">
                        <a:solidFill>
                          <a:srgbClr val="005BAD"/>
                        </a:solidFill>
                        <a:latin typeface="+mj-ea"/>
                        <a:ea typeface="+mj-ea"/>
                      </a:rPr>
                      <a:t>  </a:t>
                    </a:r>
                    <a:r>
                      <a:rPr lang="ja-JP" altLang="en-US" sz="1700" spc="30">
                        <a:solidFill>
                          <a:srgbClr val="FF0000"/>
                        </a:solidFill>
                        <a:latin typeface="+mj-ea"/>
                        <a:ea typeface="+mj-ea"/>
                      </a:rPr>
                      <a:t>地方税</a:t>
                    </a:r>
                    <a:r>
                      <a:rPr lang="ja-JP" altLang="en-US" sz="1700" spc="30" dirty="0">
                        <a:solidFill>
                          <a:srgbClr val="FF0000"/>
                        </a:solidFill>
                        <a:latin typeface="+mj-ea"/>
                        <a:ea typeface="+mj-ea"/>
                      </a:rPr>
                      <a:t>と国からの</a:t>
                    </a:r>
                    <a:r>
                      <a:rPr lang="ja-JP" altLang="en-US" sz="1700" spc="30">
                        <a:solidFill>
                          <a:srgbClr val="FF0000"/>
                        </a:solidFill>
                        <a:latin typeface="+mj-ea"/>
                        <a:ea typeface="+mj-ea"/>
                      </a:rPr>
                      <a:t>給付金</a:t>
                    </a:r>
                    <a:r>
                      <a:rPr lang="en-US" altLang="ja-JP" sz="1700" spc="30" dirty="0">
                        <a:solidFill>
                          <a:srgbClr val="FF0000"/>
                        </a:solidFill>
                        <a:latin typeface="+mj-ea"/>
                        <a:ea typeface="+mj-ea"/>
                      </a:rPr>
                      <a:t> </a:t>
                    </a:r>
                    <a:r>
                      <a:rPr lang="ja-JP" altLang="en-US" sz="1200">
                        <a:solidFill>
                          <a:srgbClr val="005BAD"/>
                        </a:solidFill>
                        <a:latin typeface="+mj-ea"/>
                        <a:ea typeface="+mj-ea"/>
                      </a:rPr>
                      <a:t>です</a:t>
                    </a:r>
                    <a:r>
                      <a:rPr lang="ja-JP" altLang="en-US" sz="1200" dirty="0">
                        <a:solidFill>
                          <a:srgbClr val="005BAD"/>
                        </a:solidFill>
                        <a:latin typeface="+mj-ea"/>
                        <a:ea typeface="+mj-ea"/>
                      </a:rPr>
                      <a:t>。</a:t>
                    </a:r>
                  </a:p>
                </p:txBody>
              </p:sp>
            </p:grpSp>
            <p:grpSp>
              <p:nvGrpSpPr>
                <p:cNvPr id="114781" name="グループ化 114780">
                  <a:extLst>
                    <a:ext uri="{FF2B5EF4-FFF2-40B4-BE49-F238E27FC236}">
                      <a16:creationId xmlns:a16="http://schemas.microsoft.com/office/drawing/2014/main" id="{C9122A16-66E8-5F52-B9A7-2BBA92E4BB3D}"/>
                    </a:ext>
                  </a:extLst>
                </p:cNvPr>
                <p:cNvGrpSpPr/>
                <p:nvPr/>
              </p:nvGrpSpPr>
              <p:grpSpPr>
                <a:xfrm>
                  <a:off x="1411690" y="2062585"/>
                  <a:ext cx="1224272" cy="184291"/>
                  <a:chOff x="1404195" y="2138281"/>
                  <a:chExt cx="1224272" cy="184291"/>
                </a:xfrm>
              </p:grpSpPr>
              <p:sp>
                <p:nvSpPr>
                  <p:cNvPr id="114784" name="角丸四角形 114783">
                    <a:extLst>
                      <a:ext uri="{FF2B5EF4-FFF2-40B4-BE49-F238E27FC236}">
                        <a16:creationId xmlns:a16="http://schemas.microsoft.com/office/drawing/2014/main" id="{F4841787-BA60-8C7A-17C0-F1D16628B870}"/>
                      </a:ext>
                    </a:extLst>
                  </p:cNvPr>
                  <p:cNvSpPr/>
                  <p:nvPr/>
                </p:nvSpPr>
                <p:spPr>
                  <a:xfrm rot="21301967">
                    <a:off x="1404195" y="2138281"/>
                    <a:ext cx="1224272" cy="18429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114783" name="テキスト ボックス 114782">
                    <a:extLst>
                      <a:ext uri="{FF2B5EF4-FFF2-40B4-BE49-F238E27FC236}">
                        <a16:creationId xmlns:a16="http://schemas.microsoft.com/office/drawing/2014/main" id="{F8178BD1-29D8-B4CF-700A-F4F1A39AF297}"/>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grpSp>
              <p:nvGrpSpPr>
                <p:cNvPr id="33" name="グループ化 32">
                  <a:extLst>
                    <a:ext uri="{FF2B5EF4-FFF2-40B4-BE49-F238E27FC236}">
                      <a16:creationId xmlns:a16="http://schemas.microsoft.com/office/drawing/2014/main" id="{E9E8E90D-7227-861A-999D-DEA2E849290D}"/>
                    </a:ext>
                  </a:extLst>
                </p:cNvPr>
                <p:cNvGrpSpPr/>
                <p:nvPr/>
              </p:nvGrpSpPr>
              <p:grpSpPr>
                <a:xfrm>
                  <a:off x="-790736" y="2443997"/>
                  <a:ext cx="5759529" cy="3957150"/>
                  <a:chOff x="-975971" y="1344657"/>
                  <a:chExt cx="6473317" cy="4406668"/>
                </a:xfrm>
              </p:grpSpPr>
              <p:grpSp>
                <p:nvGrpSpPr>
                  <p:cNvPr id="34" name="グループ化 33">
                    <a:extLst>
                      <a:ext uri="{FF2B5EF4-FFF2-40B4-BE49-F238E27FC236}">
                        <a16:creationId xmlns:a16="http://schemas.microsoft.com/office/drawing/2014/main" id="{77918926-D2DC-87C9-6EDC-BFA937BA4539}"/>
                      </a:ext>
                    </a:extLst>
                  </p:cNvPr>
                  <p:cNvGrpSpPr/>
                  <p:nvPr/>
                </p:nvGrpSpPr>
                <p:grpSpPr>
                  <a:xfrm>
                    <a:off x="-975971" y="1344657"/>
                    <a:ext cx="6120000" cy="4140000"/>
                    <a:chOff x="3466776" y="1422304"/>
                    <a:chExt cx="6120000" cy="4140000"/>
                  </a:xfrm>
                </p:grpSpPr>
                <p:graphicFrame>
                  <p:nvGraphicFramePr>
                    <p:cNvPr id="114694" name="グラフ 114693">
                      <a:extLst>
                        <a:ext uri="{FF2B5EF4-FFF2-40B4-BE49-F238E27FC236}">
                          <a16:creationId xmlns:a16="http://schemas.microsoft.com/office/drawing/2014/main" id="{427B4A6F-89E4-322D-20CF-2BE6187D9518}"/>
                        </a:ext>
                      </a:extLst>
                    </p:cNvPr>
                    <p:cNvGraphicFramePr/>
                    <p:nvPr/>
                  </p:nvGraphicFramePr>
                  <p:xfrm>
                    <a:off x="3466776" y="1422304"/>
                    <a:ext cx="6120000" cy="41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4695" name="グラフ 114694">
                      <a:extLst>
                        <a:ext uri="{FF2B5EF4-FFF2-40B4-BE49-F238E27FC236}">
                          <a16:creationId xmlns:a16="http://schemas.microsoft.com/office/drawing/2014/main" id="{46035AF6-6896-E740-C1C2-7A469AC4EFD0}"/>
                        </a:ext>
                      </a:extLst>
                    </p:cNvPr>
                    <p:cNvGraphicFramePr/>
                    <p:nvPr/>
                  </p:nvGraphicFramePr>
                  <p:xfrm>
                    <a:off x="4260912" y="1987530"/>
                    <a:ext cx="4871747" cy="32706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4696" name="グラフ 114695">
                      <a:extLst>
                        <a:ext uri="{FF2B5EF4-FFF2-40B4-BE49-F238E27FC236}">
                          <a16:creationId xmlns:a16="http://schemas.microsoft.com/office/drawing/2014/main" id="{C8E0685E-E41F-944E-0F7C-37C02F08922A}"/>
                        </a:ext>
                      </a:extLst>
                    </p:cNvPr>
                    <p:cNvGraphicFramePr/>
                    <p:nvPr/>
                  </p:nvGraphicFramePr>
                  <p:xfrm>
                    <a:off x="5225904" y="2684997"/>
                    <a:ext cx="2849262" cy="2054578"/>
                  </p:xfrm>
                  <a:graphic>
                    <a:graphicData uri="http://schemas.openxmlformats.org/drawingml/2006/chart">
                      <c:chart xmlns:c="http://schemas.openxmlformats.org/drawingml/2006/chart" xmlns:r="http://schemas.openxmlformats.org/officeDocument/2006/relationships" r:id="rId7"/>
                    </a:graphicData>
                  </a:graphic>
                </p:graphicFrame>
                <p:sp>
                  <p:nvSpPr>
                    <p:cNvPr id="114698" name="円/楕円 114697">
                      <a:extLst>
                        <a:ext uri="{FF2B5EF4-FFF2-40B4-BE49-F238E27FC236}">
                          <a16:creationId xmlns:a16="http://schemas.microsoft.com/office/drawing/2014/main" id="{3278C26A-0833-4DC2-BB36-6F6F5E1371A9}"/>
                        </a:ext>
                      </a:extLst>
                    </p:cNvPr>
                    <p:cNvSpPr/>
                    <p:nvPr/>
                  </p:nvSpPr>
                  <p:spPr>
                    <a:xfrm>
                      <a:off x="5992027" y="3066450"/>
                      <a:ext cx="1314000" cy="131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385749A9-82BB-7033-14B9-568C9A82F6B9}"/>
                      </a:ext>
                    </a:extLst>
                  </p:cNvPr>
                  <p:cNvSpPr txBox="1"/>
                  <p:nvPr/>
                </p:nvSpPr>
                <p:spPr>
                  <a:xfrm rot="18513120">
                    <a:off x="1370005" y="3041795"/>
                    <a:ext cx="1102496" cy="707233"/>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依存財源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46.0%</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36" name="テキスト ボックス 35">
                    <a:extLst>
                      <a:ext uri="{FF2B5EF4-FFF2-40B4-BE49-F238E27FC236}">
                        <a16:creationId xmlns:a16="http://schemas.microsoft.com/office/drawing/2014/main" id="{75FEE349-42D7-5C7E-7604-A7E55F107BA0}"/>
                      </a:ext>
                    </a:extLst>
                  </p:cNvPr>
                  <p:cNvSpPr txBox="1"/>
                  <p:nvPr/>
                </p:nvSpPr>
                <p:spPr>
                  <a:xfrm rot="3063929">
                    <a:off x="1958331" y="3034029"/>
                    <a:ext cx="1102496" cy="705311"/>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自主財源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54.0%</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37" name="テキスト ボックス 36">
                    <a:extLst>
                      <a:ext uri="{FF2B5EF4-FFF2-40B4-BE49-F238E27FC236}">
                        <a16:creationId xmlns:a16="http://schemas.microsoft.com/office/drawing/2014/main" id="{D74F795F-1336-CE24-FB8C-F3CB7CCCB27A}"/>
                      </a:ext>
                    </a:extLst>
                  </p:cNvPr>
                  <p:cNvSpPr txBox="1"/>
                  <p:nvPr/>
                </p:nvSpPr>
                <p:spPr>
                  <a:xfrm rot="2314384">
                    <a:off x="2144970" y="2837397"/>
                    <a:ext cx="1099421" cy="360083"/>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県税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28.9%</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38" name="テキスト ボックス 37">
                    <a:extLst>
                      <a:ext uri="{FF2B5EF4-FFF2-40B4-BE49-F238E27FC236}">
                        <a16:creationId xmlns:a16="http://schemas.microsoft.com/office/drawing/2014/main" id="{6BE4B563-A04B-DBA9-B08E-0EA7CD385180}"/>
                      </a:ext>
                    </a:extLst>
                  </p:cNvPr>
                  <p:cNvSpPr txBox="1"/>
                  <p:nvPr/>
                </p:nvSpPr>
                <p:spPr>
                  <a:xfrm>
                    <a:off x="1759217" y="3401607"/>
                    <a:ext cx="870566" cy="274191"/>
                  </a:xfrm>
                  <a:prstGeom prst="rect">
                    <a:avLst/>
                  </a:prstGeom>
                  <a:noFill/>
                </p:spPr>
                <p:txBody>
                  <a:bodyPr wrap="none" lIns="0" tIns="0" rIns="0" bIns="0" rtlCol="0">
                    <a:spAutoFit/>
                  </a:bodyPr>
                  <a:lstStyle/>
                  <a:p>
                    <a:pPr algn="ctr"/>
                    <a:r>
                      <a:rPr kumimoji="1" lang="ja-JP" altLang="en-US" sz="1600" spc="-90">
                        <a:solidFill>
                          <a:srgbClr val="FF0000"/>
                        </a:solidFill>
                      </a:rPr>
                      <a:t>歳入</a:t>
                    </a:r>
                    <a:r>
                      <a:rPr kumimoji="1" lang="ja-JP" altLang="en-US" sz="1600" spc="-90"/>
                      <a:t>総額</a:t>
                    </a:r>
                  </a:p>
                </p:txBody>
              </p:sp>
              <p:sp>
                <p:nvSpPr>
                  <p:cNvPr id="39" name="テキスト ボックス 38">
                    <a:extLst>
                      <a:ext uri="{FF2B5EF4-FFF2-40B4-BE49-F238E27FC236}">
                        <a16:creationId xmlns:a16="http://schemas.microsoft.com/office/drawing/2014/main" id="{0BE61515-595B-4598-4FEB-5077A29FCF8D}"/>
                      </a:ext>
                    </a:extLst>
                  </p:cNvPr>
                  <p:cNvSpPr txBox="1"/>
                  <p:nvPr/>
                </p:nvSpPr>
                <p:spPr>
                  <a:xfrm>
                    <a:off x="1784199" y="3669346"/>
                    <a:ext cx="869485" cy="205643"/>
                  </a:xfrm>
                  <a:prstGeom prst="rect">
                    <a:avLst/>
                  </a:prstGeom>
                  <a:noFill/>
                </p:spPr>
                <p:txBody>
                  <a:bodyPr wrap="none" lIns="0" tIns="0" rIns="0" bIns="0" rtlCol="0">
                    <a:spAutoFit/>
                  </a:bodyPr>
                  <a:lstStyle/>
                  <a:p>
                    <a:r>
                      <a:rPr kumimoji="1" lang="en-US" altLang="ja-JP" sz="1200" spc="110" dirty="0">
                        <a:latin typeface="+mn-ea"/>
                      </a:rPr>
                      <a:t>8,861</a:t>
                    </a:r>
                    <a:r>
                      <a:rPr kumimoji="1" lang="ja-JP" altLang="en-US" sz="1200" spc="110">
                        <a:latin typeface="+mn-ea"/>
                      </a:rPr>
                      <a:t>億円</a:t>
                    </a:r>
                  </a:p>
                </p:txBody>
              </p:sp>
              <p:sp>
                <p:nvSpPr>
                  <p:cNvPr id="40" name="テキスト ボックス 39">
                    <a:extLst>
                      <a:ext uri="{FF2B5EF4-FFF2-40B4-BE49-F238E27FC236}">
                        <a16:creationId xmlns:a16="http://schemas.microsoft.com/office/drawing/2014/main" id="{804D8CC4-53FA-79A0-E59E-C403BDAE84F7}"/>
                      </a:ext>
                    </a:extLst>
                  </p:cNvPr>
                  <p:cNvSpPr txBox="1"/>
                  <p:nvPr/>
                </p:nvSpPr>
                <p:spPr>
                  <a:xfrm>
                    <a:off x="2201148" y="2064250"/>
                    <a:ext cx="807582"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県民税</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9.0%</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6E92D26B-730F-A876-9E95-37DC054FE314}"/>
                      </a:ext>
                    </a:extLst>
                  </p:cNvPr>
                  <p:cNvSpPr txBox="1"/>
                  <p:nvPr/>
                </p:nvSpPr>
                <p:spPr>
                  <a:xfrm>
                    <a:off x="3252555" y="2925285"/>
                    <a:ext cx="899996"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地方消費税</a:t>
                    </a:r>
                  </a:p>
                  <a:p>
                    <a:pPr algn="ctr"/>
                    <a:r>
                      <a:rPr lang="en-US" altLang="ja-JP" sz="1100" dirty="0">
                        <a:ln w="5080">
                          <a:noFill/>
                        </a:ln>
                        <a:latin typeface="HGPｺﾞｼｯｸE" panose="020B0900000000000000" pitchFamily="50" charset="-128"/>
                        <a:ea typeface="HGPｺﾞｼｯｸE" panose="020B0900000000000000" pitchFamily="50" charset="-128"/>
                      </a:rPr>
                      <a:t>6.5%</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2" name="テキスト ボックス 41">
                    <a:extLst>
                      <a:ext uri="{FF2B5EF4-FFF2-40B4-BE49-F238E27FC236}">
                        <a16:creationId xmlns:a16="http://schemas.microsoft.com/office/drawing/2014/main" id="{271FD4BB-9DD5-6244-52B5-30E26CE2DB3C}"/>
                      </a:ext>
                    </a:extLst>
                  </p:cNvPr>
                  <p:cNvSpPr txBox="1"/>
                  <p:nvPr/>
                </p:nvSpPr>
                <p:spPr>
                  <a:xfrm>
                    <a:off x="2819152" y="2391421"/>
                    <a:ext cx="899996" cy="394150"/>
                  </a:xfrm>
                  <a:prstGeom prst="rect">
                    <a:avLst/>
                  </a:prstGeom>
                  <a:noFill/>
                  <a:ln>
                    <a:noFill/>
                  </a:ln>
                </p:spPr>
                <p:txBody>
                  <a:bodyPr wrap="square" lIns="0" tIns="0" rIns="0" bIns="0" rtlCol="0">
                    <a:spAutoFit/>
                  </a:bodyPr>
                  <a:lstStyle/>
                  <a:p>
                    <a:pPr algn="ctr"/>
                    <a:r>
                      <a:rPr lang="ja-JP" altLang="en-US" sz="1200">
                        <a:ln w="5080">
                          <a:noFill/>
                        </a:ln>
                        <a:solidFill>
                          <a:schemeClr val="bg1"/>
                        </a:solidFill>
                        <a:latin typeface="HGPｺﾞｼｯｸE" panose="020B0900000000000000" pitchFamily="50" charset="-128"/>
                        <a:ea typeface="HGPｺﾞｼｯｸE" panose="020B0900000000000000" pitchFamily="50" charset="-128"/>
                      </a:rPr>
                      <a:t>事業税 </a:t>
                    </a:r>
                    <a:endParaRPr lang="en-US" altLang="ja-JP" sz="1200" dirty="0">
                      <a:ln w="5080">
                        <a:noFill/>
                      </a:ln>
                      <a:solidFill>
                        <a:schemeClr val="bg1"/>
                      </a:solidFill>
                      <a:latin typeface="HGPｺﾞｼｯｸE" panose="020B0900000000000000" pitchFamily="50" charset="-128"/>
                      <a:ea typeface="HGPｺﾞｼｯｸE" panose="020B0900000000000000" pitchFamily="50" charset="-128"/>
                    </a:endParaRPr>
                  </a:p>
                  <a:p>
                    <a:pPr algn="ctr"/>
                    <a:r>
                      <a:rPr lang="en-US" altLang="ja-JP" sz="1100" dirty="0">
                        <a:ln w="5080">
                          <a:noFill/>
                        </a:ln>
                        <a:solidFill>
                          <a:schemeClr val="bg1"/>
                        </a:solidFill>
                        <a:latin typeface="HGPｺﾞｼｯｸE" panose="020B0900000000000000" pitchFamily="50" charset="-128"/>
                        <a:ea typeface="HGPｺﾞｼｯｸE" panose="020B0900000000000000" pitchFamily="50" charset="-128"/>
                      </a:rPr>
                      <a:t>6.7%</a:t>
                    </a:r>
                    <a:endParaRPr kumimoji="1" lang="en-US" altLang="ja-JP" sz="11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44" name="テキスト ボックス 43">
                    <a:extLst>
                      <a:ext uri="{FF2B5EF4-FFF2-40B4-BE49-F238E27FC236}">
                        <a16:creationId xmlns:a16="http://schemas.microsoft.com/office/drawing/2014/main" id="{246B4905-F820-062A-3C4A-978B21FEDBA3}"/>
                      </a:ext>
                    </a:extLst>
                  </p:cNvPr>
                  <p:cNvSpPr txBox="1"/>
                  <p:nvPr/>
                </p:nvSpPr>
                <p:spPr>
                  <a:xfrm>
                    <a:off x="4178331" y="3265326"/>
                    <a:ext cx="691217"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自動車税</a:t>
                    </a:r>
                  </a:p>
                  <a:p>
                    <a:pPr algn="ctr"/>
                    <a:r>
                      <a:rPr lang="en-US" altLang="ja-JP" sz="1100" dirty="0">
                        <a:ln w="5080">
                          <a:noFill/>
                        </a:ln>
                        <a:latin typeface="HGPｺﾞｼｯｸE" panose="020B0900000000000000" pitchFamily="50" charset="-128"/>
                        <a:ea typeface="HGPｺﾞｼｯｸE" panose="020B0900000000000000" pitchFamily="50" charset="-128"/>
                      </a:rPr>
                      <a:t>3.8%</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5" name="テキスト ボックス 44">
                    <a:extLst>
                      <a:ext uri="{FF2B5EF4-FFF2-40B4-BE49-F238E27FC236}">
                        <a16:creationId xmlns:a16="http://schemas.microsoft.com/office/drawing/2014/main" id="{75E785C2-FE9D-A8BB-666E-4D8FADE73ED9}"/>
                      </a:ext>
                    </a:extLst>
                  </p:cNvPr>
                  <p:cNvSpPr txBox="1"/>
                  <p:nvPr/>
                </p:nvSpPr>
                <p:spPr>
                  <a:xfrm>
                    <a:off x="2956157" y="4136331"/>
                    <a:ext cx="899996" cy="599793"/>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地方消費税</a:t>
                    </a:r>
                  </a:p>
                  <a:p>
                    <a:pPr algn="ctr"/>
                    <a:r>
                      <a:rPr lang="ja-JP" altLang="en-US" sz="1200">
                        <a:ln w="5080">
                          <a:noFill/>
                        </a:ln>
                        <a:latin typeface="HGPｺﾞｼｯｸE" panose="020B0900000000000000" pitchFamily="50" charset="-128"/>
                        <a:ea typeface="HGPｺﾞｼｯｸE" panose="020B0900000000000000" pitchFamily="50" charset="-128"/>
                      </a:rPr>
                      <a:t>清算金</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11.1%</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6" name="テキスト ボックス 45">
                    <a:extLst>
                      <a:ext uri="{FF2B5EF4-FFF2-40B4-BE49-F238E27FC236}">
                        <a16:creationId xmlns:a16="http://schemas.microsoft.com/office/drawing/2014/main" id="{E52113AF-6E84-FE71-01B4-4533863DD289}"/>
                      </a:ext>
                    </a:extLst>
                  </p:cNvPr>
                  <p:cNvSpPr txBox="1"/>
                  <p:nvPr/>
                </p:nvSpPr>
                <p:spPr>
                  <a:xfrm>
                    <a:off x="2354932" y="4631282"/>
                    <a:ext cx="899996"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諸収入</a:t>
                    </a:r>
                  </a:p>
                  <a:p>
                    <a:pPr algn="ctr"/>
                    <a:r>
                      <a:rPr lang="en-US" altLang="ja-JP" sz="1100" dirty="0">
                        <a:ln w="5080">
                          <a:noFill/>
                        </a:ln>
                        <a:latin typeface="HGPｺﾞｼｯｸE" panose="020B0900000000000000" pitchFamily="50" charset="-128"/>
                        <a:ea typeface="HGPｺﾞｼｯｸE" panose="020B0900000000000000" pitchFamily="50" charset="-128"/>
                      </a:rPr>
                      <a:t>5.7%</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B09783F1-D6E5-E7A8-F73A-BF2A4F6DC6E4}"/>
                      </a:ext>
                    </a:extLst>
                  </p:cNvPr>
                  <p:cNvSpPr txBox="1"/>
                  <p:nvPr/>
                </p:nvSpPr>
                <p:spPr>
                  <a:xfrm>
                    <a:off x="2024220" y="4824228"/>
                    <a:ext cx="631550" cy="394150"/>
                  </a:xfrm>
                  <a:prstGeom prst="rect">
                    <a:avLst/>
                  </a:prstGeom>
                  <a:noFill/>
                  <a:ln>
                    <a:noFill/>
                  </a:ln>
                </p:spPr>
                <p:txBody>
                  <a:bodyPr wrap="square" lIns="0" tIns="0" rIns="0" bIns="0" rtlCol="0">
                    <a:spAutoFit/>
                  </a:bodyPr>
                  <a:lstStyle/>
                  <a:p>
                    <a:pPr algn="ctr"/>
                    <a:r>
                      <a:rPr lang="ja-JP" altLang="en-US" sz="1200" spc="-70">
                        <a:ln w="5080">
                          <a:noFill/>
                        </a:ln>
                        <a:latin typeface="HGPｺﾞｼｯｸE" panose="020B0900000000000000" pitchFamily="50" charset="-128"/>
                        <a:ea typeface="HGPｺﾞｼｯｸE" panose="020B0900000000000000" pitchFamily="50" charset="-128"/>
                      </a:rPr>
                      <a:t>繰入金</a:t>
                    </a:r>
                  </a:p>
                  <a:p>
                    <a:pPr algn="ctr"/>
                    <a:r>
                      <a:rPr lang="en-US" altLang="ja-JP" sz="1100" dirty="0">
                        <a:ln w="5080">
                          <a:noFill/>
                        </a:ln>
                        <a:latin typeface="HGPｺﾞｼｯｸE" panose="020B0900000000000000" pitchFamily="50" charset="-128"/>
                        <a:ea typeface="HGPｺﾞｼｯｸE" panose="020B0900000000000000" pitchFamily="50" charset="-128"/>
                      </a:rPr>
                      <a:t>5.8%</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F92AFA09-77FB-AC30-194D-AF54D84C00BE}"/>
                      </a:ext>
                    </a:extLst>
                  </p:cNvPr>
                  <p:cNvSpPr txBox="1"/>
                  <p:nvPr/>
                </p:nvSpPr>
                <p:spPr>
                  <a:xfrm>
                    <a:off x="621235" y="4144719"/>
                    <a:ext cx="891016"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地方交付税</a:t>
                    </a:r>
                    <a:r>
                      <a:rPr lang="en-US" altLang="ja-JP" sz="1100" dirty="0">
                        <a:ln w="5080">
                          <a:noFill/>
                        </a:ln>
                        <a:latin typeface="HGPｺﾞｼｯｸE" panose="020B0900000000000000" pitchFamily="50" charset="-128"/>
                        <a:ea typeface="HGPｺﾞｼｯｸE" panose="020B0900000000000000" pitchFamily="50" charset="-128"/>
                      </a:rPr>
                      <a:t>22.0%</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0" name="テキスト ボックス 49">
                    <a:extLst>
                      <a:ext uri="{FF2B5EF4-FFF2-40B4-BE49-F238E27FC236}">
                        <a16:creationId xmlns:a16="http://schemas.microsoft.com/office/drawing/2014/main" id="{9464B89C-2D2C-EDAB-1B2B-63561A3E2046}"/>
                      </a:ext>
                    </a:extLst>
                  </p:cNvPr>
                  <p:cNvSpPr txBox="1"/>
                  <p:nvPr/>
                </p:nvSpPr>
                <p:spPr>
                  <a:xfrm>
                    <a:off x="540127" y="2942414"/>
                    <a:ext cx="862931"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国庫支出金</a:t>
                    </a:r>
                    <a:r>
                      <a:rPr lang="en-US" altLang="ja-JP" sz="1100" dirty="0">
                        <a:ln w="5080">
                          <a:noFill/>
                        </a:ln>
                        <a:latin typeface="HGPｺﾞｼｯｸE" panose="020B0900000000000000" pitchFamily="50" charset="-128"/>
                        <a:ea typeface="HGPｺﾞｼｯｸE" panose="020B0900000000000000" pitchFamily="50" charset="-128"/>
                      </a:rPr>
                      <a:t>11.0%</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1" name="テキスト ボックス 50">
                    <a:extLst>
                      <a:ext uri="{FF2B5EF4-FFF2-40B4-BE49-F238E27FC236}">
                        <a16:creationId xmlns:a16="http://schemas.microsoft.com/office/drawing/2014/main" id="{44386175-37B0-F8A3-FD2F-CFBBF5CBE98F}"/>
                      </a:ext>
                    </a:extLst>
                  </p:cNvPr>
                  <p:cNvSpPr txBox="1"/>
                  <p:nvPr/>
                </p:nvSpPr>
                <p:spPr>
                  <a:xfrm>
                    <a:off x="977057" y="2240131"/>
                    <a:ext cx="840224"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県債</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7.6%</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051ACAE5-8A33-39E1-7961-BAD6F7CB36D6}"/>
                      </a:ext>
                    </a:extLst>
                  </p:cNvPr>
                  <p:cNvSpPr txBox="1"/>
                  <p:nvPr/>
                </p:nvSpPr>
                <p:spPr>
                  <a:xfrm>
                    <a:off x="1451747" y="5545682"/>
                    <a:ext cx="1009096" cy="205643"/>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そのほか</a:t>
                    </a:r>
                    <a:r>
                      <a:rPr lang="en-US" altLang="ja-JP" sz="1100" dirty="0">
                        <a:ln w="5080">
                          <a:noFill/>
                        </a:ln>
                        <a:latin typeface="HGPｺﾞｼｯｸE" panose="020B0900000000000000" pitchFamily="50" charset="-128"/>
                        <a:ea typeface="HGPｺﾞｼｯｸE" panose="020B0900000000000000" pitchFamily="50" charset="-128"/>
                      </a:rPr>
                      <a:t>2.5%</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3" name="フリーフォーム 52">
                    <a:extLst>
                      <a:ext uri="{FF2B5EF4-FFF2-40B4-BE49-F238E27FC236}">
                        <a16:creationId xmlns:a16="http://schemas.microsoft.com/office/drawing/2014/main" id="{AEA3B04F-425B-FE72-F8FB-7DDF8B8CED02}"/>
                      </a:ext>
                    </a:extLst>
                  </p:cNvPr>
                  <p:cNvSpPr/>
                  <p:nvPr/>
                </p:nvSpPr>
                <p:spPr>
                  <a:xfrm>
                    <a:off x="3971925" y="3810000"/>
                    <a:ext cx="365125" cy="1057275"/>
                  </a:xfrm>
                  <a:custGeom>
                    <a:avLst/>
                    <a:gdLst>
                      <a:gd name="connsiteX0" fmla="*/ 0 w 365125"/>
                      <a:gd name="connsiteY0" fmla="*/ 0 h 1057275"/>
                      <a:gd name="connsiteX1" fmla="*/ 311150 w 365125"/>
                      <a:gd name="connsiteY1" fmla="*/ 0 h 1057275"/>
                      <a:gd name="connsiteX2" fmla="*/ 311150 w 365125"/>
                      <a:gd name="connsiteY2" fmla="*/ 1057275 h 1057275"/>
                      <a:gd name="connsiteX3" fmla="*/ 352425 w 365125"/>
                      <a:gd name="connsiteY3" fmla="*/ 1057275 h 1057275"/>
                      <a:gd name="connsiteX4" fmla="*/ 365125 w 365125"/>
                      <a:gd name="connsiteY4" fmla="*/ 1057275 h 105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 h="1057275">
                        <a:moveTo>
                          <a:pt x="0" y="0"/>
                        </a:moveTo>
                        <a:lnTo>
                          <a:pt x="311150" y="0"/>
                        </a:lnTo>
                        <a:lnTo>
                          <a:pt x="311150" y="1057275"/>
                        </a:lnTo>
                        <a:lnTo>
                          <a:pt x="352425" y="1057275"/>
                        </a:lnTo>
                        <a:lnTo>
                          <a:pt x="365125" y="1057275"/>
                        </a:lnTo>
                      </a:path>
                    </a:pathLst>
                  </a:custGeom>
                  <a:noFill/>
                  <a:ln w="12700">
                    <a:headEnd type="oval" w="sm" len="sm"/>
                    <a:tailEnd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DF470007-D395-D10C-4A5C-BAC18D81D28D}"/>
                      </a:ext>
                    </a:extLst>
                  </p:cNvPr>
                  <p:cNvSpPr txBox="1"/>
                  <p:nvPr/>
                </p:nvSpPr>
                <p:spPr>
                  <a:xfrm>
                    <a:off x="4368163" y="4764912"/>
                    <a:ext cx="1018078" cy="17443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軽油引取税</a:t>
                    </a:r>
                    <a:r>
                      <a:rPr lang="en-US" altLang="ja-JP" sz="1000" dirty="0">
                        <a:ln w="5080">
                          <a:noFill/>
                        </a:ln>
                        <a:latin typeface="HGPｺﾞｼｯｸE" panose="020B0900000000000000" pitchFamily="50" charset="-128"/>
                        <a:ea typeface="HGPｺﾞｼｯｸE" panose="020B0900000000000000" pitchFamily="50" charset="-128"/>
                      </a:rPr>
                      <a:t>1.9%</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BF20904A-AE05-A6CF-48D9-86C2953C6909}"/>
                      </a:ext>
                    </a:extLst>
                  </p:cNvPr>
                  <p:cNvSpPr txBox="1"/>
                  <p:nvPr/>
                </p:nvSpPr>
                <p:spPr>
                  <a:xfrm>
                    <a:off x="4368163" y="4996011"/>
                    <a:ext cx="1129183" cy="188506"/>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不動産取得税</a:t>
                    </a:r>
                    <a:r>
                      <a:rPr lang="en-US" altLang="ja-JP" sz="1000" dirty="0">
                        <a:ln w="5080">
                          <a:noFill/>
                        </a:ln>
                        <a:latin typeface="HGPｺﾞｼｯｸE" panose="020B0900000000000000" pitchFamily="50" charset="-128"/>
                        <a:ea typeface="HGPｺﾞｼｯｸE" panose="020B0900000000000000" pitchFamily="50" charset="-128"/>
                      </a:rPr>
                      <a:t>0.6%</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F8AC03EA-64E1-5A54-7388-7F5DE79AF1E1}"/>
                      </a:ext>
                    </a:extLst>
                  </p:cNvPr>
                  <p:cNvSpPr txBox="1"/>
                  <p:nvPr/>
                </p:nvSpPr>
                <p:spPr>
                  <a:xfrm>
                    <a:off x="4368164" y="5203061"/>
                    <a:ext cx="994637" cy="171369"/>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県たばこ税</a:t>
                    </a:r>
                    <a:r>
                      <a:rPr lang="en-US" altLang="ja-JP" sz="1000" dirty="0">
                        <a:ln w="5080">
                          <a:noFill/>
                        </a:ln>
                        <a:latin typeface="HGPｺﾞｼｯｸE" panose="020B0900000000000000" pitchFamily="50" charset="-128"/>
                        <a:ea typeface="HGPｺﾞｼｯｸE" panose="020B0900000000000000" pitchFamily="50" charset="-128"/>
                      </a:rPr>
                      <a:t>0.2%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0396CF9-FB8D-95D1-EF92-6C32995123A6}"/>
                      </a:ext>
                    </a:extLst>
                  </p:cNvPr>
                  <p:cNvSpPr txBox="1"/>
                  <p:nvPr/>
                </p:nvSpPr>
                <p:spPr>
                  <a:xfrm>
                    <a:off x="4368164" y="5406260"/>
                    <a:ext cx="916230" cy="177785"/>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そのほか</a:t>
                    </a:r>
                    <a:r>
                      <a:rPr lang="en-US" altLang="ja-JP" sz="1000" dirty="0">
                        <a:ln w="5080">
                          <a:noFill/>
                        </a:ln>
                        <a:latin typeface="HGPｺﾞｼｯｸE" panose="020B0900000000000000" pitchFamily="50" charset="-128"/>
                        <a:ea typeface="HGPｺﾞｼｯｸE" panose="020B0900000000000000" pitchFamily="50" charset="-128"/>
                      </a:rPr>
                      <a:t>0.2%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59" name="フリーフォーム 58">
                    <a:extLst>
                      <a:ext uri="{FF2B5EF4-FFF2-40B4-BE49-F238E27FC236}">
                        <a16:creationId xmlns:a16="http://schemas.microsoft.com/office/drawing/2014/main" id="{7800B291-CEBB-B1A1-8A27-D07F61E83CE8}"/>
                      </a:ext>
                    </a:extLst>
                  </p:cNvPr>
                  <p:cNvSpPr/>
                  <p:nvPr/>
                </p:nvSpPr>
                <p:spPr>
                  <a:xfrm>
                    <a:off x="3997326" y="3968750"/>
                    <a:ext cx="323849" cy="1095375"/>
                  </a:xfrm>
                  <a:custGeom>
                    <a:avLst/>
                    <a:gdLst>
                      <a:gd name="connsiteX0" fmla="*/ 0 w 333375"/>
                      <a:gd name="connsiteY0" fmla="*/ 0 h 1095375"/>
                      <a:gd name="connsiteX1" fmla="*/ 254000 w 333375"/>
                      <a:gd name="connsiteY1" fmla="*/ 0 h 1095375"/>
                      <a:gd name="connsiteX2" fmla="*/ 254000 w 333375"/>
                      <a:gd name="connsiteY2" fmla="*/ 1095375 h 1095375"/>
                      <a:gd name="connsiteX3" fmla="*/ 333375 w 333375"/>
                      <a:gd name="connsiteY3" fmla="*/ 1095375 h 1095375"/>
                    </a:gdLst>
                    <a:ahLst/>
                    <a:cxnLst>
                      <a:cxn ang="0">
                        <a:pos x="connsiteX0" y="connsiteY0"/>
                      </a:cxn>
                      <a:cxn ang="0">
                        <a:pos x="connsiteX1" y="connsiteY1"/>
                      </a:cxn>
                      <a:cxn ang="0">
                        <a:pos x="connsiteX2" y="connsiteY2"/>
                      </a:cxn>
                      <a:cxn ang="0">
                        <a:pos x="connsiteX3" y="connsiteY3"/>
                      </a:cxn>
                    </a:cxnLst>
                    <a:rect l="l" t="t" r="r" b="b"/>
                    <a:pathLst>
                      <a:path w="333375" h="1095375">
                        <a:moveTo>
                          <a:pt x="0" y="0"/>
                        </a:moveTo>
                        <a:lnTo>
                          <a:pt x="254000" y="0"/>
                        </a:lnTo>
                        <a:lnTo>
                          <a:pt x="254000" y="1095375"/>
                        </a:lnTo>
                        <a:lnTo>
                          <a:pt x="333375" y="1095375"/>
                        </a:lnTo>
                      </a:path>
                    </a:pathLst>
                  </a:custGeom>
                  <a:noFill/>
                  <a:ln w="12700">
                    <a:head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a:extLst>
                      <a:ext uri="{FF2B5EF4-FFF2-40B4-BE49-F238E27FC236}">
                        <a16:creationId xmlns:a16="http://schemas.microsoft.com/office/drawing/2014/main" id="{FA26205D-9F6C-91D1-0066-70566D3BF8DE}"/>
                      </a:ext>
                    </a:extLst>
                  </p:cNvPr>
                  <p:cNvSpPr/>
                  <p:nvPr/>
                </p:nvSpPr>
                <p:spPr>
                  <a:xfrm>
                    <a:off x="3997325" y="4014801"/>
                    <a:ext cx="323849" cy="1273175"/>
                  </a:xfrm>
                  <a:custGeom>
                    <a:avLst/>
                    <a:gdLst>
                      <a:gd name="connsiteX0" fmla="*/ 0 w 342900"/>
                      <a:gd name="connsiteY0" fmla="*/ 0 h 1273175"/>
                      <a:gd name="connsiteX1" fmla="*/ 168275 w 342900"/>
                      <a:gd name="connsiteY1" fmla="*/ 0 h 1273175"/>
                      <a:gd name="connsiteX2" fmla="*/ 168275 w 342900"/>
                      <a:gd name="connsiteY2" fmla="*/ 1273175 h 1273175"/>
                      <a:gd name="connsiteX3" fmla="*/ 215900 w 342900"/>
                      <a:gd name="connsiteY3" fmla="*/ 1273175 h 1273175"/>
                      <a:gd name="connsiteX4" fmla="*/ 342900 w 342900"/>
                      <a:gd name="connsiteY4" fmla="*/ 127317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273175">
                        <a:moveTo>
                          <a:pt x="0" y="0"/>
                        </a:moveTo>
                        <a:lnTo>
                          <a:pt x="168275" y="0"/>
                        </a:lnTo>
                        <a:lnTo>
                          <a:pt x="168275" y="1273175"/>
                        </a:lnTo>
                        <a:lnTo>
                          <a:pt x="215900" y="1273175"/>
                        </a:lnTo>
                        <a:lnTo>
                          <a:pt x="342900" y="1273175"/>
                        </a:lnTo>
                      </a:path>
                    </a:pathLst>
                  </a:custGeom>
                  <a:noFill/>
                  <a:ln w="12700">
                    <a:head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a:extLst>
                      <a:ext uri="{FF2B5EF4-FFF2-40B4-BE49-F238E27FC236}">
                        <a16:creationId xmlns:a16="http://schemas.microsoft.com/office/drawing/2014/main" id="{D6C5859A-583B-87DB-CF63-25C7682BBE42}"/>
                      </a:ext>
                    </a:extLst>
                  </p:cNvPr>
                  <p:cNvSpPr/>
                  <p:nvPr/>
                </p:nvSpPr>
                <p:spPr>
                  <a:xfrm>
                    <a:off x="3997325" y="4057650"/>
                    <a:ext cx="330200" cy="1444625"/>
                  </a:xfrm>
                  <a:custGeom>
                    <a:avLst/>
                    <a:gdLst>
                      <a:gd name="connsiteX0" fmla="*/ 0 w 330200"/>
                      <a:gd name="connsiteY0" fmla="*/ 0 h 1444625"/>
                      <a:gd name="connsiteX1" fmla="*/ 76200 w 330200"/>
                      <a:gd name="connsiteY1" fmla="*/ 0 h 1444625"/>
                      <a:gd name="connsiteX2" fmla="*/ 76200 w 330200"/>
                      <a:gd name="connsiteY2" fmla="*/ 1444625 h 1444625"/>
                      <a:gd name="connsiteX3" fmla="*/ 212725 w 330200"/>
                      <a:gd name="connsiteY3" fmla="*/ 1444625 h 1444625"/>
                      <a:gd name="connsiteX4" fmla="*/ 330200 w 330200"/>
                      <a:gd name="connsiteY4" fmla="*/ 1444625 h 144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 h="1444625">
                        <a:moveTo>
                          <a:pt x="0" y="0"/>
                        </a:moveTo>
                        <a:lnTo>
                          <a:pt x="76200" y="0"/>
                        </a:lnTo>
                        <a:lnTo>
                          <a:pt x="76200" y="1444625"/>
                        </a:lnTo>
                        <a:lnTo>
                          <a:pt x="212725" y="1444625"/>
                        </a:lnTo>
                        <a:lnTo>
                          <a:pt x="330200" y="1444625"/>
                        </a:lnTo>
                      </a:path>
                    </a:pathLst>
                  </a:custGeom>
                  <a:noFill/>
                  <a:ln w="12700">
                    <a:head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B121C31A-2E52-C587-2568-5C3B08AD68FC}"/>
                      </a:ext>
                    </a:extLst>
                  </p:cNvPr>
                  <p:cNvSpPr txBox="1"/>
                  <p:nvPr/>
                </p:nvSpPr>
                <p:spPr>
                  <a:xfrm>
                    <a:off x="546938" y="1604725"/>
                    <a:ext cx="888635" cy="17443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そのほか</a:t>
                    </a:r>
                    <a:r>
                      <a:rPr lang="en-US" altLang="ja-JP" sz="1000" dirty="0">
                        <a:ln w="5080">
                          <a:noFill/>
                        </a:ln>
                        <a:latin typeface="HGPｺﾞｼｯｸE" panose="020B0900000000000000" pitchFamily="50" charset="-128"/>
                        <a:ea typeface="HGPｺﾞｼｯｸE" panose="020B0900000000000000" pitchFamily="50" charset="-128"/>
                      </a:rPr>
                      <a:t>0.8%</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63" name="テキスト ボックス 62">
                    <a:extLst>
                      <a:ext uri="{FF2B5EF4-FFF2-40B4-BE49-F238E27FC236}">
                        <a16:creationId xmlns:a16="http://schemas.microsoft.com/office/drawing/2014/main" id="{CDE52E58-BB41-E82D-58A3-67FE4DB8E695}"/>
                      </a:ext>
                    </a:extLst>
                  </p:cNvPr>
                  <p:cNvSpPr txBox="1"/>
                  <p:nvPr/>
                </p:nvSpPr>
                <p:spPr>
                  <a:xfrm>
                    <a:off x="414139" y="1786064"/>
                    <a:ext cx="985480" cy="17443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地方譲与税</a:t>
                    </a:r>
                    <a:r>
                      <a:rPr lang="en-US" altLang="ja-JP" sz="1000" dirty="0">
                        <a:ln w="5080">
                          <a:noFill/>
                        </a:ln>
                        <a:latin typeface="HGPｺﾞｼｯｸE" panose="020B0900000000000000" pitchFamily="50" charset="-128"/>
                        <a:ea typeface="HGPｺﾞｼｯｸE" panose="020B0900000000000000" pitchFamily="50" charset="-128"/>
                      </a:rPr>
                      <a:t>4.6%</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688" name="フリーフォーム 114687">
                    <a:extLst>
                      <a:ext uri="{FF2B5EF4-FFF2-40B4-BE49-F238E27FC236}">
                        <a16:creationId xmlns:a16="http://schemas.microsoft.com/office/drawing/2014/main" id="{E399B36F-E3D7-C4A5-20AE-5A0033017B5C}"/>
                      </a:ext>
                    </a:extLst>
                  </p:cNvPr>
                  <p:cNvSpPr/>
                  <p:nvPr/>
                </p:nvSpPr>
                <p:spPr>
                  <a:xfrm>
                    <a:off x="1482725" y="1720850"/>
                    <a:ext cx="701675" cy="161925"/>
                  </a:xfrm>
                  <a:custGeom>
                    <a:avLst/>
                    <a:gdLst>
                      <a:gd name="connsiteX0" fmla="*/ 0 w 701675"/>
                      <a:gd name="connsiteY0" fmla="*/ 0 h 161925"/>
                      <a:gd name="connsiteX1" fmla="*/ 701675 w 701675"/>
                      <a:gd name="connsiteY1" fmla="*/ 0 h 161925"/>
                      <a:gd name="connsiteX2" fmla="*/ 701675 w 701675"/>
                      <a:gd name="connsiteY2" fmla="*/ 161925 h 161925"/>
                    </a:gdLst>
                    <a:ahLst/>
                    <a:cxnLst>
                      <a:cxn ang="0">
                        <a:pos x="connsiteX0" y="connsiteY0"/>
                      </a:cxn>
                      <a:cxn ang="0">
                        <a:pos x="connsiteX1" y="connsiteY1"/>
                      </a:cxn>
                      <a:cxn ang="0">
                        <a:pos x="connsiteX2" y="connsiteY2"/>
                      </a:cxn>
                    </a:cxnLst>
                    <a:rect l="l" t="t" r="r" b="b"/>
                    <a:pathLst>
                      <a:path w="701675" h="161925">
                        <a:moveTo>
                          <a:pt x="0" y="0"/>
                        </a:moveTo>
                        <a:lnTo>
                          <a:pt x="701675" y="0"/>
                        </a:lnTo>
                        <a:lnTo>
                          <a:pt x="701675" y="161925"/>
                        </a:lnTo>
                      </a:path>
                    </a:pathLst>
                  </a:custGeom>
                  <a:noFill/>
                  <a:ln w="12700">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689" name="直線コネクタ 114688">
                    <a:extLst>
                      <a:ext uri="{FF2B5EF4-FFF2-40B4-BE49-F238E27FC236}">
                        <a16:creationId xmlns:a16="http://schemas.microsoft.com/office/drawing/2014/main" id="{A84F2CB2-05CA-6588-AC74-BC407807BD4F}"/>
                      </a:ext>
                    </a:extLst>
                  </p:cNvPr>
                  <p:cNvCxnSpPr>
                    <a:cxnSpLocks/>
                  </p:cNvCxnSpPr>
                  <p:nvPr/>
                </p:nvCxnSpPr>
                <p:spPr>
                  <a:xfrm>
                    <a:off x="1480105" y="1874076"/>
                    <a:ext cx="380672" cy="0"/>
                  </a:xfrm>
                  <a:prstGeom prst="line">
                    <a:avLst/>
                  </a:prstGeom>
                  <a:ln w="127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14691" name="直線コネクタ 114690">
                    <a:extLst>
                      <a:ext uri="{FF2B5EF4-FFF2-40B4-BE49-F238E27FC236}">
                        <a16:creationId xmlns:a16="http://schemas.microsoft.com/office/drawing/2014/main" id="{45B284B2-DEA3-8447-6E9D-88D1091D2A0F}"/>
                      </a:ext>
                    </a:extLst>
                  </p:cNvPr>
                  <p:cNvCxnSpPr>
                    <a:cxnSpLocks/>
                  </p:cNvCxnSpPr>
                  <p:nvPr/>
                </p:nvCxnSpPr>
                <p:spPr>
                  <a:xfrm flipH="1">
                    <a:off x="1908182" y="5368018"/>
                    <a:ext cx="42325" cy="154973"/>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14693" name="直線コネクタ 114692">
                    <a:extLst>
                      <a:ext uri="{FF2B5EF4-FFF2-40B4-BE49-F238E27FC236}">
                        <a16:creationId xmlns:a16="http://schemas.microsoft.com/office/drawing/2014/main" id="{EF9610A9-01E9-4747-2826-248ABDCBD52B}"/>
                      </a:ext>
                    </a:extLst>
                  </p:cNvPr>
                  <p:cNvCxnSpPr/>
                  <p:nvPr/>
                </p:nvCxnSpPr>
                <p:spPr>
                  <a:xfrm>
                    <a:off x="3943350" y="3406998"/>
                    <a:ext cx="216000" cy="0"/>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grpSp>
            <p:grpSp>
              <p:nvGrpSpPr>
                <p:cNvPr id="114894" name="グループ化 114893">
                  <a:extLst>
                    <a:ext uri="{FF2B5EF4-FFF2-40B4-BE49-F238E27FC236}">
                      <a16:creationId xmlns:a16="http://schemas.microsoft.com/office/drawing/2014/main" id="{CB7D6123-C8C4-53F1-DC21-439B43B29C05}"/>
                    </a:ext>
                  </a:extLst>
                </p:cNvPr>
                <p:cNvGrpSpPr/>
                <p:nvPr/>
              </p:nvGrpSpPr>
              <p:grpSpPr>
                <a:xfrm>
                  <a:off x="4789790" y="2687617"/>
                  <a:ext cx="4148333" cy="3868804"/>
                  <a:chOff x="4789790" y="2687617"/>
                  <a:chExt cx="4148333" cy="3868804"/>
                </a:xfrm>
              </p:grpSpPr>
              <p:grpSp>
                <p:nvGrpSpPr>
                  <p:cNvPr id="114718" name="グループ化 114717">
                    <a:extLst>
                      <a:ext uri="{FF2B5EF4-FFF2-40B4-BE49-F238E27FC236}">
                        <a16:creationId xmlns:a16="http://schemas.microsoft.com/office/drawing/2014/main" id="{68B4513B-3D46-8397-3014-3699191166F7}"/>
                      </a:ext>
                    </a:extLst>
                  </p:cNvPr>
                  <p:cNvGrpSpPr/>
                  <p:nvPr/>
                </p:nvGrpSpPr>
                <p:grpSpPr>
                  <a:xfrm>
                    <a:off x="4789790" y="2949575"/>
                    <a:ext cx="422275" cy="3557551"/>
                    <a:chOff x="4705350" y="2949575"/>
                    <a:chExt cx="422275" cy="3557551"/>
                  </a:xfrm>
                </p:grpSpPr>
                <p:cxnSp>
                  <p:nvCxnSpPr>
                    <p:cNvPr id="114692" name="直線コネクタ 114691">
                      <a:extLst>
                        <a:ext uri="{FF2B5EF4-FFF2-40B4-BE49-F238E27FC236}">
                          <a16:creationId xmlns:a16="http://schemas.microsoft.com/office/drawing/2014/main" id="{6F9D11E8-7302-2D0F-ACF2-CFF0BFBF1122}"/>
                        </a:ext>
                      </a:extLst>
                    </p:cNvPr>
                    <p:cNvCxnSpPr>
                      <a:cxnSpLocks/>
                    </p:cNvCxnSpPr>
                    <p:nvPr/>
                  </p:nvCxnSpPr>
                  <p:spPr>
                    <a:xfrm flipH="1">
                      <a:off x="4981575" y="2956651"/>
                      <a:ext cx="1460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697" name="直線コネクタ 114696">
                      <a:extLst>
                        <a:ext uri="{FF2B5EF4-FFF2-40B4-BE49-F238E27FC236}">
                          <a16:creationId xmlns:a16="http://schemas.microsoft.com/office/drawing/2014/main" id="{9BC2E260-E221-98E1-1870-85C26333F9CF}"/>
                        </a:ext>
                      </a:extLst>
                    </p:cNvPr>
                    <p:cNvCxnSpPr>
                      <a:cxnSpLocks/>
                    </p:cNvCxnSpPr>
                    <p:nvPr/>
                  </p:nvCxnSpPr>
                  <p:spPr>
                    <a:xfrm>
                      <a:off x="4705350" y="4673751"/>
                      <a:ext cx="27622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3" name="直線コネクタ 114702">
                      <a:extLst>
                        <a:ext uri="{FF2B5EF4-FFF2-40B4-BE49-F238E27FC236}">
                          <a16:creationId xmlns:a16="http://schemas.microsoft.com/office/drawing/2014/main" id="{62853C44-09EE-7CE9-52A9-AC02E90F794E}"/>
                        </a:ext>
                      </a:extLst>
                    </p:cNvPr>
                    <p:cNvCxnSpPr>
                      <a:cxnSpLocks/>
                    </p:cNvCxnSpPr>
                    <p:nvPr/>
                  </p:nvCxnSpPr>
                  <p:spPr>
                    <a:xfrm flipH="1">
                      <a:off x="4981575" y="6501270"/>
                      <a:ext cx="1460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9" name="直線コネクタ 114708">
                      <a:extLst>
                        <a:ext uri="{FF2B5EF4-FFF2-40B4-BE49-F238E27FC236}">
                          <a16:creationId xmlns:a16="http://schemas.microsoft.com/office/drawing/2014/main" id="{21F7F7BC-4F27-C47F-8C39-AB77BF770EB9}"/>
                        </a:ext>
                      </a:extLst>
                    </p:cNvPr>
                    <p:cNvCxnSpPr>
                      <a:cxnSpLocks/>
                    </p:cNvCxnSpPr>
                    <p:nvPr/>
                  </p:nvCxnSpPr>
                  <p:spPr>
                    <a:xfrm>
                      <a:off x="4987925" y="2949575"/>
                      <a:ext cx="0" cy="355755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4892" name="グループ化 114891">
                    <a:extLst>
                      <a:ext uri="{FF2B5EF4-FFF2-40B4-BE49-F238E27FC236}">
                        <a16:creationId xmlns:a16="http://schemas.microsoft.com/office/drawing/2014/main" id="{F7BD0253-6F7C-679C-26FD-5FE910DFB307}"/>
                      </a:ext>
                    </a:extLst>
                  </p:cNvPr>
                  <p:cNvGrpSpPr/>
                  <p:nvPr/>
                </p:nvGrpSpPr>
                <p:grpSpPr>
                  <a:xfrm>
                    <a:off x="5221425" y="5505617"/>
                    <a:ext cx="3708261" cy="497340"/>
                    <a:chOff x="5221425" y="5505617"/>
                    <a:chExt cx="3708261" cy="497340"/>
                  </a:xfrm>
                </p:grpSpPr>
                <p:sp>
                  <p:nvSpPr>
                    <p:cNvPr id="114763" name="角丸四角形 15">
                      <a:extLst>
                        <a:ext uri="{FF2B5EF4-FFF2-40B4-BE49-F238E27FC236}">
                          <a16:creationId xmlns:a16="http://schemas.microsoft.com/office/drawing/2014/main" id="{33C72722-5442-54F3-7A64-F4228BD7C930}"/>
                        </a:ext>
                      </a:extLst>
                    </p:cNvPr>
                    <p:cNvSpPr/>
                    <p:nvPr/>
                  </p:nvSpPr>
                  <p:spPr>
                    <a:xfrm>
                      <a:off x="5221425" y="5505617"/>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国庫支出金</a:t>
                      </a:r>
                      <a:endParaRPr lang="ja-JP" altLang="en-US" sz="1000" dirty="0">
                        <a:solidFill>
                          <a:schemeClr val="tx1"/>
                        </a:solidFill>
                        <a:latin typeface="+mn-ea"/>
                      </a:endParaRPr>
                    </a:p>
                  </p:txBody>
                </p:sp>
                <p:sp>
                  <p:nvSpPr>
                    <p:cNvPr id="114778" name="テキスト ボックス 114777">
                      <a:extLst>
                        <a:ext uri="{FF2B5EF4-FFF2-40B4-BE49-F238E27FC236}">
                          <a16:creationId xmlns:a16="http://schemas.microsoft.com/office/drawing/2014/main" id="{A310DC33-D4FB-85F6-7815-E943E44431FD}"/>
                        </a:ext>
                      </a:extLst>
                    </p:cNvPr>
                    <p:cNvSpPr txBox="1"/>
                    <p:nvPr/>
                  </p:nvSpPr>
                  <p:spPr>
                    <a:xfrm>
                      <a:off x="5244717" y="5634779"/>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国と地方公共団体が協力して行う事業の財源にあてるため、</a:t>
                      </a:r>
                    </a:p>
                    <a:p>
                      <a:pPr>
                        <a:lnSpc>
                          <a:spcPct val="120000"/>
                        </a:lnSpc>
                      </a:pPr>
                      <a:r>
                        <a:rPr lang="ja-JP" altLang="en-US" sz="800">
                          <a:latin typeface="HGPGothicE" panose="020B0900000000000000" pitchFamily="34" charset="-128"/>
                          <a:ea typeface="HGPGothicE" panose="020B0900000000000000" pitchFamily="34" charset="-128"/>
                        </a:rPr>
                        <a:t>国が補助金・負担金として支出するもの。</a:t>
                      </a:r>
                    </a:p>
                  </p:txBody>
                </p:sp>
              </p:grpSp>
              <p:grpSp>
                <p:nvGrpSpPr>
                  <p:cNvPr id="114893" name="グループ化 114892">
                    <a:extLst>
                      <a:ext uri="{FF2B5EF4-FFF2-40B4-BE49-F238E27FC236}">
                        <a16:creationId xmlns:a16="http://schemas.microsoft.com/office/drawing/2014/main" id="{49026D1F-0E40-A4BF-B8CD-BECEB1B23723}"/>
                      </a:ext>
                    </a:extLst>
                  </p:cNvPr>
                  <p:cNvGrpSpPr/>
                  <p:nvPr/>
                </p:nvGrpSpPr>
                <p:grpSpPr>
                  <a:xfrm>
                    <a:off x="5229862" y="2687617"/>
                    <a:ext cx="1820878" cy="466678"/>
                    <a:chOff x="5229862" y="2687617"/>
                    <a:chExt cx="1820878" cy="466678"/>
                  </a:xfrm>
                </p:grpSpPr>
                <p:sp>
                  <p:nvSpPr>
                    <p:cNvPr id="114690" name="テキスト ボックス 114689">
                      <a:extLst>
                        <a:ext uri="{FF2B5EF4-FFF2-40B4-BE49-F238E27FC236}">
                          <a16:creationId xmlns:a16="http://schemas.microsoft.com/office/drawing/2014/main" id="{64DA1E62-800C-EB0D-37A2-4695EC35B24A}"/>
                        </a:ext>
                      </a:extLst>
                    </p:cNvPr>
                    <p:cNvSpPr txBox="1"/>
                    <p:nvPr/>
                  </p:nvSpPr>
                  <p:spPr>
                    <a:xfrm>
                      <a:off x="5317573" y="2687617"/>
                      <a:ext cx="1733167" cy="246221"/>
                    </a:xfrm>
                    <a:prstGeom prst="rect">
                      <a:avLst/>
                    </a:prstGeom>
                    <a:noFill/>
                  </p:spPr>
                  <p:txBody>
                    <a:bodyPr wrap="none" lIns="0" tIns="0" rIns="0" bIns="0" rtlCol="0">
                      <a:spAutoFit/>
                    </a:bodyPr>
                    <a:lstStyle/>
                    <a:p>
                      <a:pPr algn="ctr"/>
                      <a:r>
                        <a:rPr kumimoji="1" lang="ja-JP" altLang="en-US" sz="1600" spc="-90"/>
                        <a:t>岐阜県の</a:t>
                      </a:r>
                      <a:r>
                        <a:rPr kumimoji="1" lang="ja-JP" altLang="en-US" sz="1600" spc="-90">
                          <a:solidFill>
                            <a:srgbClr val="FF0000"/>
                          </a:solidFill>
                        </a:rPr>
                        <a:t>歳入</a:t>
                      </a:r>
                      <a:r>
                        <a:rPr kumimoji="1" lang="ja-JP" altLang="en-US" sz="1600" spc="-90"/>
                        <a:t>の内訳</a:t>
                      </a:r>
                    </a:p>
                  </p:txBody>
                </p:sp>
                <p:sp>
                  <p:nvSpPr>
                    <p:cNvPr id="114779" name="テキスト ボックス 114778">
                      <a:extLst>
                        <a:ext uri="{FF2B5EF4-FFF2-40B4-BE49-F238E27FC236}">
                          <a16:creationId xmlns:a16="http://schemas.microsoft.com/office/drawing/2014/main" id="{202CA950-5906-C5A6-8765-B1DAC020C7B5}"/>
                        </a:ext>
                      </a:extLst>
                    </p:cNvPr>
                    <p:cNvSpPr txBox="1"/>
                    <p:nvPr/>
                  </p:nvSpPr>
                  <p:spPr>
                    <a:xfrm>
                      <a:off x="5229862" y="2885824"/>
                      <a:ext cx="1685275"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grpSp>
              <p:grpSp>
                <p:nvGrpSpPr>
                  <p:cNvPr id="114891" name="グループ化 114890">
                    <a:extLst>
                      <a:ext uri="{FF2B5EF4-FFF2-40B4-BE49-F238E27FC236}">
                        <a16:creationId xmlns:a16="http://schemas.microsoft.com/office/drawing/2014/main" id="{6CA7D7BF-F807-095E-F010-4D6955A9E0AF}"/>
                      </a:ext>
                    </a:extLst>
                  </p:cNvPr>
                  <p:cNvGrpSpPr/>
                  <p:nvPr/>
                </p:nvGrpSpPr>
                <p:grpSpPr>
                  <a:xfrm>
                    <a:off x="5229862" y="4955814"/>
                    <a:ext cx="3708261" cy="497340"/>
                    <a:chOff x="5229862" y="4955814"/>
                    <a:chExt cx="3708261" cy="497340"/>
                  </a:xfrm>
                </p:grpSpPr>
                <p:sp>
                  <p:nvSpPr>
                    <p:cNvPr id="114706" name="角丸四角形 15">
                      <a:extLst>
                        <a:ext uri="{FF2B5EF4-FFF2-40B4-BE49-F238E27FC236}">
                          <a16:creationId xmlns:a16="http://schemas.microsoft.com/office/drawing/2014/main" id="{AD8FE709-EF0A-CD3C-1807-1243D8E1BC85}"/>
                        </a:ext>
                      </a:extLst>
                    </p:cNvPr>
                    <p:cNvSpPr/>
                    <p:nvPr/>
                  </p:nvSpPr>
                  <p:spPr>
                    <a:xfrm>
                      <a:off x="5229862" y="4955814"/>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地方交付税</a:t>
                      </a:r>
                      <a:endParaRPr lang="ja-JP" altLang="en-US" sz="1000" dirty="0">
                        <a:solidFill>
                          <a:schemeClr val="tx1"/>
                        </a:solidFill>
                        <a:latin typeface="+mn-ea"/>
                      </a:endParaRPr>
                    </a:p>
                  </p:txBody>
                </p:sp>
                <p:sp>
                  <p:nvSpPr>
                    <p:cNvPr id="114707" name="テキスト ボックス 114706">
                      <a:extLst>
                        <a:ext uri="{FF2B5EF4-FFF2-40B4-BE49-F238E27FC236}">
                          <a16:creationId xmlns:a16="http://schemas.microsoft.com/office/drawing/2014/main" id="{92E789B5-A116-DC9B-BBE8-501CBD340B35}"/>
                        </a:ext>
                      </a:extLst>
                    </p:cNvPr>
                    <p:cNvSpPr txBox="1"/>
                    <p:nvPr/>
                  </p:nvSpPr>
                  <p:spPr>
                    <a:xfrm>
                      <a:off x="5253154" y="5084976"/>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住民がどの地域に住んでいても一定の水準の公共サービスを受けられるように、</a:t>
                      </a:r>
                    </a:p>
                    <a:p>
                      <a:pPr>
                        <a:lnSpc>
                          <a:spcPct val="120000"/>
                        </a:lnSpc>
                      </a:pPr>
                      <a:r>
                        <a:rPr lang="ja-JP" altLang="en-US" sz="800">
                          <a:latin typeface="HGPGothicE" panose="020B0900000000000000" pitchFamily="34" charset="-128"/>
                          <a:ea typeface="HGPGothicE" panose="020B0900000000000000" pitchFamily="34" charset="-128"/>
                        </a:rPr>
                        <a:t>国が各地方公共団体の財政力を調整するために交付するもの。</a:t>
                      </a:r>
                    </a:p>
                  </p:txBody>
                </p:sp>
              </p:grpSp>
              <p:grpSp>
                <p:nvGrpSpPr>
                  <p:cNvPr id="114890" name="グループ化 114889">
                    <a:extLst>
                      <a:ext uri="{FF2B5EF4-FFF2-40B4-BE49-F238E27FC236}">
                        <a16:creationId xmlns:a16="http://schemas.microsoft.com/office/drawing/2014/main" id="{CFB4D396-7CE9-7861-E838-E3E4E0439E63}"/>
                      </a:ext>
                    </a:extLst>
                  </p:cNvPr>
                  <p:cNvGrpSpPr/>
                  <p:nvPr/>
                </p:nvGrpSpPr>
                <p:grpSpPr>
                  <a:xfrm>
                    <a:off x="5221425" y="6059081"/>
                    <a:ext cx="3708261" cy="497340"/>
                    <a:chOff x="5221425" y="6059081"/>
                    <a:chExt cx="3708261" cy="497340"/>
                  </a:xfrm>
                </p:grpSpPr>
                <p:sp>
                  <p:nvSpPr>
                    <p:cNvPr id="114708" name="角丸四角形 15">
                      <a:extLst>
                        <a:ext uri="{FF2B5EF4-FFF2-40B4-BE49-F238E27FC236}">
                          <a16:creationId xmlns:a16="http://schemas.microsoft.com/office/drawing/2014/main" id="{86D38716-11DB-B387-188F-B6C1C827AA2D}"/>
                        </a:ext>
                      </a:extLst>
                    </p:cNvPr>
                    <p:cNvSpPr/>
                    <p:nvPr/>
                  </p:nvSpPr>
                  <p:spPr>
                    <a:xfrm>
                      <a:off x="5221425" y="6059081"/>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地方譲与税</a:t>
                      </a:r>
                      <a:endParaRPr lang="ja-JP" altLang="en-US" sz="1000" dirty="0">
                        <a:solidFill>
                          <a:schemeClr val="tx1"/>
                        </a:solidFill>
                        <a:latin typeface="+mn-ea"/>
                      </a:endParaRPr>
                    </a:p>
                  </p:txBody>
                </p:sp>
                <p:sp>
                  <p:nvSpPr>
                    <p:cNvPr id="114710" name="テキスト ボックス 114709">
                      <a:extLst>
                        <a:ext uri="{FF2B5EF4-FFF2-40B4-BE49-F238E27FC236}">
                          <a16:creationId xmlns:a16="http://schemas.microsoft.com/office/drawing/2014/main" id="{FE6ACC25-DD37-71F3-5396-2C94ADA0A71D}"/>
                        </a:ext>
                      </a:extLst>
                    </p:cNvPr>
                    <p:cNvSpPr txBox="1"/>
                    <p:nvPr/>
                  </p:nvSpPr>
                  <p:spPr>
                    <a:xfrm>
                      <a:off x="5244717" y="6188243"/>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手続上、国税として納税されている税金、その全部又は一部が地方公共団体に</a:t>
                      </a:r>
                    </a:p>
                    <a:p>
                      <a:pPr>
                        <a:lnSpc>
                          <a:spcPct val="120000"/>
                        </a:lnSpc>
                      </a:pPr>
                      <a:r>
                        <a:rPr lang="ja-JP" altLang="en-US" sz="800">
                          <a:latin typeface="HGPGothicE" panose="020B0900000000000000" pitchFamily="34" charset="-128"/>
                          <a:ea typeface="HGPGothicE" panose="020B0900000000000000" pitchFamily="34" charset="-128"/>
                        </a:rPr>
                        <a:t>譲与されるもの。特別法人事業剰余譲与税、地方揮発油譲与税などがある。</a:t>
                      </a:r>
                    </a:p>
                  </p:txBody>
                </p:sp>
              </p:grpSp>
              <p:grpSp>
                <p:nvGrpSpPr>
                  <p:cNvPr id="114889" name="グループ化 114888">
                    <a:extLst>
                      <a:ext uri="{FF2B5EF4-FFF2-40B4-BE49-F238E27FC236}">
                        <a16:creationId xmlns:a16="http://schemas.microsoft.com/office/drawing/2014/main" id="{3EA2F7C2-5C5C-FDA6-AB9E-163E02BA186C}"/>
                      </a:ext>
                    </a:extLst>
                  </p:cNvPr>
                  <p:cNvGrpSpPr/>
                  <p:nvPr/>
                </p:nvGrpSpPr>
                <p:grpSpPr>
                  <a:xfrm>
                    <a:off x="5328518" y="3192686"/>
                    <a:ext cx="3397942" cy="1635323"/>
                    <a:chOff x="5328518" y="3156590"/>
                    <a:chExt cx="3397942" cy="1635323"/>
                  </a:xfrm>
                </p:grpSpPr>
                <p:grpSp>
                  <p:nvGrpSpPr>
                    <p:cNvPr id="114786" name="グループ化 114785">
                      <a:extLst>
                        <a:ext uri="{FF2B5EF4-FFF2-40B4-BE49-F238E27FC236}">
                          <a16:creationId xmlns:a16="http://schemas.microsoft.com/office/drawing/2014/main" id="{B68310C4-2986-B9B1-D67A-E39B7D37CA0E}"/>
                        </a:ext>
                      </a:extLst>
                    </p:cNvPr>
                    <p:cNvGrpSpPr/>
                    <p:nvPr/>
                  </p:nvGrpSpPr>
                  <p:grpSpPr>
                    <a:xfrm>
                      <a:off x="5328518" y="3156590"/>
                      <a:ext cx="1410610" cy="162853"/>
                      <a:chOff x="5241515" y="3393974"/>
                      <a:chExt cx="1410610" cy="162853"/>
                    </a:xfrm>
                  </p:grpSpPr>
                  <p:sp>
                    <p:nvSpPr>
                      <p:cNvPr id="114726" name="テキスト ボックス 114725">
                        <a:extLst>
                          <a:ext uri="{FF2B5EF4-FFF2-40B4-BE49-F238E27FC236}">
                            <a16:creationId xmlns:a16="http://schemas.microsoft.com/office/drawing/2014/main" id="{E1B1528B-D143-EF86-217F-CE7646145EAF}"/>
                          </a:ext>
                        </a:extLst>
                      </p:cNvPr>
                      <p:cNvSpPr txBox="1"/>
                      <p:nvPr/>
                    </p:nvSpPr>
                    <p:spPr>
                      <a:xfrm>
                        <a:off x="5407035" y="3402939"/>
                        <a:ext cx="39686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県民税 </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9" name="テキスト ボックス 114728">
                        <a:extLst>
                          <a:ext uri="{FF2B5EF4-FFF2-40B4-BE49-F238E27FC236}">
                            <a16:creationId xmlns:a16="http://schemas.microsoft.com/office/drawing/2014/main" id="{E8980350-9A16-901E-7B5B-B22B317AE8B5}"/>
                          </a:ext>
                        </a:extLst>
                      </p:cNvPr>
                      <p:cNvSpPr txBox="1"/>
                      <p:nvPr/>
                    </p:nvSpPr>
                    <p:spPr>
                      <a:xfrm>
                        <a:off x="6169752" y="3393974"/>
                        <a:ext cx="48237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808</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6" name="正方形/長方形 114745">
                        <a:extLst>
                          <a:ext uri="{FF2B5EF4-FFF2-40B4-BE49-F238E27FC236}">
                            <a16:creationId xmlns:a16="http://schemas.microsoft.com/office/drawing/2014/main" id="{4D2D8850-171A-6460-4502-D879B901361F}"/>
                          </a:ext>
                        </a:extLst>
                      </p:cNvPr>
                      <p:cNvSpPr/>
                      <p:nvPr/>
                    </p:nvSpPr>
                    <p:spPr>
                      <a:xfrm>
                        <a:off x="5241515" y="3403417"/>
                        <a:ext cx="128412" cy="149456"/>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65" name="直線コネクタ 114764">
                        <a:extLst>
                          <a:ext uri="{FF2B5EF4-FFF2-40B4-BE49-F238E27FC236}">
                            <a16:creationId xmlns:a16="http://schemas.microsoft.com/office/drawing/2014/main" id="{B7F1368D-CC5C-DB40-1F9A-2EA118552B4D}"/>
                          </a:ext>
                        </a:extLst>
                      </p:cNvPr>
                      <p:cNvCxnSpPr>
                        <a:cxnSpLocks/>
                      </p:cNvCxnSpPr>
                      <p:nvPr/>
                    </p:nvCxnSpPr>
                    <p:spPr>
                      <a:xfrm>
                        <a:off x="5842924" y="3476063"/>
                        <a:ext cx="270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11" name="グループ化 114710">
                      <a:extLst>
                        <a:ext uri="{FF2B5EF4-FFF2-40B4-BE49-F238E27FC236}">
                          <a16:creationId xmlns:a16="http://schemas.microsoft.com/office/drawing/2014/main" id="{940B799D-A314-E926-BFC6-AADED4A46537}"/>
                        </a:ext>
                      </a:extLst>
                    </p:cNvPr>
                    <p:cNvGrpSpPr/>
                    <p:nvPr/>
                  </p:nvGrpSpPr>
                  <p:grpSpPr>
                    <a:xfrm>
                      <a:off x="5328518" y="3404871"/>
                      <a:ext cx="1428080" cy="158899"/>
                      <a:chOff x="5241515" y="3393974"/>
                      <a:chExt cx="1428080" cy="158899"/>
                    </a:xfrm>
                  </p:grpSpPr>
                  <p:sp>
                    <p:nvSpPr>
                      <p:cNvPr id="114712" name="テキスト ボックス 114711">
                        <a:extLst>
                          <a:ext uri="{FF2B5EF4-FFF2-40B4-BE49-F238E27FC236}">
                            <a16:creationId xmlns:a16="http://schemas.microsoft.com/office/drawing/2014/main" id="{E5E4C54E-6E72-7270-9ACA-B668FC0C1AE2}"/>
                          </a:ext>
                        </a:extLst>
                      </p:cNvPr>
                      <p:cNvSpPr txBox="1"/>
                      <p:nvPr/>
                    </p:nvSpPr>
                    <p:spPr>
                      <a:xfrm>
                        <a:off x="5407035" y="3402939"/>
                        <a:ext cx="396866" cy="13989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事業税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3" name="テキスト ボックス 114712">
                        <a:extLst>
                          <a:ext uri="{FF2B5EF4-FFF2-40B4-BE49-F238E27FC236}">
                            <a16:creationId xmlns:a16="http://schemas.microsoft.com/office/drawing/2014/main" id="{9168E121-9F8A-47E8-8C5C-2E85D5B8F7F7}"/>
                          </a:ext>
                        </a:extLst>
                      </p:cNvPr>
                      <p:cNvSpPr txBox="1"/>
                      <p:nvPr/>
                    </p:nvSpPr>
                    <p:spPr>
                      <a:xfrm>
                        <a:off x="6178951" y="3393974"/>
                        <a:ext cx="490644"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590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4" name="正方形/長方形 114713">
                        <a:extLst>
                          <a:ext uri="{FF2B5EF4-FFF2-40B4-BE49-F238E27FC236}">
                            <a16:creationId xmlns:a16="http://schemas.microsoft.com/office/drawing/2014/main" id="{CBCAA210-877A-19CF-D04C-2AE85D0CE7F9}"/>
                          </a:ext>
                        </a:extLst>
                      </p:cNvPr>
                      <p:cNvSpPr/>
                      <p:nvPr/>
                    </p:nvSpPr>
                    <p:spPr>
                      <a:xfrm>
                        <a:off x="5241515" y="3403417"/>
                        <a:ext cx="128412" cy="149456"/>
                      </a:xfrm>
                      <a:prstGeom prst="rect">
                        <a:avLst/>
                      </a:prstGeom>
                      <a:solidFill>
                        <a:srgbClr val="03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15" name="直線コネクタ 114714">
                        <a:extLst>
                          <a:ext uri="{FF2B5EF4-FFF2-40B4-BE49-F238E27FC236}">
                            <a16:creationId xmlns:a16="http://schemas.microsoft.com/office/drawing/2014/main" id="{6275524F-6673-2222-D6E7-DF3891020237}"/>
                          </a:ext>
                        </a:extLst>
                      </p:cNvPr>
                      <p:cNvCxnSpPr>
                        <a:cxnSpLocks/>
                      </p:cNvCxnSpPr>
                      <p:nvPr/>
                    </p:nvCxnSpPr>
                    <p:spPr>
                      <a:xfrm>
                        <a:off x="5842925" y="3476063"/>
                        <a:ext cx="270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16" name="グループ化 114715">
                      <a:extLst>
                        <a:ext uri="{FF2B5EF4-FFF2-40B4-BE49-F238E27FC236}">
                          <a16:creationId xmlns:a16="http://schemas.microsoft.com/office/drawing/2014/main" id="{1AC3790B-1498-0677-D08C-2F8A8F5A0E36}"/>
                        </a:ext>
                      </a:extLst>
                    </p:cNvPr>
                    <p:cNvGrpSpPr/>
                    <p:nvPr/>
                  </p:nvGrpSpPr>
                  <p:grpSpPr>
                    <a:xfrm>
                      <a:off x="5328518" y="3653152"/>
                      <a:ext cx="1421532" cy="162853"/>
                      <a:chOff x="5241515" y="3393974"/>
                      <a:chExt cx="1421532" cy="162853"/>
                    </a:xfrm>
                  </p:grpSpPr>
                  <p:sp>
                    <p:nvSpPr>
                      <p:cNvPr id="114717" name="テキスト ボックス 114716">
                        <a:extLst>
                          <a:ext uri="{FF2B5EF4-FFF2-40B4-BE49-F238E27FC236}">
                            <a16:creationId xmlns:a16="http://schemas.microsoft.com/office/drawing/2014/main" id="{B0BA0ED7-D131-30D8-E404-500AF2AC51D7}"/>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地方消費税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9" name="テキスト ボックス 114718">
                        <a:extLst>
                          <a:ext uri="{FF2B5EF4-FFF2-40B4-BE49-F238E27FC236}">
                            <a16:creationId xmlns:a16="http://schemas.microsoft.com/office/drawing/2014/main" id="{5CE36D83-660A-C2F6-CEC0-C076BF2A3945}"/>
                          </a:ext>
                        </a:extLst>
                      </p:cNvPr>
                      <p:cNvSpPr txBox="1"/>
                      <p:nvPr/>
                    </p:nvSpPr>
                    <p:spPr>
                      <a:xfrm>
                        <a:off x="6184484" y="339397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579</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0" name="正方形/長方形 114719">
                        <a:extLst>
                          <a:ext uri="{FF2B5EF4-FFF2-40B4-BE49-F238E27FC236}">
                            <a16:creationId xmlns:a16="http://schemas.microsoft.com/office/drawing/2014/main" id="{17634203-40EF-D3E8-613C-194F968DFB37}"/>
                          </a:ext>
                        </a:extLst>
                      </p:cNvPr>
                      <p:cNvSpPr/>
                      <p:nvPr/>
                    </p:nvSpPr>
                    <p:spPr>
                      <a:xfrm>
                        <a:off x="5241515" y="3403417"/>
                        <a:ext cx="128412" cy="149456"/>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21" name="直線コネクタ 114720">
                        <a:extLst>
                          <a:ext uri="{FF2B5EF4-FFF2-40B4-BE49-F238E27FC236}">
                            <a16:creationId xmlns:a16="http://schemas.microsoft.com/office/drawing/2014/main" id="{DE6A9FE4-8F16-1A08-2382-73E111A59931}"/>
                          </a:ext>
                        </a:extLst>
                      </p:cNvPr>
                      <p:cNvCxnSpPr>
                        <a:cxnSpLocks/>
                      </p:cNvCxnSpPr>
                      <p:nvPr/>
                    </p:nvCxnSpPr>
                    <p:spPr>
                      <a:xfrm>
                        <a:off x="6046125" y="3476063"/>
                        <a:ext cx="72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22" name="グループ化 114721">
                      <a:extLst>
                        <a:ext uri="{FF2B5EF4-FFF2-40B4-BE49-F238E27FC236}">
                          <a16:creationId xmlns:a16="http://schemas.microsoft.com/office/drawing/2014/main" id="{3A76F2CF-A889-1A81-96A8-BD540DAE5E8B}"/>
                        </a:ext>
                      </a:extLst>
                    </p:cNvPr>
                    <p:cNvGrpSpPr/>
                    <p:nvPr/>
                  </p:nvGrpSpPr>
                  <p:grpSpPr>
                    <a:xfrm>
                      <a:off x="5328518" y="3889322"/>
                      <a:ext cx="1415183" cy="162853"/>
                      <a:chOff x="5241515" y="3393974"/>
                      <a:chExt cx="1415183" cy="162853"/>
                    </a:xfrm>
                  </p:grpSpPr>
                  <p:sp>
                    <p:nvSpPr>
                      <p:cNvPr id="114723" name="テキスト ボックス 114722">
                        <a:extLst>
                          <a:ext uri="{FF2B5EF4-FFF2-40B4-BE49-F238E27FC236}">
                            <a16:creationId xmlns:a16="http://schemas.microsoft.com/office/drawing/2014/main" id="{45B24942-CAC2-9068-B80E-20A36CC6767D}"/>
                          </a:ext>
                        </a:extLst>
                      </p:cNvPr>
                      <p:cNvSpPr txBox="1"/>
                      <p:nvPr/>
                    </p:nvSpPr>
                    <p:spPr>
                      <a:xfrm>
                        <a:off x="5407034" y="3402939"/>
                        <a:ext cx="52893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自動車税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4" name="テキスト ボックス 114723">
                        <a:extLst>
                          <a:ext uri="{FF2B5EF4-FFF2-40B4-BE49-F238E27FC236}">
                            <a16:creationId xmlns:a16="http://schemas.microsoft.com/office/drawing/2014/main" id="{F306C322-DFA5-ED13-4BB1-1C40958AB539}"/>
                          </a:ext>
                        </a:extLst>
                      </p:cNvPr>
                      <p:cNvSpPr txBox="1"/>
                      <p:nvPr/>
                    </p:nvSpPr>
                    <p:spPr>
                      <a:xfrm>
                        <a:off x="6181310" y="3393974"/>
                        <a:ext cx="47538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333</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8" name="正方形/長方形 114727">
                        <a:extLst>
                          <a:ext uri="{FF2B5EF4-FFF2-40B4-BE49-F238E27FC236}">
                            <a16:creationId xmlns:a16="http://schemas.microsoft.com/office/drawing/2014/main" id="{247A31E7-69C5-25B8-AA2A-B4CAE3780C96}"/>
                          </a:ext>
                        </a:extLst>
                      </p:cNvPr>
                      <p:cNvSpPr/>
                      <p:nvPr/>
                    </p:nvSpPr>
                    <p:spPr>
                      <a:xfrm>
                        <a:off x="5241515" y="3403417"/>
                        <a:ext cx="128412" cy="149456"/>
                      </a:xfrm>
                      <a:prstGeom prst="rect">
                        <a:avLst/>
                      </a:prstGeom>
                      <a:solidFill>
                        <a:srgbClr val="990099"/>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43" name="直線コネクタ 114742">
                        <a:extLst>
                          <a:ext uri="{FF2B5EF4-FFF2-40B4-BE49-F238E27FC236}">
                            <a16:creationId xmlns:a16="http://schemas.microsoft.com/office/drawing/2014/main" id="{F9BEF1B9-5A2B-58BB-57A4-B9746737E5C3}"/>
                          </a:ext>
                        </a:extLst>
                      </p:cNvPr>
                      <p:cNvCxnSpPr>
                        <a:cxnSpLocks/>
                      </p:cNvCxnSpPr>
                      <p:nvPr/>
                    </p:nvCxnSpPr>
                    <p:spPr>
                      <a:xfrm>
                        <a:off x="5945519" y="3476063"/>
                        <a:ext cx="180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75" name="グループ化 114774">
                      <a:extLst>
                        <a:ext uri="{FF2B5EF4-FFF2-40B4-BE49-F238E27FC236}">
                          <a16:creationId xmlns:a16="http://schemas.microsoft.com/office/drawing/2014/main" id="{3EF62682-714D-9177-FC14-CF987B0E2377}"/>
                        </a:ext>
                      </a:extLst>
                    </p:cNvPr>
                    <p:cNvGrpSpPr/>
                    <p:nvPr/>
                  </p:nvGrpSpPr>
                  <p:grpSpPr>
                    <a:xfrm>
                      <a:off x="7048317" y="3156590"/>
                      <a:ext cx="1673408" cy="162853"/>
                      <a:chOff x="5241515" y="3393974"/>
                      <a:chExt cx="1673408" cy="162853"/>
                    </a:xfrm>
                  </p:grpSpPr>
                  <p:sp>
                    <p:nvSpPr>
                      <p:cNvPr id="114776" name="テキスト ボックス 114775">
                        <a:extLst>
                          <a:ext uri="{FF2B5EF4-FFF2-40B4-BE49-F238E27FC236}">
                            <a16:creationId xmlns:a16="http://schemas.microsoft.com/office/drawing/2014/main" id="{AC820E64-2834-338B-19C0-0F0E3AEB9743}"/>
                          </a:ext>
                        </a:extLst>
                      </p:cNvPr>
                      <p:cNvSpPr txBox="1"/>
                      <p:nvPr/>
                    </p:nvSpPr>
                    <p:spPr>
                      <a:xfrm>
                        <a:off x="5407035" y="3402939"/>
                        <a:ext cx="1041163" cy="153888"/>
                      </a:xfrm>
                      <a:prstGeom prst="rect">
                        <a:avLst/>
                      </a:prstGeom>
                      <a:noFill/>
                      <a:ln>
                        <a:noFill/>
                      </a:ln>
                    </p:spPr>
                    <p:txBody>
                      <a:bodyPr wrap="square" lIns="0" tIns="0" rIns="0" bIns="0" rtlCol="0">
                        <a:spAutoFit/>
                      </a:bodyPr>
                      <a:lstStyle/>
                      <a:p>
                        <a:r>
                          <a:rPr lang="ja-JP" altLang="en-US" sz="1000" spc="-50">
                            <a:ln w="5080">
                              <a:noFill/>
                            </a:ln>
                            <a:latin typeface="HGPｺﾞｼｯｸE" panose="020B0900000000000000" pitchFamily="50" charset="-128"/>
                            <a:ea typeface="HGPｺﾞｼｯｸE" panose="020B0900000000000000" pitchFamily="50" charset="-128"/>
                          </a:rPr>
                          <a:t>地方消費税清算金</a:t>
                        </a:r>
                        <a:endParaRPr kumimoji="1" lang="en-US" altLang="ja-JP" sz="1000" spc="-50" dirty="0">
                          <a:ln w="5080">
                            <a:noFill/>
                          </a:ln>
                          <a:effectLst/>
                          <a:latin typeface="HGPｺﾞｼｯｸE" panose="020B0900000000000000" pitchFamily="50" charset="-128"/>
                          <a:ea typeface="HGPｺﾞｼｯｸE" panose="020B0900000000000000" pitchFamily="50" charset="-128"/>
                        </a:endParaRPr>
                      </a:p>
                    </p:txBody>
                  </p:sp>
                  <p:sp>
                    <p:nvSpPr>
                      <p:cNvPr id="114777" name="テキスト ボックス 114776">
                        <a:extLst>
                          <a:ext uri="{FF2B5EF4-FFF2-40B4-BE49-F238E27FC236}">
                            <a16:creationId xmlns:a16="http://schemas.microsoft.com/office/drawing/2014/main" id="{2348FA0B-5721-E8E9-8928-5FF5A9BEF3C7}"/>
                          </a:ext>
                        </a:extLst>
                      </p:cNvPr>
                      <p:cNvSpPr txBox="1"/>
                      <p:nvPr/>
                    </p:nvSpPr>
                    <p:spPr>
                      <a:xfrm>
                        <a:off x="6432134" y="3393974"/>
                        <a:ext cx="482789"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980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93" name="正方形/長方形 114792">
                        <a:extLst>
                          <a:ext uri="{FF2B5EF4-FFF2-40B4-BE49-F238E27FC236}">
                            <a16:creationId xmlns:a16="http://schemas.microsoft.com/office/drawing/2014/main" id="{9ACE3ECD-F743-C271-6672-51DA3D379B09}"/>
                          </a:ext>
                        </a:extLst>
                      </p:cNvPr>
                      <p:cNvSpPr/>
                      <p:nvPr/>
                    </p:nvSpPr>
                    <p:spPr>
                      <a:xfrm>
                        <a:off x="5241515" y="3403417"/>
                        <a:ext cx="128412" cy="149456"/>
                      </a:xfrm>
                      <a:prstGeom prst="rect">
                        <a:avLst/>
                      </a:prstGeom>
                      <a:solidFill>
                        <a:srgbClr val="FFF1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30" name="グループ化 114829">
                      <a:extLst>
                        <a:ext uri="{FF2B5EF4-FFF2-40B4-BE49-F238E27FC236}">
                          <a16:creationId xmlns:a16="http://schemas.microsoft.com/office/drawing/2014/main" id="{207AD9C0-4CA7-9BA7-77AA-66B74D63B957}"/>
                        </a:ext>
                      </a:extLst>
                    </p:cNvPr>
                    <p:cNvGrpSpPr/>
                    <p:nvPr/>
                  </p:nvGrpSpPr>
                  <p:grpSpPr>
                    <a:xfrm>
                      <a:off x="5328518" y="4135752"/>
                      <a:ext cx="1421532" cy="162853"/>
                      <a:chOff x="5241515" y="3393974"/>
                      <a:chExt cx="1421532" cy="162853"/>
                    </a:xfrm>
                  </p:grpSpPr>
                  <p:sp>
                    <p:nvSpPr>
                      <p:cNvPr id="114831" name="テキスト ボックス 114830">
                        <a:extLst>
                          <a:ext uri="{FF2B5EF4-FFF2-40B4-BE49-F238E27FC236}">
                            <a16:creationId xmlns:a16="http://schemas.microsoft.com/office/drawing/2014/main" id="{AA54B559-1220-E0A5-3FD9-0051C660D3B9}"/>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軽油引取税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2" name="テキスト ボックス 114831">
                        <a:extLst>
                          <a:ext uri="{FF2B5EF4-FFF2-40B4-BE49-F238E27FC236}">
                            <a16:creationId xmlns:a16="http://schemas.microsoft.com/office/drawing/2014/main" id="{5B999F2C-0714-2A3E-D469-C85C4C579CC3}"/>
                          </a:ext>
                        </a:extLst>
                      </p:cNvPr>
                      <p:cNvSpPr txBox="1"/>
                      <p:nvPr/>
                    </p:nvSpPr>
                    <p:spPr>
                      <a:xfrm>
                        <a:off x="6184484" y="339397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165</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3" name="正方形/長方形 114832">
                        <a:extLst>
                          <a:ext uri="{FF2B5EF4-FFF2-40B4-BE49-F238E27FC236}">
                            <a16:creationId xmlns:a16="http://schemas.microsoft.com/office/drawing/2014/main" id="{F2742144-DA91-463E-19CE-8BE372332B22}"/>
                          </a:ext>
                        </a:extLst>
                      </p:cNvPr>
                      <p:cNvSpPr/>
                      <p:nvPr/>
                    </p:nvSpPr>
                    <p:spPr>
                      <a:xfrm>
                        <a:off x="5241515" y="3403417"/>
                        <a:ext cx="128412" cy="149456"/>
                      </a:xfrm>
                      <a:prstGeom prst="rect">
                        <a:avLst/>
                      </a:prstGeom>
                      <a:solidFill>
                        <a:srgbClr val="BFE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34" name="直線コネクタ 114833">
                        <a:extLst>
                          <a:ext uri="{FF2B5EF4-FFF2-40B4-BE49-F238E27FC236}">
                            <a16:creationId xmlns:a16="http://schemas.microsoft.com/office/drawing/2014/main" id="{529F55FC-B00E-4BA4-349B-7979FF2B3C65}"/>
                          </a:ext>
                        </a:extLst>
                      </p:cNvPr>
                      <p:cNvCxnSpPr>
                        <a:cxnSpLocks/>
                      </p:cNvCxnSpPr>
                      <p:nvPr/>
                    </p:nvCxnSpPr>
                    <p:spPr>
                      <a:xfrm>
                        <a:off x="6046125" y="3476063"/>
                        <a:ext cx="72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35" name="グループ化 114834">
                      <a:extLst>
                        <a:ext uri="{FF2B5EF4-FFF2-40B4-BE49-F238E27FC236}">
                          <a16:creationId xmlns:a16="http://schemas.microsoft.com/office/drawing/2014/main" id="{F69850C2-99D1-CD67-BE02-FB7F99995E56}"/>
                        </a:ext>
                      </a:extLst>
                    </p:cNvPr>
                    <p:cNvGrpSpPr/>
                    <p:nvPr/>
                  </p:nvGrpSpPr>
                  <p:grpSpPr>
                    <a:xfrm>
                      <a:off x="5328518" y="4377052"/>
                      <a:ext cx="1408832" cy="162853"/>
                      <a:chOff x="5241515" y="3393974"/>
                      <a:chExt cx="1408832" cy="162853"/>
                    </a:xfrm>
                  </p:grpSpPr>
                  <p:sp>
                    <p:nvSpPr>
                      <p:cNvPr id="114836" name="テキスト ボックス 114835">
                        <a:extLst>
                          <a:ext uri="{FF2B5EF4-FFF2-40B4-BE49-F238E27FC236}">
                            <a16:creationId xmlns:a16="http://schemas.microsoft.com/office/drawing/2014/main" id="{06425027-85CD-C1A0-AB0E-A58185039671}"/>
                          </a:ext>
                        </a:extLst>
                      </p:cNvPr>
                      <p:cNvSpPr txBox="1"/>
                      <p:nvPr/>
                    </p:nvSpPr>
                    <p:spPr>
                      <a:xfrm>
                        <a:off x="5407034" y="3402939"/>
                        <a:ext cx="77658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不動産取得税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7" name="テキスト ボックス 114836">
                        <a:extLst>
                          <a:ext uri="{FF2B5EF4-FFF2-40B4-BE49-F238E27FC236}">
                            <a16:creationId xmlns:a16="http://schemas.microsoft.com/office/drawing/2014/main" id="{2BFD22EC-CA66-6BEE-9088-4E4CFE0E69C0}"/>
                          </a:ext>
                        </a:extLst>
                      </p:cNvPr>
                      <p:cNvSpPr txBox="1"/>
                      <p:nvPr/>
                    </p:nvSpPr>
                    <p:spPr>
                      <a:xfrm>
                        <a:off x="6247984" y="3393974"/>
                        <a:ext cx="4023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8" name="正方形/長方形 114837">
                        <a:extLst>
                          <a:ext uri="{FF2B5EF4-FFF2-40B4-BE49-F238E27FC236}">
                            <a16:creationId xmlns:a16="http://schemas.microsoft.com/office/drawing/2014/main" id="{8B9E54EA-76C8-B09B-79D1-D05A696E38FA}"/>
                          </a:ext>
                        </a:extLst>
                      </p:cNvPr>
                      <p:cNvSpPr/>
                      <p:nvPr/>
                    </p:nvSpPr>
                    <p:spPr>
                      <a:xfrm>
                        <a:off x="5241515" y="3403417"/>
                        <a:ext cx="128412" cy="149456"/>
                      </a:xfrm>
                      <a:prstGeom prst="rect">
                        <a:avLst/>
                      </a:prstGeom>
                      <a:solidFill>
                        <a:srgbClr val="FF4B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40" name="グループ化 114839">
                      <a:extLst>
                        <a:ext uri="{FF2B5EF4-FFF2-40B4-BE49-F238E27FC236}">
                          <a16:creationId xmlns:a16="http://schemas.microsoft.com/office/drawing/2014/main" id="{F89A139F-6134-6AEE-C377-DF8141B4F8BA}"/>
                        </a:ext>
                      </a:extLst>
                    </p:cNvPr>
                    <p:cNvGrpSpPr/>
                    <p:nvPr/>
                  </p:nvGrpSpPr>
                  <p:grpSpPr>
                    <a:xfrm>
                      <a:off x="5328518" y="4622747"/>
                      <a:ext cx="1415182" cy="162853"/>
                      <a:chOff x="5241515" y="3393974"/>
                      <a:chExt cx="1415182" cy="162853"/>
                    </a:xfrm>
                  </p:grpSpPr>
                  <p:sp>
                    <p:nvSpPr>
                      <p:cNvPr id="114841" name="テキスト ボックス 114840">
                        <a:extLst>
                          <a:ext uri="{FF2B5EF4-FFF2-40B4-BE49-F238E27FC236}">
                            <a16:creationId xmlns:a16="http://schemas.microsoft.com/office/drawing/2014/main" id="{2836BA58-C4A9-D6DE-1383-7A46E81600AA}"/>
                          </a:ext>
                        </a:extLst>
                      </p:cNvPr>
                      <p:cNvSpPr txBox="1"/>
                      <p:nvPr/>
                    </p:nvSpPr>
                    <p:spPr>
                      <a:xfrm>
                        <a:off x="5407034" y="3402939"/>
                        <a:ext cx="608313"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県たばこ税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42" name="テキスト ボックス 114841">
                        <a:extLst>
                          <a:ext uri="{FF2B5EF4-FFF2-40B4-BE49-F238E27FC236}">
                            <a16:creationId xmlns:a16="http://schemas.microsoft.com/office/drawing/2014/main" id="{8A4AAEF5-4698-8328-5749-0FFE5DD94320}"/>
                          </a:ext>
                        </a:extLst>
                      </p:cNvPr>
                      <p:cNvSpPr txBox="1"/>
                      <p:nvPr/>
                    </p:nvSpPr>
                    <p:spPr>
                      <a:xfrm>
                        <a:off x="6254335" y="3393974"/>
                        <a:ext cx="402362"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21</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43" name="正方形/長方形 114842">
                        <a:extLst>
                          <a:ext uri="{FF2B5EF4-FFF2-40B4-BE49-F238E27FC236}">
                            <a16:creationId xmlns:a16="http://schemas.microsoft.com/office/drawing/2014/main" id="{D7272EA5-EA1A-4846-94A5-F06B5C12B26D}"/>
                          </a:ext>
                        </a:extLst>
                      </p:cNvPr>
                      <p:cNvSpPr/>
                      <p:nvPr/>
                    </p:nvSpPr>
                    <p:spPr>
                      <a:xfrm>
                        <a:off x="5241515" y="3403417"/>
                        <a:ext cx="128412" cy="149456"/>
                      </a:xfrm>
                      <a:prstGeom prst="rect">
                        <a:avLst/>
                      </a:prstGeom>
                      <a:solidFill>
                        <a:srgbClr val="FFFF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44" name="直線コネクタ 114843">
                        <a:extLst>
                          <a:ext uri="{FF2B5EF4-FFF2-40B4-BE49-F238E27FC236}">
                            <a16:creationId xmlns:a16="http://schemas.microsoft.com/office/drawing/2014/main" id="{8A1954D7-630A-2731-EF77-D30DA2C6DD03}"/>
                          </a:ext>
                        </a:extLst>
                      </p:cNvPr>
                      <p:cNvCxnSpPr>
                        <a:cxnSpLocks/>
                      </p:cNvCxnSpPr>
                      <p:nvPr/>
                    </p:nvCxnSpPr>
                    <p:spPr>
                      <a:xfrm>
                        <a:off x="6059797" y="3476063"/>
                        <a:ext cx="65722"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51" name="グループ化 114850">
                      <a:extLst>
                        <a:ext uri="{FF2B5EF4-FFF2-40B4-BE49-F238E27FC236}">
                          <a16:creationId xmlns:a16="http://schemas.microsoft.com/office/drawing/2014/main" id="{65EB388D-A436-D583-3CF1-40ACB9958E6B}"/>
                        </a:ext>
                      </a:extLst>
                    </p:cNvPr>
                    <p:cNvGrpSpPr/>
                    <p:nvPr/>
                  </p:nvGrpSpPr>
                  <p:grpSpPr>
                    <a:xfrm>
                      <a:off x="7046606" y="3403025"/>
                      <a:ext cx="1679853" cy="162853"/>
                      <a:chOff x="5241515" y="3393974"/>
                      <a:chExt cx="1679853" cy="162853"/>
                    </a:xfrm>
                  </p:grpSpPr>
                  <p:sp>
                    <p:nvSpPr>
                      <p:cNvPr id="114852" name="テキスト ボックス 114851">
                        <a:extLst>
                          <a:ext uri="{FF2B5EF4-FFF2-40B4-BE49-F238E27FC236}">
                            <a16:creationId xmlns:a16="http://schemas.microsoft.com/office/drawing/2014/main" id="{C767CCA5-F85B-B722-D7ED-594B4F1D3B8B}"/>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諸収入</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53" name="テキスト ボックス 114852">
                        <a:extLst>
                          <a:ext uri="{FF2B5EF4-FFF2-40B4-BE49-F238E27FC236}">
                            <a16:creationId xmlns:a16="http://schemas.microsoft.com/office/drawing/2014/main" id="{9379ED78-E6BA-B07C-7E04-C38DD466D350}"/>
                          </a:ext>
                        </a:extLst>
                      </p:cNvPr>
                      <p:cNvSpPr txBox="1"/>
                      <p:nvPr/>
                    </p:nvSpPr>
                    <p:spPr>
                      <a:xfrm>
                        <a:off x="6442805" y="339397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507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54" name="正方形/長方形 114853">
                        <a:extLst>
                          <a:ext uri="{FF2B5EF4-FFF2-40B4-BE49-F238E27FC236}">
                            <a16:creationId xmlns:a16="http://schemas.microsoft.com/office/drawing/2014/main" id="{64459728-6A0C-FCCD-9F94-D537147C90BF}"/>
                          </a:ext>
                        </a:extLst>
                      </p:cNvPr>
                      <p:cNvSpPr/>
                      <p:nvPr/>
                    </p:nvSpPr>
                    <p:spPr>
                      <a:xfrm>
                        <a:off x="5241515" y="3403417"/>
                        <a:ext cx="128412" cy="149456"/>
                      </a:xfrm>
                      <a:prstGeom prst="rect">
                        <a:avLst/>
                      </a:prstGeom>
                      <a:solidFill>
                        <a:srgbClr val="C9ACE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55" name="直線コネクタ 114854">
                        <a:extLst>
                          <a:ext uri="{FF2B5EF4-FFF2-40B4-BE49-F238E27FC236}">
                            <a16:creationId xmlns:a16="http://schemas.microsoft.com/office/drawing/2014/main" id="{F742C5D7-DDE3-CD8F-6343-88CF2BC1D15E}"/>
                          </a:ext>
                        </a:extLst>
                      </p:cNvPr>
                      <p:cNvCxnSpPr>
                        <a:cxnSpLocks/>
                      </p:cNvCxnSpPr>
                      <p:nvPr/>
                    </p:nvCxnSpPr>
                    <p:spPr>
                      <a:xfrm>
                        <a:off x="5829944" y="3476063"/>
                        <a:ext cx="463351"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59" name="グループ化 114858">
                      <a:extLst>
                        <a:ext uri="{FF2B5EF4-FFF2-40B4-BE49-F238E27FC236}">
                          <a16:creationId xmlns:a16="http://schemas.microsoft.com/office/drawing/2014/main" id="{F49D753C-250D-03F9-7618-2B4E00E601B6}"/>
                        </a:ext>
                      </a:extLst>
                    </p:cNvPr>
                    <p:cNvGrpSpPr/>
                    <p:nvPr/>
                  </p:nvGrpSpPr>
                  <p:grpSpPr>
                    <a:xfrm>
                      <a:off x="7046606" y="3644952"/>
                      <a:ext cx="1679853" cy="162853"/>
                      <a:chOff x="5241515" y="3393974"/>
                      <a:chExt cx="1679853" cy="162853"/>
                    </a:xfrm>
                  </p:grpSpPr>
                  <p:sp>
                    <p:nvSpPr>
                      <p:cNvPr id="114860" name="テキスト ボックス 114859">
                        <a:extLst>
                          <a:ext uri="{FF2B5EF4-FFF2-40B4-BE49-F238E27FC236}">
                            <a16:creationId xmlns:a16="http://schemas.microsoft.com/office/drawing/2014/main" id="{440824BF-165E-A692-E4DC-9323F6B5F698}"/>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繰入金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1" name="テキスト ボックス 114860">
                        <a:extLst>
                          <a:ext uri="{FF2B5EF4-FFF2-40B4-BE49-F238E27FC236}">
                            <a16:creationId xmlns:a16="http://schemas.microsoft.com/office/drawing/2014/main" id="{9F1D1300-D25F-63F4-A8B2-01C8AA5A4E0B}"/>
                          </a:ext>
                        </a:extLst>
                      </p:cNvPr>
                      <p:cNvSpPr txBox="1"/>
                      <p:nvPr/>
                    </p:nvSpPr>
                    <p:spPr>
                      <a:xfrm>
                        <a:off x="6442805" y="339397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517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2" name="正方形/長方形 114861">
                        <a:extLst>
                          <a:ext uri="{FF2B5EF4-FFF2-40B4-BE49-F238E27FC236}">
                            <a16:creationId xmlns:a16="http://schemas.microsoft.com/office/drawing/2014/main" id="{EF4B6FFC-97B9-2493-D80B-A5ABF7A7725F}"/>
                          </a:ext>
                        </a:extLst>
                      </p:cNvPr>
                      <p:cNvSpPr/>
                      <p:nvPr/>
                    </p:nvSpPr>
                    <p:spPr>
                      <a:xfrm>
                        <a:off x="5241515" y="3403417"/>
                        <a:ext cx="128412" cy="149456"/>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63" name="直線コネクタ 114862">
                        <a:extLst>
                          <a:ext uri="{FF2B5EF4-FFF2-40B4-BE49-F238E27FC236}">
                            <a16:creationId xmlns:a16="http://schemas.microsoft.com/office/drawing/2014/main" id="{A44C40F3-9B02-999B-F85B-86470C749861}"/>
                          </a:ext>
                        </a:extLst>
                      </p:cNvPr>
                      <p:cNvCxnSpPr>
                        <a:cxnSpLocks/>
                      </p:cNvCxnSpPr>
                      <p:nvPr/>
                    </p:nvCxnSpPr>
                    <p:spPr>
                      <a:xfrm>
                        <a:off x="5829944" y="3476063"/>
                        <a:ext cx="463351"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64" name="グループ化 114863">
                      <a:extLst>
                        <a:ext uri="{FF2B5EF4-FFF2-40B4-BE49-F238E27FC236}">
                          <a16:creationId xmlns:a16="http://schemas.microsoft.com/office/drawing/2014/main" id="{B0FF5B0C-BEAD-8DE0-89BA-329D9434D217}"/>
                        </a:ext>
                      </a:extLst>
                    </p:cNvPr>
                    <p:cNvGrpSpPr/>
                    <p:nvPr/>
                  </p:nvGrpSpPr>
                  <p:grpSpPr>
                    <a:xfrm>
                      <a:off x="7046606" y="3890979"/>
                      <a:ext cx="1679854" cy="162853"/>
                      <a:chOff x="5241515" y="3393974"/>
                      <a:chExt cx="1679854" cy="162853"/>
                    </a:xfrm>
                  </p:grpSpPr>
                  <p:sp>
                    <p:nvSpPr>
                      <p:cNvPr id="114865" name="テキスト ボックス 114864">
                        <a:extLst>
                          <a:ext uri="{FF2B5EF4-FFF2-40B4-BE49-F238E27FC236}">
                            <a16:creationId xmlns:a16="http://schemas.microsoft.com/office/drawing/2014/main" id="{74E9D637-4D75-555A-CB78-2143F449AC07}"/>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地方交付税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6" name="テキスト ボックス 114865">
                        <a:extLst>
                          <a:ext uri="{FF2B5EF4-FFF2-40B4-BE49-F238E27FC236}">
                            <a16:creationId xmlns:a16="http://schemas.microsoft.com/office/drawing/2014/main" id="{233C3FA3-4B71-4BC5-8D83-B97857291459}"/>
                          </a:ext>
                        </a:extLst>
                      </p:cNvPr>
                      <p:cNvSpPr txBox="1"/>
                      <p:nvPr/>
                    </p:nvSpPr>
                    <p:spPr>
                      <a:xfrm>
                        <a:off x="6342501" y="3393974"/>
                        <a:ext cx="57886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1,952</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7" name="正方形/長方形 114866">
                        <a:extLst>
                          <a:ext uri="{FF2B5EF4-FFF2-40B4-BE49-F238E27FC236}">
                            <a16:creationId xmlns:a16="http://schemas.microsoft.com/office/drawing/2014/main" id="{7724502B-5207-E820-70AB-552E28CD757A}"/>
                          </a:ext>
                        </a:extLst>
                      </p:cNvPr>
                      <p:cNvSpPr/>
                      <p:nvPr/>
                    </p:nvSpPr>
                    <p:spPr>
                      <a:xfrm>
                        <a:off x="5241515" y="3403417"/>
                        <a:ext cx="128412" cy="149456"/>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68" name="直線コネクタ 114867">
                        <a:extLst>
                          <a:ext uri="{FF2B5EF4-FFF2-40B4-BE49-F238E27FC236}">
                            <a16:creationId xmlns:a16="http://schemas.microsoft.com/office/drawing/2014/main" id="{F908909D-F644-51FA-BDF9-6B9C40E0DE88}"/>
                          </a:ext>
                        </a:extLst>
                      </p:cNvPr>
                      <p:cNvCxnSpPr>
                        <a:cxnSpLocks/>
                        <a:stCxn id="114865" idx="3"/>
                      </p:cNvCxnSpPr>
                      <p:nvPr/>
                    </p:nvCxnSpPr>
                    <p:spPr>
                      <a:xfrm flipV="1">
                        <a:off x="6071481" y="3476063"/>
                        <a:ext cx="221814" cy="382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70" name="グループ化 114869">
                      <a:extLst>
                        <a:ext uri="{FF2B5EF4-FFF2-40B4-BE49-F238E27FC236}">
                          <a16:creationId xmlns:a16="http://schemas.microsoft.com/office/drawing/2014/main" id="{225DFF3C-7500-98C9-73FC-CEB88C02D5F2}"/>
                        </a:ext>
                      </a:extLst>
                    </p:cNvPr>
                    <p:cNvGrpSpPr/>
                    <p:nvPr/>
                  </p:nvGrpSpPr>
                  <p:grpSpPr>
                    <a:xfrm>
                      <a:off x="7046606" y="4137006"/>
                      <a:ext cx="1675047" cy="162853"/>
                      <a:chOff x="5241515" y="3393974"/>
                      <a:chExt cx="1675047" cy="162853"/>
                    </a:xfrm>
                  </p:grpSpPr>
                  <p:sp>
                    <p:nvSpPr>
                      <p:cNvPr id="114871" name="テキスト ボックス 114870">
                        <a:extLst>
                          <a:ext uri="{FF2B5EF4-FFF2-40B4-BE49-F238E27FC236}">
                            <a16:creationId xmlns:a16="http://schemas.microsoft.com/office/drawing/2014/main" id="{D87234D4-367F-1C0E-4C79-D11A7279A369}"/>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国庫支出金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2" name="テキスト ボックス 114871">
                        <a:extLst>
                          <a:ext uri="{FF2B5EF4-FFF2-40B4-BE49-F238E27FC236}">
                            <a16:creationId xmlns:a16="http://schemas.microsoft.com/office/drawing/2014/main" id="{621DFDDC-71FB-0C3C-B944-6F9B40CAF7DD}"/>
                          </a:ext>
                        </a:extLst>
                      </p:cNvPr>
                      <p:cNvSpPr txBox="1"/>
                      <p:nvPr/>
                    </p:nvSpPr>
                    <p:spPr>
                      <a:xfrm>
                        <a:off x="6440911" y="3393974"/>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977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3" name="正方形/長方形 114872">
                        <a:extLst>
                          <a:ext uri="{FF2B5EF4-FFF2-40B4-BE49-F238E27FC236}">
                            <a16:creationId xmlns:a16="http://schemas.microsoft.com/office/drawing/2014/main" id="{DB05DFDB-5531-2E0A-E2BE-8F6FDBF3E1FC}"/>
                          </a:ext>
                        </a:extLst>
                      </p:cNvPr>
                      <p:cNvSpPr/>
                      <p:nvPr/>
                    </p:nvSpPr>
                    <p:spPr>
                      <a:xfrm>
                        <a:off x="5241515" y="3403417"/>
                        <a:ext cx="128412" cy="149456"/>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74" name="直線コネクタ 114873">
                        <a:extLst>
                          <a:ext uri="{FF2B5EF4-FFF2-40B4-BE49-F238E27FC236}">
                            <a16:creationId xmlns:a16="http://schemas.microsoft.com/office/drawing/2014/main" id="{B72C1904-F1A3-679C-0552-83423C5D9CA2}"/>
                          </a:ext>
                        </a:extLst>
                      </p:cNvPr>
                      <p:cNvCxnSpPr>
                        <a:cxnSpLocks/>
                        <a:stCxn id="114871" idx="3"/>
                      </p:cNvCxnSpPr>
                      <p:nvPr/>
                    </p:nvCxnSpPr>
                    <p:spPr>
                      <a:xfrm flipV="1">
                        <a:off x="6071481" y="3476063"/>
                        <a:ext cx="221814" cy="382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75" name="グループ化 114874">
                      <a:extLst>
                        <a:ext uri="{FF2B5EF4-FFF2-40B4-BE49-F238E27FC236}">
                          <a16:creationId xmlns:a16="http://schemas.microsoft.com/office/drawing/2014/main" id="{3D19E57B-7411-F888-F9E3-DDEA48FC6803}"/>
                        </a:ext>
                      </a:extLst>
                    </p:cNvPr>
                    <p:cNvGrpSpPr/>
                    <p:nvPr/>
                  </p:nvGrpSpPr>
                  <p:grpSpPr>
                    <a:xfrm>
                      <a:off x="7046606" y="4383033"/>
                      <a:ext cx="1675047" cy="162853"/>
                      <a:chOff x="5241515" y="3393974"/>
                      <a:chExt cx="1675047" cy="162853"/>
                    </a:xfrm>
                  </p:grpSpPr>
                  <p:sp>
                    <p:nvSpPr>
                      <p:cNvPr id="114876" name="テキスト ボックス 114875">
                        <a:extLst>
                          <a:ext uri="{FF2B5EF4-FFF2-40B4-BE49-F238E27FC236}">
                            <a16:creationId xmlns:a16="http://schemas.microsoft.com/office/drawing/2014/main" id="{0A69EB45-8242-93B1-A863-8F8D5D32A4A0}"/>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県債</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7" name="テキスト ボックス 114876">
                        <a:extLst>
                          <a:ext uri="{FF2B5EF4-FFF2-40B4-BE49-F238E27FC236}">
                            <a16:creationId xmlns:a16="http://schemas.microsoft.com/office/drawing/2014/main" id="{88C4AC3F-E506-AE61-999D-F66F7381C6A5}"/>
                          </a:ext>
                        </a:extLst>
                      </p:cNvPr>
                      <p:cNvSpPr txBox="1"/>
                      <p:nvPr/>
                    </p:nvSpPr>
                    <p:spPr>
                      <a:xfrm>
                        <a:off x="6440911" y="3393974"/>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671</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8" name="正方形/長方形 114877">
                        <a:extLst>
                          <a:ext uri="{FF2B5EF4-FFF2-40B4-BE49-F238E27FC236}">
                            <a16:creationId xmlns:a16="http://schemas.microsoft.com/office/drawing/2014/main" id="{2B730F9F-C014-810E-61A1-FCB55ED13D08}"/>
                          </a:ext>
                        </a:extLst>
                      </p:cNvPr>
                      <p:cNvSpPr/>
                      <p:nvPr/>
                    </p:nvSpPr>
                    <p:spPr>
                      <a:xfrm>
                        <a:off x="5241515" y="3403417"/>
                        <a:ext cx="128412" cy="149456"/>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79" name="直線コネクタ 114878">
                        <a:extLst>
                          <a:ext uri="{FF2B5EF4-FFF2-40B4-BE49-F238E27FC236}">
                            <a16:creationId xmlns:a16="http://schemas.microsoft.com/office/drawing/2014/main" id="{C3689BF5-BE95-A368-77C1-3E21B38C670D}"/>
                          </a:ext>
                        </a:extLst>
                      </p:cNvPr>
                      <p:cNvCxnSpPr>
                        <a:cxnSpLocks/>
                      </p:cNvCxnSpPr>
                      <p:nvPr/>
                    </p:nvCxnSpPr>
                    <p:spPr>
                      <a:xfrm>
                        <a:off x="5702832" y="3476063"/>
                        <a:ext cx="586362"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82" name="グループ化 114881">
                      <a:extLst>
                        <a:ext uri="{FF2B5EF4-FFF2-40B4-BE49-F238E27FC236}">
                          <a16:creationId xmlns:a16="http://schemas.microsoft.com/office/drawing/2014/main" id="{DE044BEF-7667-B45E-E9FC-05D06260F5D3}"/>
                        </a:ext>
                      </a:extLst>
                    </p:cNvPr>
                    <p:cNvGrpSpPr/>
                    <p:nvPr/>
                  </p:nvGrpSpPr>
                  <p:grpSpPr>
                    <a:xfrm>
                      <a:off x="7046606" y="4629060"/>
                      <a:ext cx="1675047" cy="162853"/>
                      <a:chOff x="5241515" y="3393974"/>
                      <a:chExt cx="1675047" cy="162853"/>
                    </a:xfrm>
                  </p:grpSpPr>
                  <p:sp>
                    <p:nvSpPr>
                      <p:cNvPr id="114883" name="テキスト ボックス 114882">
                        <a:extLst>
                          <a:ext uri="{FF2B5EF4-FFF2-40B4-BE49-F238E27FC236}">
                            <a16:creationId xmlns:a16="http://schemas.microsoft.com/office/drawing/2014/main" id="{DD77974B-57AA-9E91-A8DD-36566D679886}"/>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地方譲与税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84" name="テキスト ボックス 114883">
                        <a:extLst>
                          <a:ext uri="{FF2B5EF4-FFF2-40B4-BE49-F238E27FC236}">
                            <a16:creationId xmlns:a16="http://schemas.microsoft.com/office/drawing/2014/main" id="{FAA6D548-C8A5-E0D9-468A-8C31D265CAB3}"/>
                          </a:ext>
                        </a:extLst>
                      </p:cNvPr>
                      <p:cNvSpPr txBox="1"/>
                      <p:nvPr/>
                    </p:nvSpPr>
                    <p:spPr>
                      <a:xfrm>
                        <a:off x="6440911" y="3393974"/>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403</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85" name="正方形/長方形 114884">
                        <a:extLst>
                          <a:ext uri="{FF2B5EF4-FFF2-40B4-BE49-F238E27FC236}">
                            <a16:creationId xmlns:a16="http://schemas.microsoft.com/office/drawing/2014/main" id="{23A4C218-ED66-FD4E-4CEA-EE30D332CE91}"/>
                          </a:ext>
                        </a:extLst>
                      </p:cNvPr>
                      <p:cNvSpPr/>
                      <p:nvPr/>
                    </p:nvSpPr>
                    <p:spPr>
                      <a:xfrm>
                        <a:off x="5241515" y="3403417"/>
                        <a:ext cx="128412" cy="149456"/>
                      </a:xfrm>
                      <a:prstGeom prst="rect">
                        <a:avLst/>
                      </a:prstGeom>
                      <a:solidFill>
                        <a:srgbClr val="84949E"/>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86" name="直線コネクタ 114885">
                        <a:extLst>
                          <a:ext uri="{FF2B5EF4-FFF2-40B4-BE49-F238E27FC236}">
                            <a16:creationId xmlns:a16="http://schemas.microsoft.com/office/drawing/2014/main" id="{D58C768F-B6AB-17C5-4E94-9C9CFB0048D8}"/>
                          </a:ext>
                        </a:extLst>
                      </p:cNvPr>
                      <p:cNvCxnSpPr>
                        <a:cxnSpLocks/>
                      </p:cNvCxnSpPr>
                      <p:nvPr/>
                    </p:nvCxnSpPr>
                    <p:spPr>
                      <a:xfrm>
                        <a:off x="6071872" y="3476063"/>
                        <a:ext cx="225523"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grpSp>
          </p:grpSp>
        </p:grpSp>
      </p:grpSp>
      <p:sp>
        <p:nvSpPr>
          <p:cNvPr id="2" name="Rectangle 14">
            <a:extLst>
              <a:ext uri="{FF2B5EF4-FFF2-40B4-BE49-F238E27FC236}">
                <a16:creationId xmlns:a16="http://schemas.microsoft.com/office/drawing/2014/main" id="{4A364E21-D888-3D66-8938-1004DA43DF48}"/>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Tree>
    <p:custDataLst>
      <p:tags r:id="rId1"/>
    </p:custDataLst>
    <p:extLst>
      <p:ext uri="{BB962C8B-B14F-4D97-AF65-F5344CB8AC3E}">
        <p14:creationId xmlns:p14="http://schemas.microsoft.com/office/powerpoint/2010/main" val="218390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600"/>
                                        <p:tgtEl>
                                          <p:spTgt spid="26"/>
                                        </p:tgtEl>
                                      </p:cBhvr>
                                    </p:animEffect>
                                    <p:anim calcmode="lin" valueType="num">
                                      <p:cBhvr>
                                        <p:cTn id="12" dur="600" fill="hold"/>
                                        <p:tgtEl>
                                          <p:spTgt spid="26"/>
                                        </p:tgtEl>
                                        <p:attrNameLst>
                                          <p:attrName>ppt_x</p:attrName>
                                        </p:attrNameLst>
                                      </p:cBhvr>
                                      <p:tavLst>
                                        <p:tav tm="0">
                                          <p:val>
                                            <p:strVal val="#ppt_x"/>
                                          </p:val>
                                        </p:tav>
                                        <p:tav tm="100000">
                                          <p:val>
                                            <p:strVal val="#ppt_x"/>
                                          </p:val>
                                        </p:tav>
                                      </p:tavLst>
                                    </p:anim>
                                    <p:anim calcmode="lin" valueType="num">
                                      <p:cBhvr>
                                        <p:cTn id="13" dur="6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23" name="グループ化 22">
            <a:extLst>
              <a:ext uri="{FF2B5EF4-FFF2-40B4-BE49-F238E27FC236}">
                <a16:creationId xmlns:a16="http://schemas.microsoft.com/office/drawing/2014/main" id="{03F81931-2AC4-7480-5EB6-8D1BE3ACA2CA}"/>
              </a:ext>
            </a:extLst>
          </p:cNvPr>
          <p:cNvGrpSpPr/>
          <p:nvPr/>
        </p:nvGrpSpPr>
        <p:grpSpPr>
          <a:xfrm>
            <a:off x="323851" y="1085670"/>
            <a:ext cx="8519134" cy="827030"/>
            <a:chOff x="323851" y="1085670"/>
            <a:chExt cx="8519134" cy="827030"/>
          </a:xfrm>
        </p:grpSpPr>
        <p:sp>
          <p:nvSpPr>
            <p:cNvPr id="24" name="AutoShape 353">
              <a:extLst>
                <a:ext uri="{FF2B5EF4-FFF2-40B4-BE49-F238E27FC236}">
                  <a16:creationId xmlns:a16="http://schemas.microsoft.com/office/drawing/2014/main" id="{CF109BE8-CFAE-3DAF-8138-46D34F4EF4F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5" name="テキスト ボックス 24">
              <a:extLst>
                <a:ext uri="{FF2B5EF4-FFF2-40B4-BE49-F238E27FC236}">
                  <a16:creationId xmlns:a16="http://schemas.microsoft.com/office/drawing/2014/main" id="{1B3E3159-E4A6-C9DE-FECB-B8BB2DFBDD71}"/>
                </a:ext>
              </a:extLst>
            </p:cNvPr>
            <p:cNvSpPr txBox="1"/>
            <p:nvPr/>
          </p:nvSpPr>
          <p:spPr>
            <a:xfrm>
              <a:off x="411325" y="1332300"/>
              <a:ext cx="7107704" cy="323165"/>
            </a:xfrm>
            <a:prstGeom prst="rect">
              <a:avLst/>
            </a:prstGeom>
            <a:noFill/>
          </p:spPr>
          <p:txBody>
            <a:bodyPr wrap="square" rtlCol="0">
              <a:spAutoFit/>
            </a:bodyPr>
            <a:lstStyle/>
            <a:p>
              <a:r>
                <a:rPr kumimoji="1" lang="ja-JP" altLang="en-US" sz="1500">
                  <a:latin typeface="+mn-ea"/>
                  <a:ea typeface="+mn-ea"/>
                </a:rPr>
                <a:t>地方公共団体は、私たちのふだんの暮らしに結びついた公共サービスを行っています。</a:t>
              </a:r>
              <a:endParaRPr kumimoji="1" lang="ja-JP" altLang="en-US" sz="1500" dirty="0">
                <a:latin typeface="+mn-ea"/>
                <a:ea typeface="+mn-ea"/>
              </a:endParaRPr>
            </a:p>
          </p:txBody>
        </p:sp>
      </p:grpSp>
      <p:pic>
        <p:nvPicPr>
          <p:cNvPr id="32" name="Picture 29">
            <a:extLst>
              <a:ext uri="{FF2B5EF4-FFF2-40B4-BE49-F238E27FC236}">
                <a16:creationId xmlns:a16="http://schemas.microsoft.com/office/drawing/2014/main" id="{51D1EE4B-A919-2BE2-86B3-923F3F181E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5" name="グループ化 21504">
            <a:extLst>
              <a:ext uri="{FF2B5EF4-FFF2-40B4-BE49-F238E27FC236}">
                <a16:creationId xmlns:a16="http://schemas.microsoft.com/office/drawing/2014/main" id="{B9A93421-301D-DCAB-B832-FD7C6D8853FD}"/>
              </a:ext>
            </a:extLst>
          </p:cNvPr>
          <p:cNvGrpSpPr/>
          <p:nvPr/>
        </p:nvGrpSpPr>
        <p:grpSpPr>
          <a:xfrm>
            <a:off x="214625" y="2071610"/>
            <a:ext cx="7915288" cy="4660856"/>
            <a:chOff x="214625" y="2071610"/>
            <a:chExt cx="7915288" cy="4660856"/>
          </a:xfrm>
        </p:grpSpPr>
        <p:grpSp>
          <p:nvGrpSpPr>
            <p:cNvPr id="38" name="グループ化 37">
              <a:extLst>
                <a:ext uri="{FF2B5EF4-FFF2-40B4-BE49-F238E27FC236}">
                  <a16:creationId xmlns:a16="http://schemas.microsoft.com/office/drawing/2014/main" id="{6B1915E2-2706-90F7-EA19-111B27301CFA}"/>
                </a:ext>
              </a:extLst>
            </p:cNvPr>
            <p:cNvGrpSpPr/>
            <p:nvPr/>
          </p:nvGrpSpPr>
          <p:grpSpPr>
            <a:xfrm>
              <a:off x="5030824" y="2966069"/>
              <a:ext cx="565608" cy="3452181"/>
              <a:chOff x="4606868" y="3089426"/>
              <a:chExt cx="565608" cy="3297013"/>
            </a:xfrm>
          </p:grpSpPr>
          <p:cxnSp>
            <p:nvCxnSpPr>
              <p:cNvPr id="39" name="直線コネクタ 38">
                <a:extLst>
                  <a:ext uri="{FF2B5EF4-FFF2-40B4-BE49-F238E27FC236}">
                    <a16:creationId xmlns:a16="http://schemas.microsoft.com/office/drawing/2014/main" id="{F4CF5838-1770-50F3-6D45-6959FF4721EF}"/>
                  </a:ext>
                </a:extLst>
              </p:cNvPr>
              <p:cNvCxnSpPr>
                <a:cxnSpLocks/>
              </p:cNvCxnSpPr>
              <p:nvPr/>
            </p:nvCxnSpPr>
            <p:spPr>
              <a:xfrm flipH="1">
                <a:off x="4981575" y="3089426"/>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EF086292-A627-7F2E-7FFD-A66D7FFCA8CE}"/>
                  </a:ext>
                </a:extLst>
              </p:cNvPr>
              <p:cNvCxnSpPr>
                <a:cxnSpLocks/>
              </p:cNvCxnSpPr>
              <p:nvPr/>
            </p:nvCxnSpPr>
            <p:spPr>
              <a:xfrm>
                <a:off x="4606868" y="4721856"/>
                <a:ext cx="382022"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E3602AC-63B8-C833-BEDA-649344BB9A22}"/>
                  </a:ext>
                </a:extLst>
              </p:cNvPr>
              <p:cNvCxnSpPr>
                <a:cxnSpLocks/>
              </p:cNvCxnSpPr>
              <p:nvPr/>
            </p:nvCxnSpPr>
            <p:spPr>
              <a:xfrm flipH="1">
                <a:off x="4981575" y="6386439"/>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B597B51E-2CEE-5A3B-2DF7-EEE428908790}"/>
                  </a:ext>
                </a:extLst>
              </p:cNvPr>
              <p:cNvCxnSpPr>
                <a:cxnSpLocks/>
              </p:cNvCxnSpPr>
              <p:nvPr/>
            </p:nvCxnSpPr>
            <p:spPr>
              <a:xfrm>
                <a:off x="4987925" y="3089426"/>
                <a:ext cx="0" cy="329701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6" name="角丸四角形 15">
              <a:extLst>
                <a:ext uri="{FF2B5EF4-FFF2-40B4-BE49-F238E27FC236}">
                  <a16:creationId xmlns:a16="http://schemas.microsoft.com/office/drawing/2014/main" id="{9E4006C3-E9BC-F546-B8BC-EE0512434F5E}"/>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grpSp>
          <p:nvGrpSpPr>
            <p:cNvPr id="47" name="グループ化 46">
              <a:extLst>
                <a:ext uri="{FF2B5EF4-FFF2-40B4-BE49-F238E27FC236}">
                  <a16:creationId xmlns:a16="http://schemas.microsoft.com/office/drawing/2014/main" id="{5EA7DA03-28AC-0EB3-4152-0F20A53EF123}"/>
                </a:ext>
              </a:extLst>
            </p:cNvPr>
            <p:cNvGrpSpPr/>
            <p:nvPr/>
          </p:nvGrpSpPr>
          <p:grpSpPr>
            <a:xfrm>
              <a:off x="5839767" y="3356185"/>
              <a:ext cx="1785790" cy="186863"/>
              <a:chOff x="7218310" y="3380671"/>
              <a:chExt cx="1785790" cy="186863"/>
            </a:xfrm>
          </p:grpSpPr>
          <p:sp>
            <p:nvSpPr>
              <p:cNvPr id="48" name="テキスト ボックス 47">
                <a:extLst>
                  <a:ext uri="{FF2B5EF4-FFF2-40B4-BE49-F238E27FC236}">
                    <a16:creationId xmlns:a16="http://schemas.microsoft.com/office/drawing/2014/main" id="{4258A089-1254-9A52-CE75-31B209C903DB}"/>
                  </a:ext>
                </a:extLst>
              </p:cNvPr>
              <p:cNvSpPr txBox="1"/>
              <p:nvPr/>
            </p:nvSpPr>
            <p:spPr>
              <a:xfrm>
                <a:off x="8364454"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1,918</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D8B7838A-0687-F6C6-2E8D-4B474D6A7818}"/>
                  </a:ext>
                </a:extLst>
              </p:cNvPr>
              <p:cNvSpPr txBox="1"/>
              <p:nvPr/>
            </p:nvSpPr>
            <p:spPr>
              <a:xfrm>
                <a:off x="7415128" y="3395944"/>
                <a:ext cx="1056365"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教育費</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sp>
            <p:nvSpPr>
              <p:cNvPr id="50" name="正方形/長方形 49">
                <a:extLst>
                  <a:ext uri="{FF2B5EF4-FFF2-40B4-BE49-F238E27FC236}">
                    <a16:creationId xmlns:a16="http://schemas.microsoft.com/office/drawing/2014/main" id="{E1F8E269-57E4-A747-3F69-82BB5720C0A3}"/>
                  </a:ext>
                </a:extLst>
              </p:cNvPr>
              <p:cNvSpPr/>
              <p:nvPr/>
            </p:nvSpPr>
            <p:spPr>
              <a:xfrm>
                <a:off x="7218310" y="3380671"/>
                <a:ext cx="149649" cy="186863"/>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21517" name="グループ化 21516">
              <a:extLst>
                <a:ext uri="{FF2B5EF4-FFF2-40B4-BE49-F238E27FC236}">
                  <a16:creationId xmlns:a16="http://schemas.microsoft.com/office/drawing/2014/main" id="{8764A8F6-21B7-D66D-7517-7E36D1AF9D77}"/>
                </a:ext>
              </a:extLst>
            </p:cNvPr>
            <p:cNvGrpSpPr/>
            <p:nvPr/>
          </p:nvGrpSpPr>
          <p:grpSpPr>
            <a:xfrm>
              <a:off x="5839767" y="3653671"/>
              <a:ext cx="1779852" cy="186863"/>
              <a:chOff x="7218310" y="3380671"/>
              <a:chExt cx="1779852" cy="186863"/>
            </a:xfrm>
          </p:grpSpPr>
          <p:sp>
            <p:nvSpPr>
              <p:cNvPr id="21518" name="テキスト ボックス 21517">
                <a:extLst>
                  <a:ext uri="{FF2B5EF4-FFF2-40B4-BE49-F238E27FC236}">
                    <a16:creationId xmlns:a16="http://schemas.microsoft.com/office/drawing/2014/main" id="{C6F0757C-0601-47AA-7ED9-66447D5D976C}"/>
                  </a:ext>
                </a:extLst>
              </p:cNvPr>
              <p:cNvSpPr txBox="1"/>
              <p:nvPr/>
            </p:nvSpPr>
            <p:spPr>
              <a:xfrm>
                <a:off x="8358516"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1,256</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9" name="テキスト ボックス 21518">
                <a:extLst>
                  <a:ext uri="{FF2B5EF4-FFF2-40B4-BE49-F238E27FC236}">
                    <a16:creationId xmlns:a16="http://schemas.microsoft.com/office/drawing/2014/main" id="{52FE1CD6-85A8-4B59-43E7-92F38356A7C0}"/>
                  </a:ext>
                </a:extLst>
              </p:cNvPr>
              <p:cNvSpPr txBox="1"/>
              <p:nvPr/>
            </p:nvSpPr>
            <p:spPr>
              <a:xfrm>
                <a:off x="7352263" y="3390229"/>
                <a:ext cx="639647" cy="153888"/>
              </a:xfrm>
              <a:prstGeom prst="rect">
                <a:avLst/>
              </a:prstGeom>
              <a:noFill/>
              <a:ln>
                <a:noFill/>
              </a:ln>
            </p:spPr>
            <p:txBody>
              <a:bodyPr wrap="square" lIns="0" tIns="0" rIns="0" bIns="0" rtlCol="0">
                <a:spAutoFit/>
              </a:bodyPr>
              <a:lstStyle/>
              <a:p>
                <a:pPr algn="ctr"/>
                <a:r>
                  <a:rPr kumimoji="1" lang="ja-JP" altLang="en-US" sz="1000">
                    <a:ln w="5080">
                      <a:noFill/>
                    </a:ln>
                    <a:effectLst/>
                    <a:latin typeface="HGPｺﾞｼｯｸE" panose="020B0900000000000000" pitchFamily="50" charset="-128"/>
                    <a:ea typeface="HGPｺﾞｼｯｸE" panose="020B0900000000000000" pitchFamily="50" charset="-128"/>
                  </a:rPr>
                  <a:t>諸支出金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520" name="正方形/長方形 21519">
                <a:extLst>
                  <a:ext uri="{FF2B5EF4-FFF2-40B4-BE49-F238E27FC236}">
                    <a16:creationId xmlns:a16="http://schemas.microsoft.com/office/drawing/2014/main" id="{49846F67-360E-1C24-C4F7-F95187DE6ABB}"/>
                  </a:ext>
                </a:extLst>
              </p:cNvPr>
              <p:cNvSpPr/>
              <p:nvPr/>
            </p:nvSpPr>
            <p:spPr>
              <a:xfrm>
                <a:off x="7218310" y="3380671"/>
                <a:ext cx="149649" cy="186863"/>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21" name="直線コネクタ 21520">
                <a:extLst>
                  <a:ext uri="{FF2B5EF4-FFF2-40B4-BE49-F238E27FC236}">
                    <a16:creationId xmlns:a16="http://schemas.microsoft.com/office/drawing/2014/main" id="{51E5591E-91E6-F668-EBF0-DAA99443F5B7}"/>
                  </a:ext>
                </a:extLst>
              </p:cNvPr>
              <p:cNvCxnSpPr>
                <a:cxnSpLocks/>
              </p:cNvCxnSpPr>
              <p:nvPr/>
            </p:nvCxnSpPr>
            <p:spPr>
              <a:xfrm>
                <a:off x="7956167" y="3476063"/>
                <a:ext cx="338280" cy="551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39" name="グループ化 21538">
              <a:extLst>
                <a:ext uri="{FF2B5EF4-FFF2-40B4-BE49-F238E27FC236}">
                  <a16:creationId xmlns:a16="http://schemas.microsoft.com/office/drawing/2014/main" id="{0A352F0C-9D42-5B5D-F63D-D4FCC71FAA79}"/>
                </a:ext>
              </a:extLst>
            </p:cNvPr>
            <p:cNvGrpSpPr/>
            <p:nvPr/>
          </p:nvGrpSpPr>
          <p:grpSpPr>
            <a:xfrm>
              <a:off x="5839767" y="3934547"/>
              <a:ext cx="1779855" cy="186863"/>
              <a:chOff x="7218310" y="3380671"/>
              <a:chExt cx="1779855" cy="186863"/>
            </a:xfrm>
          </p:grpSpPr>
          <p:sp>
            <p:nvSpPr>
              <p:cNvPr id="21540" name="テキスト ボックス 21539">
                <a:extLst>
                  <a:ext uri="{FF2B5EF4-FFF2-40B4-BE49-F238E27FC236}">
                    <a16:creationId xmlns:a16="http://schemas.microsoft.com/office/drawing/2014/main" id="{A1F66104-F2B9-3BDF-C4D5-BA8AC087A759}"/>
                  </a:ext>
                </a:extLst>
              </p:cNvPr>
              <p:cNvSpPr txBox="1"/>
              <p:nvPr/>
            </p:nvSpPr>
            <p:spPr>
              <a:xfrm>
                <a:off x="8358519"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1,230</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1" name="テキスト ボックス 21540">
                <a:extLst>
                  <a:ext uri="{FF2B5EF4-FFF2-40B4-BE49-F238E27FC236}">
                    <a16:creationId xmlns:a16="http://schemas.microsoft.com/office/drawing/2014/main" id="{2D916228-B27A-7A52-39F6-B27B91663BE1}"/>
                  </a:ext>
                </a:extLst>
              </p:cNvPr>
              <p:cNvSpPr txBox="1"/>
              <p:nvPr/>
            </p:nvSpPr>
            <p:spPr>
              <a:xfrm>
                <a:off x="7403699" y="3395944"/>
                <a:ext cx="421682"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民生費</a:t>
                </a:r>
              </a:p>
            </p:txBody>
          </p:sp>
          <p:sp>
            <p:nvSpPr>
              <p:cNvPr id="21542" name="正方形/長方形 21541">
                <a:extLst>
                  <a:ext uri="{FF2B5EF4-FFF2-40B4-BE49-F238E27FC236}">
                    <a16:creationId xmlns:a16="http://schemas.microsoft.com/office/drawing/2014/main" id="{724820A5-3034-7E85-45A8-A115C0B830AA}"/>
                  </a:ext>
                </a:extLst>
              </p:cNvPr>
              <p:cNvSpPr/>
              <p:nvPr/>
            </p:nvSpPr>
            <p:spPr>
              <a:xfrm>
                <a:off x="7218310" y="3380671"/>
                <a:ext cx="149649" cy="186863"/>
              </a:xfrm>
              <a:prstGeom prst="rect">
                <a:avLst/>
              </a:prstGeom>
              <a:solidFill>
                <a:srgbClr val="01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43" name="直線コネクタ 21542">
                <a:extLst>
                  <a:ext uri="{FF2B5EF4-FFF2-40B4-BE49-F238E27FC236}">
                    <a16:creationId xmlns:a16="http://schemas.microsoft.com/office/drawing/2014/main" id="{7CAC3602-2530-169A-6AE0-7BFC26BAFBBD}"/>
                  </a:ext>
                </a:extLst>
              </p:cNvPr>
              <p:cNvCxnSpPr>
                <a:cxnSpLocks/>
              </p:cNvCxnSpPr>
              <p:nvPr/>
            </p:nvCxnSpPr>
            <p:spPr>
              <a:xfrm>
                <a:off x="7836811" y="3476063"/>
                <a:ext cx="457636"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44" name="グループ化 21543">
              <a:extLst>
                <a:ext uri="{FF2B5EF4-FFF2-40B4-BE49-F238E27FC236}">
                  <a16:creationId xmlns:a16="http://schemas.microsoft.com/office/drawing/2014/main" id="{560A52CF-7993-8FAA-CB6D-C51F3528D25E}"/>
                </a:ext>
              </a:extLst>
            </p:cNvPr>
            <p:cNvGrpSpPr/>
            <p:nvPr/>
          </p:nvGrpSpPr>
          <p:grpSpPr>
            <a:xfrm>
              <a:off x="5839767" y="4221357"/>
              <a:ext cx="1773913" cy="186863"/>
              <a:chOff x="7218310" y="3380671"/>
              <a:chExt cx="1773913" cy="186863"/>
            </a:xfrm>
          </p:grpSpPr>
          <p:sp>
            <p:nvSpPr>
              <p:cNvPr id="21546" name="テキスト ボックス 21545">
                <a:extLst>
                  <a:ext uri="{FF2B5EF4-FFF2-40B4-BE49-F238E27FC236}">
                    <a16:creationId xmlns:a16="http://schemas.microsoft.com/office/drawing/2014/main" id="{CEFF8D47-E6CA-A997-CF18-14AD5183D98E}"/>
                  </a:ext>
                </a:extLst>
              </p:cNvPr>
              <p:cNvSpPr txBox="1"/>
              <p:nvPr/>
            </p:nvSpPr>
            <p:spPr>
              <a:xfrm>
                <a:off x="8352577"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1,123</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7" name="テキスト ボックス 21546">
                <a:extLst>
                  <a:ext uri="{FF2B5EF4-FFF2-40B4-BE49-F238E27FC236}">
                    <a16:creationId xmlns:a16="http://schemas.microsoft.com/office/drawing/2014/main" id="{CA297EF5-080B-36DB-CE63-248BB4401BBB}"/>
                  </a:ext>
                </a:extLst>
              </p:cNvPr>
              <p:cNvSpPr txBox="1"/>
              <p:nvPr/>
            </p:nvSpPr>
            <p:spPr>
              <a:xfrm>
                <a:off x="7415129" y="3388356"/>
                <a:ext cx="457636" cy="153888"/>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公債費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548" name="正方形/長方形 21547">
                <a:extLst>
                  <a:ext uri="{FF2B5EF4-FFF2-40B4-BE49-F238E27FC236}">
                    <a16:creationId xmlns:a16="http://schemas.microsoft.com/office/drawing/2014/main" id="{25724D70-7DEC-CB06-7889-13048969F5E5}"/>
                  </a:ext>
                </a:extLst>
              </p:cNvPr>
              <p:cNvSpPr/>
              <p:nvPr/>
            </p:nvSpPr>
            <p:spPr>
              <a:xfrm>
                <a:off x="7218310" y="3380671"/>
                <a:ext cx="149649" cy="186863"/>
              </a:xfrm>
              <a:prstGeom prst="rect">
                <a:avLst/>
              </a:prstGeom>
              <a:solidFill>
                <a:srgbClr val="C9ACE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49" name="直線コネクタ 21548">
                <a:extLst>
                  <a:ext uri="{FF2B5EF4-FFF2-40B4-BE49-F238E27FC236}">
                    <a16:creationId xmlns:a16="http://schemas.microsoft.com/office/drawing/2014/main" id="{BC326198-F767-E033-1040-A045AF47AC51}"/>
                  </a:ext>
                </a:extLst>
              </p:cNvPr>
              <p:cNvCxnSpPr>
                <a:cxnSpLocks/>
              </p:cNvCxnSpPr>
              <p:nvPr/>
            </p:nvCxnSpPr>
            <p:spPr>
              <a:xfrm>
                <a:off x="7872765" y="3476063"/>
                <a:ext cx="421682"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51" name="グループ化 21550">
              <a:extLst>
                <a:ext uri="{FF2B5EF4-FFF2-40B4-BE49-F238E27FC236}">
                  <a16:creationId xmlns:a16="http://schemas.microsoft.com/office/drawing/2014/main" id="{EBC0C975-3C0D-EBA6-D3A3-CB7735820F6D}"/>
                </a:ext>
              </a:extLst>
            </p:cNvPr>
            <p:cNvGrpSpPr/>
            <p:nvPr/>
          </p:nvGrpSpPr>
          <p:grpSpPr>
            <a:xfrm>
              <a:off x="5839767" y="4509547"/>
              <a:ext cx="1751108" cy="186863"/>
              <a:chOff x="7218310" y="3380671"/>
              <a:chExt cx="1751108" cy="186863"/>
            </a:xfrm>
          </p:grpSpPr>
          <p:sp>
            <p:nvSpPr>
              <p:cNvPr id="21552" name="テキスト ボックス 21551">
                <a:extLst>
                  <a:ext uri="{FF2B5EF4-FFF2-40B4-BE49-F238E27FC236}">
                    <a16:creationId xmlns:a16="http://schemas.microsoft.com/office/drawing/2014/main" id="{7BA6E518-A991-D24C-B3DB-EE1D89101986}"/>
                  </a:ext>
                </a:extLst>
              </p:cNvPr>
              <p:cNvSpPr txBox="1"/>
              <p:nvPr/>
            </p:nvSpPr>
            <p:spPr>
              <a:xfrm>
                <a:off x="8460132" y="3389463"/>
                <a:ext cx="50928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845</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3" name="テキスト ボックス 21552">
                <a:extLst>
                  <a:ext uri="{FF2B5EF4-FFF2-40B4-BE49-F238E27FC236}">
                    <a16:creationId xmlns:a16="http://schemas.microsoft.com/office/drawing/2014/main" id="{56377F00-CCD6-5BA5-CF14-CEFE97186C71}"/>
                  </a:ext>
                </a:extLst>
              </p:cNvPr>
              <p:cNvSpPr txBox="1"/>
              <p:nvPr/>
            </p:nvSpPr>
            <p:spPr>
              <a:xfrm>
                <a:off x="7422717" y="3388356"/>
                <a:ext cx="421682"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土木費</a:t>
                </a:r>
              </a:p>
            </p:txBody>
          </p:sp>
          <p:sp>
            <p:nvSpPr>
              <p:cNvPr id="21554" name="正方形/長方形 21553">
                <a:extLst>
                  <a:ext uri="{FF2B5EF4-FFF2-40B4-BE49-F238E27FC236}">
                    <a16:creationId xmlns:a16="http://schemas.microsoft.com/office/drawing/2014/main" id="{CAF492F9-78FB-6288-87DE-1B5015F6B5BC}"/>
                  </a:ext>
                </a:extLst>
              </p:cNvPr>
              <p:cNvSpPr/>
              <p:nvPr/>
            </p:nvSpPr>
            <p:spPr>
              <a:xfrm>
                <a:off x="7218310" y="3380671"/>
                <a:ext cx="149649" cy="186863"/>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56" name="直線コネクタ 21555">
                <a:extLst>
                  <a:ext uri="{FF2B5EF4-FFF2-40B4-BE49-F238E27FC236}">
                    <a16:creationId xmlns:a16="http://schemas.microsoft.com/office/drawing/2014/main" id="{C3E01CF4-3014-A478-E9F6-31CF12D41C29}"/>
                  </a:ext>
                </a:extLst>
              </p:cNvPr>
              <p:cNvCxnSpPr>
                <a:cxnSpLocks/>
              </p:cNvCxnSpPr>
              <p:nvPr/>
            </p:nvCxnSpPr>
            <p:spPr>
              <a:xfrm>
                <a:off x="7844399" y="3476063"/>
                <a:ext cx="540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57" name="グループ化 21556">
              <a:extLst>
                <a:ext uri="{FF2B5EF4-FFF2-40B4-BE49-F238E27FC236}">
                  <a16:creationId xmlns:a16="http://schemas.microsoft.com/office/drawing/2014/main" id="{C3E6EB4F-E563-AC2C-11F2-60642F8D7DCC}"/>
                </a:ext>
              </a:extLst>
            </p:cNvPr>
            <p:cNvGrpSpPr/>
            <p:nvPr/>
          </p:nvGrpSpPr>
          <p:grpSpPr>
            <a:xfrm>
              <a:off x="5839767" y="4797739"/>
              <a:ext cx="1751108" cy="186863"/>
              <a:chOff x="7218310" y="3380671"/>
              <a:chExt cx="1751108" cy="186863"/>
            </a:xfrm>
          </p:grpSpPr>
          <p:sp>
            <p:nvSpPr>
              <p:cNvPr id="21558" name="テキスト ボックス 21557">
                <a:extLst>
                  <a:ext uri="{FF2B5EF4-FFF2-40B4-BE49-F238E27FC236}">
                    <a16:creationId xmlns:a16="http://schemas.microsoft.com/office/drawing/2014/main" id="{D997C32B-4B18-83C7-189F-011271EFAA72}"/>
                  </a:ext>
                </a:extLst>
              </p:cNvPr>
              <p:cNvSpPr txBox="1"/>
              <p:nvPr/>
            </p:nvSpPr>
            <p:spPr>
              <a:xfrm>
                <a:off x="8460132" y="3387482"/>
                <a:ext cx="50928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564</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9" name="テキスト ボックス 21558">
                <a:extLst>
                  <a:ext uri="{FF2B5EF4-FFF2-40B4-BE49-F238E27FC236}">
                    <a16:creationId xmlns:a16="http://schemas.microsoft.com/office/drawing/2014/main" id="{141A96E4-B359-2C1C-74A2-01AD14190969}"/>
                  </a:ext>
                </a:extLst>
              </p:cNvPr>
              <p:cNvSpPr txBox="1"/>
              <p:nvPr/>
            </p:nvSpPr>
            <p:spPr>
              <a:xfrm>
                <a:off x="7418923" y="3384562"/>
                <a:ext cx="421682"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商工費</a:t>
                </a:r>
              </a:p>
            </p:txBody>
          </p:sp>
          <p:sp>
            <p:nvSpPr>
              <p:cNvPr id="21560" name="正方形/長方形 21559">
                <a:extLst>
                  <a:ext uri="{FF2B5EF4-FFF2-40B4-BE49-F238E27FC236}">
                    <a16:creationId xmlns:a16="http://schemas.microsoft.com/office/drawing/2014/main" id="{E4E6B08B-10CA-283A-3114-162FBA4FB1F5}"/>
                  </a:ext>
                </a:extLst>
              </p:cNvPr>
              <p:cNvSpPr/>
              <p:nvPr/>
            </p:nvSpPr>
            <p:spPr>
              <a:xfrm>
                <a:off x="7218310" y="3380671"/>
                <a:ext cx="149649" cy="186863"/>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61" name="直線コネクタ 21560">
                <a:extLst>
                  <a:ext uri="{FF2B5EF4-FFF2-40B4-BE49-F238E27FC236}">
                    <a16:creationId xmlns:a16="http://schemas.microsoft.com/office/drawing/2014/main" id="{79EB09DE-E45C-52C4-5312-3BB150F97FC1}"/>
                  </a:ext>
                </a:extLst>
              </p:cNvPr>
              <p:cNvCxnSpPr>
                <a:cxnSpLocks/>
              </p:cNvCxnSpPr>
              <p:nvPr/>
            </p:nvCxnSpPr>
            <p:spPr>
              <a:xfrm>
                <a:off x="7844399" y="3476063"/>
                <a:ext cx="540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62" name="グループ化 21561">
              <a:extLst>
                <a:ext uri="{FF2B5EF4-FFF2-40B4-BE49-F238E27FC236}">
                  <a16:creationId xmlns:a16="http://schemas.microsoft.com/office/drawing/2014/main" id="{2DA54FC8-37D6-8902-A02D-49D7C3164487}"/>
                </a:ext>
              </a:extLst>
            </p:cNvPr>
            <p:cNvGrpSpPr/>
            <p:nvPr/>
          </p:nvGrpSpPr>
          <p:grpSpPr>
            <a:xfrm>
              <a:off x="5839767" y="5074744"/>
              <a:ext cx="1875285" cy="199428"/>
              <a:chOff x="7218310" y="3368106"/>
              <a:chExt cx="1875285" cy="199428"/>
            </a:xfrm>
          </p:grpSpPr>
          <p:sp>
            <p:nvSpPr>
              <p:cNvPr id="21563" name="テキスト ボックス 21562">
                <a:extLst>
                  <a:ext uri="{FF2B5EF4-FFF2-40B4-BE49-F238E27FC236}">
                    <a16:creationId xmlns:a16="http://schemas.microsoft.com/office/drawing/2014/main" id="{AD42530F-CA96-1572-1162-17795A5E5764}"/>
                  </a:ext>
                </a:extLst>
              </p:cNvPr>
              <p:cNvSpPr txBox="1"/>
              <p:nvPr/>
            </p:nvSpPr>
            <p:spPr>
              <a:xfrm>
                <a:off x="8453949" y="3368106"/>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531</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64" name="テキスト ボックス 21563">
                <a:extLst>
                  <a:ext uri="{FF2B5EF4-FFF2-40B4-BE49-F238E27FC236}">
                    <a16:creationId xmlns:a16="http://schemas.microsoft.com/office/drawing/2014/main" id="{CF835FF4-CF9E-BF78-596D-1C56A6719978}"/>
                  </a:ext>
                </a:extLst>
              </p:cNvPr>
              <p:cNvSpPr txBox="1"/>
              <p:nvPr/>
            </p:nvSpPr>
            <p:spPr>
              <a:xfrm>
                <a:off x="7415128" y="3392150"/>
                <a:ext cx="639647" cy="153888"/>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総務費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567" name="正方形/長方形 21566">
                <a:extLst>
                  <a:ext uri="{FF2B5EF4-FFF2-40B4-BE49-F238E27FC236}">
                    <a16:creationId xmlns:a16="http://schemas.microsoft.com/office/drawing/2014/main" id="{DA859959-E8FF-E08C-5604-A64F777305E4}"/>
                  </a:ext>
                </a:extLst>
              </p:cNvPr>
              <p:cNvSpPr/>
              <p:nvPr/>
            </p:nvSpPr>
            <p:spPr>
              <a:xfrm>
                <a:off x="7218310" y="3380671"/>
                <a:ext cx="149649" cy="186863"/>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5600" name="直線コネクタ 25599">
                <a:extLst>
                  <a:ext uri="{FF2B5EF4-FFF2-40B4-BE49-F238E27FC236}">
                    <a16:creationId xmlns:a16="http://schemas.microsoft.com/office/drawing/2014/main" id="{890A7884-3954-38FE-95FD-36426E3412DA}"/>
                  </a:ext>
                </a:extLst>
              </p:cNvPr>
              <p:cNvCxnSpPr>
                <a:cxnSpLocks/>
              </p:cNvCxnSpPr>
              <p:nvPr/>
            </p:nvCxnSpPr>
            <p:spPr>
              <a:xfrm>
                <a:off x="7863138" y="3476063"/>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5601" name="グループ化 25600">
              <a:extLst>
                <a:ext uri="{FF2B5EF4-FFF2-40B4-BE49-F238E27FC236}">
                  <a16:creationId xmlns:a16="http://schemas.microsoft.com/office/drawing/2014/main" id="{936E5A59-081C-2837-FE06-FCCE292452C5}"/>
                </a:ext>
              </a:extLst>
            </p:cNvPr>
            <p:cNvGrpSpPr/>
            <p:nvPr/>
          </p:nvGrpSpPr>
          <p:grpSpPr>
            <a:xfrm>
              <a:off x="5839767" y="5366804"/>
              <a:ext cx="1880023" cy="186863"/>
              <a:chOff x="7218310" y="3380671"/>
              <a:chExt cx="1880023" cy="186863"/>
            </a:xfrm>
          </p:grpSpPr>
          <p:sp>
            <p:nvSpPr>
              <p:cNvPr id="25602" name="テキスト ボックス 25601">
                <a:extLst>
                  <a:ext uri="{FF2B5EF4-FFF2-40B4-BE49-F238E27FC236}">
                    <a16:creationId xmlns:a16="http://schemas.microsoft.com/office/drawing/2014/main" id="{E3303C5D-96EB-F47B-2A8B-CFED11E18EB7}"/>
                  </a:ext>
                </a:extLst>
              </p:cNvPr>
              <p:cNvSpPr txBox="1"/>
              <p:nvPr/>
            </p:nvSpPr>
            <p:spPr>
              <a:xfrm>
                <a:off x="8458687" y="3387547"/>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514</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5603" name="テキスト ボックス 25602">
                <a:extLst>
                  <a:ext uri="{FF2B5EF4-FFF2-40B4-BE49-F238E27FC236}">
                    <a16:creationId xmlns:a16="http://schemas.microsoft.com/office/drawing/2014/main" id="{717D8671-1E26-9D47-5AE8-312A7E7A074F}"/>
                  </a:ext>
                </a:extLst>
              </p:cNvPr>
              <p:cNvSpPr txBox="1"/>
              <p:nvPr/>
            </p:nvSpPr>
            <p:spPr>
              <a:xfrm>
                <a:off x="7415128" y="3395944"/>
                <a:ext cx="639647" cy="153888"/>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警察費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5604" name="正方形/長方形 25603">
                <a:extLst>
                  <a:ext uri="{FF2B5EF4-FFF2-40B4-BE49-F238E27FC236}">
                    <a16:creationId xmlns:a16="http://schemas.microsoft.com/office/drawing/2014/main" id="{E395EFF3-AE87-0878-28A9-3DECEEE64153}"/>
                  </a:ext>
                </a:extLst>
              </p:cNvPr>
              <p:cNvSpPr/>
              <p:nvPr/>
            </p:nvSpPr>
            <p:spPr>
              <a:xfrm>
                <a:off x="7218310" y="3380671"/>
                <a:ext cx="149649" cy="186863"/>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5605" name="直線コネクタ 25604">
                <a:extLst>
                  <a:ext uri="{FF2B5EF4-FFF2-40B4-BE49-F238E27FC236}">
                    <a16:creationId xmlns:a16="http://schemas.microsoft.com/office/drawing/2014/main" id="{0DC7ED12-D843-8EB9-8E81-23CD430CA72B}"/>
                  </a:ext>
                </a:extLst>
              </p:cNvPr>
              <p:cNvCxnSpPr>
                <a:cxnSpLocks/>
              </p:cNvCxnSpPr>
              <p:nvPr/>
            </p:nvCxnSpPr>
            <p:spPr>
              <a:xfrm>
                <a:off x="7863026" y="3476063"/>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5606" name="グループ化 25605">
              <a:extLst>
                <a:ext uri="{FF2B5EF4-FFF2-40B4-BE49-F238E27FC236}">
                  <a16:creationId xmlns:a16="http://schemas.microsoft.com/office/drawing/2014/main" id="{9156F873-F8E7-0FBB-F325-7E98A842600C}"/>
                </a:ext>
              </a:extLst>
            </p:cNvPr>
            <p:cNvGrpSpPr/>
            <p:nvPr/>
          </p:nvGrpSpPr>
          <p:grpSpPr>
            <a:xfrm>
              <a:off x="5839767" y="5651657"/>
              <a:ext cx="1879606" cy="197515"/>
              <a:chOff x="7218310" y="3370019"/>
              <a:chExt cx="1879606" cy="197515"/>
            </a:xfrm>
          </p:grpSpPr>
          <p:sp>
            <p:nvSpPr>
              <p:cNvPr id="25607" name="テキスト ボックス 25606">
                <a:extLst>
                  <a:ext uri="{FF2B5EF4-FFF2-40B4-BE49-F238E27FC236}">
                    <a16:creationId xmlns:a16="http://schemas.microsoft.com/office/drawing/2014/main" id="{21F42936-208E-EAED-79D4-A3040BD45D27}"/>
                  </a:ext>
                </a:extLst>
              </p:cNvPr>
              <p:cNvSpPr txBox="1"/>
              <p:nvPr/>
            </p:nvSpPr>
            <p:spPr>
              <a:xfrm>
                <a:off x="8458270" y="3370019"/>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465</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5608" name="テキスト ボックス 25607">
                <a:extLst>
                  <a:ext uri="{FF2B5EF4-FFF2-40B4-BE49-F238E27FC236}">
                    <a16:creationId xmlns:a16="http://schemas.microsoft.com/office/drawing/2014/main" id="{E1D3DECF-3BF1-2A5F-CA09-0332904F81CC}"/>
                  </a:ext>
                </a:extLst>
              </p:cNvPr>
              <p:cNvSpPr txBox="1"/>
              <p:nvPr/>
            </p:nvSpPr>
            <p:spPr>
              <a:xfrm>
                <a:off x="7422716" y="3392150"/>
                <a:ext cx="829553"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農林水産業費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5609" name="正方形/長方形 25608">
                <a:extLst>
                  <a:ext uri="{FF2B5EF4-FFF2-40B4-BE49-F238E27FC236}">
                    <a16:creationId xmlns:a16="http://schemas.microsoft.com/office/drawing/2014/main" id="{22F8ACAA-2287-126D-0B43-6B5EA02A9AC7}"/>
                  </a:ext>
                </a:extLst>
              </p:cNvPr>
              <p:cNvSpPr/>
              <p:nvPr/>
            </p:nvSpPr>
            <p:spPr>
              <a:xfrm>
                <a:off x="7218310" y="3380671"/>
                <a:ext cx="149649" cy="186863"/>
              </a:xfrm>
              <a:prstGeom prst="rect">
                <a:avLst/>
              </a:prstGeom>
              <a:solidFill>
                <a:srgbClr val="FFFF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5" name="グループ化 4">
              <a:extLst>
                <a:ext uri="{FF2B5EF4-FFF2-40B4-BE49-F238E27FC236}">
                  <a16:creationId xmlns:a16="http://schemas.microsoft.com/office/drawing/2014/main" id="{46458A50-30B2-2EB8-8004-F5616167A3DF}"/>
                </a:ext>
              </a:extLst>
            </p:cNvPr>
            <p:cNvGrpSpPr/>
            <p:nvPr/>
          </p:nvGrpSpPr>
          <p:grpSpPr>
            <a:xfrm>
              <a:off x="771086" y="2071610"/>
              <a:ext cx="7358827" cy="533516"/>
              <a:chOff x="771086" y="2071610"/>
              <a:chExt cx="7358827" cy="533516"/>
            </a:xfrm>
          </p:grpSpPr>
          <p:grpSp>
            <p:nvGrpSpPr>
              <p:cNvPr id="25617" name="グループ化 25616">
                <a:extLst>
                  <a:ext uri="{FF2B5EF4-FFF2-40B4-BE49-F238E27FC236}">
                    <a16:creationId xmlns:a16="http://schemas.microsoft.com/office/drawing/2014/main" id="{B3CC73DF-6932-B686-80BD-263A3C6E321E}"/>
                  </a:ext>
                </a:extLst>
              </p:cNvPr>
              <p:cNvGrpSpPr/>
              <p:nvPr/>
            </p:nvGrpSpPr>
            <p:grpSpPr>
              <a:xfrm>
                <a:off x="1226527" y="2152056"/>
                <a:ext cx="6903386" cy="453070"/>
                <a:chOff x="1226527" y="2152056"/>
                <a:chExt cx="6903386" cy="453070"/>
              </a:xfrm>
            </p:grpSpPr>
            <p:sp>
              <p:nvSpPr>
                <p:cNvPr id="25618" name="正方形/長方形 25617">
                  <a:extLst>
                    <a:ext uri="{FF2B5EF4-FFF2-40B4-BE49-F238E27FC236}">
                      <a16:creationId xmlns:a16="http://schemas.microsoft.com/office/drawing/2014/main" id="{60A6705C-E1E3-FBC9-35B5-7E8807F51EED}"/>
                    </a:ext>
                  </a:extLst>
                </p:cNvPr>
                <p:cNvSpPr/>
                <p:nvPr/>
              </p:nvSpPr>
              <p:spPr>
                <a:xfrm>
                  <a:off x="1226527" y="2152056"/>
                  <a:ext cx="6690946" cy="45307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9" name="テキスト ボックス 25618">
                  <a:extLst>
                    <a:ext uri="{FF2B5EF4-FFF2-40B4-BE49-F238E27FC236}">
                      <a16:creationId xmlns:a16="http://schemas.microsoft.com/office/drawing/2014/main" id="{D74B6273-1CC4-DF09-B546-3B4A948543C7}"/>
                    </a:ext>
                  </a:extLst>
                </p:cNvPr>
                <p:cNvSpPr txBox="1"/>
                <p:nvPr/>
              </p:nvSpPr>
              <p:spPr>
                <a:xfrm>
                  <a:off x="1278357" y="2179252"/>
                  <a:ext cx="6851556" cy="353943"/>
                </a:xfrm>
                <a:prstGeom prst="rect">
                  <a:avLst/>
                </a:prstGeom>
                <a:noFill/>
              </p:spPr>
              <p:txBody>
                <a:bodyPr wrap="none" rtlCol="0">
                  <a:spAutoFit/>
                </a:bodyPr>
                <a:lstStyle/>
                <a:p>
                  <a:r>
                    <a:rPr lang="ja-JP" altLang="en-US" sz="1200" spc="-50">
                      <a:solidFill>
                        <a:srgbClr val="005BAD"/>
                      </a:solidFill>
                      <a:latin typeface="HGPGothicE" panose="020B0900000000000000" pitchFamily="34" charset="-128"/>
                      <a:ea typeface="HGPGothicE" panose="020B0900000000000000" pitchFamily="34" charset="-128"/>
                    </a:rPr>
                    <a:t>地方公共団体では</a:t>
                  </a:r>
                  <a:r>
                    <a:rPr lang="en-US" altLang="ja-JP" sz="1200" spc="-50" dirty="0">
                      <a:solidFill>
                        <a:srgbClr val="005BAD"/>
                      </a:solidFill>
                      <a:latin typeface="HGPGothicE" panose="020B0900000000000000" pitchFamily="34" charset="-128"/>
                      <a:ea typeface="HGPGothicE" panose="020B0900000000000000" pitchFamily="34" charset="-128"/>
                    </a:rPr>
                    <a:t> </a:t>
                  </a:r>
                  <a:r>
                    <a:rPr lang="ja-JP" altLang="en-US" sz="1700" spc="90">
                      <a:solidFill>
                        <a:srgbClr val="FF0000"/>
                      </a:solidFill>
                      <a:latin typeface="HGPGothicE" panose="020B0900000000000000" pitchFamily="34" charset="-128"/>
                      <a:ea typeface="HGPGothicE" panose="020B0900000000000000" pitchFamily="34" charset="-128"/>
                    </a:rPr>
                    <a:t>住民が安全で快適なくらしを送るため</a:t>
                  </a:r>
                  <a:r>
                    <a:rPr lang="en-US" altLang="ja-JP" sz="1700" spc="30" dirty="0">
                      <a:solidFill>
                        <a:srgbClr val="FF0000"/>
                      </a:solidFill>
                      <a:latin typeface="HGPGothicE" panose="020B0900000000000000" pitchFamily="34" charset="-128"/>
                      <a:ea typeface="HGPGothicE" panose="020B0900000000000000" pitchFamily="34" charset="-128"/>
                    </a:rPr>
                    <a:t> </a:t>
                  </a:r>
                  <a:r>
                    <a:rPr lang="ja-JP" altLang="en-US" sz="1200" spc="-40">
                      <a:solidFill>
                        <a:srgbClr val="005BAD"/>
                      </a:solidFill>
                      <a:latin typeface="HGPGothicE" panose="020B0900000000000000" pitchFamily="34" charset="-128"/>
                      <a:ea typeface="HGPGothicE" panose="020B0900000000000000" pitchFamily="34" charset="-128"/>
                    </a:rPr>
                    <a:t>に税金が使われています。</a:t>
                  </a:r>
                  <a:endParaRPr lang="ja-JP" altLang="en-US" sz="1200" spc="-40" dirty="0">
                    <a:solidFill>
                      <a:srgbClr val="005BAD"/>
                    </a:solidFill>
                    <a:latin typeface="HGPGothicE" panose="020B0900000000000000" pitchFamily="34" charset="-128"/>
                    <a:ea typeface="HGPGothicE" panose="020B0900000000000000" pitchFamily="34" charset="-128"/>
                  </a:endParaRPr>
                </a:p>
              </p:txBody>
            </p:sp>
          </p:grpSp>
          <p:grpSp>
            <p:nvGrpSpPr>
              <p:cNvPr id="25620" name="グループ化 25619">
                <a:extLst>
                  <a:ext uri="{FF2B5EF4-FFF2-40B4-BE49-F238E27FC236}">
                    <a16:creationId xmlns:a16="http://schemas.microsoft.com/office/drawing/2014/main" id="{DF3621D7-BC3F-9DC6-FC11-7704BC6098D8}"/>
                  </a:ext>
                </a:extLst>
              </p:cNvPr>
              <p:cNvGrpSpPr/>
              <p:nvPr/>
            </p:nvGrpSpPr>
            <p:grpSpPr>
              <a:xfrm>
                <a:off x="771086" y="2071610"/>
                <a:ext cx="1224272" cy="259570"/>
                <a:chOff x="1404195" y="2138281"/>
                <a:chExt cx="1224272" cy="259570"/>
              </a:xfrm>
            </p:grpSpPr>
            <p:grpSp>
              <p:nvGrpSpPr>
                <p:cNvPr id="25621" name="グループ化 25620">
                  <a:extLst>
                    <a:ext uri="{FF2B5EF4-FFF2-40B4-BE49-F238E27FC236}">
                      <a16:creationId xmlns:a16="http://schemas.microsoft.com/office/drawing/2014/main" id="{BDE9B65E-77A4-994D-06B8-6C5E4106425D}"/>
                    </a:ext>
                  </a:extLst>
                </p:cNvPr>
                <p:cNvGrpSpPr/>
                <p:nvPr/>
              </p:nvGrpSpPr>
              <p:grpSpPr>
                <a:xfrm>
                  <a:off x="1404195" y="2138281"/>
                  <a:ext cx="1224272" cy="259570"/>
                  <a:chOff x="1398515" y="2138864"/>
                  <a:chExt cx="1224272" cy="259570"/>
                </a:xfrm>
              </p:grpSpPr>
              <p:sp>
                <p:nvSpPr>
                  <p:cNvPr id="25631" name="角丸四角形 25630">
                    <a:extLst>
                      <a:ext uri="{FF2B5EF4-FFF2-40B4-BE49-F238E27FC236}">
                        <a16:creationId xmlns:a16="http://schemas.microsoft.com/office/drawing/2014/main" id="{024EA4DF-B939-2B0E-AD60-315DC6C75236}"/>
                      </a:ext>
                    </a:extLst>
                  </p:cNvPr>
                  <p:cNvSpPr/>
                  <p:nvPr/>
                </p:nvSpPr>
                <p:spPr>
                  <a:xfrm rot="21301967">
                    <a:off x="1398515" y="2138864"/>
                    <a:ext cx="1224272" cy="184291"/>
                  </a:xfrm>
                  <a:prstGeom prst="roundRect">
                    <a:avLst>
                      <a:gd name="adj" fmla="val 50000"/>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25632" name="三角形 25631">
                    <a:extLst>
                      <a:ext uri="{FF2B5EF4-FFF2-40B4-BE49-F238E27FC236}">
                        <a16:creationId xmlns:a16="http://schemas.microsoft.com/office/drawing/2014/main" id="{A391BD5F-9B9F-7A2A-AB02-60E3B634BCB1}"/>
                      </a:ext>
                    </a:extLst>
                  </p:cNvPr>
                  <p:cNvSpPr/>
                  <p:nvPr/>
                </p:nvSpPr>
                <p:spPr>
                  <a:xfrm rot="10427932">
                    <a:off x="1707028" y="2334661"/>
                    <a:ext cx="98753" cy="63773"/>
                  </a:xfrm>
                  <a:prstGeom prst="triangle">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630" name="テキスト ボックス 25629">
                  <a:extLst>
                    <a:ext uri="{FF2B5EF4-FFF2-40B4-BE49-F238E27FC236}">
                      <a16:creationId xmlns:a16="http://schemas.microsoft.com/office/drawing/2014/main" id="{4D81E954-AA2D-4CD7-4D54-F86F5AC02621}"/>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grpSp>
        <p:sp>
          <p:nvSpPr>
            <p:cNvPr id="25633" name="テキスト ボックス 25632">
              <a:extLst>
                <a:ext uri="{FF2B5EF4-FFF2-40B4-BE49-F238E27FC236}">
                  <a16:creationId xmlns:a16="http://schemas.microsoft.com/office/drawing/2014/main" id="{69BE209A-99BA-EF43-831C-6D0EE93425D2}"/>
                </a:ext>
              </a:extLst>
            </p:cNvPr>
            <p:cNvSpPr txBox="1"/>
            <p:nvPr/>
          </p:nvSpPr>
          <p:spPr>
            <a:xfrm>
              <a:off x="5800512" y="2856049"/>
              <a:ext cx="1733167" cy="246221"/>
            </a:xfrm>
            <a:prstGeom prst="rect">
              <a:avLst/>
            </a:prstGeom>
            <a:noFill/>
          </p:spPr>
          <p:txBody>
            <a:bodyPr wrap="none" lIns="0" tIns="0" rIns="0" bIns="0" rtlCol="0">
              <a:spAutoFit/>
            </a:bodyPr>
            <a:lstStyle/>
            <a:p>
              <a:pPr algn="ctr"/>
              <a:r>
                <a:rPr kumimoji="1" lang="ja-JP" altLang="en-US" sz="1600" spc="-90"/>
                <a:t>岐阜県の</a:t>
              </a:r>
              <a:r>
                <a:rPr kumimoji="1" lang="ja-JP" altLang="en-US" sz="1600" spc="-90">
                  <a:solidFill>
                    <a:srgbClr val="FF0000"/>
                  </a:solidFill>
                </a:rPr>
                <a:t>歳出</a:t>
              </a:r>
              <a:r>
                <a:rPr kumimoji="1" lang="ja-JP" altLang="en-US" sz="1600" spc="-90"/>
                <a:t>の内訳</a:t>
              </a:r>
            </a:p>
          </p:txBody>
        </p:sp>
        <p:sp>
          <p:nvSpPr>
            <p:cNvPr id="25637" name="テキスト ボックス 25636">
              <a:extLst>
                <a:ext uri="{FF2B5EF4-FFF2-40B4-BE49-F238E27FC236}">
                  <a16:creationId xmlns:a16="http://schemas.microsoft.com/office/drawing/2014/main" id="{0BB3CAA7-3CD5-D5B5-F2DC-3A20454D0C32}"/>
                </a:ext>
              </a:extLst>
            </p:cNvPr>
            <p:cNvSpPr txBox="1"/>
            <p:nvPr/>
          </p:nvSpPr>
          <p:spPr>
            <a:xfrm>
              <a:off x="5707277" y="3045963"/>
              <a:ext cx="1601946"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grpSp>
          <p:nvGrpSpPr>
            <p:cNvPr id="7" name="グループ化 6">
              <a:extLst>
                <a:ext uri="{FF2B5EF4-FFF2-40B4-BE49-F238E27FC236}">
                  <a16:creationId xmlns:a16="http://schemas.microsoft.com/office/drawing/2014/main" id="{2078967F-BB38-F6BC-4E98-5A9EA42B1127}"/>
                </a:ext>
              </a:extLst>
            </p:cNvPr>
            <p:cNvGrpSpPr/>
            <p:nvPr/>
          </p:nvGrpSpPr>
          <p:grpSpPr>
            <a:xfrm>
              <a:off x="5839767" y="5940284"/>
              <a:ext cx="1750682" cy="186863"/>
              <a:chOff x="7218310" y="3380671"/>
              <a:chExt cx="1750682" cy="186863"/>
            </a:xfrm>
          </p:grpSpPr>
          <p:sp>
            <p:nvSpPr>
              <p:cNvPr id="8" name="テキスト ボックス 7">
                <a:extLst>
                  <a:ext uri="{FF2B5EF4-FFF2-40B4-BE49-F238E27FC236}">
                    <a16:creationId xmlns:a16="http://schemas.microsoft.com/office/drawing/2014/main" id="{4C8AAAC3-B0C1-0F93-BAA6-EC8627EB0367}"/>
                  </a:ext>
                </a:extLst>
              </p:cNvPr>
              <p:cNvSpPr txBox="1"/>
              <p:nvPr/>
            </p:nvSpPr>
            <p:spPr>
              <a:xfrm>
                <a:off x="8459706" y="3396935"/>
                <a:ext cx="50928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328</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7B93F35A-1141-7545-5B1D-6694775D1302}"/>
                  </a:ext>
                </a:extLst>
              </p:cNvPr>
              <p:cNvSpPr txBox="1"/>
              <p:nvPr/>
            </p:nvSpPr>
            <p:spPr>
              <a:xfrm>
                <a:off x="7422717" y="3392150"/>
                <a:ext cx="538748"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衛生費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 name="正方形/長方形 10">
                <a:extLst>
                  <a:ext uri="{FF2B5EF4-FFF2-40B4-BE49-F238E27FC236}">
                    <a16:creationId xmlns:a16="http://schemas.microsoft.com/office/drawing/2014/main" id="{CD1EC75C-4F95-94BA-AC98-D46D8BADF956}"/>
                  </a:ext>
                </a:extLst>
              </p:cNvPr>
              <p:cNvSpPr/>
              <p:nvPr/>
            </p:nvSpPr>
            <p:spPr>
              <a:xfrm>
                <a:off x="7218310" y="3380671"/>
                <a:ext cx="149649" cy="186863"/>
              </a:xfrm>
              <a:prstGeom prst="rect">
                <a:avLst/>
              </a:prstGeom>
              <a:solidFill>
                <a:srgbClr val="FF8082"/>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2" name="直線コネクタ 11">
                <a:extLst>
                  <a:ext uri="{FF2B5EF4-FFF2-40B4-BE49-F238E27FC236}">
                    <a16:creationId xmlns:a16="http://schemas.microsoft.com/office/drawing/2014/main" id="{EDABD4E9-FDBB-F641-8533-E6486EDE8304}"/>
                  </a:ext>
                </a:extLst>
              </p:cNvPr>
              <p:cNvCxnSpPr>
                <a:cxnSpLocks/>
              </p:cNvCxnSpPr>
              <p:nvPr/>
            </p:nvCxnSpPr>
            <p:spPr>
              <a:xfrm>
                <a:off x="7865433" y="3479857"/>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5" name="グループ化 14">
              <a:extLst>
                <a:ext uri="{FF2B5EF4-FFF2-40B4-BE49-F238E27FC236}">
                  <a16:creationId xmlns:a16="http://schemas.microsoft.com/office/drawing/2014/main" id="{D8BD038C-47AF-3028-8109-15499BD96E9E}"/>
                </a:ext>
              </a:extLst>
            </p:cNvPr>
            <p:cNvGrpSpPr/>
            <p:nvPr/>
          </p:nvGrpSpPr>
          <p:grpSpPr>
            <a:xfrm>
              <a:off x="5839767" y="6218261"/>
              <a:ext cx="1774451" cy="186863"/>
              <a:chOff x="7218310" y="3380671"/>
              <a:chExt cx="1774451" cy="186863"/>
            </a:xfrm>
          </p:grpSpPr>
          <p:sp>
            <p:nvSpPr>
              <p:cNvPr id="16" name="テキスト ボックス 15">
                <a:extLst>
                  <a:ext uri="{FF2B5EF4-FFF2-40B4-BE49-F238E27FC236}">
                    <a16:creationId xmlns:a16="http://schemas.microsoft.com/office/drawing/2014/main" id="{FCE8AF5F-C388-F9D1-453C-F32B46570060}"/>
                  </a:ext>
                </a:extLst>
              </p:cNvPr>
              <p:cNvSpPr txBox="1"/>
              <p:nvPr/>
            </p:nvSpPr>
            <p:spPr>
              <a:xfrm>
                <a:off x="8535125" y="3396935"/>
                <a:ext cx="45763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21</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457A2DF0-774B-841F-302E-8D8EB8312053}"/>
                  </a:ext>
                </a:extLst>
              </p:cNvPr>
              <p:cNvSpPr txBox="1"/>
              <p:nvPr/>
            </p:nvSpPr>
            <p:spPr>
              <a:xfrm>
                <a:off x="7422717" y="3392150"/>
                <a:ext cx="538748"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労働費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8" name="正方形/長方形 17">
                <a:extLst>
                  <a:ext uri="{FF2B5EF4-FFF2-40B4-BE49-F238E27FC236}">
                    <a16:creationId xmlns:a16="http://schemas.microsoft.com/office/drawing/2014/main" id="{C0077A62-EDFA-6A66-7495-EEAA42575AFC}"/>
                  </a:ext>
                </a:extLst>
              </p:cNvPr>
              <p:cNvSpPr/>
              <p:nvPr/>
            </p:nvSpPr>
            <p:spPr>
              <a:xfrm>
                <a:off x="7218310" y="3380671"/>
                <a:ext cx="149649" cy="186863"/>
              </a:xfrm>
              <a:prstGeom prst="rect">
                <a:avLst/>
              </a:prstGeom>
              <a:solidFill>
                <a:srgbClr val="BFE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9" name="直線コネクタ 18">
                <a:extLst>
                  <a:ext uri="{FF2B5EF4-FFF2-40B4-BE49-F238E27FC236}">
                    <a16:creationId xmlns:a16="http://schemas.microsoft.com/office/drawing/2014/main" id="{4EB6A24D-9727-BB4C-15B1-5E7A1CB10773}"/>
                  </a:ext>
                </a:extLst>
              </p:cNvPr>
              <p:cNvCxnSpPr>
                <a:cxnSpLocks/>
              </p:cNvCxnSpPr>
              <p:nvPr/>
            </p:nvCxnSpPr>
            <p:spPr>
              <a:xfrm>
                <a:off x="7858637" y="3489724"/>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61" name="グループ化 60">
              <a:extLst>
                <a:ext uri="{FF2B5EF4-FFF2-40B4-BE49-F238E27FC236}">
                  <a16:creationId xmlns:a16="http://schemas.microsoft.com/office/drawing/2014/main" id="{80F07CA4-B1C3-BD91-B05C-20882F2BCC8E}"/>
                </a:ext>
              </a:extLst>
            </p:cNvPr>
            <p:cNvGrpSpPr/>
            <p:nvPr/>
          </p:nvGrpSpPr>
          <p:grpSpPr>
            <a:xfrm>
              <a:off x="424334" y="2775442"/>
              <a:ext cx="5141089" cy="3794625"/>
              <a:chOff x="424334" y="2775442"/>
              <a:chExt cx="5141089" cy="3794625"/>
            </a:xfrm>
          </p:grpSpPr>
          <p:graphicFrame>
            <p:nvGraphicFramePr>
              <p:cNvPr id="13" name="グラフ 12">
                <a:extLst>
                  <a:ext uri="{FF2B5EF4-FFF2-40B4-BE49-F238E27FC236}">
                    <a16:creationId xmlns:a16="http://schemas.microsoft.com/office/drawing/2014/main" id="{E6B5E072-4025-764F-02B6-3258A5234B1A}"/>
                  </a:ext>
                </a:extLst>
              </p:cNvPr>
              <p:cNvGraphicFramePr>
                <a:graphicFrameLocks noChangeAspect="1"/>
              </p:cNvGraphicFramePr>
              <p:nvPr/>
            </p:nvGraphicFramePr>
            <p:xfrm>
              <a:off x="767206" y="2775442"/>
              <a:ext cx="4798217" cy="3794625"/>
            </p:xfrm>
            <a:graphic>
              <a:graphicData uri="http://schemas.openxmlformats.org/drawingml/2006/chart">
                <c:chart xmlns:c="http://schemas.openxmlformats.org/drawingml/2006/chart" xmlns:r="http://schemas.openxmlformats.org/officeDocument/2006/relationships" r:id="rId5"/>
              </a:graphicData>
            </a:graphic>
          </p:graphicFrame>
          <p:sp>
            <p:nvSpPr>
              <p:cNvPr id="14" name="楕円 13">
                <a:extLst>
                  <a:ext uri="{FF2B5EF4-FFF2-40B4-BE49-F238E27FC236}">
                    <a16:creationId xmlns:a16="http://schemas.microsoft.com/office/drawing/2014/main" id="{8AE0112F-E534-A228-B729-8D53F8438E9B}"/>
                  </a:ext>
                </a:extLst>
              </p:cNvPr>
              <p:cNvSpPr>
                <a:spLocks/>
              </p:cNvSpPr>
              <p:nvPr/>
            </p:nvSpPr>
            <p:spPr bwMode="auto">
              <a:xfrm>
                <a:off x="2368431" y="3876714"/>
                <a:ext cx="1581605" cy="1581605"/>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525" name="テキスト ボックス 21524">
                <a:extLst>
                  <a:ext uri="{FF2B5EF4-FFF2-40B4-BE49-F238E27FC236}">
                    <a16:creationId xmlns:a16="http://schemas.microsoft.com/office/drawing/2014/main" id="{5059539A-A537-7011-B818-2538983EFA42}"/>
                  </a:ext>
                </a:extLst>
              </p:cNvPr>
              <p:cNvSpPr txBox="1"/>
              <p:nvPr/>
            </p:nvSpPr>
            <p:spPr>
              <a:xfrm>
                <a:off x="3429635" y="3541360"/>
                <a:ext cx="930581"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教育費</a:t>
                </a:r>
                <a:endParaRPr lang="en-US" altLang="ja-JP" sz="1300" dirty="0">
                  <a:ln w="5080">
                    <a:noFill/>
                  </a:ln>
                  <a:latin typeface="HGPｺﾞｼｯｸE" panose="020B0900000000000000" pitchFamily="50" charset="-128"/>
                  <a:ea typeface="HGPｺﾞｼｯｸE" panose="020B0900000000000000" pitchFamily="50" charset="-128"/>
                </a:endParaRPr>
              </a:p>
              <a:p>
                <a:pPr algn="ctr"/>
                <a:r>
                  <a:rPr lang="en-US" altLang="ja-JP" sz="1000" dirty="0">
                    <a:ln w="5080">
                      <a:noFill/>
                    </a:ln>
                    <a:latin typeface="HGPｺﾞｼｯｸE" panose="020B0900000000000000" pitchFamily="50" charset="-128"/>
                    <a:ea typeface="HGPｺﾞｼｯｸE" panose="020B0900000000000000" pitchFamily="50" charset="-128"/>
                  </a:rPr>
                  <a:t>21.6</a:t>
                </a:r>
                <a:r>
                  <a:rPr kumimoji="1" lang="en-US" altLang="ja-JP" sz="1000" dirty="0">
                    <a:ln w="5080">
                      <a:noFill/>
                    </a:ln>
                    <a:effectLst/>
                    <a:latin typeface="HGPｺﾞｼｯｸE" panose="020B0900000000000000" pitchFamily="50" charset="-128"/>
                    <a:ea typeface="HGPｺﾞｼｯｸE" panose="020B0900000000000000" pitchFamily="50" charset="-128"/>
                  </a:rPr>
                  <a:t>%</a:t>
                </a:r>
              </a:p>
            </p:txBody>
          </p:sp>
          <p:sp>
            <p:nvSpPr>
              <p:cNvPr id="21526" name="テキスト ボックス 21525">
                <a:extLst>
                  <a:ext uri="{FF2B5EF4-FFF2-40B4-BE49-F238E27FC236}">
                    <a16:creationId xmlns:a16="http://schemas.microsoft.com/office/drawing/2014/main" id="{0F667922-FD3E-839F-0A7D-FDCE8690D15E}"/>
                  </a:ext>
                </a:extLst>
              </p:cNvPr>
              <p:cNvSpPr txBox="1"/>
              <p:nvPr/>
            </p:nvSpPr>
            <p:spPr>
              <a:xfrm>
                <a:off x="4069096" y="4779532"/>
                <a:ext cx="644220" cy="338554"/>
              </a:xfrm>
              <a:prstGeom prst="rect">
                <a:avLst/>
              </a:prstGeom>
              <a:noFill/>
              <a:ln>
                <a:noFill/>
              </a:ln>
            </p:spPr>
            <p:txBody>
              <a:bodyPr wrap="square" lIns="0" tIns="0" rIns="0" bIns="0" rtlCol="0">
                <a:spAutoFit/>
              </a:bodyPr>
              <a:lstStyle/>
              <a:p>
                <a:pPr algn="ctr"/>
                <a:r>
                  <a:rPr kumimoji="1" lang="ja-JP" altLang="en-US" sz="1200">
                    <a:ln w="5080">
                      <a:noFill/>
                    </a:ln>
                    <a:effectLst/>
                    <a:latin typeface="HGPｺﾞｼｯｸE" panose="020B0900000000000000" pitchFamily="50" charset="-128"/>
                    <a:ea typeface="HGPｺﾞｼｯｸE" panose="020B0900000000000000" pitchFamily="50" charset="-128"/>
                  </a:rPr>
                  <a:t>諸支出金</a:t>
                </a:r>
                <a:endParaRPr kumimoji="1" lang="en-US" altLang="ja-JP" sz="12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a:t>
                </a:r>
                <a:r>
                  <a:rPr kumimoji="1" lang="ja-JP" altLang="en-US" sz="1000">
                    <a:ln w="5080">
                      <a:noFill/>
                    </a:ln>
                    <a:effectLst/>
                    <a:latin typeface="HGPｺﾞｼｯｸE" panose="020B0900000000000000" pitchFamily="50" charset="-128"/>
                    <a:ea typeface="HGPｺﾞｼｯｸE" panose="020B0900000000000000" pitchFamily="50" charset="-128"/>
                  </a:rPr>
                  <a:t>４</a:t>
                </a:r>
                <a:r>
                  <a:rPr kumimoji="1" lang="en-US" altLang="ja-JP" sz="1000" dirty="0">
                    <a:ln w="5080">
                      <a:noFill/>
                    </a:ln>
                    <a:effectLst/>
                    <a:latin typeface="HGPｺﾞｼｯｸE" panose="020B0900000000000000" pitchFamily="50" charset="-128"/>
                    <a:ea typeface="HGPｺﾞｼｯｸE" panose="020B0900000000000000" pitchFamily="50" charset="-128"/>
                  </a:rPr>
                  <a:t>.2%</a:t>
                </a:r>
              </a:p>
            </p:txBody>
          </p:sp>
          <p:sp>
            <p:nvSpPr>
              <p:cNvPr id="21527" name="テキスト ボックス 21526">
                <a:extLst>
                  <a:ext uri="{FF2B5EF4-FFF2-40B4-BE49-F238E27FC236}">
                    <a16:creationId xmlns:a16="http://schemas.microsoft.com/office/drawing/2014/main" id="{2DCB4E54-9A0C-8992-F3BB-3EABF108F80C}"/>
                  </a:ext>
                </a:extLst>
              </p:cNvPr>
              <p:cNvSpPr txBox="1"/>
              <p:nvPr/>
            </p:nvSpPr>
            <p:spPr>
              <a:xfrm>
                <a:off x="3448507" y="5581455"/>
                <a:ext cx="611474" cy="338554"/>
              </a:xfrm>
              <a:prstGeom prst="rect">
                <a:avLst/>
              </a:prstGeom>
              <a:noFill/>
              <a:ln>
                <a:noFill/>
              </a:ln>
            </p:spPr>
            <p:txBody>
              <a:bodyPr wrap="square" lIns="0" tIns="0" rIns="0" bIns="0" rtlCol="0">
                <a:spAutoFit/>
              </a:bodyPr>
              <a:lstStyle/>
              <a:p>
                <a:pPr algn="ctr"/>
                <a:r>
                  <a:rPr lang="ja-JP" altLang="en-US" sz="1200">
                    <a:ln w="5080">
                      <a:noFill/>
                    </a:ln>
                    <a:solidFill>
                      <a:schemeClr val="bg1"/>
                    </a:solidFill>
                    <a:latin typeface="HGPｺﾞｼｯｸE" panose="020B0900000000000000" pitchFamily="50" charset="-128"/>
                    <a:ea typeface="HGPｺﾞｼｯｸE" panose="020B0900000000000000" pitchFamily="50" charset="-128"/>
                  </a:rPr>
                  <a:t>民生費</a:t>
                </a:r>
              </a:p>
              <a:p>
                <a:pPr algn="ctr"/>
                <a:r>
                  <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rPr>
                  <a:t>13.9%</a:t>
                </a:r>
              </a:p>
            </p:txBody>
          </p:sp>
          <p:sp>
            <p:nvSpPr>
              <p:cNvPr id="21528" name="テキスト ボックス 21527">
                <a:extLst>
                  <a:ext uri="{FF2B5EF4-FFF2-40B4-BE49-F238E27FC236}">
                    <a16:creationId xmlns:a16="http://schemas.microsoft.com/office/drawing/2014/main" id="{351C35F9-65B1-8987-9B45-C0F2126D2774}"/>
                  </a:ext>
                </a:extLst>
              </p:cNvPr>
              <p:cNvSpPr txBox="1"/>
              <p:nvPr/>
            </p:nvSpPr>
            <p:spPr>
              <a:xfrm>
                <a:off x="2218702" y="5638879"/>
                <a:ext cx="930581" cy="338554"/>
              </a:xfrm>
              <a:prstGeom prst="rect">
                <a:avLst/>
              </a:prstGeom>
              <a:noFill/>
              <a:ln>
                <a:noFill/>
              </a:ln>
            </p:spPr>
            <p:txBody>
              <a:bodyPr wrap="square" lIns="0" tIns="0" rIns="0" bIns="0" rtlCol="0">
                <a:spAutoFit/>
              </a:bodyPr>
              <a:lstStyle/>
              <a:p>
                <a:pPr algn="ctr"/>
                <a:r>
                  <a:rPr kumimoji="1" lang="ja-JP" altLang="en-US" sz="1200">
                    <a:ln w="5080">
                      <a:noFill/>
                    </a:ln>
                    <a:effectLst/>
                    <a:latin typeface="HGPｺﾞｼｯｸE" panose="020B0900000000000000" pitchFamily="50" charset="-128"/>
                    <a:ea typeface="HGPｺﾞｼｯｸE" panose="020B0900000000000000" pitchFamily="50" charset="-128"/>
                  </a:rPr>
                  <a:t>公債費</a:t>
                </a:r>
                <a:endParaRPr kumimoji="1" lang="en-US" altLang="ja-JP" sz="12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12.7%</a:t>
                </a:r>
              </a:p>
            </p:txBody>
          </p:sp>
          <p:sp>
            <p:nvSpPr>
              <p:cNvPr id="21530" name="テキスト ボックス 21529">
                <a:extLst>
                  <a:ext uri="{FF2B5EF4-FFF2-40B4-BE49-F238E27FC236}">
                    <a16:creationId xmlns:a16="http://schemas.microsoft.com/office/drawing/2014/main" id="{2A2A7B8C-6930-D970-04BE-8CAE063B0DB7}"/>
                  </a:ext>
                </a:extLst>
              </p:cNvPr>
              <p:cNvSpPr txBox="1"/>
              <p:nvPr/>
            </p:nvSpPr>
            <p:spPr>
              <a:xfrm>
                <a:off x="1698635" y="5074377"/>
                <a:ext cx="608183"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土木費</a:t>
                </a:r>
              </a:p>
              <a:p>
                <a:pPr algn="ctr"/>
                <a:r>
                  <a:rPr kumimoji="1" lang="en-US" altLang="ja-JP" sz="1000" dirty="0">
                    <a:ln w="5080">
                      <a:noFill/>
                    </a:ln>
                    <a:latin typeface="HGPｺﾞｼｯｸE" panose="020B0900000000000000" pitchFamily="50" charset="-128"/>
                    <a:ea typeface="HGPｺﾞｼｯｸE" panose="020B0900000000000000" pitchFamily="50" charset="-128"/>
                  </a:rPr>
                  <a:t>9</a:t>
                </a:r>
                <a:r>
                  <a:rPr kumimoji="1" lang="en-US" altLang="ja-JP" sz="1000" dirty="0">
                    <a:ln w="5080">
                      <a:noFill/>
                    </a:ln>
                    <a:effectLst/>
                    <a:latin typeface="HGPｺﾞｼｯｸE" panose="020B0900000000000000" pitchFamily="50" charset="-128"/>
                    <a:ea typeface="HGPｺﾞｼｯｸE" panose="020B0900000000000000" pitchFamily="50" charset="-128"/>
                  </a:rPr>
                  <a:t>.5%</a:t>
                </a:r>
              </a:p>
            </p:txBody>
          </p:sp>
          <p:sp>
            <p:nvSpPr>
              <p:cNvPr id="21531" name="テキスト ボックス 21530">
                <a:extLst>
                  <a:ext uri="{FF2B5EF4-FFF2-40B4-BE49-F238E27FC236}">
                    <a16:creationId xmlns:a16="http://schemas.microsoft.com/office/drawing/2014/main" id="{F626CB75-2655-D0A8-9400-DA61D5D75944}"/>
                  </a:ext>
                </a:extLst>
              </p:cNvPr>
              <p:cNvSpPr txBox="1"/>
              <p:nvPr/>
            </p:nvSpPr>
            <p:spPr>
              <a:xfrm>
                <a:off x="1486236" y="4488702"/>
                <a:ext cx="614353"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商工費</a:t>
                </a: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6.4%</a:t>
                </a:r>
              </a:p>
            </p:txBody>
          </p:sp>
          <p:sp>
            <p:nvSpPr>
              <p:cNvPr id="21534" name="テキスト ボックス 21533">
                <a:extLst>
                  <a:ext uri="{FF2B5EF4-FFF2-40B4-BE49-F238E27FC236}">
                    <a16:creationId xmlns:a16="http://schemas.microsoft.com/office/drawing/2014/main" id="{F633076F-88F7-2F17-C12C-62F5F05BF542}"/>
                  </a:ext>
                </a:extLst>
              </p:cNvPr>
              <p:cNvSpPr txBox="1"/>
              <p:nvPr/>
            </p:nvSpPr>
            <p:spPr>
              <a:xfrm>
                <a:off x="1828840" y="3550428"/>
                <a:ext cx="588893"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警察費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latin typeface="HGPｺﾞｼｯｸE" panose="020B0900000000000000" pitchFamily="50" charset="-128"/>
                    <a:ea typeface="HGPｺﾞｼｯｸE" panose="020B0900000000000000" pitchFamily="50" charset="-128"/>
                  </a:rPr>
                  <a:t>5</a:t>
                </a:r>
                <a:r>
                  <a:rPr kumimoji="1" lang="en-US" altLang="ja-JP" sz="1000" dirty="0">
                    <a:ln w="5080">
                      <a:noFill/>
                    </a:ln>
                    <a:effectLst/>
                    <a:latin typeface="HGPｺﾞｼｯｸE" panose="020B0900000000000000" pitchFamily="50" charset="-128"/>
                    <a:ea typeface="HGPｺﾞｼｯｸE" panose="020B0900000000000000" pitchFamily="50" charset="-128"/>
                  </a:rPr>
                  <a:t>.8%</a:t>
                </a:r>
              </a:p>
            </p:txBody>
          </p:sp>
          <p:sp>
            <p:nvSpPr>
              <p:cNvPr id="21535" name="テキスト ボックス 21534">
                <a:extLst>
                  <a:ext uri="{FF2B5EF4-FFF2-40B4-BE49-F238E27FC236}">
                    <a16:creationId xmlns:a16="http://schemas.microsoft.com/office/drawing/2014/main" id="{146F9ACE-32AB-3173-DE36-7A0EF7659A95}"/>
                  </a:ext>
                </a:extLst>
              </p:cNvPr>
              <p:cNvSpPr txBox="1"/>
              <p:nvPr/>
            </p:nvSpPr>
            <p:spPr>
              <a:xfrm>
                <a:off x="493151" y="2807482"/>
                <a:ext cx="1277891"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そのほか</a:t>
                </a:r>
                <a:r>
                  <a:rPr kumimoji="1" lang="en-US" altLang="ja-JP" sz="1000" dirty="0">
                    <a:ln w="5080">
                      <a:noFill/>
                    </a:ln>
                    <a:latin typeface="HGPｺﾞｼｯｸE" panose="020B0900000000000000" pitchFamily="50" charset="-128"/>
                    <a:ea typeface="HGPｺﾞｼｯｸE" panose="020B0900000000000000" pitchFamily="50" charset="-128"/>
                  </a:rPr>
                  <a:t>0.7%</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cxnSp>
            <p:nvCxnSpPr>
              <p:cNvPr id="21537" name="直線コネクタ 21536">
                <a:extLst>
                  <a:ext uri="{FF2B5EF4-FFF2-40B4-BE49-F238E27FC236}">
                    <a16:creationId xmlns:a16="http://schemas.microsoft.com/office/drawing/2014/main" id="{F11BDB55-81A6-1B5E-AE2F-EBF620CC3902}"/>
                  </a:ext>
                </a:extLst>
              </p:cNvPr>
              <p:cNvCxnSpPr>
                <a:cxnSpLocks/>
              </p:cNvCxnSpPr>
              <p:nvPr/>
            </p:nvCxnSpPr>
            <p:spPr>
              <a:xfrm flipH="1">
                <a:off x="1563577" y="2919203"/>
                <a:ext cx="1560623"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25611" name="テキスト ボックス 25610">
                <a:extLst>
                  <a:ext uri="{FF2B5EF4-FFF2-40B4-BE49-F238E27FC236}">
                    <a16:creationId xmlns:a16="http://schemas.microsoft.com/office/drawing/2014/main" id="{BADE1E35-BBDE-C439-C6D6-4C9BC253864C}"/>
                  </a:ext>
                </a:extLst>
              </p:cNvPr>
              <p:cNvSpPr txBox="1">
                <a:spLocks/>
              </p:cNvSpPr>
              <p:nvPr/>
            </p:nvSpPr>
            <p:spPr>
              <a:xfrm>
                <a:off x="2645404" y="4426563"/>
                <a:ext cx="1005403" cy="513474"/>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FF0000"/>
                    </a:solidFill>
                    <a:effectLst/>
                    <a:latin typeface="+mn-ea"/>
                    <a:ea typeface="+mn-ea"/>
                  </a:rPr>
                  <a:t>歳出</a:t>
                </a:r>
                <a:r>
                  <a:rPr lang="zh-TW" altLang="en-US" sz="1600" i="0" u="none" strike="noStrike" dirty="0">
                    <a:solidFill>
                      <a:srgbClr val="000000"/>
                    </a:solidFill>
                    <a:effectLst/>
                    <a:latin typeface="+mn-ea"/>
                    <a:ea typeface="+mn-ea"/>
                  </a:rPr>
                  <a:t>総額</a:t>
                </a:r>
                <a:endParaRPr lang="zh-TW" altLang="en-US" sz="1600" dirty="0">
                  <a:effectLst/>
                  <a:latin typeface="+mn-ea"/>
                  <a:ea typeface="+mn-ea"/>
                </a:endParaRPr>
              </a:p>
              <a:p>
                <a:pPr algn="ctr" rtl="0">
                  <a:lnSpc>
                    <a:spcPct val="80000"/>
                  </a:lnSpc>
                  <a:spcBef>
                    <a:spcPts val="0"/>
                  </a:spcBef>
                  <a:spcAft>
                    <a:spcPts val="500"/>
                  </a:spcAft>
                </a:pPr>
                <a:r>
                  <a:rPr lang="en-US" altLang="ja-JP" sz="1300" i="0" u="none" strike="noStrike" dirty="0">
                    <a:solidFill>
                      <a:srgbClr val="000000"/>
                    </a:solidFill>
                    <a:effectLst/>
                    <a:latin typeface="+mn-ea"/>
                    <a:ea typeface="+mn-ea"/>
                  </a:rPr>
                  <a:t>8,861</a:t>
                </a:r>
                <a:r>
                  <a:rPr lang="ja-JP" altLang="en-US" sz="1300" i="0" u="none" strike="noStrike">
                    <a:solidFill>
                      <a:srgbClr val="000000"/>
                    </a:solidFill>
                    <a:effectLst/>
                    <a:latin typeface="+mn-ea"/>
                    <a:ea typeface="+mn-ea"/>
                  </a:rPr>
                  <a:t>億円</a:t>
                </a:r>
                <a:endParaRPr lang="zh-TW" altLang="en-US" sz="1300" dirty="0">
                  <a:effectLst/>
                  <a:latin typeface="+mn-ea"/>
                  <a:ea typeface="+mn-ea"/>
                </a:endParaRPr>
              </a:p>
            </p:txBody>
          </p:sp>
          <p:sp>
            <p:nvSpPr>
              <p:cNvPr id="22" name="テキスト ボックス 21">
                <a:extLst>
                  <a:ext uri="{FF2B5EF4-FFF2-40B4-BE49-F238E27FC236}">
                    <a16:creationId xmlns:a16="http://schemas.microsoft.com/office/drawing/2014/main" id="{383F6674-27D9-C368-2CB3-44EA3D5CE0B0}"/>
                  </a:ext>
                </a:extLst>
              </p:cNvPr>
              <p:cNvSpPr txBox="1"/>
              <p:nvPr/>
            </p:nvSpPr>
            <p:spPr>
              <a:xfrm>
                <a:off x="829171" y="2986341"/>
                <a:ext cx="734406" cy="153888"/>
              </a:xfrm>
              <a:prstGeom prst="rect">
                <a:avLst/>
              </a:prstGeom>
              <a:noFill/>
              <a:ln>
                <a:noFill/>
              </a:ln>
            </p:spPr>
            <p:txBody>
              <a:bodyPr wrap="square" lIns="0" tIns="0" rIns="0" bIns="0" rtlCol="0">
                <a:spAutoFit/>
              </a:bodyPr>
              <a:lstStyle/>
              <a:p>
                <a:pPr algn="ctr"/>
                <a:r>
                  <a:rPr kumimoji="1" lang="ja-JP" altLang="en-US" sz="1000">
                    <a:ln w="5080">
                      <a:noFill/>
                    </a:ln>
                    <a:latin typeface="HGPｺﾞｼｯｸE" panose="020B0900000000000000" pitchFamily="50" charset="-128"/>
                    <a:ea typeface="HGPｺﾞｼｯｸE" panose="020B0900000000000000" pitchFamily="50" charset="-128"/>
                  </a:rPr>
                  <a:t>労働費</a:t>
                </a:r>
                <a:r>
                  <a:rPr kumimoji="1" lang="en-US" altLang="ja-JP" sz="1000" dirty="0">
                    <a:ln w="5080">
                      <a:noFill/>
                    </a:ln>
                    <a:latin typeface="HGPｺﾞｼｯｸE" panose="020B0900000000000000" pitchFamily="50" charset="-128"/>
                    <a:ea typeface="HGPｺﾞｼｯｸE" panose="020B0900000000000000" pitchFamily="50" charset="-128"/>
                  </a:rPr>
                  <a:t>0.2%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0358075B-709F-0306-5C3D-6398E621C6AE}"/>
                  </a:ext>
                </a:extLst>
              </p:cNvPr>
              <p:cNvSpPr txBox="1"/>
              <p:nvPr/>
            </p:nvSpPr>
            <p:spPr>
              <a:xfrm>
                <a:off x="829171" y="3157791"/>
                <a:ext cx="734406" cy="153888"/>
              </a:xfrm>
              <a:prstGeom prst="rect">
                <a:avLst/>
              </a:prstGeom>
              <a:noFill/>
              <a:ln>
                <a:noFill/>
              </a:ln>
            </p:spPr>
            <p:txBody>
              <a:bodyPr wrap="square" lIns="0" tIns="0" rIns="0" bIns="0" rtlCol="0">
                <a:spAutoFit/>
              </a:bodyPr>
              <a:lstStyle/>
              <a:p>
                <a:pPr algn="ctr"/>
                <a:r>
                  <a:rPr kumimoji="1" lang="ja-JP" altLang="en-US" sz="1000">
                    <a:ln w="5080">
                      <a:noFill/>
                    </a:ln>
                    <a:latin typeface="HGPｺﾞｼｯｸE" panose="020B0900000000000000" pitchFamily="50" charset="-128"/>
                    <a:ea typeface="HGPｺﾞｼｯｸE" panose="020B0900000000000000" pitchFamily="50" charset="-128"/>
                  </a:rPr>
                  <a:t>衛生費</a:t>
                </a:r>
                <a:r>
                  <a:rPr kumimoji="1" lang="en-US" altLang="ja-JP" sz="1000" dirty="0">
                    <a:ln w="5080">
                      <a:noFill/>
                    </a:ln>
                    <a:latin typeface="HGPｺﾞｼｯｸE" panose="020B0900000000000000" pitchFamily="50" charset="-128"/>
                    <a:ea typeface="HGPｺﾞｼｯｸE" panose="020B0900000000000000" pitchFamily="50" charset="-128"/>
                  </a:rPr>
                  <a:t>3.7%</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7" name="テキスト ボックス 26">
                <a:extLst>
                  <a:ext uri="{FF2B5EF4-FFF2-40B4-BE49-F238E27FC236}">
                    <a16:creationId xmlns:a16="http://schemas.microsoft.com/office/drawing/2014/main" id="{F779F46A-0A65-E98C-B5D2-BC5BA2B60BE7}"/>
                  </a:ext>
                </a:extLst>
              </p:cNvPr>
              <p:cNvSpPr txBox="1"/>
              <p:nvPr/>
            </p:nvSpPr>
            <p:spPr>
              <a:xfrm>
                <a:off x="424334" y="3335591"/>
                <a:ext cx="1127813" cy="153888"/>
              </a:xfrm>
              <a:prstGeom prst="rect">
                <a:avLst/>
              </a:prstGeom>
              <a:noFill/>
              <a:ln>
                <a:noFill/>
              </a:ln>
            </p:spPr>
            <p:txBody>
              <a:bodyPr wrap="square" lIns="0" tIns="0" rIns="0" bIns="0" rtlCol="0">
                <a:spAutoFit/>
              </a:bodyPr>
              <a:lstStyle/>
              <a:p>
                <a:pPr algn="ctr"/>
                <a:r>
                  <a:rPr kumimoji="1" lang="ja-JP" altLang="en-US" sz="1000">
                    <a:ln w="5080">
                      <a:noFill/>
                    </a:ln>
                    <a:latin typeface="HGPｺﾞｼｯｸE" panose="020B0900000000000000" pitchFamily="50" charset="-128"/>
                    <a:ea typeface="HGPｺﾞｼｯｸE" panose="020B0900000000000000" pitchFamily="50" charset="-128"/>
                  </a:rPr>
                  <a:t>農林水産業費</a:t>
                </a:r>
                <a:r>
                  <a:rPr kumimoji="1" lang="en-US" altLang="ja-JP" sz="1000" dirty="0">
                    <a:ln w="5080">
                      <a:noFill/>
                    </a:ln>
                    <a:latin typeface="HGPｺﾞｼｯｸE" panose="020B0900000000000000" pitchFamily="50" charset="-128"/>
                    <a:ea typeface="HGPｺﾞｼｯｸE" panose="020B0900000000000000" pitchFamily="50" charset="-128"/>
                  </a:rPr>
                  <a:t>5.3%</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cxnSp>
            <p:nvCxnSpPr>
              <p:cNvPr id="31" name="直線コネクタ 30">
                <a:extLst>
                  <a:ext uri="{FF2B5EF4-FFF2-40B4-BE49-F238E27FC236}">
                    <a16:creationId xmlns:a16="http://schemas.microsoft.com/office/drawing/2014/main" id="{C29D62E6-F961-015B-4441-486A0D128A8A}"/>
                  </a:ext>
                </a:extLst>
              </p:cNvPr>
              <p:cNvCxnSpPr>
                <a:cxnSpLocks/>
              </p:cNvCxnSpPr>
              <p:nvPr/>
            </p:nvCxnSpPr>
            <p:spPr>
              <a:xfrm flipH="1">
                <a:off x="1563577" y="3069457"/>
                <a:ext cx="1523060"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B09A4CCA-DC2C-CEC2-375B-ED61CB9DF543}"/>
                  </a:ext>
                </a:extLst>
              </p:cNvPr>
              <p:cNvCxnSpPr>
                <a:cxnSpLocks/>
              </p:cNvCxnSpPr>
              <p:nvPr/>
            </p:nvCxnSpPr>
            <p:spPr>
              <a:xfrm flipH="1">
                <a:off x="1563577" y="3258347"/>
                <a:ext cx="1304119"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FE8FDCB5-E89C-FF63-0AEF-392D4479EC2F}"/>
                  </a:ext>
                </a:extLst>
              </p:cNvPr>
              <p:cNvCxnSpPr>
                <a:cxnSpLocks/>
              </p:cNvCxnSpPr>
              <p:nvPr/>
            </p:nvCxnSpPr>
            <p:spPr>
              <a:xfrm flipH="1">
                <a:off x="1563577" y="3412893"/>
                <a:ext cx="902751"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5A7A2E66-4A0B-5581-D373-520A11FE857C}"/>
                  </a:ext>
                </a:extLst>
              </p:cNvPr>
              <p:cNvSpPr txBox="1"/>
              <p:nvPr/>
            </p:nvSpPr>
            <p:spPr>
              <a:xfrm>
                <a:off x="1555037" y="4010211"/>
                <a:ext cx="588893"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総務費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6.0%</a:t>
                </a:r>
              </a:p>
            </p:txBody>
          </p:sp>
        </p:grpSp>
        <p:cxnSp>
          <p:nvCxnSpPr>
            <p:cNvPr id="44" name="直線コネクタ 43">
              <a:extLst>
                <a:ext uri="{FF2B5EF4-FFF2-40B4-BE49-F238E27FC236}">
                  <a16:creationId xmlns:a16="http://schemas.microsoft.com/office/drawing/2014/main" id="{C72CDFEA-C6BE-B1C7-36A2-68CEECB4F05A}"/>
                </a:ext>
              </a:extLst>
            </p:cNvPr>
            <p:cNvCxnSpPr>
              <a:cxnSpLocks/>
            </p:cNvCxnSpPr>
            <p:nvPr/>
          </p:nvCxnSpPr>
          <p:spPr>
            <a:xfrm>
              <a:off x="6494222" y="3459162"/>
              <a:ext cx="421682"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F6FF2BA3-D550-8FEE-732A-B1510EC00A1F}"/>
                </a:ext>
              </a:extLst>
            </p:cNvPr>
            <p:cNvCxnSpPr>
              <a:cxnSpLocks/>
            </p:cNvCxnSpPr>
            <p:nvPr/>
          </p:nvCxnSpPr>
          <p:spPr>
            <a:xfrm>
              <a:off x="6836297" y="5757634"/>
              <a:ext cx="14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sp>
        <p:nvSpPr>
          <p:cNvPr id="2" name="Rectangle 14">
            <a:extLst>
              <a:ext uri="{FF2B5EF4-FFF2-40B4-BE49-F238E27FC236}">
                <a16:creationId xmlns:a16="http://schemas.microsoft.com/office/drawing/2014/main" id="{3160DDA4-C2C8-AB71-962F-5DCC9A41A8C4}"/>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②</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401772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600"/>
                                        <p:tgtEl>
                                          <p:spTgt spid="32"/>
                                        </p:tgtEl>
                                      </p:cBhvr>
                                    </p:animEffect>
                                    <p:anim calcmode="lin" valueType="num">
                                      <p:cBhvr>
                                        <p:cTn id="12" dur="600" fill="hold"/>
                                        <p:tgtEl>
                                          <p:spTgt spid="32"/>
                                        </p:tgtEl>
                                        <p:attrNameLst>
                                          <p:attrName>ppt_x</p:attrName>
                                        </p:attrNameLst>
                                      </p:cBhvr>
                                      <p:tavLst>
                                        <p:tav tm="0">
                                          <p:val>
                                            <p:strVal val="#ppt_x"/>
                                          </p:val>
                                        </p:tav>
                                        <p:tav tm="100000">
                                          <p:val>
                                            <p:strVal val="#ppt_x"/>
                                          </p:val>
                                        </p:tav>
                                      </p:tavLst>
                                    </p:anim>
                                    <p:anim calcmode="lin" valueType="num">
                                      <p:cBhvr>
                                        <p:cTn id="13" dur="6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505"/>
                                        </p:tgtEl>
                                        <p:attrNameLst>
                                          <p:attrName>style.visibility</p:attrName>
                                        </p:attrNameLst>
                                      </p:cBhvr>
                                      <p:to>
                                        <p:strVal val="visible"/>
                                      </p:to>
                                    </p:set>
                                    <p:animEffect transition="in" filter="fade">
                                      <p:cBhvr>
                                        <p:cTn id="18" dur="1000"/>
                                        <p:tgtEl>
                                          <p:spTgt spid="21505"/>
                                        </p:tgtEl>
                                      </p:cBhvr>
                                    </p:animEffect>
                                    <p:anim calcmode="lin" valueType="num">
                                      <p:cBhvr>
                                        <p:cTn id="19" dur="1000" fill="hold"/>
                                        <p:tgtEl>
                                          <p:spTgt spid="21505"/>
                                        </p:tgtEl>
                                        <p:attrNameLst>
                                          <p:attrName>ppt_x</p:attrName>
                                        </p:attrNameLst>
                                      </p:cBhvr>
                                      <p:tavLst>
                                        <p:tav tm="0">
                                          <p:val>
                                            <p:strVal val="#ppt_x"/>
                                          </p:val>
                                        </p:tav>
                                        <p:tav tm="100000">
                                          <p:val>
                                            <p:strVal val="#ppt_x"/>
                                          </p:val>
                                        </p:tav>
                                      </p:tavLst>
                                    </p:anim>
                                    <p:anim calcmode="lin" valueType="num">
                                      <p:cBhvr>
                                        <p:cTn id="20" dur="1000" fill="hold"/>
                                        <p:tgtEl>
                                          <p:spTgt spid="215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FEA5E-C557-8C8B-C67C-B509FE2AC25E}"/>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4AD2C8DC-52A3-0892-6D63-8E8267FE89F8}"/>
              </a:ext>
            </a:extLst>
          </p:cNvPr>
          <p:cNvGrpSpPr/>
          <p:nvPr/>
        </p:nvGrpSpPr>
        <p:grpSpPr>
          <a:xfrm>
            <a:off x="908662" y="966692"/>
            <a:ext cx="7475609" cy="615553"/>
            <a:chOff x="345714" y="966692"/>
            <a:chExt cx="7475609" cy="615553"/>
          </a:xfrm>
        </p:grpSpPr>
        <p:sp>
          <p:nvSpPr>
            <p:cNvPr id="5" name="テキスト ボックス 4">
              <a:extLst>
                <a:ext uri="{FF2B5EF4-FFF2-40B4-BE49-F238E27FC236}">
                  <a16:creationId xmlns:a16="http://schemas.microsoft.com/office/drawing/2014/main" id="{EFFFA84B-5A6A-674B-B566-BE9EF2F7162A}"/>
                </a:ext>
              </a:extLst>
            </p:cNvPr>
            <p:cNvSpPr txBox="1"/>
            <p:nvPr/>
          </p:nvSpPr>
          <p:spPr>
            <a:xfrm>
              <a:off x="345714" y="1228302"/>
              <a:ext cx="4074105" cy="353943"/>
            </a:xfrm>
            <a:prstGeom prst="rect">
              <a:avLst/>
            </a:prstGeom>
            <a:noFill/>
          </p:spPr>
          <p:txBody>
            <a:bodyPr wrap="square" rtlCol="0">
              <a:spAutoFit/>
            </a:bodyPr>
            <a:lstStyle/>
            <a:p>
              <a:r>
                <a:rPr lang="ja-JP" altLang="en-US" sz="1700">
                  <a:solidFill>
                    <a:srgbClr val="015BAC"/>
                  </a:solidFill>
                </a:rPr>
                <a:t>歳出（当初予算）を県民一人あたりにすると</a:t>
              </a:r>
              <a:endParaRPr kumimoji="1" lang="ja-JP" altLang="en-US" sz="1700" spc="120" dirty="0">
                <a:solidFill>
                  <a:srgbClr val="015BAC"/>
                </a:solidFill>
              </a:endParaRPr>
            </a:p>
          </p:txBody>
        </p:sp>
        <p:sp>
          <p:nvSpPr>
            <p:cNvPr id="7" name="テキスト ボックス 6">
              <a:extLst>
                <a:ext uri="{FF2B5EF4-FFF2-40B4-BE49-F238E27FC236}">
                  <a16:creationId xmlns:a16="http://schemas.microsoft.com/office/drawing/2014/main" id="{BEEE4579-4A31-2BF9-F8C7-23B24FB8A2D6}"/>
                </a:ext>
              </a:extLst>
            </p:cNvPr>
            <p:cNvSpPr txBox="1"/>
            <p:nvPr/>
          </p:nvSpPr>
          <p:spPr>
            <a:xfrm>
              <a:off x="4481274" y="966692"/>
              <a:ext cx="3340049" cy="615553"/>
            </a:xfrm>
            <a:prstGeom prst="rect">
              <a:avLst/>
            </a:prstGeom>
            <a:noFill/>
            <a:ln>
              <a:noFill/>
            </a:ln>
          </p:spPr>
          <p:txBody>
            <a:bodyPr wrap="square" lIns="0" tIns="0" rIns="0" bIns="0" rtlCol="0">
              <a:spAutoFit/>
            </a:bodyPr>
            <a:lstStyle/>
            <a:p>
              <a:r>
                <a:rPr lang="ja-JP" altLang="en-US" sz="4000" spc="300">
                  <a:ln w="5080">
                    <a:noFill/>
                  </a:ln>
                  <a:solidFill>
                    <a:srgbClr val="015BAC"/>
                  </a:solidFill>
                  <a:latin typeface="HGPｺﾞｼｯｸE" panose="020B0900000000000000" pitchFamily="50" charset="-128"/>
                  <a:ea typeface="HGPｺﾞｼｯｸE" panose="020B0900000000000000" pitchFamily="50" charset="-128"/>
                </a:rPr>
                <a:t>約</a:t>
              </a:r>
              <a:r>
                <a:rPr lang="en-US" altLang="ja-JP" sz="4000" spc="300" dirty="0">
                  <a:ln w="5080">
                    <a:noFill/>
                  </a:ln>
                  <a:solidFill>
                    <a:srgbClr val="015BAC"/>
                  </a:solidFill>
                  <a:latin typeface="HGPｺﾞｼｯｸE" panose="020B0900000000000000" pitchFamily="50" charset="-128"/>
                  <a:ea typeface="HGPｺﾞｼｯｸE" panose="020B0900000000000000" pitchFamily="50" charset="-128"/>
                </a:rPr>
                <a:t>459,800</a:t>
              </a:r>
              <a:r>
                <a:rPr lang="ja-JP" altLang="en-US" sz="4000">
                  <a:ln w="5080">
                    <a:noFill/>
                  </a:ln>
                  <a:solidFill>
                    <a:srgbClr val="015BAC"/>
                  </a:solidFill>
                  <a:latin typeface="HGPｺﾞｼｯｸE" panose="020B0900000000000000" pitchFamily="50" charset="-128"/>
                  <a:ea typeface="HGPｺﾞｼｯｸE" panose="020B0900000000000000" pitchFamily="50" charset="-128"/>
                </a:rPr>
                <a:t>円</a:t>
              </a:r>
              <a:endParaRPr kumimoji="1" lang="en-US" altLang="ja-JP" sz="4000" dirty="0">
                <a:ln w="5080">
                  <a:noFill/>
                </a:ln>
                <a:solidFill>
                  <a:srgbClr val="015BAC"/>
                </a:solidFill>
                <a:effectLst/>
                <a:latin typeface="HGPｺﾞｼｯｸE" panose="020B0900000000000000" pitchFamily="50" charset="-128"/>
                <a:ea typeface="HGPｺﾞｼｯｸE" panose="020B0900000000000000" pitchFamily="50" charset="-128"/>
              </a:endParaRPr>
            </a:p>
          </p:txBody>
        </p:sp>
      </p:grpSp>
      <p:sp>
        <p:nvSpPr>
          <p:cNvPr id="55" name="スライド番号プレースホルダー 55">
            <a:extLst>
              <a:ext uri="{FF2B5EF4-FFF2-40B4-BE49-F238E27FC236}">
                <a16:creationId xmlns:a16="http://schemas.microsoft.com/office/drawing/2014/main" id="{7E983AF2-47CE-D547-C2F0-A449856F86D1}"/>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24</a:t>
            </a:fld>
            <a:endParaRPr lang="en-US" altLang="ja-JP" dirty="0"/>
          </a:p>
        </p:txBody>
      </p:sp>
      <p:grpSp>
        <p:nvGrpSpPr>
          <p:cNvPr id="9" name="グループ化 8">
            <a:extLst>
              <a:ext uri="{FF2B5EF4-FFF2-40B4-BE49-F238E27FC236}">
                <a16:creationId xmlns:a16="http://schemas.microsoft.com/office/drawing/2014/main" id="{FCDE2F31-E080-89C5-5FB0-A5F5202F8BE8}"/>
              </a:ext>
            </a:extLst>
          </p:cNvPr>
          <p:cNvGrpSpPr/>
          <p:nvPr/>
        </p:nvGrpSpPr>
        <p:grpSpPr>
          <a:xfrm>
            <a:off x="377006" y="1567315"/>
            <a:ext cx="8383516" cy="5066566"/>
            <a:chOff x="377006" y="1567315"/>
            <a:chExt cx="8383516" cy="5066566"/>
          </a:xfrm>
        </p:grpSpPr>
        <p:grpSp>
          <p:nvGrpSpPr>
            <p:cNvPr id="4" name="グループ化 3">
              <a:extLst>
                <a:ext uri="{FF2B5EF4-FFF2-40B4-BE49-F238E27FC236}">
                  <a16:creationId xmlns:a16="http://schemas.microsoft.com/office/drawing/2014/main" id="{02FB6373-1444-96B1-20EF-43A41195B343}"/>
                </a:ext>
              </a:extLst>
            </p:cNvPr>
            <p:cNvGrpSpPr/>
            <p:nvPr/>
          </p:nvGrpSpPr>
          <p:grpSpPr>
            <a:xfrm>
              <a:off x="1550194" y="2182869"/>
              <a:ext cx="6100761" cy="3603570"/>
              <a:chOff x="1550194" y="2182869"/>
              <a:chExt cx="6100761" cy="3603570"/>
            </a:xfrm>
          </p:grpSpPr>
          <p:sp>
            <p:nvSpPr>
              <p:cNvPr id="54" name="円/楕円 53">
                <a:extLst>
                  <a:ext uri="{FF2B5EF4-FFF2-40B4-BE49-F238E27FC236}">
                    <a16:creationId xmlns:a16="http://schemas.microsoft.com/office/drawing/2014/main" id="{2A951DCA-0FD6-7898-BA48-E866727C3C02}"/>
                  </a:ext>
                </a:extLst>
              </p:cNvPr>
              <p:cNvSpPr/>
              <p:nvPr/>
            </p:nvSpPr>
            <p:spPr>
              <a:xfrm>
                <a:off x="1550194" y="2182869"/>
                <a:ext cx="6100761" cy="3603570"/>
              </a:xfrm>
              <a:prstGeom prst="ellipse">
                <a:avLst/>
              </a:prstGeom>
              <a:solidFill>
                <a:srgbClr val="FF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時計 が含まれている画像&#10;&#10;AI によって生成されたコンテンツは間違っている可能性があります。">
                <a:extLst>
                  <a:ext uri="{FF2B5EF4-FFF2-40B4-BE49-F238E27FC236}">
                    <a16:creationId xmlns:a16="http://schemas.microsoft.com/office/drawing/2014/main" id="{16FF8AEB-37DA-C8BB-7B51-314879AAC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8" y="2390790"/>
                <a:ext cx="969115" cy="3059891"/>
              </a:xfrm>
              <a:prstGeom prst="rect">
                <a:avLst/>
              </a:prstGeom>
            </p:spPr>
          </p:pic>
        </p:grpSp>
        <p:grpSp>
          <p:nvGrpSpPr>
            <p:cNvPr id="48" name="グループ化 47">
              <a:extLst>
                <a:ext uri="{FF2B5EF4-FFF2-40B4-BE49-F238E27FC236}">
                  <a16:creationId xmlns:a16="http://schemas.microsoft.com/office/drawing/2014/main" id="{CEADBA5F-9D60-68AD-0E98-3325E13A0464}"/>
                </a:ext>
              </a:extLst>
            </p:cNvPr>
            <p:cNvGrpSpPr/>
            <p:nvPr/>
          </p:nvGrpSpPr>
          <p:grpSpPr>
            <a:xfrm>
              <a:off x="5263330" y="1567315"/>
              <a:ext cx="1832698" cy="1977466"/>
              <a:chOff x="5263330" y="1567315"/>
              <a:chExt cx="1832698" cy="1977466"/>
            </a:xfrm>
          </p:grpSpPr>
          <p:sp>
            <p:nvSpPr>
              <p:cNvPr id="47" name="円/楕円 46">
                <a:extLst>
                  <a:ext uri="{FF2B5EF4-FFF2-40B4-BE49-F238E27FC236}">
                    <a16:creationId xmlns:a16="http://schemas.microsoft.com/office/drawing/2014/main" id="{3DC4541E-8DC4-7DDC-6242-75EDC1C28D6E}"/>
                  </a:ext>
                </a:extLst>
              </p:cNvPr>
              <p:cNvSpPr/>
              <p:nvPr/>
            </p:nvSpPr>
            <p:spPr>
              <a:xfrm>
                <a:off x="5263330" y="1712083"/>
                <a:ext cx="1832698" cy="1832698"/>
              </a:xfrm>
              <a:prstGeom prst="ellipse">
                <a:avLst/>
              </a:prstGeom>
              <a:solidFill>
                <a:srgbClr val="FFE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6D9874FA-6C9B-8A4D-B43E-42E26D74F999}"/>
                  </a:ext>
                </a:extLst>
              </p:cNvPr>
              <p:cNvSpPr/>
              <p:nvPr/>
            </p:nvSpPr>
            <p:spPr>
              <a:xfrm>
                <a:off x="5488889" y="2647520"/>
                <a:ext cx="1369112" cy="224267"/>
              </a:xfrm>
              <a:prstGeom prst="roundRect">
                <a:avLst>
                  <a:gd name="adj" fmla="val 50000"/>
                </a:avLst>
              </a:prstGeom>
              <a:solidFill>
                <a:srgbClr val="E86D47"/>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教育費</a:t>
                </a:r>
                <a:endParaRPr kumimoji="1" lang="ja-JP" altLang="en-US" sz="1000"/>
              </a:p>
            </p:txBody>
          </p:sp>
          <p:sp>
            <p:nvSpPr>
              <p:cNvPr id="26" name="テキスト ボックス 25">
                <a:extLst>
                  <a:ext uri="{FF2B5EF4-FFF2-40B4-BE49-F238E27FC236}">
                    <a16:creationId xmlns:a16="http://schemas.microsoft.com/office/drawing/2014/main" id="{794AE9C1-4282-C2BF-77DD-56F2A6A112BC}"/>
                  </a:ext>
                </a:extLst>
              </p:cNvPr>
              <p:cNvSpPr txBox="1"/>
              <p:nvPr/>
            </p:nvSpPr>
            <p:spPr>
              <a:xfrm>
                <a:off x="5617476" y="2894077"/>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99,500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0" name="図 29" descr="時計 が含まれている画像&#10;&#10;AI によって生成されたコンテンツは間違っている可能性があります。">
                <a:extLst>
                  <a:ext uri="{FF2B5EF4-FFF2-40B4-BE49-F238E27FC236}">
                    <a16:creationId xmlns:a16="http://schemas.microsoft.com/office/drawing/2014/main" id="{E26A07A7-CFA1-EF24-9705-BBD0FA33CD31}"/>
                  </a:ext>
                </a:extLst>
              </p:cNvPr>
              <p:cNvPicPr>
                <a:picLocks noChangeAspect="1"/>
              </p:cNvPicPr>
              <p:nvPr/>
            </p:nvPicPr>
            <p:blipFill>
              <a:blip r:embed="rId4">
                <a:extLst>
                  <a:ext uri="{28A0092B-C50C-407E-A947-70E740481C1C}">
                    <a14:useLocalDpi xmlns:a14="http://schemas.microsoft.com/office/drawing/2010/main" val="0"/>
                  </a:ext>
                </a:extLst>
              </a:blip>
              <a:srcRect r="15079" b="40654"/>
              <a:stretch/>
            </p:blipFill>
            <p:spPr>
              <a:xfrm>
                <a:off x="5514976" y="1567315"/>
                <a:ext cx="1343025" cy="1057916"/>
              </a:xfrm>
              <a:prstGeom prst="rect">
                <a:avLst/>
              </a:prstGeom>
            </p:spPr>
          </p:pic>
        </p:grpSp>
        <p:grpSp>
          <p:nvGrpSpPr>
            <p:cNvPr id="49" name="グループ化 48">
              <a:extLst>
                <a:ext uri="{FF2B5EF4-FFF2-40B4-BE49-F238E27FC236}">
                  <a16:creationId xmlns:a16="http://schemas.microsoft.com/office/drawing/2014/main" id="{A0471254-C9FA-7F68-D26A-DC49B227ED18}"/>
                </a:ext>
              </a:extLst>
            </p:cNvPr>
            <p:cNvGrpSpPr/>
            <p:nvPr/>
          </p:nvGrpSpPr>
          <p:grpSpPr>
            <a:xfrm>
              <a:off x="6927824" y="2860311"/>
              <a:ext cx="1832698" cy="2041783"/>
              <a:chOff x="6927824" y="2860311"/>
              <a:chExt cx="1832698" cy="2041783"/>
            </a:xfrm>
          </p:grpSpPr>
          <p:sp>
            <p:nvSpPr>
              <p:cNvPr id="46" name="円/楕円 45">
                <a:extLst>
                  <a:ext uri="{FF2B5EF4-FFF2-40B4-BE49-F238E27FC236}">
                    <a16:creationId xmlns:a16="http://schemas.microsoft.com/office/drawing/2014/main" id="{12A9E1DE-D3A0-F145-46EE-80D2D5F0E46E}"/>
                  </a:ext>
                </a:extLst>
              </p:cNvPr>
              <p:cNvSpPr/>
              <p:nvPr/>
            </p:nvSpPr>
            <p:spPr>
              <a:xfrm>
                <a:off x="6927824" y="3069396"/>
                <a:ext cx="1832698" cy="1832698"/>
              </a:xfrm>
              <a:prstGeom prst="ellipse">
                <a:avLst/>
              </a:prstGeom>
              <a:solidFill>
                <a:srgbClr val="E3E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779BB05-0F14-CAC3-6A78-8A761BCAD7C6}"/>
                  </a:ext>
                </a:extLst>
              </p:cNvPr>
              <p:cNvSpPr txBox="1"/>
              <p:nvPr/>
            </p:nvSpPr>
            <p:spPr>
              <a:xfrm>
                <a:off x="7296257" y="42513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63,800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sp>
            <p:nvSpPr>
              <p:cNvPr id="22" name="角丸四角形 21">
                <a:extLst>
                  <a:ext uri="{FF2B5EF4-FFF2-40B4-BE49-F238E27FC236}">
                    <a16:creationId xmlns:a16="http://schemas.microsoft.com/office/drawing/2014/main" id="{7618BF81-C2CE-BC25-D454-577A75922743}"/>
                  </a:ext>
                </a:extLst>
              </p:cNvPr>
              <p:cNvSpPr/>
              <p:nvPr/>
            </p:nvSpPr>
            <p:spPr>
              <a:xfrm>
                <a:off x="7160526" y="3997689"/>
                <a:ext cx="1369112" cy="224267"/>
              </a:xfrm>
              <a:prstGeom prst="roundRect">
                <a:avLst>
                  <a:gd name="adj" fmla="val 50000"/>
                </a:avLst>
              </a:prstGeom>
              <a:solidFill>
                <a:srgbClr val="70B7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民生費</a:t>
                </a:r>
                <a:endParaRPr kumimoji="1" lang="ja-JP" altLang="en-US" sz="1000"/>
              </a:p>
            </p:txBody>
          </p:sp>
          <p:pic>
            <p:nvPicPr>
              <p:cNvPr id="32" name="図 31" descr="時計, 男 が含まれている画像&#10;&#10;AI によって生成されたコンテンツは間違っている可能性があります。">
                <a:extLst>
                  <a:ext uri="{FF2B5EF4-FFF2-40B4-BE49-F238E27FC236}">
                    <a16:creationId xmlns:a16="http://schemas.microsoft.com/office/drawing/2014/main" id="{848D5C30-A15C-CB7A-066C-95BA2B39F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557" y="2860311"/>
                <a:ext cx="1122808" cy="1605337"/>
              </a:xfrm>
              <a:prstGeom prst="rect">
                <a:avLst/>
              </a:prstGeom>
            </p:spPr>
          </p:pic>
        </p:grpSp>
        <p:sp>
          <p:nvSpPr>
            <p:cNvPr id="53" name="テキスト ボックス 52">
              <a:extLst>
                <a:ext uri="{FF2B5EF4-FFF2-40B4-BE49-F238E27FC236}">
                  <a16:creationId xmlns:a16="http://schemas.microsoft.com/office/drawing/2014/main" id="{69089F5C-07A1-1D63-45A8-A0408559E710}"/>
                </a:ext>
              </a:extLst>
            </p:cNvPr>
            <p:cNvSpPr txBox="1"/>
            <p:nvPr/>
          </p:nvSpPr>
          <p:spPr>
            <a:xfrm>
              <a:off x="3197171" y="6391892"/>
              <a:ext cx="2689653" cy="241989"/>
            </a:xfrm>
            <a:prstGeom prst="rect">
              <a:avLst/>
            </a:prstGeom>
            <a:noFill/>
          </p:spPr>
          <p:txBody>
            <a:bodyPr wrap="square">
              <a:spAutoFit/>
            </a:bodyPr>
            <a:lstStyle/>
            <a:p>
              <a:pPr>
                <a:lnSpc>
                  <a:spcPct val="120000"/>
                </a:lnSpc>
              </a:pPr>
              <a:r>
                <a:rPr lang="ja-JP" altLang="en-US" sz="900">
                  <a:latin typeface="HGPGothicE" panose="020B0900000000000000" pitchFamily="34" charset="-128"/>
                  <a:ea typeface="HGPGothicE" panose="020B0900000000000000" pitchFamily="34" charset="-128"/>
                </a:rPr>
                <a:t>（令和</a:t>
              </a:r>
              <a:r>
                <a:rPr lang="en-US" altLang="ja-JP" sz="900" dirty="0">
                  <a:latin typeface="HGPGothicE" panose="020B0900000000000000" pitchFamily="34" charset="-128"/>
                  <a:ea typeface="HGPGothicE" panose="020B0900000000000000" pitchFamily="34" charset="-128"/>
                </a:rPr>
                <a:t>6</a:t>
              </a:r>
              <a:r>
                <a:rPr lang="ja-JP" altLang="en-US" sz="900">
                  <a:latin typeface="HGPGothicE" panose="020B0900000000000000" pitchFamily="34" charset="-128"/>
                  <a:ea typeface="HGPGothicE" panose="020B0900000000000000" pitchFamily="34" charset="-128"/>
                </a:rPr>
                <a:t>年</a:t>
              </a:r>
              <a:r>
                <a:rPr lang="en-US" altLang="ja-JP" sz="900" dirty="0">
                  <a:latin typeface="HGPGothicE" panose="020B0900000000000000" pitchFamily="34" charset="-128"/>
                  <a:ea typeface="HGPGothicE" panose="020B0900000000000000" pitchFamily="34" charset="-128"/>
                </a:rPr>
                <a:t>1</a:t>
              </a:r>
              <a:r>
                <a:rPr lang="ja-JP" altLang="en-US" sz="900">
                  <a:latin typeface="HGPGothicE" panose="020B0900000000000000" pitchFamily="34" charset="-128"/>
                  <a:ea typeface="HGPGothicE" panose="020B0900000000000000" pitchFamily="34" charset="-128"/>
                </a:rPr>
                <a:t>月</a:t>
              </a:r>
              <a:r>
                <a:rPr lang="en-US" altLang="ja-JP" sz="900" dirty="0">
                  <a:latin typeface="HGPGothicE" panose="020B0900000000000000" pitchFamily="34" charset="-128"/>
                  <a:ea typeface="HGPGothicE" panose="020B0900000000000000" pitchFamily="34" charset="-128"/>
                </a:rPr>
                <a:t>1</a:t>
              </a:r>
              <a:r>
                <a:rPr lang="ja-JP" altLang="en-US" sz="900">
                  <a:latin typeface="HGPGothicE" panose="020B0900000000000000" pitchFamily="34" charset="-128"/>
                  <a:ea typeface="HGPGothicE" panose="020B0900000000000000" pitchFamily="34" charset="-128"/>
                </a:rPr>
                <a:t>日現在　県の推計人口</a:t>
              </a:r>
              <a:r>
                <a:rPr lang="en-US" altLang="ja-JP" sz="900" dirty="0">
                  <a:latin typeface="+mn-ea"/>
                  <a:cs typeface="Arial" panose="020B0604020202020204" pitchFamily="34" charset="0"/>
                </a:rPr>
                <a:t>1,927,053</a:t>
              </a:r>
              <a:r>
                <a:rPr lang="ja-JP" altLang="en-US" sz="900">
                  <a:latin typeface="+mn-ea"/>
                </a:rPr>
                <a:t>人</a:t>
              </a:r>
              <a:r>
                <a:rPr lang="ja-JP" altLang="en-US" sz="900">
                  <a:latin typeface="HGPGothicE" panose="020B0900000000000000" pitchFamily="34" charset="-128"/>
                  <a:ea typeface="HGPGothicE" panose="020B0900000000000000" pitchFamily="34" charset="-128"/>
                </a:rPr>
                <a:t>）</a:t>
              </a:r>
            </a:p>
          </p:txBody>
        </p:sp>
        <p:grpSp>
          <p:nvGrpSpPr>
            <p:cNvPr id="31" name="グループ化 30">
              <a:extLst>
                <a:ext uri="{FF2B5EF4-FFF2-40B4-BE49-F238E27FC236}">
                  <a16:creationId xmlns:a16="http://schemas.microsoft.com/office/drawing/2014/main" id="{3F793E8E-F903-E8DF-065C-D3E681EB4DB3}"/>
                </a:ext>
              </a:extLst>
            </p:cNvPr>
            <p:cNvGrpSpPr/>
            <p:nvPr/>
          </p:nvGrpSpPr>
          <p:grpSpPr>
            <a:xfrm>
              <a:off x="2038830" y="1710602"/>
              <a:ext cx="1832698" cy="1832698"/>
              <a:chOff x="2038830" y="1710602"/>
              <a:chExt cx="1832698" cy="1832698"/>
            </a:xfrm>
          </p:grpSpPr>
          <p:grpSp>
            <p:nvGrpSpPr>
              <p:cNvPr id="42" name="グループ化 41">
                <a:extLst>
                  <a:ext uri="{FF2B5EF4-FFF2-40B4-BE49-F238E27FC236}">
                    <a16:creationId xmlns:a16="http://schemas.microsoft.com/office/drawing/2014/main" id="{170DDFA6-1C2E-45FD-47EC-B3CFDAD20362}"/>
                  </a:ext>
                </a:extLst>
              </p:cNvPr>
              <p:cNvGrpSpPr/>
              <p:nvPr/>
            </p:nvGrpSpPr>
            <p:grpSpPr>
              <a:xfrm>
                <a:off x="2038830" y="1710602"/>
                <a:ext cx="1832698" cy="1832698"/>
                <a:chOff x="2038830" y="1710602"/>
                <a:chExt cx="1832698" cy="1832698"/>
              </a:xfrm>
            </p:grpSpPr>
            <p:sp>
              <p:nvSpPr>
                <p:cNvPr id="41" name="円/楕円 40">
                  <a:extLst>
                    <a:ext uri="{FF2B5EF4-FFF2-40B4-BE49-F238E27FC236}">
                      <a16:creationId xmlns:a16="http://schemas.microsoft.com/office/drawing/2014/main" id="{F41A3E58-2CC6-F952-5C07-FDCE6D964B3C}"/>
                    </a:ext>
                  </a:extLst>
                </p:cNvPr>
                <p:cNvSpPr/>
                <p:nvPr/>
              </p:nvSpPr>
              <p:spPr>
                <a:xfrm>
                  <a:off x="2038830" y="1710602"/>
                  <a:ext cx="1832698" cy="1832698"/>
                </a:xfrm>
                <a:prstGeom prst="ellipse">
                  <a:avLst/>
                </a:prstGeom>
                <a:solidFill>
                  <a:srgbClr val="FFEA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5728A543-28EA-7CE0-C78D-9CCBD9F89493}"/>
                    </a:ext>
                  </a:extLst>
                </p:cNvPr>
                <p:cNvSpPr/>
                <p:nvPr/>
              </p:nvSpPr>
              <p:spPr>
                <a:xfrm>
                  <a:off x="2259914" y="2647520"/>
                  <a:ext cx="1369112" cy="224267"/>
                </a:xfrm>
                <a:prstGeom prst="roundRect">
                  <a:avLst>
                    <a:gd name="adj" fmla="val 50000"/>
                  </a:avLst>
                </a:prstGeom>
                <a:solidFill>
                  <a:srgbClr val="FC9EB8"/>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衛生費</a:t>
                  </a:r>
                </a:p>
              </p:txBody>
            </p:sp>
            <p:sp>
              <p:nvSpPr>
                <p:cNvPr id="13" name="テキスト ボックス 12">
                  <a:extLst>
                    <a:ext uri="{FF2B5EF4-FFF2-40B4-BE49-F238E27FC236}">
                      <a16:creationId xmlns:a16="http://schemas.microsoft.com/office/drawing/2014/main" id="{4B7C2804-C3A8-5E89-470D-7738ABA85021}"/>
                    </a:ext>
                  </a:extLst>
                </p:cNvPr>
                <p:cNvSpPr txBox="1"/>
                <p:nvPr/>
              </p:nvSpPr>
              <p:spPr>
                <a:xfrm>
                  <a:off x="2402789" y="2915509"/>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17,000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11" name="図 10" descr="アイコン&#10;&#10;AI によって生成されたコンテンツは間違っている可能性があります。">
                <a:extLst>
                  <a:ext uri="{FF2B5EF4-FFF2-40B4-BE49-F238E27FC236}">
                    <a16:creationId xmlns:a16="http://schemas.microsoft.com/office/drawing/2014/main" id="{C4BD3168-087E-2EA8-FF4D-C58B7BFD0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580" y="2000669"/>
                <a:ext cx="1369112" cy="569698"/>
              </a:xfrm>
              <a:prstGeom prst="rect">
                <a:avLst/>
              </a:prstGeom>
            </p:spPr>
          </p:pic>
        </p:grpSp>
        <p:grpSp>
          <p:nvGrpSpPr>
            <p:cNvPr id="33" name="グループ化 32">
              <a:extLst>
                <a:ext uri="{FF2B5EF4-FFF2-40B4-BE49-F238E27FC236}">
                  <a16:creationId xmlns:a16="http://schemas.microsoft.com/office/drawing/2014/main" id="{47EC27AD-0E33-A8B8-8785-438A1611A158}"/>
                </a:ext>
              </a:extLst>
            </p:cNvPr>
            <p:cNvGrpSpPr/>
            <p:nvPr/>
          </p:nvGrpSpPr>
          <p:grpSpPr>
            <a:xfrm>
              <a:off x="377006" y="3069397"/>
              <a:ext cx="1832698" cy="1832698"/>
              <a:chOff x="377006" y="3069397"/>
              <a:chExt cx="1832698" cy="1832698"/>
            </a:xfrm>
          </p:grpSpPr>
          <p:grpSp>
            <p:nvGrpSpPr>
              <p:cNvPr id="52" name="グループ化 51">
                <a:extLst>
                  <a:ext uri="{FF2B5EF4-FFF2-40B4-BE49-F238E27FC236}">
                    <a16:creationId xmlns:a16="http://schemas.microsoft.com/office/drawing/2014/main" id="{D57FECE7-610E-73F6-0FDE-B24D794AE746}"/>
                  </a:ext>
                </a:extLst>
              </p:cNvPr>
              <p:cNvGrpSpPr/>
              <p:nvPr/>
            </p:nvGrpSpPr>
            <p:grpSpPr>
              <a:xfrm>
                <a:off x="377006" y="3069397"/>
                <a:ext cx="1832698" cy="1832698"/>
                <a:chOff x="377006" y="3069397"/>
                <a:chExt cx="1832698" cy="1832698"/>
              </a:xfrm>
            </p:grpSpPr>
            <p:sp>
              <p:nvSpPr>
                <p:cNvPr id="43" name="円/楕円 42">
                  <a:extLst>
                    <a:ext uri="{FF2B5EF4-FFF2-40B4-BE49-F238E27FC236}">
                      <a16:creationId xmlns:a16="http://schemas.microsoft.com/office/drawing/2014/main" id="{1A2DEE16-7C72-FC4A-83D0-D845F940CB1A}"/>
                    </a:ext>
                  </a:extLst>
                </p:cNvPr>
                <p:cNvSpPr/>
                <p:nvPr/>
              </p:nvSpPr>
              <p:spPr>
                <a:xfrm>
                  <a:off x="377006" y="3069397"/>
                  <a:ext cx="1832698" cy="1832698"/>
                </a:xfrm>
                <a:prstGeom prst="ellipse">
                  <a:avLst/>
                </a:prstGeom>
                <a:solidFill>
                  <a:srgbClr val="FEEF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311B5BAF-90AE-DD7E-EB15-6EC3654E3313}"/>
                    </a:ext>
                  </a:extLst>
                </p:cNvPr>
                <p:cNvSpPr/>
                <p:nvPr/>
              </p:nvSpPr>
              <p:spPr>
                <a:xfrm>
                  <a:off x="595421" y="4004832"/>
                  <a:ext cx="1369112" cy="224267"/>
                </a:xfrm>
                <a:prstGeom prst="roundRect">
                  <a:avLst>
                    <a:gd name="adj" fmla="val 50000"/>
                  </a:avLst>
                </a:prstGeom>
                <a:solidFill>
                  <a:srgbClr val="DB98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農林水産業費</a:t>
                  </a:r>
                </a:p>
              </p:txBody>
            </p:sp>
            <p:sp>
              <p:nvSpPr>
                <p:cNvPr id="17" name="テキスト ボックス 16">
                  <a:extLst>
                    <a:ext uri="{FF2B5EF4-FFF2-40B4-BE49-F238E27FC236}">
                      <a16:creationId xmlns:a16="http://schemas.microsoft.com/office/drawing/2014/main" id="{520BB40F-2A4F-32AA-3C62-15778A63366C}"/>
                    </a:ext>
                  </a:extLst>
                </p:cNvPr>
                <p:cNvSpPr txBox="1"/>
                <p:nvPr/>
              </p:nvSpPr>
              <p:spPr>
                <a:xfrm>
                  <a:off x="724008" y="4244245"/>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24,100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14" name="図 13" descr="アイコン&#10;&#10;AI によって生成されたコンテンツは間違っている可能性があります。">
                <a:extLst>
                  <a:ext uri="{FF2B5EF4-FFF2-40B4-BE49-F238E27FC236}">
                    <a16:creationId xmlns:a16="http://schemas.microsoft.com/office/drawing/2014/main" id="{6089E17C-FA24-A659-94B8-03048A54DC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686" y="3225058"/>
                <a:ext cx="1124636" cy="687278"/>
              </a:xfrm>
              <a:prstGeom prst="rect">
                <a:avLst/>
              </a:prstGeom>
            </p:spPr>
          </p:pic>
        </p:grpSp>
        <p:grpSp>
          <p:nvGrpSpPr>
            <p:cNvPr id="37" name="グループ化 36">
              <a:extLst>
                <a:ext uri="{FF2B5EF4-FFF2-40B4-BE49-F238E27FC236}">
                  <a16:creationId xmlns:a16="http://schemas.microsoft.com/office/drawing/2014/main" id="{41D42740-670B-93CB-F22C-94AAA68968B6}"/>
                </a:ext>
              </a:extLst>
            </p:cNvPr>
            <p:cNvGrpSpPr/>
            <p:nvPr/>
          </p:nvGrpSpPr>
          <p:grpSpPr>
            <a:xfrm>
              <a:off x="5263331" y="4356391"/>
              <a:ext cx="1832698" cy="1903016"/>
              <a:chOff x="5263331" y="4356391"/>
              <a:chExt cx="1832698" cy="1903016"/>
            </a:xfrm>
          </p:grpSpPr>
          <p:grpSp>
            <p:nvGrpSpPr>
              <p:cNvPr id="50" name="グループ化 49">
                <a:extLst>
                  <a:ext uri="{FF2B5EF4-FFF2-40B4-BE49-F238E27FC236}">
                    <a16:creationId xmlns:a16="http://schemas.microsoft.com/office/drawing/2014/main" id="{B855E1B4-4361-B30A-916E-EA7153B55465}"/>
                  </a:ext>
                </a:extLst>
              </p:cNvPr>
              <p:cNvGrpSpPr/>
              <p:nvPr/>
            </p:nvGrpSpPr>
            <p:grpSpPr>
              <a:xfrm>
                <a:off x="5263331" y="4426709"/>
                <a:ext cx="1832698" cy="1832698"/>
                <a:chOff x="5263331" y="4426709"/>
                <a:chExt cx="1832698" cy="1832698"/>
              </a:xfrm>
            </p:grpSpPr>
            <p:sp>
              <p:nvSpPr>
                <p:cNvPr id="45" name="円/楕円 44">
                  <a:extLst>
                    <a:ext uri="{FF2B5EF4-FFF2-40B4-BE49-F238E27FC236}">
                      <a16:creationId xmlns:a16="http://schemas.microsoft.com/office/drawing/2014/main" id="{53618E58-4EF7-9F0B-0A0E-C5D35200899C}"/>
                    </a:ext>
                  </a:extLst>
                </p:cNvPr>
                <p:cNvSpPr/>
                <p:nvPr/>
              </p:nvSpPr>
              <p:spPr>
                <a:xfrm>
                  <a:off x="5263331" y="4426709"/>
                  <a:ext cx="1832698" cy="1832698"/>
                </a:xfrm>
                <a:prstGeom prst="ellipse">
                  <a:avLst/>
                </a:prstGeom>
                <a:solidFill>
                  <a:srgbClr val="E2F5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512C44BD-F419-A9F7-6C8A-7DF66A5FAAB8}"/>
                    </a:ext>
                  </a:extLst>
                </p:cNvPr>
                <p:cNvSpPr/>
                <p:nvPr/>
              </p:nvSpPr>
              <p:spPr>
                <a:xfrm>
                  <a:off x="5488889" y="5362145"/>
                  <a:ext cx="1369112" cy="224267"/>
                </a:xfrm>
                <a:prstGeom prst="roundRect">
                  <a:avLst>
                    <a:gd name="adj" fmla="val 50000"/>
                  </a:avLst>
                </a:prstGeom>
                <a:solidFill>
                  <a:srgbClr val="4EC0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土木費</a:t>
                  </a:r>
                  <a:endParaRPr kumimoji="1" lang="ja-JP" altLang="en-US" sz="1000"/>
                </a:p>
              </p:txBody>
            </p:sp>
            <p:sp>
              <p:nvSpPr>
                <p:cNvPr id="21" name="テキスト ボックス 20">
                  <a:extLst>
                    <a:ext uri="{FF2B5EF4-FFF2-40B4-BE49-F238E27FC236}">
                      <a16:creationId xmlns:a16="http://schemas.microsoft.com/office/drawing/2014/main" id="{062F89D1-012D-1B48-2A95-5E6AB668CDA2}"/>
                    </a:ext>
                  </a:extLst>
                </p:cNvPr>
                <p:cNvSpPr txBox="1"/>
                <p:nvPr/>
              </p:nvSpPr>
              <p:spPr>
                <a:xfrm>
                  <a:off x="5638908" y="56229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43,800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24" name="図 23" descr="テキスト が含まれている画像&#10;&#10;AI によって生成されたコンテンツは間違っている可能性があります。">
                <a:extLst>
                  <a:ext uri="{FF2B5EF4-FFF2-40B4-BE49-F238E27FC236}">
                    <a16:creationId xmlns:a16="http://schemas.microsoft.com/office/drawing/2014/main" id="{B044E05C-57C6-7579-25E3-850AFDE73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3913" y="4356391"/>
                <a:ext cx="981207" cy="863098"/>
              </a:xfrm>
              <a:prstGeom prst="rect">
                <a:avLst/>
              </a:prstGeom>
            </p:spPr>
          </p:pic>
        </p:grpSp>
        <p:grpSp>
          <p:nvGrpSpPr>
            <p:cNvPr id="35" name="グループ化 34">
              <a:extLst>
                <a:ext uri="{FF2B5EF4-FFF2-40B4-BE49-F238E27FC236}">
                  <a16:creationId xmlns:a16="http://schemas.microsoft.com/office/drawing/2014/main" id="{9A9DECC0-2F77-E533-6F85-83DACB352D76}"/>
                </a:ext>
              </a:extLst>
            </p:cNvPr>
            <p:cNvGrpSpPr/>
            <p:nvPr/>
          </p:nvGrpSpPr>
          <p:grpSpPr>
            <a:xfrm>
              <a:off x="2034356" y="4268910"/>
              <a:ext cx="1832698" cy="1990497"/>
              <a:chOff x="2034356" y="4268910"/>
              <a:chExt cx="1832698" cy="1990497"/>
            </a:xfrm>
          </p:grpSpPr>
          <p:grpSp>
            <p:nvGrpSpPr>
              <p:cNvPr id="51" name="グループ化 50">
                <a:extLst>
                  <a:ext uri="{FF2B5EF4-FFF2-40B4-BE49-F238E27FC236}">
                    <a16:creationId xmlns:a16="http://schemas.microsoft.com/office/drawing/2014/main" id="{ABB6E02C-4D80-11F3-555A-B653E1BEAD71}"/>
                  </a:ext>
                </a:extLst>
              </p:cNvPr>
              <p:cNvGrpSpPr/>
              <p:nvPr/>
            </p:nvGrpSpPr>
            <p:grpSpPr>
              <a:xfrm>
                <a:off x="2034356" y="4426709"/>
                <a:ext cx="1832698" cy="1832698"/>
                <a:chOff x="2034356" y="4426709"/>
                <a:chExt cx="1832698" cy="1832698"/>
              </a:xfrm>
            </p:grpSpPr>
            <p:sp>
              <p:nvSpPr>
                <p:cNvPr id="44" name="円/楕円 43">
                  <a:extLst>
                    <a:ext uri="{FF2B5EF4-FFF2-40B4-BE49-F238E27FC236}">
                      <a16:creationId xmlns:a16="http://schemas.microsoft.com/office/drawing/2014/main" id="{6D9E263A-0DBD-590F-D288-4FAC6E3E336C}"/>
                    </a:ext>
                  </a:extLst>
                </p:cNvPr>
                <p:cNvSpPr/>
                <p:nvPr/>
              </p:nvSpPr>
              <p:spPr>
                <a:xfrm>
                  <a:off x="2034356" y="4426709"/>
                  <a:ext cx="1832698" cy="1832698"/>
                </a:xfrm>
                <a:prstGeom prst="ellipse">
                  <a:avLst/>
                </a:prstGeom>
                <a:solidFill>
                  <a:srgbClr val="FFE9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4051668A-9324-B585-B2FB-3FF2689695FC}"/>
                    </a:ext>
                  </a:extLst>
                </p:cNvPr>
                <p:cNvSpPr/>
                <p:nvPr/>
              </p:nvSpPr>
              <p:spPr>
                <a:xfrm>
                  <a:off x="2267058" y="5362145"/>
                  <a:ext cx="1369112" cy="224267"/>
                </a:xfrm>
                <a:prstGeom prst="roundRect">
                  <a:avLst>
                    <a:gd name="adj" fmla="val 50000"/>
                  </a:avLst>
                </a:prstGeom>
                <a:solidFill>
                  <a:srgbClr val="F8960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警察費</a:t>
                  </a:r>
                  <a:endParaRPr kumimoji="1" lang="ja-JP" altLang="en-US" sz="1000"/>
                </a:p>
              </p:txBody>
            </p:sp>
            <p:sp>
              <p:nvSpPr>
                <p:cNvPr id="19" name="テキスト ボックス 18">
                  <a:extLst>
                    <a:ext uri="{FF2B5EF4-FFF2-40B4-BE49-F238E27FC236}">
                      <a16:creationId xmlns:a16="http://schemas.microsoft.com/office/drawing/2014/main" id="{8303E6E8-7885-4B77-4D21-79093A19C579}"/>
                    </a:ext>
                  </a:extLst>
                </p:cNvPr>
                <p:cNvSpPr txBox="1"/>
                <p:nvPr/>
              </p:nvSpPr>
              <p:spPr>
                <a:xfrm>
                  <a:off x="2431365" y="5601558"/>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26,600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29" name="図 28" descr="ロゴ が含まれている画像&#10;&#10;AI によって生成されたコンテンツは間違っている可能性があります。">
                <a:extLst>
                  <a:ext uri="{FF2B5EF4-FFF2-40B4-BE49-F238E27FC236}">
                    <a16:creationId xmlns:a16="http://schemas.microsoft.com/office/drawing/2014/main" id="{DCE10EBD-21A8-D646-4F50-0D7DD5721F8A}"/>
                  </a:ext>
                </a:extLst>
              </p:cNvPr>
              <p:cNvPicPr>
                <a:picLocks noChangeAspect="1"/>
              </p:cNvPicPr>
              <p:nvPr/>
            </p:nvPicPr>
            <p:blipFill>
              <a:blip r:embed="rId9">
                <a:extLst>
                  <a:ext uri="{28A0092B-C50C-407E-A947-70E740481C1C}">
                    <a14:useLocalDpi xmlns:a14="http://schemas.microsoft.com/office/drawing/2010/main" val="0"/>
                  </a:ext>
                </a:extLst>
              </a:blip>
              <a:srcRect l="-1" r="-2601" b="42675"/>
              <a:stretch/>
            </p:blipFill>
            <p:spPr>
              <a:xfrm>
                <a:off x="2105188" y="4268910"/>
                <a:ext cx="1651960" cy="985199"/>
              </a:xfrm>
              <a:prstGeom prst="rect">
                <a:avLst/>
              </a:prstGeom>
            </p:spPr>
          </p:pic>
        </p:grpSp>
      </p:grpSp>
      <p:sp>
        <p:nvSpPr>
          <p:cNvPr id="3" name="Rectangle 14">
            <a:extLst>
              <a:ext uri="{FF2B5EF4-FFF2-40B4-BE49-F238E27FC236}">
                <a16:creationId xmlns:a16="http://schemas.microsoft.com/office/drawing/2014/main" id="{6411E719-79A4-AE8C-CBE4-25389D3A86B5}"/>
              </a:ext>
            </a:extLst>
          </p:cNvPr>
          <p:cNvSpPr txBox="1">
            <a:spLocks noChangeArrowheads="1"/>
          </p:cNvSpPr>
          <p:nvPr/>
        </p:nvSpPr>
        <p:spPr bwMode="auto">
          <a:xfrm>
            <a:off x="240030" y="-5222"/>
            <a:ext cx="8695626"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③</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県民一人あたりの歳出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3404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54285-3B35-1990-5CA2-4ABF73212A01}"/>
            </a:ext>
          </a:extLst>
        </p:cNvPr>
        <p:cNvGrpSpPr/>
        <p:nvPr/>
      </p:nvGrpSpPr>
      <p:grpSpPr>
        <a:xfrm>
          <a:off x="0" y="0"/>
          <a:ext cx="0" cy="0"/>
          <a:chOff x="0" y="0"/>
          <a:chExt cx="0" cy="0"/>
        </a:xfrm>
      </p:grpSpPr>
      <p:pic>
        <p:nvPicPr>
          <p:cNvPr id="25" name="グラフィックス 24">
            <a:extLst>
              <a:ext uri="{FF2B5EF4-FFF2-40B4-BE49-F238E27FC236}">
                <a16:creationId xmlns:a16="http://schemas.microsoft.com/office/drawing/2014/main" id="{01529D53-8AE9-38DA-DF0B-8A856EC809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8288" y="952560"/>
            <a:ext cx="4288284" cy="5081075"/>
          </a:xfrm>
          <a:prstGeom prst="rect">
            <a:avLst/>
          </a:prstGeom>
        </p:spPr>
      </p:pic>
      <p:sp>
        <p:nvSpPr>
          <p:cNvPr id="26" name="スライド番号プレースホルダー 8">
            <a:extLst>
              <a:ext uri="{FF2B5EF4-FFF2-40B4-BE49-F238E27FC236}">
                <a16:creationId xmlns:a16="http://schemas.microsoft.com/office/drawing/2014/main" id="{280ED7A4-43E3-A7E2-D830-594DD405BB0B}"/>
              </a:ext>
            </a:extLst>
          </p:cNvPr>
          <p:cNvSpPr>
            <a:spLocks noGrp="1"/>
          </p:cNvSpPr>
          <p:nvPr>
            <p:ph type="sldNum" sz="quarter" idx="12"/>
          </p:nvPr>
        </p:nvSpPr>
        <p:spPr>
          <a:xfrm>
            <a:off x="8769893" y="6443281"/>
            <a:ext cx="374107" cy="298426"/>
          </a:xfrm>
        </p:spPr>
        <p:txBody>
          <a:bodyPr/>
          <a:lstStyle/>
          <a:p>
            <a:pPr>
              <a:defRPr/>
            </a:pPr>
            <a:r>
              <a:rPr lang="en-US" altLang="ja-JP" dirty="0"/>
              <a:t>25</a:t>
            </a:r>
          </a:p>
        </p:txBody>
      </p:sp>
      <p:sp>
        <p:nvSpPr>
          <p:cNvPr id="40" name="テキスト ボックス 39">
            <a:extLst>
              <a:ext uri="{FF2B5EF4-FFF2-40B4-BE49-F238E27FC236}">
                <a16:creationId xmlns:a16="http://schemas.microsoft.com/office/drawing/2014/main" id="{858C7012-6366-E9E0-C8A8-33AE367296AD}"/>
              </a:ext>
            </a:extLst>
          </p:cNvPr>
          <p:cNvSpPr txBox="1"/>
          <p:nvPr/>
        </p:nvSpPr>
        <p:spPr>
          <a:xfrm>
            <a:off x="2395975" y="955671"/>
            <a:ext cx="4237474" cy="338554"/>
          </a:xfrm>
          <a:prstGeom prst="rect">
            <a:avLst/>
          </a:prstGeom>
          <a:noFill/>
        </p:spPr>
        <p:txBody>
          <a:bodyPr wrap="square" rtlCol="0">
            <a:spAutoFit/>
          </a:bodyPr>
          <a:lstStyle/>
          <a:p>
            <a:r>
              <a:rPr kumimoji="1" lang="ja-JP" altLang="en-US" sz="1600" spc="120">
                <a:solidFill>
                  <a:srgbClr val="015BAC"/>
                </a:solidFill>
              </a:rPr>
              <a:t>身近なまちの施設に税金が使われています。</a:t>
            </a:r>
            <a:endParaRPr kumimoji="1" lang="ja-JP" altLang="en-US" sz="1600" spc="120" dirty="0">
              <a:solidFill>
                <a:srgbClr val="015BAC"/>
              </a:solidFill>
            </a:endParaRPr>
          </a:p>
        </p:txBody>
      </p:sp>
      <p:sp>
        <p:nvSpPr>
          <p:cNvPr id="41" name="テキスト ボックス 40">
            <a:extLst>
              <a:ext uri="{FF2B5EF4-FFF2-40B4-BE49-F238E27FC236}">
                <a16:creationId xmlns:a16="http://schemas.microsoft.com/office/drawing/2014/main" id="{93BD2084-DA3E-1E61-FB4D-B036F176A467}"/>
              </a:ext>
            </a:extLst>
          </p:cNvPr>
          <p:cNvSpPr txBox="1"/>
          <p:nvPr/>
        </p:nvSpPr>
        <p:spPr>
          <a:xfrm>
            <a:off x="7371145" y="836022"/>
            <a:ext cx="1650964" cy="225383"/>
          </a:xfrm>
          <a:prstGeom prst="rect">
            <a:avLst/>
          </a:prstGeom>
          <a:noFill/>
        </p:spPr>
        <p:txBody>
          <a:bodyPr wrap="square">
            <a:spAutoFit/>
          </a:bodyPr>
          <a:lstStyle/>
          <a:p>
            <a:pPr>
              <a:lnSpc>
                <a:spcPct val="120000"/>
              </a:lnSpc>
            </a:pPr>
            <a:r>
              <a:rPr lang="en-US" altLang="ja-JP" sz="800" spc="110" dirty="0">
                <a:latin typeface="HGPGothicE" panose="020B0900000000000000" pitchFamily="34" charset="-128"/>
                <a:ea typeface="HGPGothicE" panose="020B0900000000000000" pitchFamily="34" charset="-128"/>
              </a:rPr>
              <a:t>※</a:t>
            </a:r>
            <a:r>
              <a:rPr lang="ja-JP" altLang="en-US" sz="800" spc="110">
                <a:latin typeface="HGPGothicE" panose="020B0900000000000000" pitchFamily="34" charset="-128"/>
                <a:ea typeface="HGPGothicE" panose="020B0900000000000000" pitchFamily="34" charset="-128"/>
              </a:rPr>
              <a:t>〇〇市は所在地を表します。</a:t>
            </a:r>
          </a:p>
        </p:txBody>
      </p:sp>
      <p:grpSp>
        <p:nvGrpSpPr>
          <p:cNvPr id="17" name="グループ化 16">
            <a:extLst>
              <a:ext uri="{FF2B5EF4-FFF2-40B4-BE49-F238E27FC236}">
                <a16:creationId xmlns:a16="http://schemas.microsoft.com/office/drawing/2014/main" id="{AC3E7277-5695-05DD-BA94-F7850D5F1EA4}"/>
              </a:ext>
            </a:extLst>
          </p:cNvPr>
          <p:cNvGrpSpPr/>
          <p:nvPr/>
        </p:nvGrpSpPr>
        <p:grpSpPr>
          <a:xfrm>
            <a:off x="546529" y="1436535"/>
            <a:ext cx="2461786" cy="1928472"/>
            <a:chOff x="546529" y="1436535"/>
            <a:chExt cx="2461786" cy="1928472"/>
          </a:xfrm>
        </p:grpSpPr>
        <p:pic>
          <p:nvPicPr>
            <p:cNvPr id="5" name="図 4" descr="家の前に立っている建物&#10;&#10;AI によって生成されたコンテンツは間違っている可能性があります。">
              <a:extLst>
                <a:ext uri="{FF2B5EF4-FFF2-40B4-BE49-F238E27FC236}">
                  <a16:creationId xmlns:a16="http://schemas.microsoft.com/office/drawing/2014/main" id="{1FA31E5C-6B72-650A-6F4B-F7E3D39F8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90" y="1532952"/>
              <a:ext cx="2399225" cy="1468182"/>
            </a:xfrm>
            <a:prstGeom prst="rect">
              <a:avLst/>
            </a:prstGeom>
          </p:spPr>
        </p:pic>
        <p:grpSp>
          <p:nvGrpSpPr>
            <p:cNvPr id="57" name="グループ化 56">
              <a:extLst>
                <a:ext uri="{FF2B5EF4-FFF2-40B4-BE49-F238E27FC236}">
                  <a16:creationId xmlns:a16="http://schemas.microsoft.com/office/drawing/2014/main" id="{ADEAD5EF-BE33-1934-56B6-BE577DA3B75E}"/>
                </a:ext>
              </a:extLst>
            </p:cNvPr>
            <p:cNvGrpSpPr/>
            <p:nvPr/>
          </p:nvGrpSpPr>
          <p:grpSpPr>
            <a:xfrm>
              <a:off x="546529" y="1436535"/>
              <a:ext cx="2180252" cy="1928472"/>
              <a:chOff x="546529" y="1381671"/>
              <a:chExt cx="2180252" cy="1928472"/>
            </a:xfrm>
          </p:grpSpPr>
          <p:pic>
            <p:nvPicPr>
              <p:cNvPr id="22" name="グラフィックス 21">
                <a:extLst>
                  <a:ext uri="{FF2B5EF4-FFF2-40B4-BE49-F238E27FC236}">
                    <a16:creationId xmlns:a16="http://schemas.microsoft.com/office/drawing/2014/main" id="{864CC216-BC9D-E1FE-81FE-20B60C310132}"/>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546529" y="1381671"/>
                <a:ext cx="538056" cy="621754"/>
              </a:xfrm>
              <a:prstGeom prst="rect">
                <a:avLst/>
              </a:prstGeom>
            </p:spPr>
          </p:pic>
          <p:sp>
            <p:nvSpPr>
              <p:cNvPr id="30" name="テキスト ボックス 29">
                <a:extLst>
                  <a:ext uri="{FF2B5EF4-FFF2-40B4-BE49-F238E27FC236}">
                    <a16:creationId xmlns:a16="http://schemas.microsoft.com/office/drawing/2014/main" id="{8B412F00-E1FC-FE6E-F0F1-56E5CAD065DA}"/>
                  </a:ext>
                </a:extLst>
              </p:cNvPr>
              <p:cNvSpPr txBox="1"/>
              <p:nvPr/>
            </p:nvSpPr>
            <p:spPr>
              <a:xfrm>
                <a:off x="968660" y="2986978"/>
                <a:ext cx="1758121"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中山道広重美術館</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sp>
            <p:nvSpPr>
              <p:cNvPr id="42" name="テキスト ボックス 41">
                <a:extLst>
                  <a:ext uri="{FF2B5EF4-FFF2-40B4-BE49-F238E27FC236}">
                    <a16:creationId xmlns:a16="http://schemas.microsoft.com/office/drawing/2014/main" id="{8CD7ADCB-4CE4-B336-28E9-30A2891E600D}"/>
                  </a:ext>
                </a:extLst>
              </p:cNvPr>
              <p:cNvSpPr txBox="1"/>
              <p:nvPr/>
            </p:nvSpPr>
            <p:spPr>
              <a:xfrm>
                <a:off x="546529" y="1529563"/>
                <a:ext cx="558693" cy="225383"/>
              </a:xfrm>
              <a:prstGeom prst="rect">
                <a:avLst/>
              </a:prstGeom>
              <a:noFill/>
            </p:spPr>
            <p:txBody>
              <a:bodyPr wrap="square">
                <a:spAutoFit/>
              </a:bodyPr>
              <a:lstStyle/>
              <a:p>
                <a:pPr algn="ctr">
                  <a:lnSpc>
                    <a:spcPct val="120000"/>
                  </a:lnSpc>
                </a:pPr>
                <a:r>
                  <a:rPr lang="ja-JP" altLang="en-US" sz="800" spc="110">
                    <a:solidFill>
                      <a:schemeClr val="bg1"/>
                    </a:solidFill>
                  </a:rPr>
                  <a:t>恵那市</a:t>
                </a:r>
              </a:p>
            </p:txBody>
          </p:sp>
        </p:grpSp>
      </p:grpSp>
      <p:grpSp>
        <p:nvGrpSpPr>
          <p:cNvPr id="13" name="グループ化 12">
            <a:extLst>
              <a:ext uri="{FF2B5EF4-FFF2-40B4-BE49-F238E27FC236}">
                <a16:creationId xmlns:a16="http://schemas.microsoft.com/office/drawing/2014/main" id="{FB158BED-ADE6-BCF2-86B9-8B950CA9D9AF}"/>
              </a:ext>
            </a:extLst>
          </p:cNvPr>
          <p:cNvGrpSpPr/>
          <p:nvPr/>
        </p:nvGrpSpPr>
        <p:grpSpPr>
          <a:xfrm>
            <a:off x="3247378" y="1436535"/>
            <a:ext cx="2513218" cy="1922650"/>
            <a:chOff x="3247378" y="1436535"/>
            <a:chExt cx="2513218" cy="1922650"/>
          </a:xfrm>
        </p:grpSpPr>
        <p:pic>
          <p:nvPicPr>
            <p:cNvPr id="8" name="図 7" descr="建物, 道路, 屋外, 車 が含まれている画像&#10;&#10;AI によって生成されたコンテンツは間違っている可能性があります。">
              <a:extLst>
                <a:ext uri="{FF2B5EF4-FFF2-40B4-BE49-F238E27FC236}">
                  <a16:creationId xmlns:a16="http://schemas.microsoft.com/office/drawing/2014/main" id="{98283076-951C-36F6-134F-6659DA1A2B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911" y="1538682"/>
              <a:ext cx="2387685" cy="1461120"/>
            </a:xfrm>
            <a:prstGeom prst="rect">
              <a:avLst/>
            </a:prstGeom>
          </p:spPr>
        </p:pic>
        <p:sp>
          <p:nvSpPr>
            <p:cNvPr id="31" name="テキスト ボックス 30">
              <a:extLst>
                <a:ext uri="{FF2B5EF4-FFF2-40B4-BE49-F238E27FC236}">
                  <a16:creationId xmlns:a16="http://schemas.microsoft.com/office/drawing/2014/main" id="{AADFB2BA-E52C-6AD8-40AE-B48A4F834024}"/>
                </a:ext>
              </a:extLst>
            </p:cNvPr>
            <p:cNvSpPr txBox="1"/>
            <p:nvPr/>
          </p:nvSpPr>
          <p:spPr>
            <a:xfrm>
              <a:off x="3496426" y="3026722"/>
              <a:ext cx="2160684" cy="332463"/>
            </a:xfrm>
            <a:prstGeom prst="rect">
              <a:avLst/>
            </a:prstGeom>
            <a:noFill/>
          </p:spPr>
          <p:txBody>
            <a:bodyPr wrap="square" rtlCol="0">
              <a:spAutoFit/>
            </a:bodyPr>
            <a:lstStyle/>
            <a:p>
              <a:pPr algn="ctr">
                <a:lnSpc>
                  <a:spcPct val="120000"/>
                </a:lnSpc>
              </a:pPr>
              <a:r>
                <a:rPr kumimoji="1" lang="ja-JP" altLang="en-US" sz="1500">
                  <a:solidFill>
                    <a:srgbClr val="015BAC"/>
                  </a:solidFill>
                  <a:latin typeface="HGPGothicE" panose="020B0900000000000000" pitchFamily="34" charset="-128"/>
                  <a:ea typeface="HGPGothicE" panose="020B0900000000000000" pitchFamily="34" charset="-128"/>
                </a:rPr>
                <a:t>多治見警察署</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4" name="グラフィックス 43">
              <a:extLst>
                <a:ext uri="{FF2B5EF4-FFF2-40B4-BE49-F238E27FC236}">
                  <a16:creationId xmlns:a16="http://schemas.microsoft.com/office/drawing/2014/main" id="{53180CBE-B337-5A1D-0912-4492F7AC6E31}"/>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3318304" y="1436535"/>
              <a:ext cx="538056" cy="621754"/>
            </a:xfrm>
            <a:prstGeom prst="rect">
              <a:avLst/>
            </a:prstGeom>
          </p:spPr>
        </p:pic>
        <p:sp>
          <p:nvSpPr>
            <p:cNvPr id="43" name="テキスト ボックス 42">
              <a:extLst>
                <a:ext uri="{FF2B5EF4-FFF2-40B4-BE49-F238E27FC236}">
                  <a16:creationId xmlns:a16="http://schemas.microsoft.com/office/drawing/2014/main" id="{A567FE13-B8C2-65C5-4407-C91C3F37BB80}"/>
                </a:ext>
              </a:extLst>
            </p:cNvPr>
            <p:cNvSpPr txBox="1"/>
            <p:nvPr/>
          </p:nvSpPr>
          <p:spPr>
            <a:xfrm>
              <a:off x="3247378" y="1591571"/>
              <a:ext cx="667395" cy="225383"/>
            </a:xfrm>
            <a:prstGeom prst="rect">
              <a:avLst/>
            </a:prstGeom>
            <a:noFill/>
          </p:spPr>
          <p:txBody>
            <a:bodyPr wrap="square">
              <a:spAutoFit/>
            </a:bodyPr>
            <a:lstStyle/>
            <a:p>
              <a:pPr algn="ctr">
                <a:lnSpc>
                  <a:spcPct val="120000"/>
                </a:lnSpc>
              </a:pPr>
              <a:r>
                <a:rPr lang="ja-JP" altLang="en-US" sz="800">
                  <a:solidFill>
                    <a:schemeClr val="bg1"/>
                  </a:solidFill>
                </a:rPr>
                <a:t>多治見市</a:t>
              </a:r>
            </a:p>
          </p:txBody>
        </p:sp>
      </p:grpSp>
      <p:grpSp>
        <p:nvGrpSpPr>
          <p:cNvPr id="14" name="グループ化 13">
            <a:extLst>
              <a:ext uri="{FF2B5EF4-FFF2-40B4-BE49-F238E27FC236}">
                <a16:creationId xmlns:a16="http://schemas.microsoft.com/office/drawing/2014/main" id="{E6D0CDB8-AB10-C1D6-52FC-26B641A64477}"/>
              </a:ext>
            </a:extLst>
          </p:cNvPr>
          <p:cNvGrpSpPr/>
          <p:nvPr/>
        </p:nvGrpSpPr>
        <p:grpSpPr>
          <a:xfrm>
            <a:off x="3297387" y="3672243"/>
            <a:ext cx="2656770" cy="1926273"/>
            <a:chOff x="3297387" y="3672243"/>
            <a:chExt cx="2656770" cy="1926273"/>
          </a:xfrm>
        </p:grpSpPr>
        <p:pic>
          <p:nvPicPr>
            <p:cNvPr id="19" name="図 18" descr="建物の入り口&#10;&#10;AI によって生成されたコンテンツは間違っている可能性があります。">
              <a:extLst>
                <a:ext uri="{FF2B5EF4-FFF2-40B4-BE49-F238E27FC236}">
                  <a16:creationId xmlns:a16="http://schemas.microsoft.com/office/drawing/2014/main" id="{E9144459-0608-262E-A1E5-D024346ED7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9595" y="3746293"/>
              <a:ext cx="2399224" cy="1468181"/>
            </a:xfrm>
            <a:prstGeom prst="rect">
              <a:avLst/>
            </a:prstGeom>
          </p:spPr>
        </p:pic>
        <p:sp>
          <p:nvSpPr>
            <p:cNvPr id="38" name="テキスト ボックス 37">
              <a:extLst>
                <a:ext uri="{FF2B5EF4-FFF2-40B4-BE49-F238E27FC236}">
                  <a16:creationId xmlns:a16="http://schemas.microsoft.com/office/drawing/2014/main" id="{A18BAD05-BEF8-B368-E604-E68B8BF06742}"/>
                </a:ext>
              </a:extLst>
            </p:cNvPr>
            <p:cNvSpPr txBox="1"/>
            <p:nvPr/>
          </p:nvSpPr>
          <p:spPr>
            <a:xfrm>
              <a:off x="3319394" y="5256756"/>
              <a:ext cx="2634763" cy="341760"/>
            </a:xfrm>
            <a:prstGeom prst="rect">
              <a:avLst/>
            </a:prstGeom>
            <a:noFill/>
          </p:spPr>
          <p:txBody>
            <a:bodyPr wrap="square" rtlCol="0">
              <a:spAutoFit/>
            </a:bodyPr>
            <a:lstStyle/>
            <a:p>
              <a:pPr>
                <a:lnSpc>
                  <a:spcPct val="120000"/>
                </a:lnSpc>
              </a:pPr>
              <a:r>
                <a:rPr kumimoji="1" lang="ja-JP" altLang="en-US" sz="1500">
                  <a:solidFill>
                    <a:srgbClr val="015BAC"/>
                  </a:solidFill>
                  <a:latin typeface="HGPGothicE" panose="020B0900000000000000" pitchFamily="34" charset="-128"/>
                  <a:ea typeface="HGPGothicE" panose="020B0900000000000000" pitchFamily="34" charset="-128"/>
                </a:rPr>
                <a:t>大垣消防組合本部・中消防署</a:t>
              </a:r>
              <a:endParaRPr kumimoji="1" lang="ja-JP" altLang="en-US" sz="1500" spc="40" dirty="0">
                <a:solidFill>
                  <a:srgbClr val="015BAC"/>
                </a:solidFill>
                <a:latin typeface="HGPGothicE" panose="020B0900000000000000" pitchFamily="34" charset="-128"/>
                <a:ea typeface="HGPGothicE" panose="020B0900000000000000" pitchFamily="34" charset="-128"/>
              </a:endParaRPr>
            </a:p>
          </p:txBody>
        </p:sp>
        <p:pic>
          <p:nvPicPr>
            <p:cNvPr id="49" name="グラフィックス 48">
              <a:extLst>
                <a:ext uri="{FF2B5EF4-FFF2-40B4-BE49-F238E27FC236}">
                  <a16:creationId xmlns:a16="http://schemas.microsoft.com/office/drawing/2014/main" id="{ABCE457C-E8D1-E2DB-6A93-1D2FA72C9FF8}"/>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3311161" y="3672243"/>
              <a:ext cx="538056" cy="621754"/>
            </a:xfrm>
            <a:prstGeom prst="rect">
              <a:avLst/>
            </a:prstGeom>
          </p:spPr>
        </p:pic>
        <p:sp>
          <p:nvSpPr>
            <p:cNvPr id="50" name="テキスト ボックス 49">
              <a:extLst>
                <a:ext uri="{FF2B5EF4-FFF2-40B4-BE49-F238E27FC236}">
                  <a16:creationId xmlns:a16="http://schemas.microsoft.com/office/drawing/2014/main" id="{F9410432-A188-6247-2E8D-927E45096BB4}"/>
                </a:ext>
              </a:extLst>
            </p:cNvPr>
            <p:cNvSpPr txBox="1"/>
            <p:nvPr/>
          </p:nvSpPr>
          <p:spPr>
            <a:xfrm>
              <a:off x="3297387" y="3812991"/>
              <a:ext cx="574527" cy="225383"/>
            </a:xfrm>
            <a:prstGeom prst="rect">
              <a:avLst/>
            </a:prstGeom>
            <a:noFill/>
          </p:spPr>
          <p:txBody>
            <a:bodyPr wrap="square">
              <a:spAutoFit/>
            </a:bodyPr>
            <a:lstStyle/>
            <a:p>
              <a:pPr algn="ctr">
                <a:lnSpc>
                  <a:spcPct val="120000"/>
                </a:lnSpc>
              </a:pPr>
              <a:r>
                <a:rPr lang="ja-JP" altLang="en-US" sz="800" spc="110">
                  <a:solidFill>
                    <a:schemeClr val="bg1"/>
                  </a:solidFill>
                </a:rPr>
                <a:t>大垣市</a:t>
              </a:r>
            </a:p>
          </p:txBody>
        </p:sp>
      </p:grpSp>
      <p:grpSp>
        <p:nvGrpSpPr>
          <p:cNvPr id="16" name="グループ化 15">
            <a:extLst>
              <a:ext uri="{FF2B5EF4-FFF2-40B4-BE49-F238E27FC236}">
                <a16:creationId xmlns:a16="http://schemas.microsoft.com/office/drawing/2014/main" id="{0E4D36A1-2B84-63E3-CB4B-2BD1C17DC615}"/>
              </a:ext>
            </a:extLst>
          </p:cNvPr>
          <p:cNvGrpSpPr/>
          <p:nvPr/>
        </p:nvGrpSpPr>
        <p:grpSpPr>
          <a:xfrm>
            <a:off x="587599" y="3775538"/>
            <a:ext cx="2433478" cy="1842139"/>
            <a:chOff x="587599" y="3775538"/>
            <a:chExt cx="2433478" cy="1842139"/>
          </a:xfrm>
        </p:grpSpPr>
        <p:pic>
          <p:nvPicPr>
            <p:cNvPr id="15" name="図 14" descr="山の上を飛ぶ飛行機&#10;&#10;AI によって生成されたコンテンツは間違っている可能性があります。">
              <a:extLst>
                <a:ext uri="{FF2B5EF4-FFF2-40B4-BE49-F238E27FC236}">
                  <a16:creationId xmlns:a16="http://schemas.microsoft.com/office/drawing/2014/main" id="{47C0EDA7-5E94-547C-629D-594C64F757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599" y="3775538"/>
              <a:ext cx="2399225" cy="1468182"/>
            </a:xfrm>
            <a:prstGeom prst="rect">
              <a:avLst/>
            </a:prstGeom>
          </p:spPr>
        </p:pic>
        <p:sp>
          <p:nvSpPr>
            <p:cNvPr id="39" name="テキスト ボックス 38">
              <a:extLst>
                <a:ext uri="{FF2B5EF4-FFF2-40B4-BE49-F238E27FC236}">
                  <a16:creationId xmlns:a16="http://schemas.microsoft.com/office/drawing/2014/main" id="{116ACADC-2B8A-B7EA-42EF-C37E0A669A81}"/>
                </a:ext>
              </a:extLst>
            </p:cNvPr>
            <p:cNvSpPr txBox="1"/>
            <p:nvPr/>
          </p:nvSpPr>
          <p:spPr>
            <a:xfrm>
              <a:off x="665643" y="5294512"/>
              <a:ext cx="2355434"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防災ヘリコプター・若鮎</a:t>
              </a:r>
              <a:r>
                <a:rPr kumimoji="1" lang="en-US" altLang="ja-JP" sz="1500" dirty="0">
                  <a:solidFill>
                    <a:srgbClr val="015BAC"/>
                  </a:solidFill>
                  <a:latin typeface="HGPGothicE" panose="020B0900000000000000" pitchFamily="34" charset="-128"/>
                  <a:ea typeface="HGPGothicE" panose="020B0900000000000000" pitchFamily="34" charset="-128"/>
                </a:rPr>
                <a:t>Ⅰ</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grpSp>
      <p:grpSp>
        <p:nvGrpSpPr>
          <p:cNvPr id="2" name="グループ化 1">
            <a:extLst>
              <a:ext uri="{FF2B5EF4-FFF2-40B4-BE49-F238E27FC236}">
                <a16:creationId xmlns:a16="http://schemas.microsoft.com/office/drawing/2014/main" id="{CBAB570E-F91A-D3EF-D21B-1B3463B8FFBE}"/>
              </a:ext>
            </a:extLst>
          </p:cNvPr>
          <p:cNvGrpSpPr/>
          <p:nvPr/>
        </p:nvGrpSpPr>
        <p:grpSpPr>
          <a:xfrm>
            <a:off x="613505" y="5837242"/>
            <a:ext cx="7922099" cy="623013"/>
            <a:chOff x="613505" y="5837242"/>
            <a:chExt cx="7922099" cy="623013"/>
          </a:xfrm>
        </p:grpSpPr>
        <p:sp>
          <p:nvSpPr>
            <p:cNvPr id="55" name="角丸四角形 54">
              <a:extLst>
                <a:ext uri="{FF2B5EF4-FFF2-40B4-BE49-F238E27FC236}">
                  <a16:creationId xmlns:a16="http://schemas.microsoft.com/office/drawing/2014/main" id="{EA259DAB-99EB-4E91-F85D-1C3143E5591C}"/>
                </a:ext>
              </a:extLst>
            </p:cNvPr>
            <p:cNvSpPr/>
            <p:nvPr/>
          </p:nvSpPr>
          <p:spPr>
            <a:xfrm>
              <a:off x="613505" y="5837242"/>
              <a:ext cx="7922099" cy="623013"/>
            </a:xfrm>
            <a:prstGeom prst="roundRect">
              <a:avLst>
                <a:gd name="adj" fmla="val 14449"/>
              </a:avLst>
            </a:prstGeom>
            <a:solidFill>
              <a:schemeClr val="bg1"/>
            </a:solidFill>
            <a:ln w="12700" cap="rnd">
              <a:solidFill>
                <a:srgbClr val="015BA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ext Box 18">
              <a:extLst>
                <a:ext uri="{FF2B5EF4-FFF2-40B4-BE49-F238E27FC236}">
                  <a16:creationId xmlns:a16="http://schemas.microsoft.com/office/drawing/2014/main" id="{F4C47D48-5250-ED0E-F5A3-B39EA61D7AAA}"/>
                </a:ext>
              </a:extLst>
            </p:cNvPr>
            <p:cNvSpPr txBox="1">
              <a:spLocks noChangeArrowheads="1"/>
            </p:cNvSpPr>
            <p:nvPr/>
          </p:nvSpPr>
          <p:spPr bwMode="auto">
            <a:xfrm>
              <a:off x="709182" y="5996758"/>
              <a:ext cx="316273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00" spc="120">
                  <a:ea typeface="HGPｺﾞｼｯｸE" panose="020B0900000000000000" pitchFamily="50" charset="-128"/>
                </a:rPr>
                <a:t>ほかにはどんなものがあるでしょうか？</a:t>
              </a:r>
              <a:endParaRPr lang="en-US" altLang="ja-JP" sz="1300" spc="120" dirty="0">
                <a:ea typeface="HGPｺﾞｼｯｸE" panose="020B0900000000000000" pitchFamily="50" charset="-128"/>
              </a:endParaRPr>
            </a:p>
          </p:txBody>
        </p:sp>
      </p:grpSp>
      <p:grpSp>
        <p:nvGrpSpPr>
          <p:cNvPr id="12" name="グループ化 11">
            <a:extLst>
              <a:ext uri="{FF2B5EF4-FFF2-40B4-BE49-F238E27FC236}">
                <a16:creationId xmlns:a16="http://schemas.microsoft.com/office/drawing/2014/main" id="{6796955D-1C9D-C06D-A62E-7995549EB574}"/>
              </a:ext>
            </a:extLst>
          </p:cNvPr>
          <p:cNvGrpSpPr/>
          <p:nvPr/>
        </p:nvGrpSpPr>
        <p:grpSpPr>
          <a:xfrm>
            <a:off x="6069162" y="1445679"/>
            <a:ext cx="2500645" cy="2157966"/>
            <a:chOff x="6069162" y="1445679"/>
            <a:chExt cx="2500645" cy="2157966"/>
          </a:xfrm>
        </p:grpSpPr>
        <p:pic>
          <p:nvPicPr>
            <p:cNvPr id="11" name="図 10" descr="建物, 屋外, 道路, 草 が含まれている画像&#10;&#10;AI によって生成されたコンテンツは間違っている可能性があります。">
              <a:extLst>
                <a:ext uri="{FF2B5EF4-FFF2-40B4-BE49-F238E27FC236}">
                  <a16:creationId xmlns:a16="http://schemas.microsoft.com/office/drawing/2014/main" id="{60E73BB2-FD3B-7C15-7CB3-AEF9BADAEF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8823" y="1526255"/>
              <a:ext cx="2410984" cy="1480904"/>
            </a:xfrm>
            <a:prstGeom prst="rect">
              <a:avLst/>
            </a:prstGeom>
          </p:spPr>
        </p:pic>
        <p:sp>
          <p:nvSpPr>
            <p:cNvPr id="36" name="テキスト ボックス 35">
              <a:extLst>
                <a:ext uri="{FF2B5EF4-FFF2-40B4-BE49-F238E27FC236}">
                  <a16:creationId xmlns:a16="http://schemas.microsoft.com/office/drawing/2014/main" id="{3DC948ED-0B22-9B8B-9AC0-334A0B7EDA9E}"/>
                </a:ext>
              </a:extLst>
            </p:cNvPr>
            <p:cNvSpPr txBox="1"/>
            <p:nvPr/>
          </p:nvSpPr>
          <p:spPr>
            <a:xfrm>
              <a:off x="6399323" y="3049647"/>
              <a:ext cx="1866854" cy="553998"/>
            </a:xfrm>
            <a:prstGeom prst="rect">
              <a:avLst/>
            </a:prstGeom>
            <a:noFill/>
          </p:spPr>
          <p:txBody>
            <a:bodyPr wrap="square" rtlCol="0">
              <a:spAutoFit/>
            </a:bodyPr>
            <a:lstStyle/>
            <a:p>
              <a:pPr algn="ctr"/>
              <a:r>
                <a:rPr kumimoji="1" lang="ja-JP" altLang="en-US" sz="1500">
                  <a:solidFill>
                    <a:srgbClr val="015BAC"/>
                  </a:solidFill>
                  <a:latin typeface="HGPGothicE" panose="020B0900000000000000" pitchFamily="34" charset="-128"/>
                  <a:ea typeface="HGPGothicE" panose="020B0900000000000000" pitchFamily="34" charset="-128"/>
                </a:rPr>
                <a:t>みんなの森</a:t>
              </a:r>
            </a:p>
            <a:p>
              <a:pPr algn="ctr"/>
              <a:r>
                <a:rPr kumimoji="1" lang="ja-JP" altLang="en-US" sz="1500">
                  <a:solidFill>
                    <a:srgbClr val="015BAC"/>
                  </a:solidFill>
                  <a:latin typeface="HGPGothicE" panose="020B0900000000000000" pitchFamily="34" charset="-128"/>
                  <a:ea typeface="HGPGothicE" panose="020B0900000000000000" pitchFamily="34" charset="-128"/>
                </a:rPr>
                <a:t>ぎふメディアコスモス</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5" name="グラフィックス 44">
              <a:extLst>
                <a:ext uri="{FF2B5EF4-FFF2-40B4-BE49-F238E27FC236}">
                  <a16:creationId xmlns:a16="http://schemas.microsoft.com/office/drawing/2014/main" id="{DEBA431A-633A-91AD-9376-C3602406B0A3}"/>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6082936" y="1445679"/>
              <a:ext cx="538056" cy="621754"/>
            </a:xfrm>
            <a:prstGeom prst="rect">
              <a:avLst/>
            </a:prstGeom>
          </p:spPr>
        </p:pic>
        <p:sp>
          <p:nvSpPr>
            <p:cNvPr id="46" name="テキスト ボックス 45">
              <a:extLst>
                <a:ext uri="{FF2B5EF4-FFF2-40B4-BE49-F238E27FC236}">
                  <a16:creationId xmlns:a16="http://schemas.microsoft.com/office/drawing/2014/main" id="{EC7A69A0-1747-84C2-CDC0-A9DA0F47F5E8}"/>
                </a:ext>
              </a:extLst>
            </p:cNvPr>
            <p:cNvSpPr txBox="1"/>
            <p:nvPr/>
          </p:nvSpPr>
          <p:spPr>
            <a:xfrm>
              <a:off x="6069162" y="1600715"/>
              <a:ext cx="574527" cy="225383"/>
            </a:xfrm>
            <a:prstGeom prst="rect">
              <a:avLst/>
            </a:prstGeom>
            <a:noFill/>
          </p:spPr>
          <p:txBody>
            <a:bodyPr wrap="square">
              <a:spAutoFit/>
            </a:bodyPr>
            <a:lstStyle/>
            <a:p>
              <a:pPr algn="ctr">
                <a:lnSpc>
                  <a:spcPct val="120000"/>
                </a:lnSpc>
              </a:pPr>
              <a:r>
                <a:rPr lang="ja-JP" altLang="en-US" sz="800" spc="110">
                  <a:solidFill>
                    <a:schemeClr val="bg1"/>
                  </a:solidFill>
                </a:rPr>
                <a:t>岐阜市</a:t>
              </a:r>
            </a:p>
          </p:txBody>
        </p:sp>
      </p:grpSp>
      <p:grpSp>
        <p:nvGrpSpPr>
          <p:cNvPr id="10" name="グループ化 9">
            <a:extLst>
              <a:ext uri="{FF2B5EF4-FFF2-40B4-BE49-F238E27FC236}">
                <a16:creationId xmlns:a16="http://schemas.microsoft.com/office/drawing/2014/main" id="{F901D2B0-2525-B81A-0FC9-04F264A7D6DB}"/>
              </a:ext>
            </a:extLst>
          </p:cNvPr>
          <p:cNvGrpSpPr/>
          <p:nvPr/>
        </p:nvGrpSpPr>
        <p:grpSpPr>
          <a:xfrm>
            <a:off x="6069162" y="3672243"/>
            <a:ext cx="2482002" cy="1924669"/>
            <a:chOff x="6069162" y="3672243"/>
            <a:chExt cx="2482002" cy="1924669"/>
          </a:xfrm>
        </p:grpSpPr>
        <p:pic>
          <p:nvPicPr>
            <p:cNvPr id="23" name="図 22" descr="建物, 自転車, 傘, 民衆 が含まれている画像&#10;&#10;AI によって生成されたコンテンツは間違っている可能性があります。">
              <a:extLst>
                <a:ext uri="{FF2B5EF4-FFF2-40B4-BE49-F238E27FC236}">
                  <a16:creationId xmlns:a16="http://schemas.microsoft.com/office/drawing/2014/main" id="{C3D2E92D-7572-A9E2-12A2-8D4A242A3F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8823" y="3763080"/>
              <a:ext cx="2392341" cy="1469453"/>
            </a:xfrm>
            <a:prstGeom prst="rect">
              <a:avLst/>
            </a:prstGeom>
          </p:spPr>
        </p:pic>
        <p:sp>
          <p:nvSpPr>
            <p:cNvPr id="37" name="テキスト ボックス 36">
              <a:extLst>
                <a:ext uri="{FF2B5EF4-FFF2-40B4-BE49-F238E27FC236}">
                  <a16:creationId xmlns:a16="http://schemas.microsoft.com/office/drawing/2014/main" id="{A910743A-F71D-52B8-12AE-4248A9E10B07}"/>
                </a:ext>
              </a:extLst>
            </p:cNvPr>
            <p:cNvSpPr txBox="1"/>
            <p:nvPr/>
          </p:nvSpPr>
          <p:spPr>
            <a:xfrm>
              <a:off x="6366263" y="5273747"/>
              <a:ext cx="1932973" cy="323165"/>
            </a:xfrm>
            <a:prstGeom prst="rect">
              <a:avLst/>
            </a:prstGeom>
            <a:noFill/>
          </p:spPr>
          <p:txBody>
            <a:bodyPr wrap="square" rtlCol="0">
              <a:spAutoFit/>
            </a:bodyPr>
            <a:lstStyle/>
            <a:p>
              <a:pPr algn="ctr"/>
              <a:r>
                <a:rPr kumimoji="1" lang="ja-JP" altLang="en-US" sz="1500">
                  <a:solidFill>
                    <a:srgbClr val="015BAC"/>
                  </a:solidFill>
                  <a:latin typeface="HGPGothicE" panose="020B0900000000000000" pitchFamily="34" charset="-128"/>
                  <a:ea typeface="HGPGothicE" panose="020B0900000000000000" pitchFamily="34" charset="-128"/>
                </a:rPr>
                <a:t>東海環状自動車道</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7" name="グラフィックス 46">
              <a:extLst>
                <a:ext uri="{FF2B5EF4-FFF2-40B4-BE49-F238E27FC236}">
                  <a16:creationId xmlns:a16="http://schemas.microsoft.com/office/drawing/2014/main" id="{1A2A9289-B4E0-2917-FEC1-5844938B6F7E}"/>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6082936" y="3672243"/>
              <a:ext cx="538056" cy="621754"/>
            </a:xfrm>
            <a:prstGeom prst="rect">
              <a:avLst/>
            </a:prstGeom>
          </p:spPr>
        </p:pic>
        <p:sp>
          <p:nvSpPr>
            <p:cNvPr id="48" name="テキスト ボックス 47">
              <a:extLst>
                <a:ext uri="{FF2B5EF4-FFF2-40B4-BE49-F238E27FC236}">
                  <a16:creationId xmlns:a16="http://schemas.microsoft.com/office/drawing/2014/main" id="{CB917502-D7FE-D024-0D72-89771F0AB4DD}"/>
                </a:ext>
              </a:extLst>
            </p:cNvPr>
            <p:cNvSpPr txBox="1"/>
            <p:nvPr/>
          </p:nvSpPr>
          <p:spPr>
            <a:xfrm>
              <a:off x="6069162" y="3757219"/>
              <a:ext cx="574527" cy="373115"/>
            </a:xfrm>
            <a:prstGeom prst="rect">
              <a:avLst/>
            </a:prstGeom>
            <a:noFill/>
          </p:spPr>
          <p:txBody>
            <a:bodyPr wrap="square">
              <a:spAutoFit/>
            </a:bodyPr>
            <a:lstStyle/>
            <a:p>
              <a:pPr algn="ctr">
                <a:lnSpc>
                  <a:spcPct val="120000"/>
                </a:lnSpc>
              </a:pPr>
              <a:r>
                <a:rPr lang="ja-JP" altLang="en-US" sz="800" spc="110">
                  <a:solidFill>
                    <a:schemeClr val="bg1"/>
                  </a:solidFill>
                </a:rPr>
                <a:t>関市・</a:t>
              </a:r>
            </a:p>
            <a:p>
              <a:pPr algn="ctr">
                <a:lnSpc>
                  <a:spcPct val="120000"/>
                </a:lnSpc>
              </a:pPr>
              <a:r>
                <a:rPr lang="ja-JP" altLang="en-US" sz="800" spc="110">
                  <a:solidFill>
                    <a:schemeClr val="bg1"/>
                  </a:solidFill>
                </a:rPr>
                <a:t>美濃市</a:t>
              </a:r>
            </a:p>
          </p:txBody>
        </p:sp>
      </p:grpSp>
      <p:sp>
        <p:nvSpPr>
          <p:cNvPr id="3" name="Rectangle 14">
            <a:extLst>
              <a:ext uri="{FF2B5EF4-FFF2-40B4-BE49-F238E27FC236}">
                <a16:creationId xmlns:a16="http://schemas.microsoft.com/office/drawing/2014/main" id="{8C16B4E4-A25E-9F70-080B-F1CDDEAC07E3}"/>
              </a:ext>
            </a:extLst>
          </p:cNvPr>
          <p:cNvSpPr txBox="1">
            <a:spLocks noChangeArrowheads="1"/>
          </p:cNvSpPr>
          <p:nvPr/>
        </p:nvSpPr>
        <p:spPr bwMode="auto">
          <a:xfrm>
            <a:off x="240030" y="-5222"/>
            <a:ext cx="8695626"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税金が使われている身近なもの</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65652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4549" y="824470"/>
            <a:ext cx="3991983" cy="4480372"/>
          </a:xfrm>
          <a:prstGeom prst="rect">
            <a:avLst/>
          </a:prstGeom>
        </p:spPr>
      </p:pic>
      <p:grpSp>
        <p:nvGrpSpPr>
          <p:cNvPr id="39" name="グループ化 38">
            <a:extLst>
              <a:ext uri="{FF2B5EF4-FFF2-40B4-BE49-F238E27FC236}">
                <a16:creationId xmlns:a16="http://schemas.microsoft.com/office/drawing/2014/main" id="{F66337BA-0271-C711-8E08-6A1358FAEE14}"/>
              </a:ext>
            </a:extLst>
          </p:cNvPr>
          <p:cNvGrpSpPr/>
          <p:nvPr/>
        </p:nvGrpSpPr>
        <p:grpSpPr>
          <a:xfrm>
            <a:off x="6383991" y="1089025"/>
            <a:ext cx="1982426" cy="1110346"/>
            <a:chOff x="1747258" y="1133884"/>
            <a:chExt cx="1982426" cy="1110346"/>
          </a:xfrm>
        </p:grpSpPr>
        <p:sp>
          <p:nvSpPr>
            <p:cNvPr id="48" name="楕円 47">
              <a:extLst>
                <a:ext uri="{FF2B5EF4-FFF2-40B4-BE49-F238E27FC236}">
                  <a16:creationId xmlns:a16="http://schemas.microsoft.com/office/drawing/2014/main" id="{A5DE2CC3-CFA2-649B-1937-D63522413876}"/>
                </a:ext>
              </a:extLst>
            </p:cNvPr>
            <p:cNvSpPr/>
            <p:nvPr/>
          </p:nvSpPr>
          <p:spPr bwMode="auto">
            <a:xfrm>
              <a:off x="1747258" y="1133884"/>
              <a:ext cx="1982426" cy="1110346"/>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1978900" y="131948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5" name="グループ化 14">
            <a:extLst>
              <a:ext uri="{FF2B5EF4-FFF2-40B4-BE49-F238E27FC236}">
                <a16:creationId xmlns:a16="http://schemas.microsoft.com/office/drawing/2014/main" id="{9B430CD7-E653-C72E-B82C-A52A9F049ADF}"/>
              </a:ext>
            </a:extLst>
          </p:cNvPr>
          <p:cNvGrpSpPr/>
          <p:nvPr/>
        </p:nvGrpSpPr>
        <p:grpSpPr>
          <a:xfrm>
            <a:off x="2531645" y="964878"/>
            <a:ext cx="1982426" cy="1110346"/>
            <a:chOff x="1747258" y="1133884"/>
            <a:chExt cx="1982426" cy="1110346"/>
          </a:xfrm>
        </p:grpSpPr>
        <p:sp>
          <p:nvSpPr>
            <p:cNvPr id="9" name="楕円 8">
              <a:extLst>
                <a:ext uri="{FF2B5EF4-FFF2-40B4-BE49-F238E27FC236}">
                  <a16:creationId xmlns:a16="http://schemas.microsoft.com/office/drawing/2014/main" id="{D7934800-A460-8498-376A-F4E86FCA1817}"/>
                </a:ext>
              </a:extLst>
            </p:cNvPr>
            <p:cNvSpPr/>
            <p:nvPr/>
          </p:nvSpPr>
          <p:spPr bwMode="auto">
            <a:xfrm>
              <a:off x="1747258" y="1133884"/>
              <a:ext cx="1982426" cy="1110346"/>
            </a:xfrm>
            <a:prstGeom prst="ellipse">
              <a:avLst/>
            </a:prstGeom>
            <a:solidFill>
              <a:srgbClr val="BBD5FB"/>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3820BC44-850C-C451-588C-DB7B28B240C5}"/>
                </a:ext>
              </a:extLst>
            </p:cNvPr>
            <p:cNvSpPr txBox="1"/>
            <p:nvPr/>
          </p:nvSpPr>
          <p:spPr>
            <a:xfrm>
              <a:off x="1837034" y="1427208"/>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gr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どうあるべきか、私たち一人ひとりが考えることが大切です。</a:t>
            </a:r>
          </a:p>
        </p:txBody>
      </p:sp>
      <p:grpSp>
        <p:nvGrpSpPr>
          <p:cNvPr id="16" name="グループ化 15">
            <a:extLst>
              <a:ext uri="{FF2B5EF4-FFF2-40B4-BE49-F238E27FC236}">
                <a16:creationId xmlns:a16="http://schemas.microsoft.com/office/drawing/2014/main" id="{F196BF4C-F280-022E-FF4C-38FC360D9263}"/>
              </a:ext>
            </a:extLst>
          </p:cNvPr>
          <p:cNvGrpSpPr/>
          <p:nvPr/>
        </p:nvGrpSpPr>
        <p:grpSpPr>
          <a:xfrm>
            <a:off x="659687" y="1973937"/>
            <a:ext cx="1982426" cy="1110346"/>
            <a:chOff x="1747258" y="1133884"/>
            <a:chExt cx="1982426" cy="1110346"/>
          </a:xfrm>
        </p:grpSpPr>
        <p:sp>
          <p:nvSpPr>
            <p:cNvPr id="17" name="楕円 16">
              <a:extLst>
                <a:ext uri="{FF2B5EF4-FFF2-40B4-BE49-F238E27FC236}">
                  <a16:creationId xmlns:a16="http://schemas.microsoft.com/office/drawing/2014/main" id="{414D78E0-0AA2-EA10-B0F4-217FCAAA0264}"/>
                </a:ext>
              </a:extLst>
            </p:cNvPr>
            <p:cNvSpPr/>
            <p:nvPr/>
          </p:nvSpPr>
          <p:spPr bwMode="auto">
            <a:xfrm>
              <a:off x="1747258" y="1133884"/>
              <a:ext cx="1982426" cy="1110346"/>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1780767" y="1343984"/>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grpSp>
      <p:grpSp>
        <p:nvGrpSpPr>
          <p:cNvPr id="19" name="グループ化 18">
            <a:extLst>
              <a:ext uri="{FF2B5EF4-FFF2-40B4-BE49-F238E27FC236}">
                <a16:creationId xmlns:a16="http://schemas.microsoft.com/office/drawing/2014/main" id="{D803C19F-EB62-3DEA-F463-2A8BF023478F}"/>
              </a:ext>
            </a:extLst>
          </p:cNvPr>
          <p:cNvGrpSpPr/>
          <p:nvPr/>
        </p:nvGrpSpPr>
        <p:grpSpPr>
          <a:xfrm>
            <a:off x="337348" y="3517943"/>
            <a:ext cx="1982426" cy="1110346"/>
            <a:chOff x="1747258" y="1133884"/>
            <a:chExt cx="1982426" cy="1110346"/>
          </a:xfrm>
        </p:grpSpPr>
        <p:sp>
          <p:nvSpPr>
            <p:cNvPr id="20" name="楕円 19">
              <a:extLst>
                <a:ext uri="{FF2B5EF4-FFF2-40B4-BE49-F238E27FC236}">
                  <a16:creationId xmlns:a16="http://schemas.microsoft.com/office/drawing/2014/main" id="{2A3EB963-331D-2E5B-3136-5F3C5915FF99}"/>
                </a:ext>
              </a:extLst>
            </p:cNvPr>
            <p:cNvSpPr/>
            <p:nvPr/>
          </p:nvSpPr>
          <p:spPr bwMode="auto">
            <a:xfrm>
              <a:off x="1747258" y="1133884"/>
              <a:ext cx="1982426" cy="1110346"/>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7E049168-B564-8C1D-D00C-5CCFEA9219A8}"/>
                </a:ext>
              </a:extLst>
            </p:cNvPr>
            <p:cNvSpPr txBox="1"/>
            <p:nvPr/>
          </p:nvSpPr>
          <p:spPr>
            <a:xfrm>
              <a:off x="2180076" y="1339670"/>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grpSp>
      <p:grpSp>
        <p:nvGrpSpPr>
          <p:cNvPr id="50" name="グループ化 49">
            <a:extLst>
              <a:ext uri="{FF2B5EF4-FFF2-40B4-BE49-F238E27FC236}">
                <a16:creationId xmlns:a16="http://schemas.microsoft.com/office/drawing/2014/main" id="{4B71D341-9C0A-B2AF-B026-54C270A4F64C}"/>
              </a:ext>
            </a:extLst>
          </p:cNvPr>
          <p:cNvGrpSpPr/>
          <p:nvPr/>
        </p:nvGrpSpPr>
        <p:grpSpPr>
          <a:xfrm>
            <a:off x="6790325" y="2499960"/>
            <a:ext cx="1982426" cy="1110346"/>
            <a:chOff x="1747258" y="1133884"/>
            <a:chExt cx="1982426" cy="1110346"/>
          </a:xfrm>
        </p:grpSpPr>
        <p:sp>
          <p:nvSpPr>
            <p:cNvPr id="51" name="楕円 50">
              <a:extLst>
                <a:ext uri="{FF2B5EF4-FFF2-40B4-BE49-F238E27FC236}">
                  <a16:creationId xmlns:a16="http://schemas.microsoft.com/office/drawing/2014/main" id="{48705674-673A-9F1C-008C-15993B7A10D2}"/>
                </a:ext>
              </a:extLst>
            </p:cNvPr>
            <p:cNvSpPr/>
            <p:nvPr/>
          </p:nvSpPr>
          <p:spPr bwMode="auto">
            <a:xfrm>
              <a:off x="1747258" y="1133884"/>
              <a:ext cx="1982426" cy="1110346"/>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2007962" y="1321614"/>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grpSp>
      <p:grpSp>
        <p:nvGrpSpPr>
          <p:cNvPr id="53" name="グループ化 52">
            <a:extLst>
              <a:ext uri="{FF2B5EF4-FFF2-40B4-BE49-F238E27FC236}">
                <a16:creationId xmlns:a16="http://schemas.microsoft.com/office/drawing/2014/main" id="{F7FC771C-77C4-1975-2CE9-6A06FD1D3803}"/>
              </a:ext>
            </a:extLst>
          </p:cNvPr>
          <p:cNvGrpSpPr/>
          <p:nvPr/>
        </p:nvGrpSpPr>
        <p:grpSpPr>
          <a:xfrm>
            <a:off x="6087036" y="3875440"/>
            <a:ext cx="1982426" cy="1110346"/>
            <a:chOff x="1747258" y="1133884"/>
            <a:chExt cx="1982426" cy="1110346"/>
          </a:xfrm>
        </p:grpSpPr>
        <p:sp>
          <p:nvSpPr>
            <p:cNvPr id="54" name="楕円 53">
              <a:extLst>
                <a:ext uri="{FF2B5EF4-FFF2-40B4-BE49-F238E27FC236}">
                  <a16:creationId xmlns:a16="http://schemas.microsoft.com/office/drawing/2014/main" id="{0ED9254F-011E-1F65-75BC-5D707B8A29FF}"/>
                </a:ext>
              </a:extLst>
            </p:cNvPr>
            <p:cNvSpPr/>
            <p:nvPr/>
          </p:nvSpPr>
          <p:spPr bwMode="auto">
            <a:xfrm>
              <a:off x="1747258" y="1133884"/>
              <a:ext cx="1982426" cy="1110346"/>
            </a:xfrm>
            <a:prstGeom prst="ellipse">
              <a:avLst/>
            </a:prstGeom>
            <a:solidFill>
              <a:srgbClr val="FFD7C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1802570" y="128851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26</a:t>
            </a:fld>
            <a:endParaRPr lang="en-US" altLang="ja-JP" dirty="0"/>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1580"/>
                                        <p:tgtEl>
                                          <p:spTgt spid="8">
                                            <p:txEl>
                                              <p:pRg st="0" end="0"/>
                                            </p:txEl>
                                          </p:spTgt>
                                        </p:tgtEl>
                                      </p:cBhvr>
                                    </p:animEffect>
                                  </p:childTnLst>
                                </p:cTn>
                              </p:par>
                            </p:childTnLst>
                          </p:cTn>
                        </p:par>
                        <p:par>
                          <p:cTn id="48" fill="hold">
                            <p:stCondLst>
                              <p:cond delay="1580"/>
                            </p:stCondLst>
                            <p:childTnLst>
                              <p:par>
                                <p:cTn id="49" presetID="22" presetClass="entr" presetSubtype="8"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wipe(left)">
                                      <p:cBhvr>
                                        <p:cTn id="51" dur="1800"/>
                                        <p:tgtEl>
                                          <p:spTgt spid="8">
                                            <p:txEl>
                                              <p:pRg st="1" end="1"/>
                                            </p:txEl>
                                          </p:spTgt>
                                        </p:tgtEl>
                                      </p:cBhvr>
                                    </p:animEffect>
                                  </p:childTnLst>
                                </p:cTn>
                              </p:par>
                            </p:childTnLst>
                          </p:cTn>
                        </p:par>
                        <p:par>
                          <p:cTn id="52" fill="hold">
                            <p:stCondLst>
                              <p:cond delay="3380"/>
                            </p:stCondLst>
                            <p:childTnLst>
                              <p:par>
                                <p:cTn id="53" presetID="22" presetClass="entr" presetSubtype="8"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wipe(left)">
                                      <p:cBhvr>
                                        <p:cTn id="55" dur="16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27</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190151" y="92646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8221" y="4787785"/>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2" name="グループ化 1">
            <a:extLst>
              <a:ext uri="{FF2B5EF4-FFF2-40B4-BE49-F238E27FC236}">
                <a16:creationId xmlns:a16="http://schemas.microsoft.com/office/drawing/2014/main" id="{F12FFCFF-AB29-5A66-4CF3-02B53B9E8556}"/>
              </a:ext>
            </a:extLst>
          </p:cNvPr>
          <p:cNvGrpSpPr/>
          <p:nvPr/>
        </p:nvGrpSpPr>
        <p:grpSpPr>
          <a:xfrm>
            <a:off x="1332596" y="1492804"/>
            <a:ext cx="7408277" cy="4473133"/>
            <a:chOff x="1222872" y="1553378"/>
            <a:chExt cx="7645002" cy="4616068"/>
          </a:xfrm>
        </p:grpSpPr>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6" name="図 25">
              <a:extLst>
                <a:ext uri="{FF2B5EF4-FFF2-40B4-BE49-F238E27FC236}">
                  <a16:creationId xmlns:a16="http://schemas.microsoft.com/office/drawing/2014/main" id="{AA2C944F-3BC0-4B17-B36A-F6F412F90F48}"/>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
                  <a:extLst>
                    <a:ext uri="{A12FA001-AC4F-418D-AE19-62706E023703}">
                      <ahyp:hlinkClr xmlns:ahyp="http://schemas.microsoft.com/office/drawing/2018/hyperlinkcolor" val="tx"/>
                    </a:ext>
                  </a:extLst>
                </a:hlinkClick>
              </a:rPr>
              <a:t>https://www.nta.go.jp/taxes/kids/index.htm</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720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750"/>
                                        <p:tgtEl>
                                          <p:spTgt spid="2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8174C-7E70-4974-0740-F440F03492CA}"/>
            </a:ext>
          </a:extLst>
        </p:cNvPr>
        <p:cNvGrpSpPr/>
        <p:nvPr/>
      </p:nvGrpSpPr>
      <p:grpSpPr>
        <a:xfrm>
          <a:off x="0" y="0"/>
          <a:ext cx="0" cy="0"/>
          <a:chOff x="0" y="0"/>
          <a:chExt cx="0" cy="0"/>
        </a:xfrm>
      </p:grpSpPr>
      <p:sp>
        <p:nvSpPr>
          <p:cNvPr id="2" name="スライド番号プレースホルダー 55">
            <a:extLst>
              <a:ext uri="{FF2B5EF4-FFF2-40B4-BE49-F238E27FC236}">
                <a16:creationId xmlns:a16="http://schemas.microsoft.com/office/drawing/2014/main" id="{9DFA8C26-8FD6-8D07-48AD-4E7236F48227}"/>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28</a:t>
            </a:fld>
            <a:endParaRPr lang="en-US" altLang="ja-JP" dirty="0"/>
          </a:p>
        </p:txBody>
      </p:sp>
      <p:sp>
        <p:nvSpPr>
          <p:cNvPr id="3" name="Rectangle 14">
            <a:extLst>
              <a:ext uri="{FF2B5EF4-FFF2-40B4-BE49-F238E27FC236}">
                <a16:creationId xmlns:a16="http://schemas.microsoft.com/office/drawing/2014/main" id="{62599AB9-0273-ED82-E389-A45DF0339E4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岐阜県のホームページの紹介</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7" name="グループ化 16">
            <a:extLst>
              <a:ext uri="{FF2B5EF4-FFF2-40B4-BE49-F238E27FC236}">
                <a16:creationId xmlns:a16="http://schemas.microsoft.com/office/drawing/2014/main" id="{92F56B1B-D688-78B5-1743-0410552B73A0}"/>
              </a:ext>
            </a:extLst>
          </p:cNvPr>
          <p:cNvGrpSpPr/>
          <p:nvPr/>
        </p:nvGrpSpPr>
        <p:grpSpPr>
          <a:xfrm>
            <a:off x="434963" y="1061292"/>
            <a:ext cx="8305950" cy="5623420"/>
            <a:chOff x="434963" y="1061292"/>
            <a:chExt cx="8305950" cy="5623420"/>
          </a:xfrm>
        </p:grpSpPr>
        <p:sp>
          <p:nvSpPr>
            <p:cNvPr id="56" name="正方形/長方形 55">
              <a:extLst>
                <a:ext uri="{FF2B5EF4-FFF2-40B4-BE49-F238E27FC236}">
                  <a16:creationId xmlns:a16="http://schemas.microsoft.com/office/drawing/2014/main" id="{0177A241-2356-F91C-C264-18BFAAC6E740}"/>
                </a:ext>
              </a:extLst>
            </p:cNvPr>
            <p:cNvSpPr/>
            <p:nvPr/>
          </p:nvSpPr>
          <p:spPr>
            <a:xfrm>
              <a:off x="7443041" y="6385735"/>
              <a:ext cx="1297872" cy="239233"/>
            </a:xfrm>
            <a:prstGeom prst="rect">
              <a:avLst/>
            </a:prstGeom>
          </p:spPr>
          <p:txBody>
            <a:bodyPr wrap="square" lIns="0" tIns="0" rIns="0" bIns="0">
              <a:spAutoFit/>
            </a:bodyPr>
            <a:lstStyle/>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編集／岐阜県租税教育推進協議会</a:t>
              </a:r>
            </a:p>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発行／名古屋国税局・岐阜県</a:t>
              </a:r>
              <a:endParaRPr lang="ja-JP" altLang="en-US" sz="600" dirty="0">
                <a:latin typeface="HGPGothicE" panose="020B0900000000000000" pitchFamily="34" charset="-128"/>
                <a:ea typeface="HGPGothicE" panose="020B0900000000000000" pitchFamily="34" charset="-128"/>
              </a:endParaRPr>
            </a:p>
          </p:txBody>
        </p:sp>
        <p:pic>
          <p:nvPicPr>
            <p:cNvPr id="58" name="図 57" descr="ロゴ&#10;&#10;AI によって生成されたコンテンツは間違っている可能性があります。">
              <a:extLst>
                <a:ext uri="{FF2B5EF4-FFF2-40B4-BE49-F238E27FC236}">
                  <a16:creationId xmlns:a16="http://schemas.microsoft.com/office/drawing/2014/main" id="{3C408609-716E-10D1-341E-CD333085703E}"/>
                </a:ext>
              </a:extLst>
            </p:cNvPr>
            <p:cNvPicPr>
              <a:picLocks noChangeAspect="1"/>
            </p:cNvPicPr>
            <p:nvPr/>
          </p:nvPicPr>
          <p:blipFill>
            <a:blip r:embed="rId3">
              <a:alphaModFix/>
              <a:extLst>
                <a:ext uri="{28A0092B-C50C-407E-A947-70E740481C1C}">
                  <a14:useLocalDpi xmlns:a14="http://schemas.microsoft.com/office/drawing/2010/main" val="0"/>
                </a:ext>
              </a:extLst>
            </a:blip>
            <a:srcRect l="8926" t="22519" r="7785" b="25867"/>
            <a:stretch/>
          </p:blipFill>
          <p:spPr>
            <a:xfrm>
              <a:off x="6508903" y="6352089"/>
              <a:ext cx="521295" cy="323902"/>
            </a:xfrm>
            <a:prstGeom prst="rect">
              <a:avLst/>
            </a:prstGeom>
          </p:spPr>
        </p:pic>
        <p:sp>
          <p:nvSpPr>
            <p:cNvPr id="60" name="テキスト ボックス 59">
              <a:extLst>
                <a:ext uri="{FF2B5EF4-FFF2-40B4-BE49-F238E27FC236}">
                  <a16:creationId xmlns:a16="http://schemas.microsoft.com/office/drawing/2014/main" id="{46080786-3D27-5E80-041F-555451A0DB10}"/>
                </a:ext>
              </a:extLst>
            </p:cNvPr>
            <p:cNvSpPr txBox="1"/>
            <p:nvPr/>
          </p:nvSpPr>
          <p:spPr>
            <a:xfrm>
              <a:off x="3890830" y="6167423"/>
              <a:ext cx="966931" cy="184666"/>
            </a:xfrm>
            <a:prstGeom prst="rect">
              <a:avLst/>
            </a:prstGeom>
            <a:noFill/>
          </p:spPr>
          <p:txBody>
            <a:bodyPr wrap="none" rtlCol="0">
              <a:spAutoFit/>
            </a:bodyPr>
            <a:lstStyle/>
            <a:p>
              <a:pPr algn="ctr"/>
              <a:r>
                <a:rPr lang="ja-JP" altLang="en-US" sz="600" spc="110">
                  <a:latin typeface="HGPGothicE" panose="020B0900000000000000" pitchFamily="34" charset="-128"/>
                  <a:ea typeface="HGPGothicE" panose="020B0900000000000000" pitchFamily="34" charset="-128"/>
                </a:rPr>
                <a:t>（令和７年３月現在）</a:t>
              </a:r>
            </a:p>
          </p:txBody>
        </p:sp>
        <p:grpSp>
          <p:nvGrpSpPr>
            <p:cNvPr id="65" name="グループ化 64">
              <a:extLst>
                <a:ext uri="{FF2B5EF4-FFF2-40B4-BE49-F238E27FC236}">
                  <a16:creationId xmlns:a16="http://schemas.microsoft.com/office/drawing/2014/main" id="{AB5538C1-1A17-534C-ECDB-5BC4FBA5BC30}"/>
                </a:ext>
              </a:extLst>
            </p:cNvPr>
            <p:cNvGrpSpPr/>
            <p:nvPr/>
          </p:nvGrpSpPr>
          <p:grpSpPr>
            <a:xfrm>
              <a:off x="5213962" y="1867854"/>
              <a:ext cx="564776" cy="200055"/>
              <a:chOff x="4841876" y="2131898"/>
              <a:chExt cx="564776" cy="200055"/>
            </a:xfrm>
          </p:grpSpPr>
          <p:sp>
            <p:nvSpPr>
              <p:cNvPr id="66" name="正方形/長方形 65">
                <a:extLst>
                  <a:ext uri="{FF2B5EF4-FFF2-40B4-BE49-F238E27FC236}">
                    <a16:creationId xmlns:a16="http://schemas.microsoft.com/office/drawing/2014/main" id="{1EE31FC6-E082-0A41-AFBA-C0B5EB83181F}"/>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67" name="テキスト ボックス 66">
                <a:extLst>
                  <a:ext uri="{FF2B5EF4-FFF2-40B4-BE49-F238E27FC236}">
                    <a16:creationId xmlns:a16="http://schemas.microsoft.com/office/drawing/2014/main" id="{46E35E37-F0D3-79B5-A67D-375A7434561C}"/>
                  </a:ext>
                </a:extLst>
              </p:cNvPr>
              <p:cNvSpPr txBox="1"/>
              <p:nvPr/>
            </p:nvSpPr>
            <p:spPr>
              <a:xfrm>
                <a:off x="4854753" y="2131898"/>
                <a:ext cx="551899" cy="200055"/>
              </a:xfrm>
              <a:prstGeom prst="rect">
                <a:avLst/>
              </a:prstGeom>
              <a:noFill/>
            </p:spPr>
            <p:txBody>
              <a:bodyPr wrap="square">
                <a:spAutoFit/>
              </a:bodyPr>
              <a:lstStyle/>
              <a:p>
                <a:r>
                  <a:rPr lang="ja-JP" altLang="en-US" sz="700">
                    <a:latin typeface="HGPGothicE" panose="020B0900000000000000" pitchFamily="34" charset="-128"/>
                    <a:ea typeface="HGPGothicE" panose="020B0900000000000000" pitchFamily="34" charset="-128"/>
                  </a:rPr>
                  <a:t>主な内容</a:t>
                </a:r>
              </a:p>
            </p:txBody>
          </p:sp>
        </p:grpSp>
        <p:sp>
          <p:nvSpPr>
            <p:cNvPr id="68" name="正方形/長方形 67">
              <a:extLst>
                <a:ext uri="{FF2B5EF4-FFF2-40B4-BE49-F238E27FC236}">
                  <a16:creationId xmlns:a16="http://schemas.microsoft.com/office/drawing/2014/main" id="{F113B966-E635-9A9A-DE15-FD911822517B}"/>
                </a:ext>
              </a:extLst>
            </p:cNvPr>
            <p:cNvSpPr/>
            <p:nvPr/>
          </p:nvSpPr>
          <p:spPr>
            <a:xfrm>
              <a:off x="5767031" y="1850072"/>
              <a:ext cx="1936295" cy="614079"/>
            </a:xfrm>
            <a:prstGeom prst="rect">
              <a:avLst/>
            </a:prstGeom>
          </p:spPr>
          <p:txBody>
            <a:bodyPr wrap="square" lIns="0" tIns="0" rIns="0" bIns="0">
              <a:spAutoFit/>
            </a:bodyPr>
            <a:lstStyle/>
            <a:p>
              <a:pPr marL="69750">
                <a:lnSpc>
                  <a:spcPct val="140000"/>
                </a:lnSpc>
                <a:buClr>
                  <a:srgbClr val="005BAD"/>
                </a:buClr>
              </a:pPr>
              <a:r>
                <a:rPr lang="ja-JP" altLang="en-US" sz="1000" spc="110" dirty="0">
                  <a:latin typeface="HGPGothicE" panose="020B0900000000000000" pitchFamily="34" charset="-128"/>
                  <a:ea typeface="HGPGothicE" panose="020B0900000000000000" pitchFamily="34" charset="-128"/>
                </a:rPr>
                <a:t>・県税ガイドブック</a:t>
              </a:r>
            </a:p>
            <a:p>
              <a:pPr marL="69750">
                <a:lnSpc>
                  <a:spcPct val="140000"/>
                </a:lnSpc>
                <a:buClr>
                  <a:srgbClr val="005BAD"/>
                </a:buClr>
              </a:pPr>
              <a:r>
                <a:rPr lang="ja-JP" altLang="en-US" sz="1000" spc="110" dirty="0">
                  <a:latin typeface="HGPGothicE" panose="020B0900000000000000" pitchFamily="34" charset="-128"/>
                  <a:ea typeface="HGPGothicE" panose="020B0900000000000000" pitchFamily="34" charset="-128"/>
                </a:rPr>
                <a:t>・岐阜県税条例＜外部リンク＞</a:t>
              </a:r>
            </a:p>
            <a:p>
              <a:pPr marL="69750">
                <a:lnSpc>
                  <a:spcPct val="140000"/>
                </a:lnSpc>
                <a:buClr>
                  <a:srgbClr val="005BAD"/>
                </a:buClr>
              </a:pPr>
              <a:r>
                <a:rPr lang="ja-JP" altLang="en-US" sz="1000" spc="110" dirty="0">
                  <a:latin typeface="HGPGothicE" panose="020B0900000000000000" pitchFamily="34" charset="-128"/>
                  <a:ea typeface="HGPGothicE" panose="020B0900000000000000" pitchFamily="34" charset="-128"/>
                </a:rPr>
                <a:t>・県税決算額の状況</a:t>
              </a:r>
            </a:p>
          </p:txBody>
        </p:sp>
        <p:grpSp>
          <p:nvGrpSpPr>
            <p:cNvPr id="69" name="グループ化 68">
              <a:extLst>
                <a:ext uri="{FF2B5EF4-FFF2-40B4-BE49-F238E27FC236}">
                  <a16:creationId xmlns:a16="http://schemas.microsoft.com/office/drawing/2014/main" id="{23DFAF8F-0195-EB6E-8A48-CB50E7244F13}"/>
                </a:ext>
              </a:extLst>
            </p:cNvPr>
            <p:cNvGrpSpPr/>
            <p:nvPr/>
          </p:nvGrpSpPr>
          <p:grpSpPr>
            <a:xfrm>
              <a:off x="5213962" y="2577081"/>
              <a:ext cx="564776" cy="200055"/>
              <a:chOff x="4841876" y="2131898"/>
              <a:chExt cx="564776" cy="200055"/>
            </a:xfrm>
          </p:grpSpPr>
          <p:sp>
            <p:nvSpPr>
              <p:cNvPr id="70" name="正方形/長方形 69">
                <a:extLst>
                  <a:ext uri="{FF2B5EF4-FFF2-40B4-BE49-F238E27FC236}">
                    <a16:creationId xmlns:a16="http://schemas.microsoft.com/office/drawing/2014/main" id="{6537C2C5-8AC1-6783-A060-0E1A1ABA7342}"/>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71" name="テキスト ボックス 70">
                <a:extLst>
                  <a:ext uri="{FF2B5EF4-FFF2-40B4-BE49-F238E27FC236}">
                    <a16:creationId xmlns:a16="http://schemas.microsoft.com/office/drawing/2014/main" id="{9A4AC058-291F-5F4D-5528-07F3E699AD09}"/>
                  </a:ext>
                </a:extLst>
              </p:cNvPr>
              <p:cNvSpPr txBox="1"/>
              <p:nvPr/>
            </p:nvSpPr>
            <p:spPr>
              <a:xfrm>
                <a:off x="4854753" y="2131898"/>
                <a:ext cx="551899" cy="200055"/>
              </a:xfrm>
              <a:prstGeom prst="rect">
                <a:avLst/>
              </a:prstGeom>
              <a:noFill/>
            </p:spPr>
            <p:txBody>
              <a:bodyPr wrap="square">
                <a:spAutoFit/>
              </a:bodyPr>
              <a:lstStyle/>
              <a:p>
                <a:r>
                  <a:rPr lang="ja-JP" altLang="en-US" sz="700" spc="110">
                    <a:latin typeface="HGPGothicE" panose="020B0900000000000000" pitchFamily="34" charset="-128"/>
                    <a:ea typeface="HGPGothicE" panose="020B0900000000000000" pitchFamily="34" charset="-128"/>
                  </a:rPr>
                  <a:t>アドレス</a:t>
                </a:r>
              </a:p>
            </p:txBody>
          </p:sp>
        </p:grpSp>
        <p:sp>
          <p:nvSpPr>
            <p:cNvPr id="74" name="テキスト ボックス 73">
              <a:extLst>
                <a:ext uri="{FF2B5EF4-FFF2-40B4-BE49-F238E27FC236}">
                  <a16:creationId xmlns:a16="http://schemas.microsoft.com/office/drawing/2014/main" id="{7B16B8FD-D2CB-A9F1-F158-42B3FF69FCE3}"/>
                </a:ext>
              </a:extLst>
            </p:cNvPr>
            <p:cNvSpPr txBox="1"/>
            <p:nvPr/>
          </p:nvSpPr>
          <p:spPr>
            <a:xfrm>
              <a:off x="434963" y="1061292"/>
              <a:ext cx="1709601" cy="261610"/>
            </a:xfrm>
            <a:prstGeom prst="rect">
              <a:avLst/>
            </a:prstGeom>
            <a:noFill/>
          </p:spPr>
          <p:txBody>
            <a:bodyPr wrap="square" rtlCol="0">
              <a:spAutoFit/>
            </a:bodyPr>
            <a:lstStyle/>
            <a:p>
              <a:r>
                <a:rPr lang="ja-JP" altLang="en-US" sz="1100">
                  <a:solidFill>
                    <a:srgbClr val="0089CB"/>
                  </a:solidFill>
                  <a:latin typeface="HGPGothicE" panose="020B0900000000000000" pitchFamily="34" charset="-128"/>
                  <a:ea typeface="HGPGothicE" panose="020B0900000000000000" pitchFamily="34" charset="-128"/>
                </a:rPr>
                <a:t>●岐阜県のホームページ</a:t>
              </a:r>
              <a:endParaRPr kumimoji="1" lang="ja-JP" altLang="en-US" sz="1100" spc="120" dirty="0">
                <a:solidFill>
                  <a:srgbClr val="0089CB"/>
                </a:solidFill>
                <a:latin typeface="HGPGothicE" panose="020B0900000000000000" pitchFamily="34" charset="-128"/>
                <a:ea typeface="HGPGothicE" panose="020B0900000000000000" pitchFamily="34" charset="-128"/>
              </a:endParaRPr>
            </a:p>
          </p:txBody>
        </p:sp>
        <p:sp>
          <p:nvSpPr>
            <p:cNvPr id="75" name="正方形/長方形 74">
              <a:extLst>
                <a:ext uri="{FF2B5EF4-FFF2-40B4-BE49-F238E27FC236}">
                  <a16:creationId xmlns:a16="http://schemas.microsoft.com/office/drawing/2014/main" id="{7AE6993C-997A-700D-B04E-B38256716D91}"/>
                </a:ext>
              </a:extLst>
            </p:cNvPr>
            <p:cNvSpPr/>
            <p:nvPr/>
          </p:nvSpPr>
          <p:spPr>
            <a:xfrm>
              <a:off x="5790905" y="2611608"/>
              <a:ext cx="1527469" cy="123111"/>
            </a:xfrm>
            <a:prstGeom prst="rect">
              <a:avLst/>
            </a:prstGeom>
          </p:spPr>
          <p:txBody>
            <a:bodyPr wrap="square" lIns="0" tIns="0" rIns="0" bIns="0">
              <a:spAutoFit/>
            </a:bodyPr>
            <a:lstStyle/>
            <a:p>
              <a:pPr marL="69750">
                <a:buClr>
                  <a:srgbClr val="005BAD"/>
                </a:buClr>
              </a:pPr>
              <a:r>
                <a:rPr lang="en" altLang="ja-JP" sz="800" dirty="0">
                  <a:latin typeface="HGPGothicE" panose="020B0900000000000000" pitchFamily="34" charset="-128"/>
                  <a:ea typeface="HGPGothicE" panose="020B0900000000000000" pitchFamily="34" charset="-128"/>
                  <a:hlinkClick r:id="">
                    <a:extLst>
                      <a:ext uri="{A12FA001-AC4F-418D-AE19-62706E023703}">
                        <ahyp:hlinkClr xmlns:ahyp="http://schemas.microsoft.com/office/drawing/2018/hyperlinkcolor" val="tx"/>
                      </a:ext>
                    </a:extLst>
                  </a:hlinkClick>
                </a:rPr>
                <a:t>https://</a:t>
              </a:r>
              <a:r>
                <a:rPr lang="en" altLang="ja-JP" sz="800" dirty="0" err="1">
                  <a:latin typeface="HGPGothicE" panose="020B0900000000000000" pitchFamily="34" charset="-128"/>
                  <a:ea typeface="HGPGothicE" panose="020B0900000000000000" pitchFamily="34" charset="-128"/>
                  <a:hlinkClick r:id="">
                    <a:extLst>
                      <a:ext uri="{A12FA001-AC4F-418D-AE19-62706E023703}">
                        <ahyp:hlinkClr xmlns:ahyp="http://schemas.microsoft.com/office/drawing/2018/hyperlinkcolor" val="tx"/>
                      </a:ext>
                    </a:extLst>
                  </a:hlinkClick>
                </a:rPr>
                <a:t>www.pref.gifu.lg.jp</a:t>
              </a:r>
              <a:endParaRPr lang="ja-JP" altLang="en-US" sz="800" dirty="0">
                <a:latin typeface="HGPGothicE" panose="020B0900000000000000" pitchFamily="34" charset="-128"/>
                <a:ea typeface="HGPGothicE" panose="020B0900000000000000" pitchFamily="34" charset="-128"/>
              </a:endParaRPr>
            </a:p>
          </p:txBody>
        </p:sp>
        <p:grpSp>
          <p:nvGrpSpPr>
            <p:cNvPr id="84" name="グループ化 83">
              <a:extLst>
                <a:ext uri="{FF2B5EF4-FFF2-40B4-BE49-F238E27FC236}">
                  <a16:creationId xmlns:a16="http://schemas.microsoft.com/office/drawing/2014/main" id="{F7305B4C-924C-1625-69E4-E122DDA24D04}"/>
                </a:ext>
              </a:extLst>
            </p:cNvPr>
            <p:cNvGrpSpPr/>
            <p:nvPr/>
          </p:nvGrpSpPr>
          <p:grpSpPr>
            <a:xfrm>
              <a:off x="5213962" y="1189974"/>
              <a:ext cx="3361420" cy="477054"/>
              <a:chOff x="5213962" y="1189974"/>
              <a:chExt cx="3361420" cy="477054"/>
            </a:xfrm>
          </p:grpSpPr>
          <p:grpSp>
            <p:nvGrpSpPr>
              <p:cNvPr id="82" name="グループ化 81">
                <a:extLst>
                  <a:ext uri="{FF2B5EF4-FFF2-40B4-BE49-F238E27FC236}">
                    <a16:creationId xmlns:a16="http://schemas.microsoft.com/office/drawing/2014/main" id="{67C4C654-B194-11F6-62D9-3C4E420ACA41}"/>
                  </a:ext>
                </a:extLst>
              </p:cNvPr>
              <p:cNvGrpSpPr/>
              <p:nvPr/>
            </p:nvGrpSpPr>
            <p:grpSpPr>
              <a:xfrm>
                <a:off x="8056709" y="1229445"/>
                <a:ext cx="518673" cy="437583"/>
                <a:chOff x="8056709" y="1229445"/>
                <a:chExt cx="518673" cy="437583"/>
              </a:xfrm>
            </p:grpSpPr>
            <p:sp>
              <p:nvSpPr>
                <p:cNvPr id="81" name="角丸四角形 80">
                  <a:extLst>
                    <a:ext uri="{FF2B5EF4-FFF2-40B4-BE49-F238E27FC236}">
                      <a16:creationId xmlns:a16="http://schemas.microsoft.com/office/drawing/2014/main" id="{FD54D56A-8D9F-3968-50A5-4B13963AA734}"/>
                    </a:ext>
                  </a:extLst>
                </p:cNvPr>
                <p:cNvSpPr/>
                <p:nvPr/>
              </p:nvSpPr>
              <p:spPr>
                <a:xfrm>
                  <a:off x="8056709" y="1229445"/>
                  <a:ext cx="518673" cy="437583"/>
                </a:xfrm>
                <a:prstGeom prst="roundRect">
                  <a:avLst>
                    <a:gd name="adj" fmla="val 8765"/>
                  </a:avLst>
                </a:prstGeom>
                <a:solidFill>
                  <a:srgbClr val="0089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グラフィックス 76">
                  <a:extLst>
                    <a:ext uri="{FF2B5EF4-FFF2-40B4-BE49-F238E27FC236}">
                      <a16:creationId xmlns:a16="http://schemas.microsoft.com/office/drawing/2014/main" id="{105B21CD-A0FE-8187-D019-F7AF0F7959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8325" y="1312053"/>
                  <a:ext cx="279400" cy="279400"/>
                </a:xfrm>
                <a:prstGeom prst="rect">
                  <a:avLst/>
                </a:prstGeom>
              </p:spPr>
            </p:pic>
          </p:grpSp>
          <p:grpSp>
            <p:nvGrpSpPr>
              <p:cNvPr id="83" name="グループ化 82">
                <a:extLst>
                  <a:ext uri="{FF2B5EF4-FFF2-40B4-BE49-F238E27FC236}">
                    <a16:creationId xmlns:a16="http://schemas.microsoft.com/office/drawing/2014/main" id="{F2429F92-5175-A8A8-F311-90F96EEAF9C9}"/>
                  </a:ext>
                </a:extLst>
              </p:cNvPr>
              <p:cNvGrpSpPr/>
              <p:nvPr/>
            </p:nvGrpSpPr>
            <p:grpSpPr>
              <a:xfrm>
                <a:off x="5213962" y="1189974"/>
                <a:ext cx="2781275" cy="477054"/>
                <a:chOff x="5213962" y="1189974"/>
                <a:chExt cx="2781275" cy="477054"/>
              </a:xfrm>
            </p:grpSpPr>
            <p:sp>
              <p:nvSpPr>
                <p:cNvPr id="80" name="角丸四角形 79">
                  <a:extLst>
                    <a:ext uri="{FF2B5EF4-FFF2-40B4-BE49-F238E27FC236}">
                      <a16:creationId xmlns:a16="http://schemas.microsoft.com/office/drawing/2014/main" id="{7438A7A1-3CC0-6A90-B33F-1671BBB1121C}"/>
                    </a:ext>
                  </a:extLst>
                </p:cNvPr>
                <p:cNvSpPr/>
                <p:nvPr/>
              </p:nvSpPr>
              <p:spPr>
                <a:xfrm>
                  <a:off x="5213962" y="1229445"/>
                  <a:ext cx="2781275" cy="437583"/>
                </a:xfrm>
                <a:prstGeom prst="roundRect">
                  <a:avLst>
                    <a:gd name="adj" fmla="val 8765"/>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12D6EFB4-B702-623A-D77D-DDF47E9C57BE}"/>
                    </a:ext>
                  </a:extLst>
                </p:cNvPr>
                <p:cNvSpPr txBox="1"/>
                <p:nvPr/>
              </p:nvSpPr>
              <p:spPr>
                <a:xfrm>
                  <a:off x="5225719" y="1189974"/>
                  <a:ext cx="2067783" cy="477054"/>
                </a:xfrm>
                <a:prstGeom prst="rect">
                  <a:avLst/>
                </a:prstGeom>
                <a:noFill/>
              </p:spPr>
              <p:txBody>
                <a:bodyPr wrap="square">
                  <a:spAutoFit/>
                </a:bodyPr>
                <a:lstStyle/>
                <a:p>
                  <a:pPr>
                    <a:spcBef>
                      <a:spcPct val="0"/>
                    </a:spcBef>
                    <a:buNone/>
                  </a:pPr>
                  <a:r>
                    <a:rPr lang="ja-JP" altLang="en-US" sz="2500" spc="-110">
                      <a:solidFill>
                        <a:srgbClr val="0089CB"/>
                      </a:solidFill>
                      <a:latin typeface="HGPｺﾞｼｯｸE" panose="020B0900000000000000" pitchFamily="50" charset="-128"/>
                      <a:ea typeface="HGPｺﾞｼｯｸE" panose="020B0900000000000000" pitchFamily="50" charset="-128"/>
                    </a:rPr>
                    <a:t>岐阜県</a:t>
                  </a:r>
                  <a:endParaRPr lang="ja-JP" altLang="en-US" sz="2500" spc="-110" dirty="0">
                    <a:solidFill>
                      <a:srgbClr val="0089CB"/>
                    </a:solidFill>
                    <a:latin typeface="HGPｺﾞｼｯｸE" panose="020B0900000000000000" pitchFamily="50" charset="-128"/>
                    <a:ea typeface="HGPｺﾞｼｯｸE" panose="020B0900000000000000" pitchFamily="50" charset="-128"/>
                  </a:endParaRPr>
                </a:p>
              </p:txBody>
            </p:sp>
          </p:grpSp>
        </p:grpSp>
        <p:pic>
          <p:nvPicPr>
            <p:cNvPr id="7" name="図 6" descr="QR コード&#10;&#10;AI によって生成されたコンテンツは間違っている可能性があります。">
              <a:extLst>
                <a:ext uri="{FF2B5EF4-FFF2-40B4-BE49-F238E27FC236}">
                  <a16:creationId xmlns:a16="http://schemas.microsoft.com/office/drawing/2014/main" id="{22F529EE-B36D-42EA-AA2E-C70E94E152D5}"/>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7810208" y="1790755"/>
              <a:ext cx="856800" cy="856800"/>
            </a:xfrm>
            <a:prstGeom prst="rect">
              <a:avLst/>
            </a:prstGeom>
          </p:spPr>
        </p:pic>
        <p:sp>
          <p:nvSpPr>
            <p:cNvPr id="8" name="Text Box 12">
              <a:extLst>
                <a:ext uri="{FF2B5EF4-FFF2-40B4-BE49-F238E27FC236}">
                  <a16:creationId xmlns:a16="http://schemas.microsoft.com/office/drawing/2014/main" id="{8E5B4C3C-402B-2DA9-76F8-1B87909FFE37}"/>
                </a:ext>
              </a:extLst>
            </p:cNvPr>
            <p:cNvSpPr txBox="1">
              <a:spLocks noChangeArrowheads="1"/>
            </p:cNvSpPr>
            <p:nvPr/>
          </p:nvSpPr>
          <p:spPr bwMode="auto">
            <a:xfrm>
              <a:off x="525570" y="1416730"/>
              <a:ext cx="6161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en" altLang="ja-JP" sz="1000" spc="30" dirty="0">
                  <a:latin typeface="HGPｺﾞｼｯｸE" panose="020B0900000000000000" pitchFamily="50" charset="-128"/>
                  <a:ea typeface="HGPｺﾞｼｯｸE" panose="020B0900000000000000" pitchFamily="50" charset="-128"/>
                </a:rPr>
                <a:t>TOP</a:t>
              </a:r>
              <a:r>
                <a:rPr lang="ja-JP" altLang="en-US" sz="1000" spc="30">
                  <a:latin typeface="HGPｺﾞｼｯｸE" panose="020B0900000000000000" pitchFamily="50" charset="-128"/>
                  <a:ea typeface="HGPｺﾞｼｯｸE" panose="020B0900000000000000" pitchFamily="50" charset="-128"/>
                </a:rPr>
                <a:t>ページ</a:t>
              </a:r>
              <a:endParaRPr lang="ja-JP" altLang="en-US" sz="1000" spc="30" dirty="0">
                <a:latin typeface="HGPｺﾞｼｯｸE" panose="020B0900000000000000" pitchFamily="50" charset="-128"/>
                <a:ea typeface="HGPｺﾞｼｯｸE" panose="020B0900000000000000" pitchFamily="50" charset="-128"/>
              </a:endParaRPr>
            </a:p>
          </p:txBody>
        </p:sp>
        <p:grpSp>
          <p:nvGrpSpPr>
            <p:cNvPr id="9" name="グループ化 8">
              <a:extLst>
                <a:ext uri="{FF2B5EF4-FFF2-40B4-BE49-F238E27FC236}">
                  <a16:creationId xmlns:a16="http://schemas.microsoft.com/office/drawing/2014/main" id="{A504B9D0-C929-3E4F-1275-76891605F1E0}"/>
                </a:ext>
              </a:extLst>
            </p:cNvPr>
            <p:cNvGrpSpPr/>
            <p:nvPr/>
          </p:nvGrpSpPr>
          <p:grpSpPr>
            <a:xfrm>
              <a:off x="518490" y="1603413"/>
              <a:ext cx="4207828" cy="4557432"/>
              <a:chOff x="361230" y="1310747"/>
              <a:chExt cx="4207828" cy="4557432"/>
            </a:xfrm>
          </p:grpSpPr>
          <p:pic>
            <p:nvPicPr>
              <p:cNvPr id="10" name="図 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C71E6AD-ECA6-757D-CCB2-F6A2CFC92A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230" y="1310747"/>
                <a:ext cx="2941192" cy="3431390"/>
              </a:xfrm>
              <a:prstGeom prst="rect">
                <a:avLst/>
              </a:prstGeom>
            </p:spPr>
          </p:pic>
          <p:pic>
            <p:nvPicPr>
              <p:cNvPr id="11" name="図 10" descr="テーブル&#10;&#10;AI によって生成されたコンテンツは間違っている可能性があります。">
                <a:extLst>
                  <a:ext uri="{FF2B5EF4-FFF2-40B4-BE49-F238E27FC236}">
                    <a16:creationId xmlns:a16="http://schemas.microsoft.com/office/drawing/2014/main" id="{3F27D6E6-DA6F-0B47-FAFB-94D6C5B425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836" y="2152649"/>
                <a:ext cx="2542614" cy="3084920"/>
              </a:xfrm>
              <a:prstGeom prst="rect">
                <a:avLst/>
              </a:prstGeom>
            </p:spPr>
          </p:pic>
          <p:pic>
            <p:nvPicPr>
              <p:cNvPr id="12" name="図 1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D657FD4B-0389-3CD3-D46A-37028CF98D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222" y="3133343"/>
                <a:ext cx="2734836" cy="2734836"/>
              </a:xfrm>
              <a:prstGeom prst="rect">
                <a:avLst/>
              </a:prstGeom>
            </p:spPr>
          </p:pic>
          <p:sp>
            <p:nvSpPr>
              <p:cNvPr id="13" name="正方形/長方形 12">
                <a:extLst>
                  <a:ext uri="{FF2B5EF4-FFF2-40B4-BE49-F238E27FC236}">
                    <a16:creationId xmlns:a16="http://schemas.microsoft.com/office/drawing/2014/main" id="{ECCE3E56-6917-FEEB-4B22-C9E56EBB0148}"/>
                  </a:ext>
                </a:extLst>
              </p:cNvPr>
              <p:cNvSpPr/>
              <p:nvPr/>
            </p:nvSpPr>
            <p:spPr>
              <a:xfrm>
                <a:off x="775853" y="1586403"/>
                <a:ext cx="580136" cy="272578"/>
              </a:xfrm>
              <a:prstGeom prst="rect">
                <a:avLst/>
              </a:pr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B8A89E0-3D56-5DA5-8110-C3E09853A2A4}"/>
                  </a:ext>
                </a:extLst>
              </p:cNvPr>
              <p:cNvSpPr/>
              <p:nvPr/>
            </p:nvSpPr>
            <p:spPr>
              <a:xfrm>
                <a:off x="1222437" y="4412810"/>
                <a:ext cx="315884" cy="214143"/>
              </a:xfrm>
              <a:prstGeom prst="rect">
                <a:avLst/>
              </a:pr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4FE4D53-C911-C0E5-D880-E39D2B69CE83}"/>
                  </a:ext>
                </a:extLst>
              </p:cNvPr>
              <p:cNvSpPr/>
              <p:nvPr/>
            </p:nvSpPr>
            <p:spPr>
              <a:xfrm>
                <a:off x="1921915" y="5387535"/>
                <a:ext cx="388505" cy="214143"/>
              </a:xfrm>
              <a:prstGeom prst="rect">
                <a:avLst/>
              </a:pr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a:extLst>
                  <a:ext uri="{FF2B5EF4-FFF2-40B4-BE49-F238E27FC236}">
                    <a16:creationId xmlns:a16="http://schemas.microsoft.com/office/drawing/2014/main" id="{A105E938-270C-59A2-EBB2-91835FE0F009}"/>
                  </a:ext>
                </a:extLst>
              </p:cNvPr>
              <p:cNvSpPr/>
              <p:nvPr/>
            </p:nvSpPr>
            <p:spPr>
              <a:xfrm>
                <a:off x="1367327" y="1726250"/>
                <a:ext cx="102550" cy="2683380"/>
              </a:xfrm>
              <a:custGeom>
                <a:avLst/>
                <a:gdLst>
                  <a:gd name="connsiteX0" fmla="*/ 0 w 102550"/>
                  <a:gd name="connsiteY0" fmla="*/ 0 h 2683380"/>
                  <a:gd name="connsiteX1" fmla="*/ 102550 w 102550"/>
                  <a:gd name="connsiteY1" fmla="*/ 0 h 2683380"/>
                  <a:gd name="connsiteX2" fmla="*/ 102550 w 102550"/>
                  <a:gd name="connsiteY2" fmla="*/ 2683380 h 2683380"/>
                </a:gdLst>
                <a:ahLst/>
                <a:cxnLst>
                  <a:cxn ang="0">
                    <a:pos x="connsiteX0" y="connsiteY0"/>
                  </a:cxn>
                  <a:cxn ang="0">
                    <a:pos x="connsiteX1" y="connsiteY1"/>
                  </a:cxn>
                  <a:cxn ang="0">
                    <a:pos x="connsiteX2" y="connsiteY2"/>
                  </a:cxn>
                </a:cxnLst>
                <a:rect l="l" t="t" r="r" b="b"/>
                <a:pathLst>
                  <a:path w="102550" h="2683380">
                    <a:moveTo>
                      <a:pt x="0" y="0"/>
                    </a:moveTo>
                    <a:lnTo>
                      <a:pt x="102550" y="0"/>
                    </a:lnTo>
                    <a:lnTo>
                      <a:pt x="102550" y="2683380"/>
                    </a:lnTo>
                  </a:path>
                </a:pathLst>
              </a:cu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a:extLst>
                  <a:ext uri="{FF2B5EF4-FFF2-40B4-BE49-F238E27FC236}">
                    <a16:creationId xmlns:a16="http://schemas.microsoft.com/office/drawing/2014/main" id="{1C50E4CF-91FF-5FD9-DC25-8F77DBB3946B}"/>
                  </a:ext>
                </a:extLst>
              </p:cNvPr>
              <p:cNvSpPr/>
              <p:nvPr/>
            </p:nvSpPr>
            <p:spPr>
              <a:xfrm>
                <a:off x="1529697" y="4512179"/>
                <a:ext cx="461473" cy="880217"/>
              </a:xfrm>
              <a:custGeom>
                <a:avLst/>
                <a:gdLst>
                  <a:gd name="connsiteX0" fmla="*/ 0 w 461473"/>
                  <a:gd name="connsiteY0" fmla="*/ 0 h 880217"/>
                  <a:gd name="connsiteX1" fmla="*/ 461473 w 461473"/>
                  <a:gd name="connsiteY1" fmla="*/ 0 h 880217"/>
                  <a:gd name="connsiteX2" fmla="*/ 461473 w 461473"/>
                  <a:gd name="connsiteY2" fmla="*/ 880217 h 880217"/>
                </a:gdLst>
                <a:ahLst/>
                <a:cxnLst>
                  <a:cxn ang="0">
                    <a:pos x="connsiteX0" y="connsiteY0"/>
                  </a:cxn>
                  <a:cxn ang="0">
                    <a:pos x="connsiteX1" y="connsiteY1"/>
                  </a:cxn>
                  <a:cxn ang="0">
                    <a:pos x="connsiteX2" y="connsiteY2"/>
                  </a:cxn>
                </a:cxnLst>
                <a:rect l="l" t="t" r="r" b="b"/>
                <a:pathLst>
                  <a:path w="461473" h="880217">
                    <a:moveTo>
                      <a:pt x="0" y="0"/>
                    </a:moveTo>
                    <a:lnTo>
                      <a:pt x="461473" y="0"/>
                    </a:lnTo>
                    <a:lnTo>
                      <a:pt x="461473" y="880217"/>
                    </a:lnTo>
                  </a:path>
                </a:pathLst>
              </a:cu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2" name="テキスト ボックス 121">
              <a:extLst>
                <a:ext uri="{FF2B5EF4-FFF2-40B4-BE49-F238E27FC236}">
                  <a16:creationId xmlns:a16="http://schemas.microsoft.com/office/drawing/2014/main" id="{41D9B191-D54B-D17D-7242-D16225EBA9A7}"/>
                </a:ext>
              </a:extLst>
            </p:cNvPr>
            <p:cNvSpPr txBox="1"/>
            <p:nvPr/>
          </p:nvSpPr>
          <p:spPr>
            <a:xfrm>
              <a:off x="7539598" y="4476829"/>
              <a:ext cx="822662" cy="184666"/>
            </a:xfrm>
            <a:prstGeom prst="rect">
              <a:avLst/>
            </a:prstGeom>
            <a:noFill/>
          </p:spPr>
          <p:txBody>
            <a:bodyPr wrap="none" rtlCol="0">
              <a:spAutoFit/>
            </a:bodyPr>
            <a:lstStyle/>
            <a:p>
              <a:pPr algn="ctr"/>
              <a:r>
                <a:rPr lang="ja-JP" altLang="en-US" sz="600">
                  <a:latin typeface="HGPGothicE" panose="020B0900000000000000" pitchFamily="34" charset="-128"/>
                  <a:ea typeface="HGPGothicE" panose="020B0900000000000000" pitchFamily="34" charset="-128"/>
                </a:rPr>
                <a:t>（令和７年３月現在）</a:t>
              </a:r>
            </a:p>
          </p:txBody>
        </p:sp>
        <p:grpSp>
          <p:nvGrpSpPr>
            <p:cNvPr id="123" name="グループ化 122">
              <a:extLst>
                <a:ext uri="{FF2B5EF4-FFF2-40B4-BE49-F238E27FC236}">
                  <a16:creationId xmlns:a16="http://schemas.microsoft.com/office/drawing/2014/main" id="{F7766780-32E5-17FB-985B-82B52C35A646}"/>
                </a:ext>
              </a:extLst>
            </p:cNvPr>
            <p:cNvGrpSpPr/>
            <p:nvPr/>
          </p:nvGrpSpPr>
          <p:grpSpPr>
            <a:xfrm>
              <a:off x="5200651" y="4270949"/>
              <a:ext cx="3378198" cy="1888899"/>
              <a:chOff x="4786169" y="3606800"/>
              <a:chExt cx="3958604" cy="2213429"/>
            </a:xfrm>
          </p:grpSpPr>
          <p:sp>
            <p:nvSpPr>
              <p:cNvPr id="124" name="正方形/長方形 123">
                <a:extLst>
                  <a:ext uri="{FF2B5EF4-FFF2-40B4-BE49-F238E27FC236}">
                    <a16:creationId xmlns:a16="http://schemas.microsoft.com/office/drawing/2014/main" id="{AA26B038-73E8-CCD0-2CAB-D2243EC7862C}"/>
                  </a:ext>
                </a:extLst>
              </p:cNvPr>
              <p:cNvSpPr/>
              <p:nvPr/>
            </p:nvSpPr>
            <p:spPr>
              <a:xfrm>
                <a:off x="4786169" y="3606800"/>
                <a:ext cx="3958604" cy="2213429"/>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5" name="グループ化 124">
                <a:extLst>
                  <a:ext uri="{FF2B5EF4-FFF2-40B4-BE49-F238E27FC236}">
                    <a16:creationId xmlns:a16="http://schemas.microsoft.com/office/drawing/2014/main" id="{82358243-2B47-57B1-DD89-4DF251A62A97}"/>
                  </a:ext>
                </a:extLst>
              </p:cNvPr>
              <p:cNvGrpSpPr/>
              <p:nvPr/>
            </p:nvGrpSpPr>
            <p:grpSpPr>
              <a:xfrm>
                <a:off x="5007429" y="4127500"/>
                <a:ext cx="870857" cy="228599"/>
                <a:chOff x="5007429" y="4127500"/>
                <a:chExt cx="870857" cy="228599"/>
              </a:xfrm>
            </p:grpSpPr>
            <p:sp>
              <p:nvSpPr>
                <p:cNvPr id="161" name="正方形/長方形 160">
                  <a:extLst>
                    <a:ext uri="{FF2B5EF4-FFF2-40B4-BE49-F238E27FC236}">
                      <a16:creationId xmlns:a16="http://schemas.microsoft.com/office/drawing/2014/main" id="{39D9D2F5-A109-4F8E-DDB8-04D7A2DFCAB9}"/>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Text Box 12">
                  <a:extLst>
                    <a:ext uri="{FF2B5EF4-FFF2-40B4-BE49-F238E27FC236}">
                      <a16:creationId xmlns:a16="http://schemas.microsoft.com/office/drawing/2014/main" id="{1CE58D44-BC48-FC2F-4120-79B7D5A63003}"/>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梅田 智敬</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26" name="グループ化 125">
                <a:extLst>
                  <a:ext uri="{FF2B5EF4-FFF2-40B4-BE49-F238E27FC236}">
                    <a16:creationId xmlns:a16="http://schemas.microsoft.com/office/drawing/2014/main" id="{AA5FB32B-0543-CA13-3BFC-D2DC9A074083}"/>
                  </a:ext>
                </a:extLst>
              </p:cNvPr>
              <p:cNvGrpSpPr/>
              <p:nvPr/>
            </p:nvGrpSpPr>
            <p:grpSpPr>
              <a:xfrm>
                <a:off x="5934529" y="4127500"/>
                <a:ext cx="2609396" cy="228600"/>
                <a:chOff x="5934529" y="4127500"/>
                <a:chExt cx="2609396" cy="228600"/>
              </a:xfrm>
            </p:grpSpPr>
            <p:sp>
              <p:nvSpPr>
                <p:cNvPr id="159" name="正方形/長方形 158">
                  <a:extLst>
                    <a:ext uri="{FF2B5EF4-FFF2-40B4-BE49-F238E27FC236}">
                      <a16:creationId xmlns:a16="http://schemas.microsoft.com/office/drawing/2014/main" id="{2E90396D-88BC-45F2-AE04-ECD76E8804AB}"/>
                    </a:ext>
                  </a:extLst>
                </p:cNvPr>
                <p:cNvSpPr/>
                <p:nvPr/>
              </p:nvSpPr>
              <p:spPr>
                <a:xfrm>
                  <a:off x="5934529" y="4127500"/>
                  <a:ext cx="2609396"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Text Box 12">
                  <a:extLst>
                    <a:ext uri="{FF2B5EF4-FFF2-40B4-BE49-F238E27FC236}">
                      <a16:creationId xmlns:a16="http://schemas.microsoft.com/office/drawing/2014/main" id="{3B83511D-6456-EA3C-C9FC-D2E7FCE96C48}"/>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羽島市立足近小学校</a:t>
                  </a:r>
                  <a:endParaRPr lang="ja-JP" altLang="en-US" sz="700" dirty="0">
                    <a:latin typeface="HGPｺﾞｼｯｸE" panose="020B0900000000000000" pitchFamily="50" charset="-128"/>
                    <a:ea typeface="HGPｺﾞｼｯｸE" panose="020B0900000000000000" pitchFamily="50" charset="-128"/>
                  </a:endParaRPr>
                </a:p>
              </p:txBody>
            </p:sp>
          </p:grpSp>
          <p:sp>
            <p:nvSpPr>
              <p:cNvPr id="127" name="角丸四角形 126">
                <a:extLst>
                  <a:ext uri="{FF2B5EF4-FFF2-40B4-BE49-F238E27FC236}">
                    <a16:creationId xmlns:a16="http://schemas.microsoft.com/office/drawing/2014/main" id="{FF347767-C983-60BF-0A33-488468C105F3}"/>
                  </a:ext>
                </a:extLst>
              </p:cNvPr>
              <p:cNvSpPr/>
              <p:nvPr/>
            </p:nvSpPr>
            <p:spPr>
              <a:xfrm>
                <a:off x="4990686" y="3766457"/>
                <a:ext cx="2588607" cy="26011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spc="70">
                    <a:solidFill>
                      <a:srgbClr val="FFFFFF"/>
                    </a:solidFill>
                    <a:effectLst/>
                    <a:latin typeface="Helvetica" pitchFamily="2" charset="0"/>
                  </a:rPr>
                  <a:t>編集に協力していただいた先生（敬称略）</a:t>
                </a:r>
              </a:p>
            </p:txBody>
          </p:sp>
          <p:sp>
            <p:nvSpPr>
              <p:cNvPr id="128" name="テキスト ボックス 127">
                <a:extLst>
                  <a:ext uri="{FF2B5EF4-FFF2-40B4-BE49-F238E27FC236}">
                    <a16:creationId xmlns:a16="http://schemas.microsoft.com/office/drawing/2014/main" id="{4A9840FE-CB3B-19B8-81EB-B5C8A1CF3E55}"/>
                  </a:ext>
                </a:extLst>
              </p:cNvPr>
              <p:cNvSpPr txBox="1"/>
              <p:nvPr/>
            </p:nvSpPr>
            <p:spPr>
              <a:xfrm>
                <a:off x="7526969" y="3848052"/>
                <a:ext cx="964003" cy="216393"/>
              </a:xfrm>
              <a:prstGeom prst="rect">
                <a:avLst/>
              </a:prstGeom>
              <a:noFill/>
            </p:spPr>
            <p:txBody>
              <a:bodyPr wrap="none" rtlCol="0">
                <a:spAutoFit/>
              </a:bodyPr>
              <a:lstStyle/>
              <a:p>
                <a:pPr algn="ctr"/>
                <a:r>
                  <a:rPr lang="ja-JP" altLang="en-US" sz="600">
                    <a:latin typeface="HGPGothicE" panose="020B0900000000000000" pitchFamily="34" charset="-128"/>
                    <a:ea typeface="HGPGothicE" panose="020B0900000000000000" pitchFamily="34" charset="-128"/>
                  </a:rPr>
                  <a:t>（令和７年３月現在）</a:t>
                </a:r>
              </a:p>
            </p:txBody>
          </p:sp>
          <p:grpSp>
            <p:nvGrpSpPr>
              <p:cNvPr id="129" name="グループ化 128">
                <a:extLst>
                  <a:ext uri="{FF2B5EF4-FFF2-40B4-BE49-F238E27FC236}">
                    <a16:creationId xmlns:a16="http://schemas.microsoft.com/office/drawing/2014/main" id="{117BB645-905D-2C49-18FA-890366CBCC38}"/>
                  </a:ext>
                </a:extLst>
              </p:cNvPr>
              <p:cNvGrpSpPr/>
              <p:nvPr/>
            </p:nvGrpSpPr>
            <p:grpSpPr>
              <a:xfrm>
                <a:off x="5007429" y="4381500"/>
                <a:ext cx="870857" cy="228599"/>
                <a:chOff x="5007429" y="4127500"/>
                <a:chExt cx="870857" cy="228599"/>
              </a:xfrm>
            </p:grpSpPr>
            <p:sp>
              <p:nvSpPr>
                <p:cNvPr id="157" name="正方形/長方形 156">
                  <a:extLst>
                    <a:ext uri="{FF2B5EF4-FFF2-40B4-BE49-F238E27FC236}">
                      <a16:creationId xmlns:a16="http://schemas.microsoft.com/office/drawing/2014/main" id="{CFCC909A-F85C-D9BB-8E22-5A956ADF1FCE}"/>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Text Box 12">
                  <a:extLst>
                    <a:ext uri="{FF2B5EF4-FFF2-40B4-BE49-F238E27FC236}">
                      <a16:creationId xmlns:a16="http://schemas.microsoft.com/office/drawing/2014/main" id="{07AE77BD-F248-82CB-AD8F-77883FF02A78}"/>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梅村 亮介</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0" name="グループ化 129">
                <a:extLst>
                  <a:ext uri="{FF2B5EF4-FFF2-40B4-BE49-F238E27FC236}">
                    <a16:creationId xmlns:a16="http://schemas.microsoft.com/office/drawing/2014/main" id="{C501AEE0-BC9C-F27E-0171-0F60D7DBD2DB}"/>
                  </a:ext>
                </a:extLst>
              </p:cNvPr>
              <p:cNvGrpSpPr/>
              <p:nvPr/>
            </p:nvGrpSpPr>
            <p:grpSpPr>
              <a:xfrm>
                <a:off x="5934529" y="4381500"/>
                <a:ext cx="2609396" cy="228599"/>
                <a:chOff x="5934529" y="4127500"/>
                <a:chExt cx="2609396" cy="228599"/>
              </a:xfrm>
            </p:grpSpPr>
            <p:sp>
              <p:nvSpPr>
                <p:cNvPr id="155" name="正方形/長方形 154">
                  <a:extLst>
                    <a:ext uri="{FF2B5EF4-FFF2-40B4-BE49-F238E27FC236}">
                      <a16:creationId xmlns:a16="http://schemas.microsoft.com/office/drawing/2014/main" id="{06326D68-B3B5-9FD0-B610-D4A698DD8846}"/>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Text Box 12">
                  <a:extLst>
                    <a:ext uri="{FF2B5EF4-FFF2-40B4-BE49-F238E27FC236}">
                      <a16:creationId xmlns:a16="http://schemas.microsoft.com/office/drawing/2014/main" id="{4DF58592-09EB-DEE2-5A84-75FD91E4EDF3}"/>
                    </a:ext>
                  </a:extLst>
                </p:cNvPr>
                <p:cNvSpPr txBox="1">
                  <a:spLocks noChangeArrowheads="1"/>
                </p:cNvSpPr>
                <p:nvPr/>
              </p:nvSpPr>
              <p:spPr bwMode="auto">
                <a:xfrm>
                  <a:off x="6081488" y="4173491"/>
                  <a:ext cx="1051912"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各務原市立緑陽中学校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1" name="グループ化 130">
                <a:extLst>
                  <a:ext uri="{FF2B5EF4-FFF2-40B4-BE49-F238E27FC236}">
                    <a16:creationId xmlns:a16="http://schemas.microsoft.com/office/drawing/2014/main" id="{4E4DCA33-AA37-764C-F0BB-A06370733293}"/>
                  </a:ext>
                </a:extLst>
              </p:cNvPr>
              <p:cNvGrpSpPr/>
              <p:nvPr/>
            </p:nvGrpSpPr>
            <p:grpSpPr>
              <a:xfrm>
                <a:off x="5007429" y="4635500"/>
                <a:ext cx="870857" cy="228599"/>
                <a:chOff x="5007429" y="4127500"/>
                <a:chExt cx="870857" cy="228599"/>
              </a:xfrm>
            </p:grpSpPr>
            <p:sp>
              <p:nvSpPr>
                <p:cNvPr id="153" name="正方形/長方形 152">
                  <a:extLst>
                    <a:ext uri="{FF2B5EF4-FFF2-40B4-BE49-F238E27FC236}">
                      <a16:creationId xmlns:a16="http://schemas.microsoft.com/office/drawing/2014/main" id="{A0DC4E28-591A-6BE0-9342-AF41A129107A}"/>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Text Box 12">
                  <a:extLst>
                    <a:ext uri="{FF2B5EF4-FFF2-40B4-BE49-F238E27FC236}">
                      <a16:creationId xmlns:a16="http://schemas.microsoft.com/office/drawing/2014/main" id="{1E892143-3ACF-B88C-A80C-8B2E7AED1351}"/>
                    </a:ext>
                  </a:extLst>
                </p:cNvPr>
                <p:cNvSpPr txBox="1">
                  <a:spLocks noChangeArrowheads="1"/>
                </p:cNvSpPr>
                <p:nvPr/>
              </p:nvSpPr>
              <p:spPr bwMode="auto">
                <a:xfrm>
                  <a:off x="5109031" y="4173491"/>
                  <a:ext cx="561646"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澤之向 達也</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2" name="グループ化 131">
                <a:extLst>
                  <a:ext uri="{FF2B5EF4-FFF2-40B4-BE49-F238E27FC236}">
                    <a16:creationId xmlns:a16="http://schemas.microsoft.com/office/drawing/2014/main" id="{980C39D9-3115-C724-C5CF-17566A44A80B}"/>
                  </a:ext>
                </a:extLst>
              </p:cNvPr>
              <p:cNvGrpSpPr/>
              <p:nvPr/>
            </p:nvGrpSpPr>
            <p:grpSpPr>
              <a:xfrm>
                <a:off x="5934529" y="4635500"/>
                <a:ext cx="2609396" cy="228599"/>
                <a:chOff x="5934529" y="4127500"/>
                <a:chExt cx="2609396" cy="228599"/>
              </a:xfrm>
            </p:grpSpPr>
            <p:sp>
              <p:nvSpPr>
                <p:cNvPr id="151" name="正方形/長方形 150">
                  <a:extLst>
                    <a:ext uri="{FF2B5EF4-FFF2-40B4-BE49-F238E27FC236}">
                      <a16:creationId xmlns:a16="http://schemas.microsoft.com/office/drawing/2014/main" id="{626260CF-2752-93F0-3D36-903C3B3B6836}"/>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Text Box 12">
                  <a:extLst>
                    <a:ext uri="{FF2B5EF4-FFF2-40B4-BE49-F238E27FC236}">
                      <a16:creationId xmlns:a16="http://schemas.microsoft.com/office/drawing/2014/main" id="{D1041F8F-DE8C-5882-6E0B-804302A0B8A3}"/>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岐阜市立加納小学校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3" name="グループ化 132">
                <a:extLst>
                  <a:ext uri="{FF2B5EF4-FFF2-40B4-BE49-F238E27FC236}">
                    <a16:creationId xmlns:a16="http://schemas.microsoft.com/office/drawing/2014/main" id="{4D9D9D11-388F-3EC7-873F-34C6F0BC6DA1}"/>
                  </a:ext>
                </a:extLst>
              </p:cNvPr>
              <p:cNvGrpSpPr/>
              <p:nvPr/>
            </p:nvGrpSpPr>
            <p:grpSpPr>
              <a:xfrm>
                <a:off x="5007429" y="4883150"/>
                <a:ext cx="870857" cy="228599"/>
                <a:chOff x="5007429" y="4127500"/>
                <a:chExt cx="870857" cy="228599"/>
              </a:xfrm>
            </p:grpSpPr>
            <p:sp>
              <p:nvSpPr>
                <p:cNvPr id="149" name="正方形/長方形 148">
                  <a:extLst>
                    <a:ext uri="{FF2B5EF4-FFF2-40B4-BE49-F238E27FC236}">
                      <a16:creationId xmlns:a16="http://schemas.microsoft.com/office/drawing/2014/main" id="{CC632375-4D0C-654D-1A01-662BA90C56F8}"/>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Text Box 12">
                  <a:extLst>
                    <a:ext uri="{FF2B5EF4-FFF2-40B4-BE49-F238E27FC236}">
                      <a16:creationId xmlns:a16="http://schemas.microsoft.com/office/drawing/2014/main" id="{FE29A8E3-7E9D-BEAE-C986-64D08CE96636}"/>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曽我 幸正</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4" name="グループ化 133">
                <a:extLst>
                  <a:ext uri="{FF2B5EF4-FFF2-40B4-BE49-F238E27FC236}">
                    <a16:creationId xmlns:a16="http://schemas.microsoft.com/office/drawing/2014/main" id="{15CE3C09-73E3-A490-9784-EBE1EE56779A}"/>
                  </a:ext>
                </a:extLst>
              </p:cNvPr>
              <p:cNvGrpSpPr/>
              <p:nvPr/>
            </p:nvGrpSpPr>
            <p:grpSpPr>
              <a:xfrm>
                <a:off x="5934529" y="4883150"/>
                <a:ext cx="2609396" cy="228599"/>
                <a:chOff x="5934529" y="4127500"/>
                <a:chExt cx="2609396" cy="228599"/>
              </a:xfrm>
            </p:grpSpPr>
            <p:sp>
              <p:nvSpPr>
                <p:cNvPr id="147" name="正方形/長方形 146">
                  <a:extLst>
                    <a:ext uri="{FF2B5EF4-FFF2-40B4-BE49-F238E27FC236}">
                      <a16:creationId xmlns:a16="http://schemas.microsoft.com/office/drawing/2014/main" id="{3AA3CC7A-91B9-BF2B-5D97-DCA66176D38D}"/>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Text Box 12">
                  <a:extLst>
                    <a:ext uri="{FF2B5EF4-FFF2-40B4-BE49-F238E27FC236}">
                      <a16:creationId xmlns:a16="http://schemas.microsoft.com/office/drawing/2014/main" id="{C1CFEDB7-D44D-AC35-4700-13D33754D25E}"/>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山県市立高富中学校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5" name="グループ化 134">
                <a:extLst>
                  <a:ext uri="{FF2B5EF4-FFF2-40B4-BE49-F238E27FC236}">
                    <a16:creationId xmlns:a16="http://schemas.microsoft.com/office/drawing/2014/main" id="{5D9BF2CD-76E8-7F4D-A19F-AE37272BECBF}"/>
                  </a:ext>
                </a:extLst>
              </p:cNvPr>
              <p:cNvGrpSpPr/>
              <p:nvPr/>
            </p:nvGrpSpPr>
            <p:grpSpPr>
              <a:xfrm>
                <a:off x="5007429" y="5133975"/>
                <a:ext cx="870857" cy="228599"/>
                <a:chOff x="5007429" y="4127500"/>
                <a:chExt cx="870857" cy="228599"/>
              </a:xfrm>
            </p:grpSpPr>
            <p:sp>
              <p:nvSpPr>
                <p:cNvPr id="145" name="正方形/長方形 144">
                  <a:extLst>
                    <a:ext uri="{FF2B5EF4-FFF2-40B4-BE49-F238E27FC236}">
                      <a16:creationId xmlns:a16="http://schemas.microsoft.com/office/drawing/2014/main" id="{539E257F-D7F8-B3B1-AC8E-FE4FD506B3BE}"/>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Text Box 12">
                  <a:extLst>
                    <a:ext uri="{FF2B5EF4-FFF2-40B4-BE49-F238E27FC236}">
                      <a16:creationId xmlns:a16="http://schemas.microsoft.com/office/drawing/2014/main" id="{5713ABAE-8179-87B8-329A-B368DAA9CB76}"/>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林 賢太郎</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6" name="グループ化 135">
                <a:extLst>
                  <a:ext uri="{FF2B5EF4-FFF2-40B4-BE49-F238E27FC236}">
                    <a16:creationId xmlns:a16="http://schemas.microsoft.com/office/drawing/2014/main" id="{F8553A7B-F662-0871-0728-75AA4590AC61}"/>
                  </a:ext>
                </a:extLst>
              </p:cNvPr>
              <p:cNvGrpSpPr/>
              <p:nvPr/>
            </p:nvGrpSpPr>
            <p:grpSpPr>
              <a:xfrm>
                <a:off x="5934529" y="5133975"/>
                <a:ext cx="2609396" cy="228599"/>
                <a:chOff x="5934529" y="4127500"/>
                <a:chExt cx="2609396" cy="228599"/>
              </a:xfrm>
            </p:grpSpPr>
            <p:sp>
              <p:nvSpPr>
                <p:cNvPr id="143" name="正方形/長方形 142">
                  <a:extLst>
                    <a:ext uri="{FF2B5EF4-FFF2-40B4-BE49-F238E27FC236}">
                      <a16:creationId xmlns:a16="http://schemas.microsoft.com/office/drawing/2014/main" id="{65502C1E-D6FF-6F71-C5A6-DCBE821AF061}"/>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Text Box 12">
                  <a:extLst>
                    <a:ext uri="{FF2B5EF4-FFF2-40B4-BE49-F238E27FC236}">
                      <a16:creationId xmlns:a16="http://schemas.microsoft.com/office/drawing/2014/main" id="{C4A5F954-D101-2083-161A-28C65D887F15}"/>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山県市立高富小学校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7" name="グループ化 136">
                <a:extLst>
                  <a:ext uri="{FF2B5EF4-FFF2-40B4-BE49-F238E27FC236}">
                    <a16:creationId xmlns:a16="http://schemas.microsoft.com/office/drawing/2014/main" id="{662AD786-DDC3-389D-9E50-CE6FA3D05C9D}"/>
                  </a:ext>
                </a:extLst>
              </p:cNvPr>
              <p:cNvGrpSpPr/>
              <p:nvPr/>
            </p:nvGrpSpPr>
            <p:grpSpPr>
              <a:xfrm>
                <a:off x="5007429" y="5387975"/>
                <a:ext cx="870857" cy="228599"/>
                <a:chOff x="5007429" y="4127500"/>
                <a:chExt cx="870857" cy="228599"/>
              </a:xfrm>
            </p:grpSpPr>
            <p:sp>
              <p:nvSpPr>
                <p:cNvPr id="141" name="正方形/長方形 140">
                  <a:extLst>
                    <a:ext uri="{FF2B5EF4-FFF2-40B4-BE49-F238E27FC236}">
                      <a16:creationId xmlns:a16="http://schemas.microsoft.com/office/drawing/2014/main" id="{6138EE84-9454-D299-AE7D-FF1E10D2907D}"/>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Text Box 12">
                  <a:extLst>
                    <a:ext uri="{FF2B5EF4-FFF2-40B4-BE49-F238E27FC236}">
                      <a16:creationId xmlns:a16="http://schemas.microsoft.com/office/drawing/2014/main" id="{0C5447E7-8BC9-3A56-EA88-06CD65523DD4}"/>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古田 伸二</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8" name="グループ化 137">
                <a:extLst>
                  <a:ext uri="{FF2B5EF4-FFF2-40B4-BE49-F238E27FC236}">
                    <a16:creationId xmlns:a16="http://schemas.microsoft.com/office/drawing/2014/main" id="{A9BB2E5E-7798-E250-42EA-4494D7EE5B67}"/>
                  </a:ext>
                </a:extLst>
              </p:cNvPr>
              <p:cNvGrpSpPr/>
              <p:nvPr/>
            </p:nvGrpSpPr>
            <p:grpSpPr>
              <a:xfrm>
                <a:off x="5934529" y="5387975"/>
                <a:ext cx="2609396" cy="228599"/>
                <a:chOff x="5934529" y="4127500"/>
                <a:chExt cx="2609396" cy="228599"/>
              </a:xfrm>
            </p:grpSpPr>
            <p:sp>
              <p:nvSpPr>
                <p:cNvPr id="139" name="正方形/長方形 138">
                  <a:extLst>
                    <a:ext uri="{FF2B5EF4-FFF2-40B4-BE49-F238E27FC236}">
                      <a16:creationId xmlns:a16="http://schemas.microsoft.com/office/drawing/2014/main" id="{FB441AB7-85CF-F6D9-0C97-2A6428392DEA}"/>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Text Box 12">
                  <a:extLst>
                    <a:ext uri="{FF2B5EF4-FFF2-40B4-BE49-F238E27FC236}">
                      <a16:creationId xmlns:a16="http://schemas.microsoft.com/office/drawing/2014/main" id="{4FFEA4BD-2479-D27B-2450-513D97824ABC}"/>
                    </a:ext>
                  </a:extLst>
                </p:cNvPr>
                <p:cNvSpPr txBox="1">
                  <a:spLocks noChangeArrowheads="1"/>
                </p:cNvSpPr>
                <p:nvPr/>
              </p:nvSpPr>
              <p:spPr bwMode="auto">
                <a:xfrm>
                  <a:off x="6081488" y="4173491"/>
                  <a:ext cx="1420081"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大野町立大野中学校・大野分校</a:t>
                  </a:r>
                  <a:endParaRPr lang="ja-JP" altLang="en-US" sz="700" dirty="0">
                    <a:latin typeface="HGPｺﾞｼｯｸE" panose="020B0900000000000000" pitchFamily="50" charset="-128"/>
                    <a:ea typeface="HGPｺﾞｼｯｸE" panose="020B0900000000000000" pitchFamily="50" charset="-128"/>
                  </a:endParaRPr>
                </a:p>
              </p:txBody>
            </p:sp>
          </p:grpSp>
        </p:grpSp>
        <p:pic>
          <p:nvPicPr>
            <p:cNvPr id="167" name="図 166">
              <a:extLst>
                <a:ext uri="{FF2B5EF4-FFF2-40B4-BE49-F238E27FC236}">
                  <a16:creationId xmlns:a16="http://schemas.microsoft.com/office/drawing/2014/main" id="{23A1D32B-231D-137F-6406-F8ABA08081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5404" y="6360810"/>
              <a:ext cx="326076" cy="323902"/>
            </a:xfrm>
            <a:prstGeom prst="rect">
              <a:avLst/>
            </a:prstGeom>
          </p:spPr>
        </p:pic>
      </p:grpSp>
    </p:spTree>
    <p:extLst>
      <p:ext uri="{BB962C8B-B14F-4D97-AF65-F5344CB8AC3E}">
        <p14:creationId xmlns:p14="http://schemas.microsoft.com/office/powerpoint/2010/main" val="192703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4</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1999361" y="3669522"/>
            <a:ext cx="1586597" cy="2301821"/>
            <a:chOff x="410416" y="3669522"/>
            <a:chExt cx="1586597"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10416" y="4482915"/>
              <a:ext cx="1586597"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726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19,800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1,025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136,300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3,177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42,560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1853119"/>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301821"/>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73</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6</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出所：総務省「令和６年版地方財政白書」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出所：厚生労働省「令和３（</a:t>
              </a:r>
              <a:r>
                <a:rPr lang="en-US" altLang="ja-JP" sz="800" dirty="0">
                  <a:solidFill>
                    <a:schemeClr val="tx1"/>
                  </a:solidFill>
                  <a:latin typeface="+mn-ea"/>
                </a:rPr>
                <a:t>2021</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extLst>
      <p:ext uri="{BB962C8B-B14F-4D97-AF65-F5344CB8AC3E}">
        <p14:creationId xmlns:p14="http://schemas.microsoft.com/office/powerpoint/2010/main" val="4022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94"/>
                                        </p:tgtEl>
                                        <p:attrNameLst>
                                          <p:attrName>style.visibility</p:attrName>
                                        </p:attrNameLst>
                                      </p:cBhvr>
                                      <p:to>
                                        <p:strVal val="visible"/>
                                      </p:to>
                                    </p:set>
                                    <p:animEffect transition="in" filter="fade">
                                      <p:cBhvr>
                                        <p:cTn id="24" dur="500"/>
                                        <p:tgtEl>
                                          <p:spTgt spid="61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95"/>
                                        </p:tgtEl>
                                        <p:attrNameLst>
                                          <p:attrName>style.visibility</p:attrName>
                                        </p:attrNameLst>
                                      </p:cBhvr>
                                      <p:to>
                                        <p:strVal val="visible"/>
                                      </p:to>
                                    </p:set>
                                    <p:animEffect transition="in" filter="fade">
                                      <p:cBhvr>
                                        <p:cTn id="27" dur="500"/>
                                        <p:tgtEl>
                                          <p:spTgt spid="6195"/>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182"/>
                                        </p:tgtEl>
                                        <p:attrNameLst>
                                          <p:attrName>style.visibility</p:attrName>
                                        </p:attrNameLst>
                                      </p:cBhvr>
                                      <p:to>
                                        <p:strVal val="visible"/>
                                      </p:to>
                                    </p:set>
                                    <p:animEffect transition="in" filter="fade">
                                      <p:cBhvr>
                                        <p:cTn id="31" dur="600"/>
                                        <p:tgtEl>
                                          <p:spTgt spid="6182"/>
                                        </p:tgtEl>
                                      </p:cBhvr>
                                    </p:animEffect>
                                    <p:anim calcmode="lin" valueType="num">
                                      <p:cBhvr>
                                        <p:cTn id="32" dur="600" fill="hold"/>
                                        <p:tgtEl>
                                          <p:spTgt spid="6182"/>
                                        </p:tgtEl>
                                        <p:attrNameLst>
                                          <p:attrName>ppt_x</p:attrName>
                                        </p:attrNameLst>
                                      </p:cBhvr>
                                      <p:tavLst>
                                        <p:tav tm="0">
                                          <p:val>
                                            <p:strVal val="#ppt_x"/>
                                          </p:val>
                                        </p:tav>
                                        <p:tav tm="100000">
                                          <p:val>
                                            <p:strVal val="#ppt_x"/>
                                          </p:val>
                                        </p:tav>
                                      </p:tavLst>
                                    </p:anim>
                                    <p:anim calcmode="lin" valueType="num">
                                      <p:cBhvr>
                                        <p:cTn id="33"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wipe(left)">
                                      <p:cBhvr>
                                        <p:cTn id="42" dur="1250"/>
                                        <p:tgtEl>
                                          <p:spTgt spid="61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6157"/>
                                        </p:tgtEl>
                                        <p:attrNameLst>
                                          <p:attrName>style.visibility</p:attrName>
                                        </p:attrNameLst>
                                      </p:cBhvr>
                                      <p:to>
                                        <p:strVal val="visible"/>
                                      </p:to>
                                    </p:set>
                                    <p:animEffect transition="in" filter="wipe(left)">
                                      <p:cBhvr>
                                        <p:cTn id="74" dur="900"/>
                                        <p:tgtEl>
                                          <p:spTgt spid="61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151"/>
                                        </p:tgtEl>
                                        <p:attrNameLst>
                                          <p:attrName>style.visibility</p:attrName>
                                        </p:attrNameLst>
                                      </p:cBhvr>
                                      <p:to>
                                        <p:strVal val="visible"/>
                                      </p:to>
                                    </p:set>
                                    <p:animEffect transition="in" filter="fade">
                                      <p:cBhvr>
                                        <p:cTn id="83" dur="500"/>
                                        <p:tgtEl>
                                          <p:spTgt spid="61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129</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067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rPr>
                <a:t>21</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7</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公立学校の児童・生徒１人当たりの公費負担教育費（令和３年度）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8</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9</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3748</Words>
  <Application>Microsoft Office PowerPoint</Application>
  <PresentationFormat>画面に合わせる (4:3)</PresentationFormat>
  <Paragraphs>747</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28</vt:i4>
      </vt:variant>
    </vt:vector>
  </HeadingPairs>
  <TitlesOfParts>
    <vt:vector size="42" baseType="lpstr">
      <vt:lpstr>HGP創英角ｺﾞｼｯｸUB</vt:lpstr>
      <vt:lpstr>ＭＳ Ｐゴシック</vt:lpstr>
      <vt:lpstr>ＭＳ ゴシック</vt:lpstr>
      <vt:lpstr>HGPｺﾞｼｯｸM</vt:lpstr>
      <vt:lpstr>HGPｺﾞｼｯｸE</vt:lpstr>
      <vt:lpstr>Wingdings</vt:lpstr>
      <vt:lpstr>Arial</vt:lpstr>
      <vt:lpstr>Yu Gothic</vt:lpstr>
      <vt:lpstr>Meiryo UI</vt:lpstr>
      <vt:lpstr>Meiryo</vt:lpstr>
      <vt:lpstr>Helvetica</vt:lpstr>
      <vt:lpstr>HGPｺﾞｼｯｸE</vt:lpstr>
      <vt:lpstr>ＭＳ 明朝</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2025-04-11T02:54:03Z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