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7" r:id="rId5"/>
    <p:sldId id="258" r:id="rId6"/>
    <p:sldId id="354" r:id="rId7"/>
    <p:sldId id="350" r:id="rId8"/>
    <p:sldId id="353" r:id="rId9"/>
    <p:sldId id="344" r:id="rId10"/>
    <p:sldId id="355" r:id="rId11"/>
    <p:sldId id="292" r:id="rId12"/>
    <p:sldId id="341" r:id="rId13"/>
    <p:sldId id="352" r:id="rId14"/>
    <p:sldId id="280" r:id="rId15"/>
    <p:sldId id="337" r:id="rId16"/>
    <p:sldId id="381" r:id="rId17"/>
    <p:sldId id="380" r:id="rId18"/>
    <p:sldId id="284" r:id="rId19"/>
    <p:sldId id="336" r:id="rId20"/>
    <p:sldId id="377" r:id="rId21"/>
  </p:sldIdLst>
  <p:sldSz cx="9144000" cy="6858000" type="screen4x3"/>
  <p:notesSz cx="6797675" cy="9926638"/>
  <p:embeddedFontLst>
    <p:embeddedFont>
      <p:font typeface="Helvetica" panose="020B0604020202020204" pitchFamily="34" charset="0"/>
      <p:regular r:id="rId24"/>
      <p:bold r:id="rId25"/>
      <p:italic r:id="rId26"/>
      <p:boldItalic r:id="rId27"/>
    </p:embeddedFont>
    <p:embeddedFont>
      <p:font typeface="HGPｺﾞｼｯｸE" panose="020B0900000000000000" pitchFamily="50" charset="-128"/>
      <p:regular r:id="rId28"/>
    </p:embeddedFont>
    <p:embeddedFont>
      <p:font typeface="HGPｺﾞｼｯｸE" panose="020B0900000000000000" pitchFamily="50" charset="-128"/>
      <p:regular r:id="rId28"/>
    </p:embeddedFont>
    <p:embeddedFont>
      <p:font typeface="HGPｺﾞｼｯｸM" panose="020B0600000000000000" pitchFamily="50" charset="-128"/>
      <p:regular r:id="rId29"/>
    </p:embeddedFont>
    <p:embeddedFont>
      <p:font typeface="HGP創英角ｺﾞｼｯｸUB" panose="020B0900000000000000" pitchFamily="50" charset="-128"/>
      <p:regular r:id="rId30"/>
    </p:embeddedFont>
    <p:embeddedFont>
      <p:font typeface="ＭＳ ゴシック" panose="020B0609070205080204" pitchFamily="49" charset="-128"/>
      <p:regular r:id="rId31"/>
    </p:embeddedFont>
    <p:embeddedFont>
      <p:font typeface="ＭＳ 明朝" panose="02020609040205080304" pitchFamily="17" charset="-128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B4E"/>
    <a:srgbClr val="F46D62"/>
    <a:srgbClr val="D3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1" autoAdjust="0"/>
    <p:restoredTop sz="86644" autoAdjust="0"/>
  </p:normalViewPr>
  <p:slideViewPr>
    <p:cSldViewPr snapToGrid="0">
      <p:cViewPr varScale="1">
        <p:scale>
          <a:sx n="74" d="100"/>
          <a:sy n="74" d="100"/>
        </p:scale>
        <p:origin x="12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419" y="-2371"/>
      </p:cViewPr>
      <p:guideLst/>
    </p:cSldViewPr>
  </p:notes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font" Target="fonts/font3.fntdata" /><Relationship Id="rId21" Type="http://schemas.openxmlformats.org/officeDocument/2006/relationships/slide" Target="slides/slide17.xml" /><Relationship Id="rId34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font" Target="fonts/font2.fntdata" /><Relationship Id="rId33" Type="http://schemas.openxmlformats.org/officeDocument/2006/relationships/commentAuthors" Target="commentAuthors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font" Target="fonts/font6.fntdata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font" Target="fonts/font1.fntdata" /><Relationship Id="rId32" Type="http://schemas.openxmlformats.org/officeDocument/2006/relationships/font" Target="fonts/font9.fntdata" /><Relationship Id="rId37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handoutMaster" Target="handoutMasters/handoutMaster1.xml" /><Relationship Id="rId28" Type="http://schemas.openxmlformats.org/officeDocument/2006/relationships/font" Target="fonts/font5.fntdata" /><Relationship Id="rId36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font" Target="fonts/font8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notesMaster" Target="notesMasters/notesMaster1.xml" /><Relationship Id="rId27" Type="http://schemas.openxmlformats.org/officeDocument/2006/relationships/font" Target="fonts/font4.fntdata" /><Relationship Id="rId30" Type="http://schemas.openxmlformats.org/officeDocument/2006/relationships/font" Target="fonts/font7.fntdata" /><Relationship Id="rId35" Type="http://schemas.openxmlformats.org/officeDocument/2006/relationships/viewProps" Target="viewProps.xml" /><Relationship Id="rId8" Type="http://schemas.openxmlformats.org/officeDocument/2006/relationships/slide" Target="slides/slide4.xml" 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E2-4A63-9ED4-028904819BA3}"/>
              </c:ext>
            </c:extLst>
          </c:dPt>
          <c:dPt>
            <c:idx val="1"/>
            <c:bubble3D val="0"/>
            <c:spPr>
              <a:solidFill>
                <a:srgbClr val="5FC164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3E2-4A63-9ED4-028904819BA3}"/>
              </c:ext>
            </c:extLst>
          </c:dPt>
          <c:dPt>
            <c:idx val="2"/>
            <c:bubble3D val="0"/>
            <c:spPr>
              <a:solidFill>
                <a:srgbClr val="AEAEA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3E2-4A63-9ED4-028904819BA3}"/>
              </c:ext>
            </c:extLst>
          </c:dPt>
          <c:dPt>
            <c:idx val="3"/>
            <c:bubble3D val="0"/>
            <c:spPr>
              <a:solidFill>
                <a:srgbClr val="FFCCCC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E2-4A63-9ED4-028904819BA3}"/>
              </c:ext>
            </c:extLst>
          </c:dPt>
          <c:dPt>
            <c:idx val="4"/>
            <c:bubble3D val="0"/>
            <c:spPr>
              <a:solidFill>
                <a:srgbClr val="FF9966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E2-4A63-9ED4-028904819BA3}"/>
              </c:ext>
            </c:extLst>
          </c:dPt>
          <c:dPt>
            <c:idx val="5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E2-4A63-9ED4-028904819BA3}"/>
              </c:ext>
            </c:extLst>
          </c:dPt>
          <c:dPt>
            <c:idx val="6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3E2-4A63-9ED4-028904819BA3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3E2-4A63-9ED4-028904819BA3}"/>
              </c:ext>
            </c:extLst>
          </c:dPt>
          <c:val>
            <c:numRef>
              <c:f>Sheet1!$B$2:$B$4</c:f>
              <c:numCache>
                <c:formatCode>General</c:formatCode>
                <c:ptCount val="3"/>
                <c:pt idx="0">
                  <c:v>61.8</c:v>
                </c:pt>
                <c:pt idx="1">
                  <c:v>31.5</c:v>
                </c:pt>
                <c:pt idx="2">
                  <c:v>6.7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税金</c:v>
                      </c:pt>
                      <c:pt idx="1">
                        <c:v>公債金</c:v>
                      </c:pt>
                      <c:pt idx="2">
                        <c:v>そのほか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D3E2-4A63-9ED4-028904819B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 w="635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EEC92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BF-49DD-9198-47C38AE28DA1}"/>
              </c:ext>
            </c:extLst>
          </c:dPt>
          <c:dPt>
            <c:idx val="1"/>
            <c:bubble3D val="0"/>
            <c:spPr>
              <a:solidFill>
                <a:srgbClr val="6AE2F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BF-49DD-9198-47C38AE28DA1}"/>
              </c:ext>
            </c:extLst>
          </c:dPt>
          <c:dPt>
            <c:idx val="2"/>
            <c:bubble3D val="0"/>
            <c:spPr>
              <a:solidFill>
                <a:srgbClr val="99D80E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BF-49DD-9198-47C38AE28DA1}"/>
              </c:ext>
            </c:extLst>
          </c:dPt>
          <c:dPt>
            <c:idx val="3"/>
            <c:bubble3D val="0"/>
            <c:spPr>
              <a:solidFill>
                <a:srgbClr val="C38765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BF-49DD-9198-47C38AE28DA1}"/>
              </c:ext>
            </c:extLst>
          </c:dPt>
          <c:dPt>
            <c:idx val="4"/>
            <c:bubble3D val="0"/>
            <c:spPr>
              <a:solidFill>
                <a:srgbClr val="A79CD8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BF-49DD-9198-47C38AE28DA1}"/>
              </c:ext>
            </c:extLst>
          </c:dPt>
          <c:dPt>
            <c:idx val="5"/>
            <c:bubble3D val="0"/>
            <c:spPr>
              <a:solidFill>
                <a:srgbClr val="FFABAB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BF-49DD-9198-47C38AE28DA1}"/>
              </c:ext>
            </c:extLst>
          </c:dPt>
          <c:dPt>
            <c:idx val="6"/>
            <c:bubble3D val="0"/>
            <c:spPr>
              <a:solidFill>
                <a:srgbClr val="C89172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BF-49DD-9198-47C38AE28DA1}"/>
              </c:ext>
            </c:extLst>
          </c:dPt>
          <c:dPt>
            <c:idx val="7"/>
            <c:bubble3D val="0"/>
            <c:spPr>
              <a:solidFill>
                <a:srgbClr val="C0C0C0"/>
              </a:solidFill>
              <a:ln w="63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BF-49DD-9198-47C38AE28DA1}"/>
              </c:ext>
            </c:extLst>
          </c:dPt>
          <c:val>
            <c:numRef>
              <c:f>Sheet1!$B$2:$B$7</c:f>
              <c:numCache>
                <c:formatCode>General</c:formatCode>
                <c:ptCount val="6"/>
                <c:pt idx="0">
                  <c:v>33.5</c:v>
                </c:pt>
                <c:pt idx="1">
                  <c:v>5.4</c:v>
                </c:pt>
                <c:pt idx="2">
                  <c:v>4.9000000000000004</c:v>
                </c:pt>
                <c:pt idx="3">
                  <c:v>16.399999999999999</c:v>
                </c:pt>
                <c:pt idx="4">
                  <c:v>15.8</c:v>
                </c:pt>
                <c:pt idx="5">
                  <c:v>24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総額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わたしたちの健康や生活を 守るために</c:v>
                      </c:pt>
                      <c:pt idx="1">
                        <c:v>道路や住宅などの 整備のために</c:v>
                      </c:pt>
                      <c:pt idx="2">
                        <c:v>教育や科学技術をさかんにするために</c:v>
                      </c:pt>
                      <c:pt idx="3">
                        <c:v>そのほか</c:v>
                      </c:pt>
                      <c:pt idx="4">
                        <c:v>都道府県や市区町村の財政をおぎなうために</c:v>
                      </c:pt>
                      <c:pt idx="5">
                        <c:v>国の借金を返したり利子を払ったりするために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10-E4BF-49DD-9198-47C38AE28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494750656168"/>
          <c:y val="0.10685949803149607"/>
          <c:w val="0.5907678805774278"/>
          <c:h val="0.886151820866141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FFCA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BC7-ED4F-930B-1F5E693CA9A8}"/>
              </c:ext>
            </c:extLst>
          </c:dPt>
          <c:dPt>
            <c:idx val="1"/>
            <c:bubble3D val="0"/>
            <c:spPr>
              <a:solidFill>
                <a:srgbClr val="03AF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BC7-ED4F-930B-1F5E693CA9A8}"/>
              </c:ext>
            </c:extLst>
          </c:dPt>
          <c:dPt>
            <c:idx val="2"/>
            <c:bubble3D val="0"/>
            <c:spPr>
              <a:solidFill>
                <a:srgbClr val="C9AC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BC7-ED4F-930B-1F5E693CA9A8}"/>
              </c:ext>
            </c:extLst>
          </c:dPt>
          <c:dPt>
            <c:idx val="3"/>
            <c:bubble3D val="0"/>
            <c:spPr>
              <a:solidFill>
                <a:srgbClr val="D8F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BC7-ED4F-930B-1F5E693CA9A8}"/>
              </c:ext>
            </c:extLst>
          </c:dPt>
          <c:dPt>
            <c:idx val="4"/>
            <c:bubble3D val="0"/>
            <c:spPr>
              <a:solidFill>
                <a:srgbClr val="FFCA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BC7-ED4F-930B-1F5E693CA9A8}"/>
              </c:ext>
            </c:extLst>
          </c:dPt>
          <c:dPt>
            <c:idx val="5"/>
            <c:bubble3D val="0"/>
            <c:spPr>
              <a:solidFill>
                <a:srgbClr val="77D9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BC7-ED4F-930B-1F5E693CA9A8}"/>
              </c:ext>
            </c:extLst>
          </c:dPt>
          <c:dPt>
            <c:idx val="6"/>
            <c:bubble3D val="0"/>
            <c:spPr>
              <a:solidFill>
                <a:srgbClr val="F6A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BC7-ED4F-930B-1F5E693CA9A8}"/>
              </c:ext>
            </c:extLst>
          </c:dPt>
          <c:dPt>
            <c:idx val="7"/>
            <c:bubble3D val="0"/>
            <c:spPr>
              <a:solidFill>
                <a:srgbClr val="FFFF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BC7-ED4F-930B-1F5E693CA9A8}"/>
              </c:ext>
            </c:extLst>
          </c:dPt>
          <c:dPt>
            <c:idx val="8"/>
            <c:bubble3D val="0"/>
            <c:spPr>
              <a:solidFill>
                <a:srgbClr val="FF80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BC7-ED4F-930B-1F5E693CA9A8}"/>
              </c:ext>
            </c:extLst>
          </c:dPt>
          <c:dPt>
            <c:idx val="9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BC7-ED4F-930B-1F5E693CA9A8}"/>
              </c:ext>
            </c:extLst>
          </c:dPt>
          <c:dPt>
            <c:idx val="10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BC7-ED4F-930B-1F5E693CA9A8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21.6</c:v>
                </c:pt>
                <c:pt idx="1">
                  <c:v>13.9</c:v>
                </c:pt>
                <c:pt idx="2">
                  <c:v>12.7</c:v>
                </c:pt>
                <c:pt idx="3">
                  <c:v>9.5</c:v>
                </c:pt>
                <c:pt idx="4">
                  <c:v>6.4</c:v>
                </c:pt>
                <c:pt idx="5">
                  <c:v>6</c:v>
                </c:pt>
                <c:pt idx="6">
                  <c:v>5.8</c:v>
                </c:pt>
                <c:pt idx="7">
                  <c:v>5.3</c:v>
                </c:pt>
                <c:pt idx="8">
                  <c:v>3.7</c:v>
                </c:pt>
                <c:pt idx="9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DBC7-ED4F-930B-1F5E693CA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4494750656168"/>
          <c:y val="0.10685949803149607"/>
          <c:w val="0.5907678805774278"/>
          <c:h val="0.886151820866141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4DC4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B9-0F4B-886B-2060050279F8}"/>
              </c:ext>
            </c:extLst>
          </c:dPt>
          <c:dPt>
            <c:idx val="1"/>
            <c:bubble3D val="0"/>
            <c:spPr>
              <a:solidFill>
                <a:srgbClr val="03AF7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5B9-0F4B-886B-2060050279F8}"/>
              </c:ext>
            </c:extLst>
          </c:dPt>
          <c:dPt>
            <c:idx val="2"/>
            <c:bubble3D val="0"/>
            <c:spPr>
              <a:solidFill>
                <a:srgbClr val="F6AA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B9-0F4B-886B-2060050279F8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5B9-0F4B-886B-2060050279F8}"/>
              </c:ext>
            </c:extLst>
          </c:dPt>
          <c:dPt>
            <c:idx val="4"/>
            <c:bubble3D val="0"/>
            <c:spPr>
              <a:solidFill>
                <a:srgbClr val="BFE4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B9-0F4B-886B-2060050279F8}"/>
              </c:ext>
            </c:extLst>
          </c:dPt>
          <c:dPt>
            <c:idx val="5"/>
            <c:bubble3D val="0"/>
            <c:spPr>
              <a:solidFill>
                <a:srgbClr val="FF4B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5B9-0F4B-886B-2060050279F8}"/>
              </c:ext>
            </c:extLst>
          </c:dPt>
          <c:dPt>
            <c:idx val="6"/>
            <c:bubble3D val="0"/>
            <c:spPr>
              <a:solidFill>
                <a:srgbClr val="FFFF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B9-0F4B-886B-2060050279F8}"/>
              </c:ext>
            </c:extLst>
          </c:dPt>
          <c:dPt>
            <c:idx val="7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5B9-0F4B-886B-2060050279F8}"/>
              </c:ext>
            </c:extLst>
          </c:dPt>
          <c:dPt>
            <c:idx val="8"/>
            <c:bubble3D val="0"/>
            <c:spPr>
              <a:solidFill>
                <a:srgbClr val="FFF1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B9-0F4B-886B-2060050279F8}"/>
              </c:ext>
            </c:extLst>
          </c:dPt>
          <c:dPt>
            <c:idx val="9"/>
            <c:bubble3D val="0"/>
            <c:spPr>
              <a:solidFill>
                <a:srgbClr val="C9ACE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05B9-0F4B-886B-2060050279F8}"/>
              </c:ext>
            </c:extLst>
          </c:dPt>
          <c:dPt>
            <c:idx val="10"/>
            <c:bubble3D val="0"/>
            <c:spPr>
              <a:solidFill>
                <a:srgbClr val="D8F25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B9-0F4B-886B-2060050279F8}"/>
              </c:ext>
            </c:extLst>
          </c:dPt>
          <c:dPt>
            <c:idx val="11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24C9-EF44-AFE1-2372E6A23009}"/>
              </c:ext>
            </c:extLst>
          </c:dPt>
          <c:dPt>
            <c:idx val="12"/>
            <c:bubble3D val="0"/>
            <c:spPr>
              <a:solidFill>
                <a:srgbClr val="FFCA8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24C9-EF44-AFE1-2372E6A23009}"/>
              </c:ext>
            </c:extLst>
          </c:dPt>
          <c:dPt>
            <c:idx val="13"/>
            <c:bubble3D val="0"/>
            <c:spPr>
              <a:solidFill>
                <a:srgbClr val="77D9A8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4C9-EF44-AFE1-2372E6A23009}"/>
              </c:ext>
            </c:extLst>
          </c:dPt>
          <c:dPt>
            <c:idx val="14"/>
            <c:bubble3D val="0"/>
            <c:spPr>
              <a:solidFill>
                <a:srgbClr val="FFCAB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BA21-CF43-8630-CA4E7DCA8A57}"/>
              </c:ext>
            </c:extLst>
          </c:dPt>
          <c:dPt>
            <c:idx val="15"/>
            <c:bubble3D val="0"/>
            <c:spPr>
              <a:solidFill>
                <a:srgbClr val="84949E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BA21-CF43-8630-CA4E7DCA8A57}"/>
              </c:ext>
            </c:extLst>
          </c:dPt>
          <c:dPt>
            <c:idx val="16"/>
            <c:bubble3D val="0"/>
            <c:spPr>
              <a:solidFill>
                <a:srgbClr val="C8C8C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A-24C9-EF44-AFE1-2372E6A23009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9</c:v>
                </c:pt>
                <c:pt idx="1">
                  <c:v>6.7</c:v>
                </c:pt>
                <c:pt idx="2">
                  <c:v>6.5</c:v>
                </c:pt>
                <c:pt idx="3">
                  <c:v>3.8</c:v>
                </c:pt>
                <c:pt idx="4">
                  <c:v>1.9</c:v>
                </c:pt>
                <c:pt idx="5">
                  <c:v>0.6</c:v>
                </c:pt>
                <c:pt idx="6">
                  <c:v>0.2</c:v>
                </c:pt>
                <c:pt idx="7">
                  <c:v>0.2</c:v>
                </c:pt>
                <c:pt idx="8">
                  <c:v>11.1</c:v>
                </c:pt>
                <c:pt idx="9">
                  <c:v>5.7</c:v>
                </c:pt>
                <c:pt idx="10">
                  <c:v>5.8</c:v>
                </c:pt>
                <c:pt idx="11">
                  <c:v>2.5</c:v>
                </c:pt>
                <c:pt idx="12">
                  <c:v>22</c:v>
                </c:pt>
                <c:pt idx="13">
                  <c:v>11</c:v>
                </c:pt>
                <c:pt idx="14">
                  <c:v>7.6</c:v>
                </c:pt>
                <c:pt idx="15">
                  <c:v>4.5999999999999996</c:v>
                </c:pt>
                <c:pt idx="16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9-0F4B-886B-206005027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66666666666666"/>
          <c:y val="0.18437500000000001"/>
          <c:w val="0.44791666666666669"/>
          <c:h val="0.6718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804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012-A445-B35E-034CEE9668DB}"/>
              </c:ext>
            </c:extLst>
          </c:dPt>
          <c:dPt>
            <c:idx val="1"/>
            <c:bubble3D val="0"/>
            <c:spPr>
              <a:solidFill>
                <a:schemeClr val="bg1">
                  <a:alpha val="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12-A445-B35E-034CEE9668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9C-B148-AD23-BA4E115C8B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9C-B148-AD23-BA4E115C8B23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28.9</c:v>
                </c:pt>
                <c:pt idx="1">
                  <c:v>71.099999999999994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2-A445-B35E-034CEE966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dPt>
            <c:idx val="0"/>
            <c:bubble3D val="0"/>
            <c:spPr>
              <a:solidFill>
                <a:srgbClr val="005A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CF-ED45-8712-A05AF9EE633B}"/>
              </c:ext>
            </c:extLst>
          </c:dPt>
          <c:dPt>
            <c:idx val="1"/>
            <c:bubble3D val="0"/>
            <c:spPr>
              <a:solidFill>
                <a:srgbClr val="FF808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3CF-ED45-8712-A05AF9EE63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0A-B849-A63D-B64B8A11EF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0A-B849-A63D-B64B8A11EF51}"/>
              </c:ext>
            </c:extLst>
          </c:dPt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F-ED45-8712-A05AF9EE6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A3B63B0-5D18-44F7-1734-B909B924FC0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AD93A6C-2DDB-83DB-AE04-26FFC596570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5A8FA-5CC2-40B4-90FF-50E52AF9D939}" type="datetimeFigureOut">
              <a:rPr kumimoji="1" lang="ja-JP" altLang="en-US" smtClean="0"/>
              <a:t>2025/6/30</a:t>
            </a:fld>
            <a:endParaRPr kumimoji="1"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A77F41-C415-886E-0560-2942FB6F67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4D377BD-916F-3599-B534-F4E8E96E6E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69C88-0F3B-49AA-871C-B96455EA39D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671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590E8-BF0F-4D58-AE9F-87B6FEB1C323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421-7068-4014-B7E3-2EFBDFFF2B5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09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60274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1421-7068-4014-B7E3-2EFBDFFF2B5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1336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4167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45944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11908F-9B0F-A311-8D6B-4EA8A1468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C245218-BF62-576A-8C90-3C37DA9B2E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9EBEA0-53BB-5EA5-DF19-BD72F6940B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4D5CEC0E-0669-3C38-BE69-F1B1300668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96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A90A-CBE1-11F0-4668-8A1394B61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3E53CED-0A21-D872-AEEC-BB05E41B69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1E8A506-4F29-275D-F37E-6AFB85BCC8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6BFEB96A-48F5-9DDF-8EC3-7952B5183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2461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1421-7068-4014-B7E3-2EFBDFFF2B57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639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5761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B4339-7B89-2115-E47A-B1F715837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030C698-8C5F-87D5-F22B-F66F48AEB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47DB6A-A81D-D88E-74DB-C754F1DB6F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sp>
        <p:nvSpPr>
          <p:cNvPr id="5" name="ノート プレースホルダー 4">
            <a:extLst>
              <a:ext uri="{FF2B5EF4-FFF2-40B4-BE49-F238E27FC236}">
                <a16:creationId xmlns:a16="http://schemas.microsoft.com/office/drawing/2014/main" id="{AE25BC05-357B-2BC8-85AB-4D887E19C2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20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1421-7068-4014-B7E3-2EFBDFFF2B5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22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altLang="ja-JP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4004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1421-7068-4014-B7E3-2EFBDFFF2B5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1421-7068-4014-B7E3-2EFBDFFF2B5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12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730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1421-7068-4014-B7E3-2EFBDFFF2B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3033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61421-7068-4014-B7E3-2EFBDFFF2B5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42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68161C-ABBB-4AD2-A587-D7C64F4E4BF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738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4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53EC776-5853-FB9A-50B1-5BA040D27B2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CCF1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90389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010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C6C2C5E2-04A5-4151-3701-730CAE065876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ED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B96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9CF3377-A001-9A34-CEB4-94AB0FBE48DA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CB0AE104-4F64-AE9A-275D-AB07619B1D36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7E4FF952-D71A-57C1-C686-852497EDD768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B964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7B74BB54-92DD-2323-1390-AF1E4DD68D45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90394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F54F0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F54F0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2559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7491D5-5809-2AF5-3602-74E81F097B11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0EC84E7-C970-4979-3D36-85263756FEAD}"/>
              </a:ext>
            </a:extLst>
          </p:cNvPr>
          <p:cNvSpPr/>
          <p:nvPr userDrawn="1"/>
        </p:nvSpPr>
        <p:spPr>
          <a:xfrm>
            <a:off x="2041126" y="103328"/>
            <a:ext cx="6131274" cy="584775"/>
          </a:xfrm>
          <a:prstGeom prst="roundRect">
            <a:avLst>
              <a:gd name="adj" fmla="val 129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3E05B32-5956-37D5-CEE5-B375FBCCD6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96DB93-20C5-6F65-7A12-1713F83EF0A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3CB60CF-EF82-7F94-C679-F394FC91901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B99424A-DFE8-8F28-0770-D9AF6A0CB3C1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DE0741-01B7-AC40-CBA8-9FE1F9637AC2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90394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544EC6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5814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67491D5-5809-2AF5-3602-74E81F097B11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E5E5F7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817D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A3E05B32-5956-37D5-CEE5-B375FBCCD61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43129" y="75788"/>
            <a:ext cx="10054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検索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296DB93-20C5-6F65-7A12-1713F83EF0A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3">
              <a:extLst>
                <a:ext uri="{FF2B5EF4-FFF2-40B4-BE49-F238E27FC236}">
                  <a16:creationId xmlns:a16="http://schemas.microsoft.com/office/drawing/2014/main" id="{43CB60CF-EF82-7F94-C679-F394FC91901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CB99424A-DFE8-8F28-0770-D9AF6A0CB3C1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817DD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40DE0741-01B7-AC40-CBA8-9FE1F9637AC2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63378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544EC6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544EC6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0348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8974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66E58AA0-FE76-AA29-8522-938885724118}"/>
              </a:ext>
            </a:extLst>
          </p:cNvPr>
          <p:cNvSpPr/>
          <p:nvPr userDrawn="1"/>
        </p:nvSpPr>
        <p:spPr>
          <a:xfrm>
            <a:off x="201069" y="4978405"/>
            <a:ext cx="8785226" cy="1474931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C244B56-3994-565C-6256-18384202864E}"/>
              </a:ext>
            </a:extLst>
          </p:cNvPr>
          <p:cNvSpPr/>
          <p:nvPr userDrawn="1"/>
        </p:nvSpPr>
        <p:spPr>
          <a:xfrm>
            <a:off x="201070" y="2915520"/>
            <a:ext cx="4658812" cy="461257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416A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2" name="テキスト プレースホルダー 43">
            <a:extLst>
              <a:ext uri="{FF2B5EF4-FFF2-40B4-BE49-F238E27FC236}">
                <a16:creationId xmlns:a16="http://schemas.microsoft.com/office/drawing/2014/main" id="{BEF0C901-578F-F625-922A-E199057F1C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5833" y="1459311"/>
            <a:ext cx="8775699" cy="7863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7B37BA8-92BA-D7E8-9610-46EAEBA87C2B}"/>
              </a:ext>
            </a:extLst>
          </p:cNvPr>
          <p:cNvSpPr txBox="1"/>
          <p:nvPr userDrawn="1"/>
        </p:nvSpPr>
        <p:spPr>
          <a:xfrm>
            <a:off x="160379" y="960972"/>
            <a:ext cx="3329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知っている税金を書いてみよう</a:t>
            </a:r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9690047-635B-CA72-0B3B-4F14CC66F762}"/>
              </a:ext>
            </a:extLst>
          </p:cNvPr>
          <p:cNvSpPr/>
          <p:nvPr userDrawn="1"/>
        </p:nvSpPr>
        <p:spPr>
          <a:xfrm>
            <a:off x="201069" y="1402016"/>
            <a:ext cx="8785226" cy="900000"/>
          </a:xfrm>
          <a:prstGeom prst="rect">
            <a:avLst/>
          </a:prstGeom>
          <a:noFill/>
          <a:ln w="12700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sp>
        <p:nvSpPr>
          <p:cNvPr id="21" name="テキスト プレースホルダー 43">
            <a:extLst>
              <a:ext uri="{FF2B5EF4-FFF2-40B4-BE49-F238E27FC236}">
                <a16:creationId xmlns:a16="http://schemas.microsoft.com/office/drawing/2014/main" id="{EC503822-6F0D-08A0-9528-A00BB44E36F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4672" y="2972535"/>
            <a:ext cx="3569296" cy="34722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答えを入力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5CFBA90-E41A-CDA4-E20A-7AC2F58B9F69}"/>
              </a:ext>
            </a:extLst>
          </p:cNvPr>
          <p:cNvSpPr txBox="1"/>
          <p:nvPr userDrawn="1"/>
        </p:nvSpPr>
        <p:spPr>
          <a:xfrm>
            <a:off x="160379" y="2474476"/>
            <a:ext cx="707591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税金の種類は何種類あるでしょう？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302C7AA-68F5-BE9B-2FD9-014A3637C99C}"/>
              </a:ext>
            </a:extLst>
          </p:cNvPr>
          <p:cNvSpPr txBox="1"/>
          <p:nvPr userDrawn="1"/>
        </p:nvSpPr>
        <p:spPr>
          <a:xfrm>
            <a:off x="4290494" y="2984566"/>
            <a:ext cx="5693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種類</a:t>
            </a:r>
          </a:p>
        </p:txBody>
      </p:sp>
      <p:sp>
        <p:nvSpPr>
          <p:cNvPr id="25" name="テキスト プレースホルダー 43">
            <a:extLst>
              <a:ext uri="{FF2B5EF4-FFF2-40B4-BE49-F238E27FC236}">
                <a16:creationId xmlns:a16="http://schemas.microsoft.com/office/drawing/2014/main" id="{264C3F08-1E73-BE42-F922-45683406E6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5833" y="5013176"/>
            <a:ext cx="8775699" cy="1396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1" lang="ja-JP" altLang="en-US" sz="15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defRPr>
            </a:lvl1pPr>
          </a:lstStyle>
          <a:p>
            <a:pPr lvl="0"/>
            <a:r>
              <a:rPr kumimoji="1" lang="ja-JP" altLang="en-US" dirty="0"/>
              <a:t>理由を入力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365AA9F-F405-B9FA-DC73-334C33D9EE97}"/>
              </a:ext>
            </a:extLst>
          </p:cNvPr>
          <p:cNvSpPr txBox="1"/>
          <p:nvPr userDrawn="1"/>
        </p:nvSpPr>
        <p:spPr>
          <a:xfrm>
            <a:off x="105589" y="3559562"/>
            <a:ext cx="782938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416AE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3. </a:t>
            </a:r>
            <a:r>
              <a:rPr kumimoji="1" lang="ja-JP" altLang="en-US" sz="1800" kern="1200" dirty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+mn-cs"/>
              </a:rPr>
              <a:t>税金は必要だと思いますか？必要ないと思いますか？その理由も考えてみよう</a:t>
            </a:r>
          </a:p>
          <a:p>
            <a:endParaRPr kumimoji="1" lang="ja-JP" altLang="en-US" sz="18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4BA50AA7-2653-3EB3-1672-D5D867E84FA8}"/>
              </a:ext>
            </a:extLst>
          </p:cNvPr>
          <p:cNvSpPr/>
          <p:nvPr userDrawn="1"/>
        </p:nvSpPr>
        <p:spPr>
          <a:xfrm>
            <a:off x="209193" y="4340964"/>
            <a:ext cx="2346583" cy="456188"/>
          </a:xfrm>
          <a:prstGeom prst="rect">
            <a:avLst/>
          </a:prstGeom>
          <a:noFill/>
          <a:ln w="22225" cmpd="thickThin">
            <a:solidFill>
              <a:srgbClr val="416AE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C98C4"/>
              </a:solidFill>
            </a:endParaRPr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F22109E-F6A1-8A64-6F95-C95BEA36245D}"/>
              </a:ext>
            </a:extLst>
          </p:cNvPr>
          <p:cNvGrpSpPr/>
          <p:nvPr userDrawn="1"/>
        </p:nvGrpSpPr>
        <p:grpSpPr>
          <a:xfrm>
            <a:off x="386175" y="4401979"/>
            <a:ext cx="2007692" cy="323165"/>
            <a:chOff x="386175" y="4203694"/>
            <a:chExt cx="2007692" cy="323165"/>
          </a:xfrm>
        </p:grpSpPr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B372793-54AA-0937-42FE-5A56362A5C0F}"/>
                </a:ext>
              </a:extLst>
            </p:cNvPr>
            <p:cNvSpPr txBox="1"/>
            <p:nvPr userDrawn="1"/>
          </p:nvSpPr>
          <p:spPr>
            <a:xfrm>
              <a:off x="386175" y="4203694"/>
              <a:ext cx="747320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必要だ</a:t>
              </a: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85598437-F39A-651E-C6C8-2B352415E3CB}"/>
                </a:ext>
              </a:extLst>
            </p:cNvPr>
            <p:cNvSpPr txBox="1"/>
            <p:nvPr userDrawn="1"/>
          </p:nvSpPr>
          <p:spPr>
            <a:xfrm>
              <a:off x="1467010" y="4203694"/>
              <a:ext cx="92685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500" b="0" dirty="0"/>
                <a:t>必要ない</a:t>
              </a:r>
            </a:p>
          </p:txBody>
        </p:sp>
      </p:grp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6E319075-0826-543D-297B-CB20081663F0}"/>
              </a:ext>
            </a:extLst>
          </p:cNvPr>
          <p:cNvCxnSpPr>
            <a:cxnSpLocks/>
          </p:cNvCxnSpPr>
          <p:nvPr userDrawn="1"/>
        </p:nvCxnSpPr>
        <p:spPr>
          <a:xfrm>
            <a:off x="1310476" y="4340964"/>
            <a:ext cx="1" cy="456188"/>
          </a:xfrm>
          <a:prstGeom prst="line">
            <a:avLst/>
          </a:prstGeom>
          <a:ln w="15875">
            <a:solidFill>
              <a:srgbClr val="416AE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6673788-5F2E-957F-EE09-5AF9B5B7C70E}"/>
              </a:ext>
            </a:extLst>
          </p:cNvPr>
          <p:cNvSpPr txBox="1"/>
          <p:nvPr userDrawn="1"/>
        </p:nvSpPr>
        <p:spPr>
          <a:xfrm>
            <a:off x="337646" y="2984566"/>
            <a:ext cx="3770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500" b="0" dirty="0"/>
              <a:t>約</a:t>
            </a:r>
          </a:p>
        </p:txBody>
      </p:sp>
    </p:spTree>
    <p:extLst>
      <p:ext uri="{BB962C8B-B14F-4D97-AF65-F5344CB8AC3E}">
        <p14:creationId xmlns:p14="http://schemas.microsoft.com/office/powerpoint/2010/main" val="180717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880764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9828"/>
            <a:ext cx="9144000" cy="261610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CB4DCA1-CFC2-A91D-6750-D57B0DCFD12E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10" name="フリーフォーム: 図形 9">
              <a:extLst>
                <a:ext uri="{FF2B5EF4-FFF2-40B4-BE49-F238E27FC236}">
                  <a16:creationId xmlns:a16="http://schemas.microsoft.com/office/drawing/2014/main" id="{E4843E84-E98F-CE53-567A-082A46E78EE4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フリーフォーム: 図形 10">
              <a:extLst>
                <a:ext uri="{FF2B5EF4-FFF2-40B4-BE49-F238E27FC236}">
                  <a16:creationId xmlns:a16="http://schemas.microsoft.com/office/drawing/2014/main" id="{BD98B960-CC49-D67A-ACB0-C82DEC33369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9710725-64D0-DE2D-24DE-F1D366AAEB5F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82564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68886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318585"/>
            <a:ext cx="9144000" cy="432853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72732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60332C-A3F6-70DE-93E0-36BDD9DD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07"/>
            <a:ext cx="9144000" cy="642937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8990"/>
            <a:ext cx="9144000" cy="262448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4780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60332C-A3F6-70DE-93E0-36BDD9DD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07"/>
            <a:ext cx="9144000" cy="6429374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B9635C1-B4E2-B7D8-146A-5CBCD6F585B8}"/>
              </a:ext>
            </a:extLst>
          </p:cNvPr>
          <p:cNvSpPr/>
          <p:nvPr userDrawn="1"/>
        </p:nvSpPr>
        <p:spPr>
          <a:xfrm>
            <a:off x="0" y="6488990"/>
            <a:ext cx="9144000" cy="262448"/>
          </a:xfrm>
          <a:prstGeom prst="rect">
            <a:avLst/>
          </a:prstGeom>
          <a:solidFill>
            <a:srgbClr val="FCDAD8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AB01326C-C68E-4DAE-FE20-6DCB91A1B898}"/>
              </a:ext>
            </a:extLst>
          </p:cNvPr>
          <p:cNvGrpSpPr/>
          <p:nvPr userDrawn="1"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4" name="フリーフォーム: 図形 9">
              <a:extLst>
                <a:ext uri="{FF2B5EF4-FFF2-40B4-BE49-F238E27FC236}">
                  <a16:creationId xmlns:a16="http://schemas.microsoft.com/office/drawing/2014/main" id="{D88C254E-770C-E197-CB61-54E5E9154016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フリーフォーム: 図形 10">
              <a:extLst>
                <a:ext uri="{FF2B5EF4-FFF2-40B4-BE49-F238E27FC236}">
                  <a16:creationId xmlns:a16="http://schemas.microsoft.com/office/drawing/2014/main" id="{3C5F96E4-6BFE-F0E0-AC02-2151192D00FE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477E950-B258-8317-8C8F-B8D88A95A66D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63379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>
                  <a:solidFill>
                    <a:srgbClr val="F35B4E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F35B4E"/>
                </a:solidFill>
              </a:endParaRPr>
            </a:p>
            <a:p>
              <a:pPr algn="ctr"/>
              <a:r>
                <a:rPr kumimoji="1" lang="ja-JP" altLang="en-US" sz="1600" b="1" i="0" spc="50" baseline="0">
                  <a:solidFill>
                    <a:srgbClr val="F35B4E"/>
                  </a:solidFill>
                </a:rPr>
                <a:t>くわしく</a:t>
              </a:r>
              <a:endParaRPr kumimoji="1" lang="ja-JP" altLang="en-US" sz="1600" b="1" i="0" spc="50" baseline="0" dirty="0">
                <a:solidFill>
                  <a:srgbClr val="F35B4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42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背景パター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60332C-A3F6-70DE-93E0-36BDD9DD3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07"/>
            <a:ext cx="9144000" cy="653968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F46C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F35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0594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18077D1-0B23-119D-C98B-BCFCC5662628}"/>
              </a:ext>
            </a:extLst>
          </p:cNvPr>
          <p:cNvSpPr/>
          <p:nvPr userDrawn="1"/>
        </p:nvSpPr>
        <p:spPr>
          <a:xfrm>
            <a:off x="0" y="2564"/>
            <a:ext cx="9144000" cy="786303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243346AF-6791-9017-6B1A-04ADD0CFA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603" y="26641"/>
            <a:ext cx="751397" cy="751397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65C2091A-C33B-C6FC-302D-2AF5E33D85EB}"/>
              </a:ext>
            </a:extLst>
          </p:cNvPr>
          <p:cNvSpPr/>
          <p:nvPr userDrawn="1"/>
        </p:nvSpPr>
        <p:spPr>
          <a:xfrm>
            <a:off x="0" y="6743093"/>
            <a:ext cx="9144000" cy="114907"/>
          </a:xfrm>
          <a:prstGeom prst="rect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四角形: 上の 2 つの角を丸める 12">
            <a:extLst>
              <a:ext uri="{FF2B5EF4-FFF2-40B4-BE49-F238E27FC236}">
                <a16:creationId xmlns:a16="http://schemas.microsoft.com/office/drawing/2014/main" id="{4497AABF-A473-3A85-60B5-07B77A8E37FA}"/>
              </a:ext>
            </a:extLst>
          </p:cNvPr>
          <p:cNvSpPr/>
          <p:nvPr userDrawn="1"/>
        </p:nvSpPr>
        <p:spPr>
          <a:xfrm>
            <a:off x="8532440" y="6488990"/>
            <a:ext cx="611560" cy="254103"/>
          </a:xfrm>
          <a:prstGeom prst="round2SameRect">
            <a:avLst>
              <a:gd name="adj1" fmla="val 21588"/>
              <a:gd name="adj2" fmla="val 0"/>
            </a:avLst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E79FB2CE-8D75-5033-4172-4DA123F2946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8484" y="6574636"/>
            <a:ext cx="419472" cy="18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38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9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5" r:id="rId14"/>
    <p:sldLayoutId id="214748367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49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0.svg"/></Relationships>
</file>

<file path=ppt/slides/_rels/slide13.xml.rels>&#65279;<?xml version="1.0" encoding="utf-8" standalone="yes"?>
<Relationships xmlns="http://schemas.openxmlformats.org/package/2006/relationships"><Relationship Id="rId8" Type="http://schemas.openxmlformats.org/officeDocument/2006/relationships/image" Target="../media/image56.png" /><Relationship Id="rId3" Type="http://schemas.openxmlformats.org/officeDocument/2006/relationships/image" Target="../media/image51.png" /><Relationship Id="rId7" Type="http://schemas.openxmlformats.org/officeDocument/2006/relationships/image" Target="../media/image55.png" /><Relationship Id="rId12" Type="http://schemas.openxmlformats.org/officeDocument/2006/relationships/image" Target="../media/image59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4.png" /><Relationship Id="rId11" Type="http://schemas.openxmlformats.org/officeDocument/2006/relationships/image" Target="../media/image58.svg" /><Relationship Id="rId5" Type="http://schemas.openxmlformats.org/officeDocument/2006/relationships/image" Target="../media/image53.png" /><Relationship Id="rId10" Type="http://schemas.openxmlformats.org/officeDocument/2006/relationships/image" Target="../media/image57.png" /><Relationship Id="rId4" Type="http://schemas.openxmlformats.org/officeDocument/2006/relationships/image" Target="../media/image52.png" /><Relationship Id="rId9" Type="http://schemas.openxmlformats.org/officeDocument/2006/relationships/hyperlink" Target="#" TargetMode="Externa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13" Type="http://schemas.openxmlformats.org/officeDocument/2006/relationships/image" Target="../media/image70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3.png"/><Relationship Id="rId11" Type="http://schemas.openxmlformats.org/officeDocument/2006/relationships/image" Target="../media/image68.svg"/><Relationship Id="rId5" Type="http://schemas.openxmlformats.org/officeDocument/2006/relationships/image" Target="../media/image62.sv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5.xml.rels>&#65279;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73.png" /><Relationship Id="rId5" Type="http://schemas.openxmlformats.org/officeDocument/2006/relationships/image" Target="../media/image72.png" /><Relationship Id="rId4" Type="http://schemas.openxmlformats.org/officeDocument/2006/relationships/hyperlink" Target="#" TargetMode="External" /></Relationships>
</file>

<file path=ppt/slides/_rels/slide16.xml.rels>&#65279;<?xml version="1.0" encoding="utf-8" standalone="yes"?>
<Relationships xmlns="http://schemas.openxmlformats.org/package/2006/relationships"><Relationship Id="rId3" Type="http://schemas.openxmlformats.org/officeDocument/2006/relationships/image" Target="../media/image74.png" /><Relationship Id="rId7" Type="http://schemas.openxmlformats.org/officeDocument/2006/relationships/image" Target="../media/image77.pn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3.xml" /><Relationship Id="rId6" Type="http://schemas.openxmlformats.org/officeDocument/2006/relationships/image" Target="../media/image76.png" /><Relationship Id="rId5" Type="http://schemas.openxmlformats.org/officeDocument/2006/relationships/image" Target="../media/image75.png" /><Relationship Id="rId4" Type="http://schemas.openxmlformats.org/officeDocument/2006/relationships/hyperlink" Target="#" TargetMode="External" /></Relationships>
</file>

<file path=ppt/slides/_rels/slide17.xml.rels>&#65279;<?xml version="1.0" encoding="utf-8" standalone="yes"?>
<Relationships xmlns="http://schemas.openxmlformats.org/package/2006/relationships"><Relationship Id="rId8" Type="http://schemas.openxmlformats.org/officeDocument/2006/relationships/image" Target="../media/image82.png" /><Relationship Id="rId3" Type="http://schemas.openxmlformats.org/officeDocument/2006/relationships/hyperlink" Target="#" TargetMode="External" /><Relationship Id="rId7" Type="http://schemas.openxmlformats.org/officeDocument/2006/relationships/image" Target="../media/image81.pn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80.png" /><Relationship Id="rId5" Type="http://schemas.openxmlformats.org/officeDocument/2006/relationships/image" Target="../media/image79.png" /><Relationship Id="rId4" Type="http://schemas.openxmlformats.org/officeDocument/2006/relationships/image" Target="../media/image78.png" /><Relationship Id="rId9" Type="http://schemas.openxmlformats.org/officeDocument/2006/relationships/image" Target="../media/image83.pn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&#65279;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3" Type="http://schemas.openxmlformats.org/officeDocument/2006/relationships/notesSlide" Target="../notesSlides/notesSlide3.xml" /><Relationship Id="rId7" Type="http://schemas.openxmlformats.org/officeDocument/2006/relationships/image" Target="../media/image7.png" /><Relationship Id="rId2" Type="http://schemas.openxmlformats.org/officeDocument/2006/relationships/slideLayout" Target="../slideLayouts/slideLayout10.xml" /><Relationship Id="rId1" Type="http://schemas.openxmlformats.org/officeDocument/2006/relationships/tags" Target="../tags/tag1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hyperlink" Target="#" TargetMode="External" /><Relationship Id="rId9" Type="http://schemas.openxmlformats.org/officeDocument/2006/relationships/image" Target="../media/image9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&#65279;<?xml version="1.0" encoding="utf-8" standalone="yes"?>
<Relationships xmlns="http://schemas.openxmlformats.org/package/2006/relationships"><Relationship Id="rId3" Type="http://schemas.openxmlformats.org/officeDocument/2006/relationships/hyperlink" Target="#" TargetMode="External" /><Relationship Id="rId7" Type="http://schemas.openxmlformats.org/officeDocument/2006/relationships/image" Target="../media/image4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4" Type="http://schemas.openxmlformats.org/officeDocument/2006/relationships/image" Target="../media/image37.png" /></Relationships>
</file>

<file path=ppt/slides/_rels/slide9.xml.rels>&#65279;<?xml version="1.0" encoding="utf-8" standalone="yes"?>
<Relationships xmlns="http://schemas.openxmlformats.org/package/2006/relationships"><Relationship Id="rId3" Type="http://schemas.openxmlformats.org/officeDocument/2006/relationships/image" Target="../media/image41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43.png" /><Relationship Id="rId5" Type="http://schemas.openxmlformats.org/officeDocument/2006/relationships/image" Target="../media/image42.png" /><Relationship Id="rId4" Type="http://schemas.openxmlformats.org/officeDocument/2006/relationships/hyperlink" Target="#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FB684E-B985-AB5C-82FA-27528B2DFEF2}"/>
              </a:ext>
            </a:extLst>
          </p:cNvPr>
          <p:cNvSpPr txBox="1"/>
          <p:nvPr/>
        </p:nvSpPr>
        <p:spPr>
          <a:xfrm>
            <a:off x="3939455" y="5373216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E37F2D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令和７年度版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6078298-83F3-CA7A-5A18-EFD064459A11}"/>
              </a:ext>
            </a:extLst>
          </p:cNvPr>
          <p:cNvSpPr/>
          <p:nvPr/>
        </p:nvSpPr>
        <p:spPr bwMode="auto">
          <a:xfrm>
            <a:off x="6265192" y="1398637"/>
            <a:ext cx="2697447" cy="4009516"/>
          </a:xfrm>
          <a:prstGeom prst="rect">
            <a:avLst/>
          </a:prstGeom>
          <a:solidFill>
            <a:srgbClr val="D3F1F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9A23F97A-5065-E83E-4198-7094F3342CAC}"/>
              </a:ext>
            </a:extLst>
          </p:cNvPr>
          <p:cNvSpPr/>
          <p:nvPr/>
        </p:nvSpPr>
        <p:spPr bwMode="auto">
          <a:xfrm>
            <a:off x="6267166" y="1398637"/>
            <a:ext cx="2697447" cy="359818"/>
          </a:xfrm>
          <a:prstGeom prst="rect">
            <a:avLst/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都道府県・市区町村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B9414D7-1B5F-4105-CE8F-482DCA0E3E57}"/>
              </a:ext>
            </a:extLst>
          </p:cNvPr>
          <p:cNvSpPr/>
          <p:nvPr/>
        </p:nvSpPr>
        <p:spPr bwMode="auto">
          <a:xfrm>
            <a:off x="274551" y="1398637"/>
            <a:ext cx="2697447" cy="4009516"/>
          </a:xfrm>
          <a:prstGeom prst="rect">
            <a:avLst/>
          </a:prstGeom>
          <a:solidFill>
            <a:srgbClr val="EBFAE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E1DBE90E-0BC6-AA31-2A5E-C5312173A7E5}"/>
              </a:ext>
            </a:extLst>
          </p:cNvPr>
          <p:cNvSpPr/>
          <p:nvPr/>
        </p:nvSpPr>
        <p:spPr bwMode="auto">
          <a:xfrm>
            <a:off x="274551" y="1398637"/>
            <a:ext cx="2697447" cy="359818"/>
          </a:xfrm>
          <a:prstGeom prst="rect">
            <a:avLst/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8C8D8DD-739A-4461-966F-89E67B1D4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1C3F0DC3-74C7-4706-A97B-3BF725E1A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432E5319-C66E-8E3F-FFC9-9327750474CF}"/>
              </a:ext>
            </a:extLst>
          </p:cNvPr>
          <p:cNvGrpSpPr/>
          <p:nvPr/>
        </p:nvGrpSpPr>
        <p:grpSpPr>
          <a:xfrm>
            <a:off x="3389448" y="4667928"/>
            <a:ext cx="2454312" cy="1649842"/>
            <a:chOff x="3366125" y="4623324"/>
            <a:chExt cx="2454312" cy="1649842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EB9B930-5908-867F-40C8-F61B7534D4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2776" y="4623324"/>
              <a:ext cx="1761010" cy="1343915"/>
            </a:xfrm>
            <a:prstGeom prst="rect">
              <a:avLst/>
            </a:prstGeom>
          </p:spPr>
        </p:pic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9D963939-5C84-58DA-020E-B66E2CE7BD38}"/>
                </a:ext>
              </a:extLst>
            </p:cNvPr>
            <p:cNvSpPr/>
            <p:nvPr/>
          </p:nvSpPr>
          <p:spPr bwMode="auto">
            <a:xfrm>
              <a:off x="3366125" y="6011216"/>
              <a:ext cx="2454312" cy="261950"/>
            </a:xfrm>
            <a:prstGeom prst="roundRect">
              <a:avLst>
                <a:gd name="adj" fmla="val 50000"/>
              </a:avLst>
            </a:prstGeom>
            <a:solidFill>
              <a:srgbClr val="F0A62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+mn-ea"/>
                  <a:ea typeface="+mn-ea"/>
                </a:rPr>
                <a:t>国　民</a:t>
              </a:r>
              <a:endParaRPr kumimoji="1" lang="ja-JP" altLang="en-US" sz="12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endParaRPr>
            </a:p>
          </p:txBody>
        </p:sp>
      </p:grpSp>
      <p:pic>
        <p:nvPicPr>
          <p:cNvPr id="14" name="図 13">
            <a:extLst>
              <a:ext uri="{FF2B5EF4-FFF2-40B4-BE49-F238E27FC236}">
                <a16:creationId xmlns:a16="http://schemas.microsoft.com/office/drawing/2014/main" id="{AA5E12EC-B2D4-30A5-F145-AEF44C294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7468" y="4220291"/>
            <a:ext cx="1572895" cy="1179773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7F15AA16-9161-55B9-655E-E306119DBDC5}"/>
              </a:ext>
            </a:extLst>
          </p:cNvPr>
          <p:cNvSpPr/>
          <p:nvPr/>
        </p:nvSpPr>
        <p:spPr bwMode="auto">
          <a:xfrm>
            <a:off x="6596044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200">
                <a:solidFill>
                  <a:schemeClr val="bg1"/>
                </a:solidFill>
                <a:latin typeface="+mn-ea"/>
                <a:ea typeface="+mn-ea"/>
              </a:rPr>
              <a:t>都道府県・市区</a:t>
            </a: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町村の議会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F049104-00F7-534C-BABE-14D909E17B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634" y="4277205"/>
            <a:ext cx="1579281" cy="1046564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32111A0A-D9DE-9E4A-0A01-CADEAAAAFE08}"/>
              </a:ext>
            </a:extLst>
          </p:cNvPr>
          <p:cNvSpPr/>
          <p:nvPr/>
        </p:nvSpPr>
        <p:spPr bwMode="auto">
          <a:xfrm>
            <a:off x="605403" y="395929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ea"/>
                <a:ea typeface="+mn-ea"/>
              </a:rPr>
              <a:t>国会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363AE05F-8E84-DE22-4E72-E6B2FC5F0E0A}"/>
              </a:ext>
            </a:extLst>
          </p:cNvPr>
          <p:cNvSpPr/>
          <p:nvPr/>
        </p:nvSpPr>
        <p:spPr bwMode="auto">
          <a:xfrm>
            <a:off x="604474" y="1970636"/>
            <a:ext cx="2037600" cy="2160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内　閣</a:t>
            </a:r>
          </a:p>
        </p:txBody>
      </p:sp>
      <p:pic>
        <p:nvPicPr>
          <p:cNvPr id="18" name="図 17" descr="建物, 障子, ウィンドウ, 時計 が含まれている画像&#10;&#10;自動的に生成された説明">
            <a:extLst>
              <a:ext uri="{FF2B5EF4-FFF2-40B4-BE49-F238E27FC236}">
                <a16:creationId xmlns:a16="http://schemas.microsoft.com/office/drawing/2014/main" id="{39723599-2025-BDA2-3D90-5051892786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92" y="2367034"/>
            <a:ext cx="1351165" cy="987761"/>
          </a:xfrm>
          <a:prstGeom prst="rect">
            <a:avLst/>
          </a:prstGeom>
        </p:spPr>
      </p:pic>
      <p:sp>
        <p:nvSpPr>
          <p:cNvPr id="25" name="矢印: 折線 24">
            <a:extLst>
              <a:ext uri="{FF2B5EF4-FFF2-40B4-BE49-F238E27FC236}">
                <a16:creationId xmlns:a16="http://schemas.microsoft.com/office/drawing/2014/main" id="{C04F0C98-18EA-6E10-8A0F-4F8D5996DE91}"/>
              </a:ext>
            </a:extLst>
          </p:cNvPr>
          <p:cNvSpPr/>
          <p:nvPr/>
        </p:nvSpPr>
        <p:spPr>
          <a:xfrm flipH="1">
            <a:off x="2959741" y="3617016"/>
            <a:ext cx="1419873" cy="1006936"/>
          </a:xfrm>
          <a:prstGeom prst="bentArrow">
            <a:avLst>
              <a:gd name="adj1" fmla="val 20562"/>
              <a:gd name="adj2" fmla="val 20248"/>
              <a:gd name="adj3" fmla="val 21991"/>
              <a:gd name="adj4" fmla="val 13849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7" name="矢印: 折線 26">
            <a:extLst>
              <a:ext uri="{FF2B5EF4-FFF2-40B4-BE49-F238E27FC236}">
                <a16:creationId xmlns:a16="http://schemas.microsoft.com/office/drawing/2014/main" id="{6A3D39FB-99E5-3616-D335-B0B0A0FBB3E6}"/>
              </a:ext>
            </a:extLst>
          </p:cNvPr>
          <p:cNvSpPr/>
          <p:nvPr/>
        </p:nvSpPr>
        <p:spPr>
          <a:xfrm>
            <a:off x="4683641" y="1379865"/>
            <a:ext cx="1546369" cy="3244088"/>
          </a:xfrm>
          <a:prstGeom prst="bentArrow">
            <a:avLst>
              <a:gd name="adj1" fmla="val 14214"/>
              <a:gd name="adj2" fmla="val 14885"/>
              <a:gd name="adj3" fmla="val 12859"/>
              <a:gd name="adj4" fmla="val 19948"/>
            </a:avLst>
          </a:prstGeom>
          <a:solidFill>
            <a:srgbClr val="69CFDD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8" name="矢印: 折線 27">
            <a:extLst>
              <a:ext uri="{FF2B5EF4-FFF2-40B4-BE49-F238E27FC236}">
                <a16:creationId xmlns:a16="http://schemas.microsoft.com/office/drawing/2014/main" id="{CFC0A2BF-7A9E-B1AF-7E2F-5B2BA6569C23}"/>
              </a:ext>
            </a:extLst>
          </p:cNvPr>
          <p:cNvSpPr/>
          <p:nvPr/>
        </p:nvSpPr>
        <p:spPr>
          <a:xfrm flipH="1">
            <a:off x="2982887" y="1379864"/>
            <a:ext cx="1714149" cy="3244088"/>
          </a:xfrm>
          <a:prstGeom prst="bentArrow">
            <a:avLst>
              <a:gd name="adj1" fmla="val 14214"/>
              <a:gd name="adj2" fmla="val 12891"/>
              <a:gd name="adj3" fmla="val 14145"/>
              <a:gd name="adj4" fmla="val 19259"/>
            </a:avLst>
          </a:prstGeom>
          <a:solidFill>
            <a:srgbClr val="92D05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endParaRPr lang="ja-JP" altLang="en-US" sz="200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5DA75A0-3AD7-F5CF-46CD-89A3353D9935}"/>
              </a:ext>
            </a:extLst>
          </p:cNvPr>
          <p:cNvSpPr/>
          <p:nvPr/>
        </p:nvSpPr>
        <p:spPr bwMode="auto">
          <a:xfrm>
            <a:off x="6596044" y="1969360"/>
            <a:ext cx="2035742" cy="217276"/>
          </a:xfrm>
          <a:prstGeom prst="roundRect">
            <a:avLst>
              <a:gd name="adj" fmla="val 50000"/>
            </a:avLst>
          </a:prstGeom>
          <a:solidFill>
            <a:srgbClr val="36BFD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200" dirty="0">
                <a:solidFill>
                  <a:schemeClr val="bg1"/>
                </a:solidFill>
                <a:latin typeface="+mn-ea"/>
                <a:ea typeface="+mn-ea"/>
              </a:rPr>
              <a:t>都道府県</a:t>
            </a:r>
            <a:r>
              <a:rPr lang="ja-JP" altLang="en-US" sz="1200" dirty="0">
                <a:solidFill>
                  <a:schemeClr val="bg1"/>
                </a:solidFill>
                <a:latin typeface="+mn-ea"/>
              </a:rPr>
              <a:t>知事・市区町村長</a:t>
            </a:r>
            <a:endParaRPr kumimoji="1" lang="ja-JP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ea"/>
              <a:ea typeface="+mn-ea"/>
            </a:endParaRP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EC6CB36-55B2-5BFD-1315-2E86F15018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2285" y="2405857"/>
            <a:ext cx="1643261" cy="910114"/>
          </a:xfrm>
          <a:prstGeom prst="rect">
            <a:avLst/>
          </a:prstGeom>
        </p:spPr>
      </p:pic>
      <p:sp>
        <p:nvSpPr>
          <p:cNvPr id="39" name="二等辺三角形 38">
            <a:extLst>
              <a:ext uri="{FF2B5EF4-FFF2-40B4-BE49-F238E27FC236}">
                <a16:creationId xmlns:a16="http://schemas.microsoft.com/office/drawing/2014/main" id="{73A09FA1-33B8-7758-BF93-BC49190DDCED}"/>
              </a:ext>
            </a:extLst>
          </p:cNvPr>
          <p:cNvSpPr/>
          <p:nvPr/>
        </p:nvSpPr>
        <p:spPr>
          <a:xfrm rot="10800000">
            <a:off x="1057314" y="5416942"/>
            <a:ext cx="1131921" cy="254096"/>
          </a:xfrm>
          <a:prstGeom prst="triangle">
            <a:avLst/>
          </a:prstGeom>
          <a:gradFill>
            <a:gsLst>
              <a:gs pos="0">
                <a:srgbClr val="78B832"/>
              </a:gs>
              <a:gs pos="100000">
                <a:srgbClr val="B8E08C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ED79D065-4590-9E73-95BD-705919D5DCF2}"/>
              </a:ext>
            </a:extLst>
          </p:cNvPr>
          <p:cNvGrpSpPr/>
          <p:nvPr/>
        </p:nvGrpSpPr>
        <p:grpSpPr>
          <a:xfrm>
            <a:off x="1057314" y="3430579"/>
            <a:ext cx="1131921" cy="455443"/>
            <a:chOff x="1057313" y="3173604"/>
            <a:chExt cx="1131921" cy="455443"/>
          </a:xfrm>
        </p:grpSpPr>
        <p:sp>
          <p:nvSpPr>
            <p:cNvPr id="43" name="二等辺三角形 42">
              <a:extLst>
                <a:ext uri="{FF2B5EF4-FFF2-40B4-BE49-F238E27FC236}">
                  <a16:creationId xmlns:a16="http://schemas.microsoft.com/office/drawing/2014/main" id="{78CB898E-FD6B-4B5A-A9A5-2EA0B8E17025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78B832"/>
                </a:gs>
                <a:gs pos="100000">
                  <a:srgbClr val="B8E08C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589ED85-E024-54C3-C078-BED4CEF3523B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6BA42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  <a:endParaRPr lang="en-US" altLang="ja-JP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44" name="二等辺三角形 43">
            <a:extLst>
              <a:ext uri="{FF2B5EF4-FFF2-40B4-BE49-F238E27FC236}">
                <a16:creationId xmlns:a16="http://schemas.microsoft.com/office/drawing/2014/main" id="{75BF3ECA-EA6A-2C0E-15E5-2530A01F387B}"/>
              </a:ext>
            </a:extLst>
          </p:cNvPr>
          <p:cNvSpPr/>
          <p:nvPr/>
        </p:nvSpPr>
        <p:spPr>
          <a:xfrm rot="10800000">
            <a:off x="7047953" y="5416942"/>
            <a:ext cx="1131921" cy="254096"/>
          </a:xfrm>
          <a:prstGeom prst="triangle">
            <a:avLst/>
          </a:prstGeom>
          <a:gradFill>
            <a:gsLst>
              <a:gs pos="0">
                <a:srgbClr val="2BA3D9"/>
              </a:gs>
              <a:gs pos="100000">
                <a:srgbClr val="A0D6EE">
                  <a:alpha val="0"/>
                </a:srgbClr>
              </a:gs>
            </a:gsLst>
            <a:lin ang="5400000" scaled="1"/>
          </a:gra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矢印: 折線 23">
            <a:extLst>
              <a:ext uri="{FF2B5EF4-FFF2-40B4-BE49-F238E27FC236}">
                <a16:creationId xmlns:a16="http://schemas.microsoft.com/office/drawing/2014/main" id="{E741516D-8970-F070-8314-E4E879021597}"/>
              </a:ext>
            </a:extLst>
          </p:cNvPr>
          <p:cNvSpPr/>
          <p:nvPr/>
        </p:nvSpPr>
        <p:spPr>
          <a:xfrm>
            <a:off x="4993016" y="2196923"/>
            <a:ext cx="1270202" cy="2445537"/>
          </a:xfrm>
          <a:prstGeom prst="bentArrow">
            <a:avLst>
              <a:gd name="adj1" fmla="val 17111"/>
              <a:gd name="adj2" fmla="val 15139"/>
              <a:gd name="adj3" fmla="val 15139"/>
              <a:gd name="adj4" fmla="val 23375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6" name="矢印: 折線 45">
            <a:extLst>
              <a:ext uri="{FF2B5EF4-FFF2-40B4-BE49-F238E27FC236}">
                <a16:creationId xmlns:a16="http://schemas.microsoft.com/office/drawing/2014/main" id="{0DA89158-7929-B613-2F20-FDA57930EC4D}"/>
              </a:ext>
            </a:extLst>
          </p:cNvPr>
          <p:cNvSpPr/>
          <p:nvPr/>
        </p:nvSpPr>
        <p:spPr>
          <a:xfrm>
            <a:off x="5004567" y="3661465"/>
            <a:ext cx="1258651" cy="527794"/>
          </a:xfrm>
          <a:prstGeom prst="bentArrow">
            <a:avLst>
              <a:gd name="adj1" fmla="val 38976"/>
              <a:gd name="adj2" fmla="val 31876"/>
              <a:gd name="adj3" fmla="val 28637"/>
              <a:gd name="adj4" fmla="val 43750"/>
            </a:avLst>
          </a:prstGeom>
          <a:solidFill>
            <a:srgbClr val="F0A62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72000" numCol="1" rtlCol="0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ja-JP" altLang="en-US" sz="120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A52335EC-F554-6A93-9926-BD46A59913AE}"/>
              </a:ext>
            </a:extLst>
          </p:cNvPr>
          <p:cNvGrpSpPr/>
          <p:nvPr/>
        </p:nvGrpSpPr>
        <p:grpSpPr>
          <a:xfrm>
            <a:off x="274551" y="5671510"/>
            <a:ext cx="2697447" cy="637215"/>
            <a:chOff x="274551" y="5671510"/>
            <a:chExt cx="2697447" cy="637215"/>
          </a:xfrm>
        </p:grpSpPr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A4554ED2-AEF6-932E-6FDA-6EC75DD1B87C}"/>
                </a:ext>
              </a:extLst>
            </p:cNvPr>
            <p:cNvSpPr/>
            <p:nvPr/>
          </p:nvSpPr>
          <p:spPr bwMode="auto">
            <a:xfrm>
              <a:off x="274551" y="5671510"/>
              <a:ext cx="2697447" cy="637215"/>
            </a:xfrm>
            <a:prstGeom prst="rect">
              <a:avLst/>
            </a:prstGeom>
            <a:solidFill>
              <a:srgbClr val="EBFAE6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54F5428C-7051-C6FF-F2CF-59A923993550}"/>
                </a:ext>
              </a:extLst>
            </p:cNvPr>
            <p:cNvSpPr/>
            <p:nvPr/>
          </p:nvSpPr>
          <p:spPr bwMode="auto">
            <a:xfrm>
              <a:off x="274551" y="5682870"/>
              <a:ext cx="2697447" cy="261950"/>
            </a:xfrm>
            <a:prstGeom prst="rect">
              <a:avLst/>
            </a:prstGeom>
            <a:solidFill>
              <a:srgbClr val="92D050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DCB5D93F-F31C-AB28-5B95-594815F0142F}"/>
                </a:ext>
              </a:extLst>
            </p:cNvPr>
            <p:cNvSpPr txBox="1"/>
            <p:nvPr/>
          </p:nvSpPr>
          <p:spPr>
            <a:xfrm>
              <a:off x="318269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国会の話し合いで予算が決まります。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2935E93B-B5FC-202C-633E-34B5EAD4BAF1}"/>
              </a:ext>
            </a:extLst>
          </p:cNvPr>
          <p:cNvGrpSpPr/>
          <p:nvPr/>
        </p:nvGrpSpPr>
        <p:grpSpPr>
          <a:xfrm>
            <a:off x="6263218" y="5671510"/>
            <a:ext cx="2697447" cy="637215"/>
            <a:chOff x="6263218" y="5671510"/>
            <a:chExt cx="2697447" cy="637215"/>
          </a:xfrm>
        </p:grpSpPr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47533CF-7DFC-47D2-02EB-8027F45A2FD9}"/>
                </a:ext>
              </a:extLst>
            </p:cNvPr>
            <p:cNvSpPr/>
            <p:nvPr/>
          </p:nvSpPr>
          <p:spPr bwMode="auto">
            <a:xfrm>
              <a:off x="6263218" y="5671510"/>
              <a:ext cx="2697447" cy="637215"/>
            </a:xfrm>
            <a:prstGeom prst="rect">
              <a:avLst/>
            </a:prstGeom>
            <a:solidFill>
              <a:srgbClr val="D3F1F5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ja-JP" altLang="en-US" sz="2400" dirty="0">
                <a:latin typeface="+mn-ea"/>
              </a:endParaRP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5F7409B4-B405-D1E1-602A-22FFFA51DC1D}"/>
                </a:ext>
              </a:extLst>
            </p:cNvPr>
            <p:cNvSpPr/>
            <p:nvPr/>
          </p:nvSpPr>
          <p:spPr bwMode="auto">
            <a:xfrm>
              <a:off x="6263218" y="5682870"/>
              <a:ext cx="2697447" cy="261950"/>
            </a:xfrm>
            <a:prstGeom prst="rect">
              <a:avLst/>
            </a:prstGeom>
            <a:solidFill>
              <a:srgbClr val="36BFD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議決</a:t>
              </a:r>
            </a:p>
          </p:txBody>
        </p:sp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25ADED3A-AADE-4542-EC55-6306A6F89F8F}"/>
                </a:ext>
              </a:extLst>
            </p:cNvPr>
            <p:cNvSpPr txBox="1"/>
            <p:nvPr/>
          </p:nvSpPr>
          <p:spPr>
            <a:xfrm>
              <a:off x="6306936" y="5981062"/>
              <a:ext cx="2610010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議会の話し合いで予算が決まります。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41169B96-B5CB-5D08-B5BC-8E7E840D3FC3}"/>
              </a:ext>
            </a:extLst>
          </p:cNvPr>
          <p:cNvGrpSpPr/>
          <p:nvPr/>
        </p:nvGrpSpPr>
        <p:grpSpPr>
          <a:xfrm>
            <a:off x="2928279" y="3442572"/>
            <a:ext cx="1308371" cy="1001348"/>
            <a:chOff x="2928279" y="3442572"/>
            <a:chExt cx="1308371" cy="1001348"/>
          </a:xfrm>
        </p:grpSpPr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AE32022B-FB8C-8327-8873-3BB794223A06}"/>
                </a:ext>
              </a:extLst>
            </p:cNvPr>
            <p:cNvSpPr txBox="1"/>
            <p:nvPr/>
          </p:nvSpPr>
          <p:spPr>
            <a:xfrm>
              <a:off x="3440617" y="3442572"/>
              <a:ext cx="543739" cy="3004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FA68FFAF-6322-1D4D-1C9B-E6DBACB98C6D}"/>
                </a:ext>
              </a:extLst>
            </p:cNvPr>
            <p:cNvSpPr txBox="1"/>
            <p:nvPr/>
          </p:nvSpPr>
          <p:spPr>
            <a:xfrm>
              <a:off x="2928279" y="4033743"/>
              <a:ext cx="1308371" cy="410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CD9AD846-8D17-A717-9C91-4D8D0F0D4974}"/>
              </a:ext>
            </a:extLst>
          </p:cNvPr>
          <p:cNvGrpSpPr/>
          <p:nvPr/>
        </p:nvGrpSpPr>
        <p:grpSpPr>
          <a:xfrm>
            <a:off x="5189573" y="3442573"/>
            <a:ext cx="1170513" cy="1259447"/>
            <a:chOff x="5189573" y="3405502"/>
            <a:chExt cx="1170513" cy="1259447"/>
          </a:xfrm>
        </p:grpSpPr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5D2811FE-0BF2-89A2-1F64-34B2F72A6CBC}"/>
                </a:ext>
              </a:extLst>
            </p:cNvPr>
            <p:cNvSpPr txBox="1"/>
            <p:nvPr/>
          </p:nvSpPr>
          <p:spPr>
            <a:xfrm>
              <a:off x="5421485" y="3405502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6A5EC992-607B-0E45-4EE1-3CA093FF12EC}"/>
                </a:ext>
              </a:extLst>
            </p:cNvPr>
            <p:cNvSpPr txBox="1"/>
            <p:nvPr/>
          </p:nvSpPr>
          <p:spPr>
            <a:xfrm>
              <a:off x="5189573" y="3916218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都道府県・市区町村議会議員を選びます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5747A7DE-8D3B-DDDD-47C6-A2E47E5F1179}"/>
              </a:ext>
            </a:extLst>
          </p:cNvPr>
          <p:cNvGrpSpPr/>
          <p:nvPr/>
        </p:nvGrpSpPr>
        <p:grpSpPr>
          <a:xfrm>
            <a:off x="5189574" y="2475502"/>
            <a:ext cx="1170513" cy="1001174"/>
            <a:chOff x="5189574" y="2180717"/>
            <a:chExt cx="1170513" cy="1001174"/>
          </a:xfrm>
        </p:grpSpPr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4D4E7DC5-16F5-57BC-12C4-DCB3C7C0B2AD}"/>
                </a:ext>
              </a:extLst>
            </p:cNvPr>
            <p:cNvSpPr txBox="1"/>
            <p:nvPr/>
          </p:nvSpPr>
          <p:spPr>
            <a:xfrm>
              <a:off x="5426090" y="2180717"/>
              <a:ext cx="543739" cy="3004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400" dirty="0">
                  <a:solidFill>
                    <a:srgbClr val="DB92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選挙</a:t>
              </a:r>
              <a:endParaRPr lang="en-US" altLang="ja-JP" sz="1400" dirty="0">
                <a:solidFill>
                  <a:srgbClr val="DB920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E15773EF-E9EF-9B06-D036-E0B5F19F50A2}"/>
                </a:ext>
              </a:extLst>
            </p:cNvPr>
            <p:cNvSpPr txBox="1"/>
            <p:nvPr/>
          </p:nvSpPr>
          <p:spPr>
            <a:xfrm>
              <a:off x="5189574" y="2433160"/>
              <a:ext cx="1170513" cy="748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住民の代表である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都道府県知事・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0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市区町村長を選びます</a:t>
              </a:r>
              <a:endParaRPr lang="en-US" altLang="ja-JP" sz="10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DBF77143-1A43-786C-665E-751D07F6AB61}"/>
              </a:ext>
            </a:extLst>
          </p:cNvPr>
          <p:cNvSpPr txBox="1"/>
          <p:nvPr/>
        </p:nvSpPr>
        <p:spPr>
          <a:xfrm>
            <a:off x="3299404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6BA42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endParaRPr lang="en-US" altLang="ja-JP" sz="1200" dirty="0">
              <a:solidFill>
                <a:srgbClr val="6BA42C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A98BF33D-AB7B-4216-2C63-0A79A8110628}"/>
              </a:ext>
            </a:extLst>
          </p:cNvPr>
          <p:cNvSpPr txBox="1"/>
          <p:nvPr/>
        </p:nvSpPr>
        <p:spPr>
          <a:xfrm>
            <a:off x="5169191" y="1671624"/>
            <a:ext cx="796033" cy="507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4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</a:t>
            </a:r>
            <a:endParaRPr lang="en-US" altLang="ja-JP" sz="14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ja-JP" altLang="en-US" sz="1200" dirty="0">
                <a:solidFill>
                  <a:srgbClr val="1F7EA9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lang="en-US" altLang="ja-JP" sz="1200" dirty="0">
              <a:solidFill>
                <a:srgbClr val="1F7EA9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6CB093FA-7B44-D371-6DAF-595448E4E0A0}"/>
              </a:ext>
            </a:extLst>
          </p:cNvPr>
          <p:cNvGrpSpPr/>
          <p:nvPr/>
        </p:nvGrpSpPr>
        <p:grpSpPr>
          <a:xfrm>
            <a:off x="7043247" y="3430579"/>
            <a:ext cx="1131921" cy="455443"/>
            <a:chOff x="1057313" y="3173604"/>
            <a:chExt cx="1131921" cy="455443"/>
          </a:xfrm>
        </p:grpSpPr>
        <p:sp>
          <p:nvSpPr>
            <p:cNvPr id="20" name="二等辺三角形 19">
              <a:extLst>
                <a:ext uri="{FF2B5EF4-FFF2-40B4-BE49-F238E27FC236}">
                  <a16:creationId xmlns:a16="http://schemas.microsoft.com/office/drawing/2014/main" id="{390505C6-EE46-FE0A-29B6-473EE8E6502A}"/>
                </a:ext>
              </a:extLst>
            </p:cNvPr>
            <p:cNvSpPr/>
            <p:nvPr/>
          </p:nvSpPr>
          <p:spPr>
            <a:xfrm rot="10800000">
              <a:off x="1057313" y="3382470"/>
              <a:ext cx="1131921" cy="246577"/>
            </a:xfrm>
            <a:prstGeom prst="triangle">
              <a:avLst/>
            </a:prstGeom>
            <a:gradFill>
              <a:gsLst>
                <a:gs pos="0">
                  <a:srgbClr val="2BA3D9"/>
                </a:gs>
                <a:gs pos="100000">
                  <a:srgbClr val="A0D6EE">
                    <a:alpha val="0"/>
                  </a:srgbClr>
                </a:gs>
              </a:gsLst>
              <a:lin ang="5400000" scaled="1"/>
            </a:gra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72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endParaRPr lang="ja-JP" altLang="en-US" sz="120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8F15EDEF-A246-7DA5-E508-93B623CF3696}"/>
                </a:ext>
              </a:extLst>
            </p:cNvPr>
            <p:cNvSpPr txBox="1"/>
            <p:nvPr/>
          </p:nvSpPr>
          <p:spPr>
            <a:xfrm>
              <a:off x="1071681" y="3173604"/>
              <a:ext cx="1103187" cy="270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solidFill>
                    <a:srgbClr val="29A8B9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予算案の提出</a:t>
              </a:r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1A09FFB4-F77C-6945-F38F-AA452EE53822}"/>
              </a:ext>
            </a:extLst>
          </p:cNvPr>
          <p:cNvGrpSpPr/>
          <p:nvPr/>
        </p:nvGrpSpPr>
        <p:grpSpPr>
          <a:xfrm>
            <a:off x="107504" y="891913"/>
            <a:ext cx="9036496" cy="386081"/>
            <a:chOff x="107504" y="891913"/>
            <a:chExt cx="9036496" cy="386081"/>
          </a:xfrm>
        </p:grpSpPr>
        <p:sp>
          <p:nvSpPr>
            <p:cNvPr id="3" name="テキスト ボックス 18">
              <a:extLst>
                <a:ext uri="{FF2B5EF4-FFF2-40B4-BE49-F238E27FC236}">
                  <a16:creationId xmlns:a16="http://schemas.microsoft.com/office/drawing/2014/main" id="{3668E1ED-8345-6221-5D9E-A682D9817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504" y="928155"/>
              <a:ext cx="9036496" cy="349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defTabSz="419207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ja-JP" altLang="en-US" sz="1500" b="1" dirty="0">
                  <a:solidFill>
                    <a:prstClr val="black"/>
                  </a:solidFill>
                  <a:latin typeface="+mn-ea"/>
                  <a:ea typeface="+mn-ea"/>
                </a:rPr>
                <a:t>国の税金に関する法律</a:t>
              </a:r>
              <a:r>
                <a:rPr lang="ja-JP" altLang="en-US" sz="1200" b="1" dirty="0">
                  <a:solidFill>
                    <a:prstClr val="black"/>
                  </a:solidFill>
                  <a:latin typeface="+mn-ea"/>
                  <a:ea typeface="+mn-ea"/>
                </a:rPr>
                <a:t>（税負担の方法）</a:t>
              </a:r>
              <a:r>
                <a:rPr lang="ja-JP" altLang="en-US" sz="1500" b="1" dirty="0">
                  <a:solidFill>
                    <a:prstClr val="black"/>
                  </a:solidFill>
                  <a:latin typeface="+mn-ea"/>
                  <a:ea typeface="+mn-ea"/>
                </a:rPr>
                <a:t>と税金の使い道</a:t>
              </a:r>
              <a:r>
                <a:rPr lang="ja-JP" altLang="en-US" sz="1200" b="1" dirty="0">
                  <a:solidFill>
                    <a:prstClr val="black"/>
                  </a:solidFill>
                  <a:latin typeface="+mn-ea"/>
                  <a:ea typeface="+mn-ea"/>
                </a:rPr>
                <a:t>（予算）</a:t>
              </a:r>
              <a:r>
                <a:rPr lang="ja-JP" altLang="en-US" sz="1500" b="1" dirty="0">
                  <a:solidFill>
                    <a:prstClr val="black"/>
                  </a:solidFill>
                  <a:latin typeface="+mn-ea"/>
                  <a:ea typeface="+mn-ea"/>
                </a:rPr>
                <a:t>は、国民の代表者である国会議員が決めています。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74CD76D-A118-104E-20F4-22261F009FE9}"/>
                </a:ext>
              </a:extLst>
            </p:cNvPr>
            <p:cNvSpPr txBox="1"/>
            <p:nvPr/>
          </p:nvSpPr>
          <p:spPr>
            <a:xfrm>
              <a:off x="2208372" y="891913"/>
              <a:ext cx="409086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6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072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8" grpId="0" animBg="1"/>
      <p:bldP spid="37" grpId="0" animBg="1"/>
      <p:bldP spid="15" grpId="0" animBg="1"/>
      <p:bldP spid="16" grpId="0" animBg="1"/>
      <p:bldP spid="10" grpId="0" animBg="1"/>
      <p:bldP spid="25" grpId="0" animBg="1"/>
      <p:bldP spid="27" grpId="0" animBg="1"/>
      <p:bldP spid="28" grpId="0" animBg="1"/>
      <p:bldP spid="5" grpId="0" animBg="1"/>
      <p:bldP spid="39" grpId="0" animBg="1"/>
      <p:bldP spid="44" grpId="0" animBg="1"/>
      <p:bldP spid="24" grpId="0" animBg="1"/>
      <p:bldP spid="46" grpId="0" animBg="1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6FF4B1-6996-DBA4-1A28-2DF8000B5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ECE889-A175-348C-2ECD-15463DF5AC70}"/>
              </a:ext>
            </a:extLst>
          </p:cNvPr>
          <p:cNvSpPr txBox="1"/>
          <p:nvPr/>
        </p:nvSpPr>
        <p:spPr>
          <a:xfrm>
            <a:off x="139768" y="942237"/>
            <a:ext cx="4059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国の予算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  <a:r>
              <a:rPr lang="zh-CN" altLang="en-US" sz="20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  <a:endParaRPr lang="zh-CN" altLang="en-US" sz="3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1F211882-664E-954B-4D77-57F0EFB14B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4308580"/>
              </p:ext>
            </p:extLst>
          </p:nvPr>
        </p:nvGraphicFramePr>
        <p:xfrm>
          <a:off x="525615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グラフ 21">
            <a:extLst>
              <a:ext uri="{FF2B5EF4-FFF2-40B4-BE49-F238E27FC236}">
                <a16:creationId xmlns:a16="http://schemas.microsoft.com/office/drawing/2014/main" id="{0053C5BC-1E99-D2B3-924F-3FCDE65DC3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858847"/>
              </p:ext>
            </p:extLst>
          </p:nvPr>
        </p:nvGraphicFramePr>
        <p:xfrm>
          <a:off x="4907813" y="2131251"/>
          <a:ext cx="3710572" cy="3301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6446" name="グループ化 16445">
            <a:extLst>
              <a:ext uri="{FF2B5EF4-FFF2-40B4-BE49-F238E27FC236}">
                <a16:creationId xmlns:a16="http://schemas.microsoft.com/office/drawing/2014/main" id="{1BF70A08-A196-5F40-7F72-FDCE933B22B1}"/>
              </a:ext>
            </a:extLst>
          </p:cNvPr>
          <p:cNvGrpSpPr/>
          <p:nvPr/>
        </p:nvGrpSpPr>
        <p:grpSpPr>
          <a:xfrm>
            <a:off x="6071245" y="3131843"/>
            <a:ext cx="1383712" cy="1300682"/>
            <a:chOff x="1882493" y="3951980"/>
            <a:chExt cx="1651281" cy="1490552"/>
          </a:xfrm>
        </p:grpSpPr>
        <p:sp>
          <p:nvSpPr>
            <p:cNvPr id="16447" name="楕円 16446">
              <a:extLst>
                <a:ext uri="{FF2B5EF4-FFF2-40B4-BE49-F238E27FC236}">
                  <a16:creationId xmlns:a16="http://schemas.microsoft.com/office/drawing/2014/main" id="{C8FC6A7F-7374-6C05-8687-4B7F9A2EBEA4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48" name="テキスト ボックス 16447">
              <a:extLst>
                <a:ext uri="{FF2B5EF4-FFF2-40B4-BE49-F238E27FC236}">
                  <a16:creationId xmlns:a16="http://schemas.microsoft.com/office/drawing/2014/main" id="{5E5C9D7D-55BC-B188-CB0B-C6E40B269154}"/>
                </a:ext>
              </a:extLst>
            </p:cNvPr>
            <p:cNvSpPr txBox="1"/>
            <p:nvPr/>
          </p:nvSpPr>
          <p:spPr>
            <a:xfrm>
              <a:off x="1882493" y="4348234"/>
              <a:ext cx="1651281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歳出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ja-JP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5,717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</a:p>
          </p:txBody>
        </p: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07E2BF1-C17A-CF0E-5AF2-50231DADD27E}"/>
              </a:ext>
            </a:extLst>
          </p:cNvPr>
          <p:cNvSpPr txBox="1"/>
          <p:nvPr/>
        </p:nvSpPr>
        <p:spPr>
          <a:xfrm>
            <a:off x="1525578" y="4657648"/>
            <a:ext cx="1734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税金など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61.8%</a:t>
            </a:r>
          </a:p>
        </p:txBody>
      </p:sp>
      <p:sp>
        <p:nvSpPr>
          <p:cNvPr id="16442" name="テキスト ボックス 16441">
            <a:extLst>
              <a:ext uri="{FF2B5EF4-FFF2-40B4-BE49-F238E27FC236}">
                <a16:creationId xmlns:a16="http://schemas.microsoft.com/office/drawing/2014/main" id="{7C893A3C-ECC9-485E-8E6B-5B8F8F7DC633}"/>
              </a:ext>
            </a:extLst>
          </p:cNvPr>
          <p:cNvSpPr txBox="1"/>
          <p:nvPr/>
        </p:nvSpPr>
        <p:spPr>
          <a:xfrm>
            <a:off x="39688" y="3360891"/>
            <a:ext cx="16517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国の借金など</a:t>
            </a:r>
            <a:r>
              <a:rPr kumimoji="1" lang="ja-JP" altLang="en-US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</a:t>
            </a:r>
            <a:r>
              <a:rPr kumimoji="1" lang="en-US" altLang="ja-JP" sz="16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31.5%</a:t>
            </a:r>
          </a:p>
        </p:txBody>
      </p:sp>
      <p:sp>
        <p:nvSpPr>
          <p:cNvPr id="16445" name="テキスト ボックス 16444">
            <a:extLst>
              <a:ext uri="{FF2B5EF4-FFF2-40B4-BE49-F238E27FC236}">
                <a16:creationId xmlns:a16="http://schemas.microsoft.com/office/drawing/2014/main" id="{9168FF1A-AD68-C4C7-2724-8807FD646887}"/>
              </a:ext>
            </a:extLst>
          </p:cNvPr>
          <p:cNvSpPr txBox="1"/>
          <p:nvPr/>
        </p:nvSpPr>
        <p:spPr>
          <a:xfrm>
            <a:off x="1735359" y="1707791"/>
            <a:ext cx="16418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6.7%</a:t>
            </a:r>
          </a:p>
        </p:txBody>
      </p:sp>
      <p:sp>
        <p:nvSpPr>
          <p:cNvPr id="16449" name="テキスト ボックス 16448">
            <a:extLst>
              <a:ext uri="{FF2B5EF4-FFF2-40B4-BE49-F238E27FC236}">
                <a16:creationId xmlns:a16="http://schemas.microsoft.com/office/drawing/2014/main" id="{E9548A6C-468B-DEF9-F86E-25880A8B4ABB}"/>
              </a:ext>
            </a:extLst>
          </p:cNvPr>
          <p:cNvSpPr txBox="1"/>
          <p:nvPr/>
        </p:nvSpPr>
        <p:spPr>
          <a:xfrm>
            <a:off x="6593048" y="1509086"/>
            <a:ext cx="2265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わたしたちの健康や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生活を守るために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33.5%</a:t>
            </a:r>
          </a:p>
        </p:txBody>
      </p:sp>
      <p:cxnSp>
        <p:nvCxnSpPr>
          <p:cNvPr id="16452" name="直線コネクタ 16451">
            <a:extLst>
              <a:ext uri="{FF2B5EF4-FFF2-40B4-BE49-F238E27FC236}">
                <a16:creationId xmlns:a16="http://schemas.microsoft.com/office/drawing/2014/main" id="{15768988-0F90-7BC2-93A7-04010ECDAC86}"/>
              </a:ext>
            </a:extLst>
          </p:cNvPr>
          <p:cNvCxnSpPr>
            <a:cxnSpLocks/>
          </p:cNvCxnSpPr>
          <p:nvPr/>
        </p:nvCxnSpPr>
        <p:spPr bwMode="auto">
          <a:xfrm flipV="1">
            <a:off x="7535954" y="230078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55" name="テキスト ボックス 16454">
            <a:extLst>
              <a:ext uri="{FF2B5EF4-FFF2-40B4-BE49-F238E27FC236}">
                <a16:creationId xmlns:a16="http://schemas.microsoft.com/office/drawing/2014/main" id="{F5F439A8-55AC-8100-98BA-AC6A52E2F5AC}"/>
              </a:ext>
            </a:extLst>
          </p:cNvPr>
          <p:cNvSpPr txBox="1"/>
          <p:nvPr/>
        </p:nvSpPr>
        <p:spPr>
          <a:xfrm>
            <a:off x="7618422" y="4671635"/>
            <a:ext cx="149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道路や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住宅などの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整備のために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5.4%</a:t>
            </a:r>
          </a:p>
        </p:txBody>
      </p:sp>
      <p:sp>
        <p:nvSpPr>
          <p:cNvPr id="16456" name="テキスト ボックス 16455">
            <a:extLst>
              <a:ext uri="{FF2B5EF4-FFF2-40B4-BE49-F238E27FC236}">
                <a16:creationId xmlns:a16="http://schemas.microsoft.com/office/drawing/2014/main" id="{079FE8AF-4948-DA72-C666-A1AC565E33F3}"/>
              </a:ext>
            </a:extLst>
          </p:cNvPr>
          <p:cNvSpPr txBox="1"/>
          <p:nvPr/>
        </p:nvSpPr>
        <p:spPr>
          <a:xfrm>
            <a:off x="5674847" y="5416616"/>
            <a:ext cx="19156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教育や科学技術を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さかんにするために　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4.9%</a:t>
            </a:r>
          </a:p>
        </p:txBody>
      </p:sp>
      <p:sp>
        <p:nvSpPr>
          <p:cNvPr id="16457" name="テキスト ボックス 16456">
            <a:extLst>
              <a:ext uri="{FF2B5EF4-FFF2-40B4-BE49-F238E27FC236}">
                <a16:creationId xmlns:a16="http://schemas.microsoft.com/office/drawing/2014/main" id="{95ED75FA-765D-FF6D-1473-F48C4C13F37B}"/>
              </a:ext>
            </a:extLst>
          </p:cNvPr>
          <p:cNvSpPr txBox="1"/>
          <p:nvPr/>
        </p:nvSpPr>
        <p:spPr>
          <a:xfrm>
            <a:off x="3894799" y="4019279"/>
            <a:ext cx="15860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都道府県や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市区町村の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財政をおぎなう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ために </a:t>
            </a:r>
            <a:endParaRPr kumimoji="1" lang="en-US" altLang="ja-JP" sz="16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15.8%</a:t>
            </a:r>
          </a:p>
        </p:txBody>
      </p:sp>
      <p:sp>
        <p:nvSpPr>
          <p:cNvPr id="16458" name="テキスト ボックス 16457">
            <a:extLst>
              <a:ext uri="{FF2B5EF4-FFF2-40B4-BE49-F238E27FC236}">
                <a16:creationId xmlns:a16="http://schemas.microsoft.com/office/drawing/2014/main" id="{9ECF22ED-06C8-6B4C-02F7-7E582FE42C43}"/>
              </a:ext>
            </a:extLst>
          </p:cNvPr>
          <p:cNvSpPr txBox="1"/>
          <p:nvPr/>
        </p:nvSpPr>
        <p:spPr>
          <a:xfrm>
            <a:off x="3666114" y="1911948"/>
            <a:ext cx="2494170" cy="100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国の借金を返したり</a:t>
            </a:r>
          </a:p>
          <a:p>
            <a:pPr algn="ctr">
              <a:lnSpc>
                <a:spcPts val="2500"/>
              </a:lnSpc>
            </a:pPr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利子を払ったりするために 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24.0%</a:t>
            </a:r>
          </a:p>
        </p:txBody>
      </p:sp>
      <p:cxnSp>
        <p:nvCxnSpPr>
          <p:cNvPr id="16461" name="直線コネクタ 16460">
            <a:extLst>
              <a:ext uri="{FF2B5EF4-FFF2-40B4-BE49-F238E27FC236}">
                <a16:creationId xmlns:a16="http://schemas.microsoft.com/office/drawing/2014/main" id="{AA5D3870-51D6-7129-210E-DC9C9A9BEA02}"/>
              </a:ext>
            </a:extLst>
          </p:cNvPr>
          <p:cNvCxnSpPr>
            <a:cxnSpLocks/>
          </p:cNvCxnSpPr>
          <p:nvPr/>
        </p:nvCxnSpPr>
        <p:spPr bwMode="auto">
          <a:xfrm flipV="1">
            <a:off x="1958502" y="2087255"/>
            <a:ext cx="141971" cy="36106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16463" name="テキスト ボックス 16462">
            <a:extLst>
              <a:ext uri="{FF2B5EF4-FFF2-40B4-BE49-F238E27FC236}">
                <a16:creationId xmlns:a16="http://schemas.microsoft.com/office/drawing/2014/main" id="{F946D637-D990-E6FB-0D3B-415135B79147}"/>
              </a:ext>
            </a:extLst>
          </p:cNvPr>
          <p:cNvSpPr txBox="1"/>
          <p:nvPr/>
        </p:nvSpPr>
        <p:spPr>
          <a:xfrm>
            <a:off x="5892535" y="4602120"/>
            <a:ext cx="1324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そのほか</a:t>
            </a:r>
            <a:r>
              <a:rPr kumimoji="1" lang="en-US" altLang="ja-JP" sz="16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16.4%</a:t>
            </a:r>
          </a:p>
        </p:txBody>
      </p:sp>
      <p:grpSp>
        <p:nvGrpSpPr>
          <p:cNvPr id="16465" name="グループ化 16464">
            <a:extLst>
              <a:ext uri="{FF2B5EF4-FFF2-40B4-BE49-F238E27FC236}">
                <a16:creationId xmlns:a16="http://schemas.microsoft.com/office/drawing/2014/main" id="{F4F61587-AACC-7FEC-F743-847A10399836}"/>
              </a:ext>
            </a:extLst>
          </p:cNvPr>
          <p:cNvGrpSpPr/>
          <p:nvPr/>
        </p:nvGrpSpPr>
        <p:grpSpPr>
          <a:xfrm>
            <a:off x="1689049" y="3131843"/>
            <a:ext cx="1383712" cy="1300682"/>
            <a:chOff x="1882493" y="3951980"/>
            <a:chExt cx="1651280" cy="1490552"/>
          </a:xfrm>
        </p:grpSpPr>
        <p:sp>
          <p:nvSpPr>
            <p:cNvPr id="16466" name="楕円 16465">
              <a:extLst>
                <a:ext uri="{FF2B5EF4-FFF2-40B4-BE49-F238E27FC236}">
                  <a16:creationId xmlns:a16="http://schemas.microsoft.com/office/drawing/2014/main" id="{DB78A850-FB48-AD24-D59C-7687CE0EE7B1}"/>
                </a:ext>
              </a:extLst>
            </p:cNvPr>
            <p:cNvSpPr/>
            <p:nvPr/>
          </p:nvSpPr>
          <p:spPr bwMode="auto">
            <a:xfrm>
              <a:off x="1974616" y="3951980"/>
              <a:ext cx="1490552" cy="1490552"/>
            </a:xfrm>
            <a:prstGeom prst="ellipse">
              <a:avLst/>
            </a:prstGeom>
            <a:solidFill>
              <a:schemeClr val="bg1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endParaRPr>
            </a:p>
          </p:txBody>
        </p:sp>
        <p:sp>
          <p:nvSpPr>
            <p:cNvPr id="16467" name="テキスト ボックス 16466">
              <a:extLst>
                <a:ext uri="{FF2B5EF4-FFF2-40B4-BE49-F238E27FC236}">
                  <a16:creationId xmlns:a16="http://schemas.microsoft.com/office/drawing/2014/main" id="{2779DCA4-EA42-0CEA-9285-4963F970676D}"/>
                </a:ext>
              </a:extLst>
            </p:cNvPr>
            <p:cNvSpPr txBox="1"/>
            <p:nvPr/>
          </p:nvSpPr>
          <p:spPr>
            <a:xfrm>
              <a:off x="1882493" y="4348234"/>
              <a:ext cx="1651280" cy="6546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>
                <a:lnSpc>
                  <a:spcPct val="8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歳入</a:t>
              </a:r>
              <a:r>
                <a:rPr lang="zh-TW" altLang="en-US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総額</a:t>
              </a:r>
            </a:p>
            <a:p>
              <a:pPr algn="ctr" rtl="0">
                <a:lnSpc>
                  <a:spcPct val="110000"/>
                </a:lnSpc>
                <a:spcBef>
                  <a:spcPts val="0"/>
                </a:spcBef>
                <a:spcAft>
                  <a:spcPts val="500"/>
                </a:spcAft>
              </a:pPr>
              <a:r>
                <a:rPr lang="en-US" altLang="zh-TW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</a:t>
              </a:r>
              <a:r>
                <a:rPr lang="en-US" altLang="ja-JP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兆</a:t>
              </a:r>
              <a:r>
                <a:rPr lang="en-US" altLang="ja-JP" sz="13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5,717</a:t>
              </a:r>
              <a:r>
                <a:rPr lang="zh-TW" altLang="en-US" sz="1300" i="0" u="none" strike="noStrike" dirty="0">
                  <a:solidFill>
                    <a:srgbClr val="000000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億円</a:t>
              </a:r>
            </a:p>
          </p:txBody>
        </p:sp>
      </p:grpSp>
      <p:cxnSp>
        <p:nvCxnSpPr>
          <p:cNvPr id="16469" name="直線コネクタ 16468">
            <a:extLst>
              <a:ext uri="{FF2B5EF4-FFF2-40B4-BE49-F238E27FC236}">
                <a16:creationId xmlns:a16="http://schemas.microsoft.com/office/drawing/2014/main" id="{B8E32218-47CE-2213-E4A3-D91CF93BFDD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729051" y="2554315"/>
            <a:ext cx="145553" cy="29500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3" name="直線コネクタ 16472">
            <a:extLst>
              <a:ext uri="{FF2B5EF4-FFF2-40B4-BE49-F238E27FC236}">
                <a16:creationId xmlns:a16="http://schemas.microsoft.com/office/drawing/2014/main" id="{333C2E99-2AFE-8086-7FD5-710B20E58937}"/>
              </a:ext>
            </a:extLst>
          </p:cNvPr>
          <p:cNvCxnSpPr>
            <a:cxnSpLocks/>
          </p:cNvCxnSpPr>
          <p:nvPr/>
        </p:nvCxnSpPr>
        <p:spPr bwMode="auto">
          <a:xfrm flipH="1">
            <a:off x="5258122" y="4320702"/>
            <a:ext cx="231618" cy="20837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78" name="直線コネクタ 16477">
            <a:extLst>
              <a:ext uri="{FF2B5EF4-FFF2-40B4-BE49-F238E27FC236}">
                <a16:creationId xmlns:a16="http://schemas.microsoft.com/office/drawing/2014/main" id="{C8E44ECE-5C03-BD25-D9E2-450248ADE49F}"/>
              </a:ext>
            </a:extLst>
          </p:cNvPr>
          <p:cNvCxnSpPr>
            <a:cxnSpLocks/>
          </p:cNvCxnSpPr>
          <p:nvPr/>
        </p:nvCxnSpPr>
        <p:spPr bwMode="auto">
          <a:xfrm flipH="1">
            <a:off x="7062097" y="4946465"/>
            <a:ext cx="490009" cy="515913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cxnSp>
        <p:nvCxnSpPr>
          <p:cNvPr id="16482" name="直線コネクタ 16481">
            <a:extLst>
              <a:ext uri="{FF2B5EF4-FFF2-40B4-BE49-F238E27FC236}">
                <a16:creationId xmlns:a16="http://schemas.microsoft.com/office/drawing/2014/main" id="{8E5E076E-18D3-4AE5-3617-75EB549CF805}"/>
              </a:ext>
            </a:extLst>
          </p:cNvPr>
          <p:cNvCxnSpPr>
            <a:cxnSpLocks/>
          </p:cNvCxnSpPr>
          <p:nvPr/>
        </p:nvCxnSpPr>
        <p:spPr bwMode="auto">
          <a:xfrm>
            <a:off x="7923021" y="4517917"/>
            <a:ext cx="321386" cy="214639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oval" w="med" len="med"/>
            <a:tailEnd type="none" w="med" len="med"/>
          </a:ln>
          <a:effectLst/>
        </p:spPr>
      </p:cxnSp>
      <p:sp>
        <p:nvSpPr>
          <p:cNvPr id="3" name="Text Box 12">
            <a:extLst>
              <a:ext uri="{FF2B5EF4-FFF2-40B4-BE49-F238E27FC236}">
                <a16:creationId xmlns:a16="http://schemas.microsoft.com/office/drawing/2014/main" id="{DEF40EDE-5A0E-CB5A-42B3-1152E323FF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40E74D1F-A336-432F-9E5F-1E319BE99609}"/>
              </a:ext>
            </a:extLst>
          </p:cNvPr>
          <p:cNvSpPr txBox="1"/>
          <p:nvPr/>
        </p:nvSpPr>
        <p:spPr>
          <a:xfrm>
            <a:off x="4295118" y="2187577"/>
            <a:ext cx="61677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dirty="0"/>
              <a:t>はら</a:t>
            </a:r>
            <a:endParaRPr kumimoji="1" lang="ja-JP" altLang="en-US" sz="7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1" name="スライド番号プレースホルダー 16400">
            <a:extLst>
              <a:ext uri="{FF2B5EF4-FFF2-40B4-BE49-F238E27FC236}">
                <a16:creationId xmlns:a16="http://schemas.microsoft.com/office/drawing/2014/main" id="{E2B65589-FE89-2737-1A9E-82DA1E8341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A9E01EB4-4F03-4AEC-D221-D61516C4C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税金の使いみちはどうやって決めるの？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3366CEC4-DA58-1B35-90CA-E27CF4B1D164}"/>
              </a:ext>
            </a:extLst>
          </p:cNvPr>
          <p:cNvSpPr txBox="1"/>
          <p:nvPr/>
        </p:nvSpPr>
        <p:spPr>
          <a:xfrm>
            <a:off x="128479" y="947186"/>
            <a:ext cx="399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spc="-9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岐阜県の予算</a:t>
            </a:r>
            <a:r>
              <a:rPr lang="zh-CN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</a:t>
            </a:r>
            <a:r>
              <a:rPr lang="zh-CN" altLang="en-US" sz="1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年度当初予算）</a:t>
            </a:r>
          </a:p>
        </p:txBody>
      </p:sp>
      <p:sp>
        <p:nvSpPr>
          <p:cNvPr id="16432" name="角丸四角形 31">
            <a:extLst>
              <a:ext uri="{FF2B5EF4-FFF2-40B4-BE49-F238E27FC236}">
                <a16:creationId xmlns:a16="http://schemas.microsoft.com/office/drawing/2014/main" id="{0A3692C6-1713-C050-8087-CE6DC7A9D631}"/>
              </a:ext>
            </a:extLst>
          </p:cNvPr>
          <p:cNvSpPr/>
          <p:nvPr/>
        </p:nvSpPr>
        <p:spPr>
          <a:xfrm>
            <a:off x="237120" y="6466162"/>
            <a:ext cx="3410735" cy="136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altLang="ja-JP" sz="800" dirty="0">
                <a:solidFill>
                  <a:schemeClr val="tx1"/>
                </a:solidFill>
              </a:rPr>
              <a:t>※</a:t>
            </a:r>
            <a:r>
              <a:rPr lang="ja-JP" altLang="en-US" sz="800">
                <a:solidFill>
                  <a:schemeClr val="tx1"/>
                </a:solidFill>
              </a:rPr>
              <a:t>各グラフの割合は端数処理のため、合計が</a:t>
            </a:r>
            <a:r>
              <a:rPr lang="en-US" altLang="ja-JP" sz="800" dirty="0">
                <a:solidFill>
                  <a:schemeClr val="tx1"/>
                </a:solidFill>
              </a:rPr>
              <a:t>100</a:t>
            </a:r>
            <a:r>
              <a:rPr lang="ja-JP" altLang="en-US" sz="800">
                <a:solidFill>
                  <a:schemeClr val="tx1"/>
                </a:solidFill>
              </a:rPr>
              <a:t>％にならない場合があります</a:t>
            </a:r>
            <a:endParaRPr lang="en-US" altLang="ja-JP" sz="800" dirty="0">
              <a:solidFill>
                <a:schemeClr val="tx1"/>
              </a:solidFill>
            </a:endParaRP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C895B24B-BE93-ED0D-FEDF-9CA6BC2E3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23354" y="962260"/>
            <a:ext cx="524849" cy="618156"/>
          </a:xfrm>
          <a:prstGeom prst="rect">
            <a:avLst/>
          </a:prstGeom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AF5F3E70-2664-16FE-B0D5-297C6EC47086}"/>
              </a:ext>
            </a:extLst>
          </p:cNvPr>
          <p:cNvGrpSpPr/>
          <p:nvPr/>
        </p:nvGrpSpPr>
        <p:grpSpPr>
          <a:xfrm>
            <a:off x="3677901" y="1378177"/>
            <a:ext cx="6120000" cy="4740164"/>
            <a:chOff x="3677901" y="1378177"/>
            <a:chExt cx="6120000" cy="4740164"/>
          </a:xfrm>
        </p:grpSpPr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32F3D4B9-E8E4-0B48-9052-D7AAD20345A7}"/>
                </a:ext>
              </a:extLst>
            </p:cNvPr>
            <p:cNvGrpSpPr/>
            <p:nvPr/>
          </p:nvGrpSpPr>
          <p:grpSpPr>
            <a:xfrm>
              <a:off x="3677901" y="1378177"/>
              <a:ext cx="6120000" cy="4140000"/>
              <a:chOff x="8128568" y="-2574104"/>
              <a:chExt cx="6120000" cy="4140000"/>
            </a:xfrm>
          </p:grpSpPr>
          <p:graphicFrame>
            <p:nvGraphicFramePr>
              <p:cNvPr id="16411" name="グラフ 16410">
                <a:extLst>
                  <a:ext uri="{FF2B5EF4-FFF2-40B4-BE49-F238E27FC236}">
                    <a16:creationId xmlns:a16="http://schemas.microsoft.com/office/drawing/2014/main" id="{66CF5D7F-C7B7-57E0-D2F2-85B795F2C390}"/>
                  </a:ext>
                </a:extLst>
              </p:cNvPr>
              <p:cNvGraphicFramePr/>
              <p:nvPr/>
            </p:nvGraphicFramePr>
            <p:xfrm>
              <a:off x="8128568" y="-2574104"/>
              <a:ext cx="6120000" cy="41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6428" name="円/楕円 16427">
                <a:extLst>
                  <a:ext uri="{FF2B5EF4-FFF2-40B4-BE49-F238E27FC236}">
                    <a16:creationId xmlns:a16="http://schemas.microsoft.com/office/drawing/2014/main" id="{C7B5883D-2518-8680-A9DD-86580A849A3F}"/>
                  </a:ext>
                </a:extLst>
              </p:cNvPr>
              <p:cNvSpPr/>
              <p:nvPr/>
            </p:nvSpPr>
            <p:spPr>
              <a:xfrm>
                <a:off x="10536033" y="-1089226"/>
                <a:ext cx="1582275" cy="15822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412" name="テキスト ボックス 16411">
              <a:extLst>
                <a:ext uri="{FF2B5EF4-FFF2-40B4-BE49-F238E27FC236}">
                  <a16:creationId xmlns:a16="http://schemas.microsoft.com/office/drawing/2014/main" id="{28C041BF-77DD-1A39-15FA-B8364345A888}"/>
                </a:ext>
              </a:extLst>
            </p:cNvPr>
            <p:cNvSpPr txBox="1"/>
            <p:nvPr/>
          </p:nvSpPr>
          <p:spPr>
            <a:xfrm>
              <a:off x="5589448" y="5522991"/>
              <a:ext cx="1285078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商工業をさかんに</a:t>
              </a:r>
            </a:p>
            <a:p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するために</a:t>
              </a:r>
            </a:p>
            <a:p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6.4%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13" name="テキスト ボックス 16412">
              <a:extLst>
                <a:ext uri="{FF2B5EF4-FFF2-40B4-BE49-F238E27FC236}">
                  <a16:creationId xmlns:a16="http://schemas.microsoft.com/office/drawing/2014/main" id="{27AACE58-9B24-576E-6B7C-740C9BA74EB3}"/>
                </a:ext>
              </a:extLst>
            </p:cNvPr>
            <p:cNvSpPr txBox="1"/>
            <p:nvPr/>
          </p:nvSpPr>
          <p:spPr>
            <a:xfrm>
              <a:off x="7501608" y="5518177"/>
              <a:ext cx="1401759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県の借金を返したり</a:t>
              </a:r>
            </a:p>
            <a:p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利子を払ったり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するために</a:t>
              </a:r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12.7%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14" name="テキスト ボックス 16413">
              <a:extLst>
                <a:ext uri="{FF2B5EF4-FFF2-40B4-BE49-F238E27FC236}">
                  <a16:creationId xmlns:a16="http://schemas.microsoft.com/office/drawing/2014/main" id="{A0A925B9-DCE4-FAF5-0696-7A41B95858D0}"/>
                </a:ext>
              </a:extLst>
            </p:cNvPr>
            <p:cNvSpPr txBox="1"/>
            <p:nvPr/>
          </p:nvSpPr>
          <p:spPr>
            <a:xfrm>
              <a:off x="6167393" y="4695399"/>
              <a:ext cx="1026100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道路や住宅の</a:t>
              </a:r>
            </a:p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整備のために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kumimoji="1"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</a:t>
              </a:r>
              <a:r>
                <a:rPr kumimoji="1" lang="en-US" altLang="ja-JP" sz="1100" dirty="0">
                  <a:ln w="5080">
                    <a:noFill/>
                  </a:ln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.5%</a:t>
              </a:r>
            </a:p>
          </p:txBody>
        </p:sp>
        <p:sp>
          <p:nvSpPr>
            <p:cNvPr id="16417" name="テキスト ボックス 16416">
              <a:extLst>
                <a:ext uri="{FF2B5EF4-FFF2-40B4-BE49-F238E27FC236}">
                  <a16:creationId xmlns:a16="http://schemas.microsoft.com/office/drawing/2014/main" id="{4691708D-8AAC-2F5C-D0E2-79F74A8549B5}"/>
                </a:ext>
              </a:extLst>
            </p:cNvPr>
            <p:cNvSpPr txBox="1"/>
            <p:nvPr/>
          </p:nvSpPr>
          <p:spPr>
            <a:xfrm>
              <a:off x="6826399" y="2430335"/>
              <a:ext cx="1508688" cy="3847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教育のために</a:t>
              </a:r>
            </a:p>
            <a:p>
              <a:pPr algn="ctr"/>
              <a:r>
                <a:rPr lang="en-US" altLang="ja-JP" sz="12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21.6%</a:t>
              </a:r>
              <a:endParaRPr kumimoji="1" lang="en-US" altLang="ja-JP" sz="12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298D5BED-93A0-79F8-3745-D0991E4F2AED}"/>
                </a:ext>
              </a:extLst>
            </p:cNvPr>
            <p:cNvSpPr txBox="1"/>
            <p:nvPr/>
          </p:nvSpPr>
          <p:spPr>
            <a:xfrm>
              <a:off x="7611213" y="3739371"/>
              <a:ext cx="108556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福祉のために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13.9%</a:t>
              </a:r>
              <a:endParaRPr kumimoji="1" lang="en-US" altLang="ja-JP" sz="1100" dirty="0">
                <a:ln w="5080">
                  <a:noFill/>
                </a:ln>
                <a:solidFill>
                  <a:schemeClr val="bg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3ED4128-930B-56B2-BD87-7BBFA8114FEA}"/>
                </a:ext>
              </a:extLst>
            </p:cNvPr>
            <p:cNvSpPr txBox="1"/>
            <p:nvPr/>
          </p:nvSpPr>
          <p:spPr>
            <a:xfrm>
              <a:off x="5350029" y="4137241"/>
              <a:ext cx="769971" cy="3231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役所の仕事の</a:t>
              </a:r>
            </a:p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ために</a:t>
              </a:r>
              <a:r>
                <a:rPr kumimoji="1"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</a:t>
              </a:r>
              <a:r>
                <a:rPr kumimoji="1" lang="en-US" altLang="ja-JP" sz="1100" dirty="0">
                  <a:ln w="5080">
                    <a:noFill/>
                  </a:ln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.0%</a:t>
              </a: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239ED95-31B0-9464-377D-09355B016288}"/>
                </a:ext>
              </a:extLst>
            </p:cNvPr>
            <p:cNvSpPr txBox="1"/>
            <p:nvPr/>
          </p:nvSpPr>
          <p:spPr>
            <a:xfrm>
              <a:off x="5190639" y="3659069"/>
              <a:ext cx="7699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警察の運営の</a:t>
              </a:r>
            </a:p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ために 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5.8%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ADBF2363-EC82-7F93-5AAE-9B0BCDF6D90A}"/>
                </a:ext>
              </a:extLst>
            </p:cNvPr>
            <p:cNvSpPr txBox="1"/>
            <p:nvPr/>
          </p:nvSpPr>
          <p:spPr>
            <a:xfrm>
              <a:off x="5190639" y="3248008"/>
              <a:ext cx="7699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農業や漁業の</a:t>
              </a:r>
            </a:p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ために 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5.3%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68769E6D-2D20-26AF-326A-B08D05AF82D9}"/>
                </a:ext>
              </a:extLst>
            </p:cNvPr>
            <p:cNvSpPr txBox="1"/>
            <p:nvPr/>
          </p:nvSpPr>
          <p:spPr>
            <a:xfrm>
              <a:off x="4737634" y="2627223"/>
              <a:ext cx="94983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街を清潔に</a:t>
              </a:r>
            </a:p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保つために 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3.7%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1937FD00-A54D-EB04-36D2-51BC8CFF71B2}"/>
                </a:ext>
              </a:extLst>
            </p:cNvPr>
            <p:cNvSpPr txBox="1"/>
            <p:nvPr/>
          </p:nvSpPr>
          <p:spPr>
            <a:xfrm>
              <a:off x="5853141" y="2421946"/>
              <a:ext cx="807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そのほか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15.1%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6ABC0DE-1AB1-1395-A7C0-A7C6851D6B6B}"/>
                </a:ext>
              </a:extLst>
            </p:cNvPr>
            <p:cNvSpPr txBox="1"/>
            <p:nvPr/>
          </p:nvSpPr>
          <p:spPr>
            <a:xfrm>
              <a:off x="6436401" y="3400648"/>
              <a:ext cx="825867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700" spc="-90">
                  <a:solidFill>
                    <a:srgbClr val="FF0000"/>
                  </a:solidFill>
                </a:rPr>
                <a:t>歳出</a:t>
              </a:r>
              <a:r>
                <a:rPr kumimoji="1" lang="ja-JP" altLang="en-US" sz="1700" spc="-90"/>
                <a:t>総額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89E315B3-0B98-3AB9-C407-5A52AEED5F54}"/>
                </a:ext>
              </a:extLst>
            </p:cNvPr>
            <p:cNvSpPr txBox="1"/>
            <p:nvPr/>
          </p:nvSpPr>
          <p:spPr>
            <a:xfrm>
              <a:off x="6485747" y="3701592"/>
              <a:ext cx="826508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300" spc="110" dirty="0">
                  <a:latin typeface="+mn-ea"/>
                </a:rPr>
                <a:t>8,861</a:t>
              </a:r>
              <a:r>
                <a:rPr kumimoji="1" lang="ja-JP" altLang="en-US" sz="1300" spc="110">
                  <a:latin typeface="+mn-ea"/>
                </a:rPr>
                <a:t>億円</a:t>
              </a:r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9F471B19-6EF6-86CB-9272-DB2CCCF53C0B}"/>
                </a:ext>
              </a:extLst>
            </p:cNvPr>
            <p:cNvCxnSpPr/>
            <p:nvPr/>
          </p:nvCxnSpPr>
          <p:spPr>
            <a:xfrm>
              <a:off x="7667538" y="4986442"/>
              <a:ext cx="0" cy="466402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4B68261C-79EC-5D22-3464-5792446B4522}"/>
                </a:ext>
              </a:extLst>
            </p:cNvPr>
            <p:cNvCxnSpPr/>
            <p:nvPr/>
          </p:nvCxnSpPr>
          <p:spPr>
            <a:xfrm>
              <a:off x="5696125" y="4986442"/>
              <a:ext cx="0" cy="466402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A3718326-07CE-E63C-9297-81C9822A08F7}"/>
              </a:ext>
            </a:extLst>
          </p:cNvPr>
          <p:cNvGrpSpPr/>
          <p:nvPr/>
        </p:nvGrpSpPr>
        <p:grpSpPr>
          <a:xfrm>
            <a:off x="-964800" y="1355725"/>
            <a:ext cx="6359122" cy="4412148"/>
            <a:chOff x="-964800" y="1355725"/>
            <a:chExt cx="6359122" cy="4412148"/>
          </a:xfrm>
        </p:grpSpPr>
        <p:grpSp>
          <p:nvGrpSpPr>
            <p:cNvPr id="16409" name="グループ化 16408">
              <a:extLst>
                <a:ext uri="{FF2B5EF4-FFF2-40B4-BE49-F238E27FC236}">
                  <a16:creationId xmlns:a16="http://schemas.microsoft.com/office/drawing/2014/main" id="{C4665037-9DD9-FA49-11FC-4A57B88A4788}"/>
                </a:ext>
              </a:extLst>
            </p:cNvPr>
            <p:cNvGrpSpPr/>
            <p:nvPr/>
          </p:nvGrpSpPr>
          <p:grpSpPr>
            <a:xfrm>
              <a:off x="-964800" y="1355725"/>
              <a:ext cx="6120000" cy="4140000"/>
              <a:chOff x="3477947" y="1433372"/>
              <a:chExt cx="6120000" cy="4140000"/>
            </a:xfrm>
          </p:grpSpPr>
          <p:graphicFrame>
            <p:nvGraphicFramePr>
              <p:cNvPr id="35" name="グラフ 34">
                <a:extLst>
                  <a:ext uri="{FF2B5EF4-FFF2-40B4-BE49-F238E27FC236}">
                    <a16:creationId xmlns:a16="http://schemas.microsoft.com/office/drawing/2014/main" id="{D8A1FD8E-CA01-63F9-F828-468293AF75BE}"/>
                  </a:ext>
                </a:extLst>
              </p:cNvPr>
              <p:cNvGraphicFramePr/>
              <p:nvPr/>
            </p:nvGraphicFramePr>
            <p:xfrm>
              <a:off x="3477947" y="1433372"/>
              <a:ext cx="6120000" cy="414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aphicFrame>
            <p:nvGraphicFramePr>
              <p:cNvPr id="36" name="グラフ 35">
                <a:extLst>
                  <a:ext uri="{FF2B5EF4-FFF2-40B4-BE49-F238E27FC236}">
                    <a16:creationId xmlns:a16="http://schemas.microsoft.com/office/drawing/2014/main" id="{F802D7A3-82BA-0758-BEEF-BD51688394BB}"/>
                  </a:ext>
                </a:extLst>
              </p:cNvPr>
              <p:cNvGraphicFramePr/>
              <p:nvPr/>
            </p:nvGraphicFramePr>
            <p:xfrm>
              <a:off x="4272083" y="2020734"/>
              <a:ext cx="4871747" cy="327069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7"/>
              </a:graphicData>
            </a:graphic>
          </p:graphicFrame>
          <p:graphicFrame>
            <p:nvGraphicFramePr>
              <p:cNvPr id="37" name="グラフ 36">
                <a:extLst>
                  <a:ext uri="{FF2B5EF4-FFF2-40B4-BE49-F238E27FC236}">
                    <a16:creationId xmlns:a16="http://schemas.microsoft.com/office/drawing/2014/main" id="{A72C86FF-1167-58B8-E064-20A2FF7678D5}"/>
                  </a:ext>
                </a:extLst>
              </p:cNvPr>
              <p:cNvGraphicFramePr/>
              <p:nvPr/>
            </p:nvGraphicFramePr>
            <p:xfrm>
              <a:off x="5237075" y="2718201"/>
              <a:ext cx="2849262" cy="205457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38" name="円/楕円 37">
                <a:extLst>
                  <a:ext uri="{FF2B5EF4-FFF2-40B4-BE49-F238E27FC236}">
                    <a16:creationId xmlns:a16="http://schemas.microsoft.com/office/drawing/2014/main" id="{8C62C58D-1469-1E81-B9F8-AEB61AAFAA7A}"/>
                  </a:ext>
                </a:extLst>
              </p:cNvPr>
              <p:cNvSpPr/>
              <p:nvPr/>
            </p:nvSpPr>
            <p:spPr>
              <a:xfrm>
                <a:off x="6014369" y="3099654"/>
                <a:ext cx="1314000" cy="13140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6406" name="テキスト ボックス 16405">
              <a:extLst>
                <a:ext uri="{FF2B5EF4-FFF2-40B4-BE49-F238E27FC236}">
                  <a16:creationId xmlns:a16="http://schemas.microsoft.com/office/drawing/2014/main" id="{8A044CA6-15CC-CEB4-20AA-3D60E2265A9C}"/>
                </a:ext>
              </a:extLst>
            </p:cNvPr>
            <p:cNvSpPr txBox="1"/>
            <p:nvPr/>
          </p:nvSpPr>
          <p:spPr>
            <a:xfrm rot="18513120">
              <a:off x="1353398" y="3074999"/>
              <a:ext cx="1102496" cy="70723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110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依存財源 </a:t>
              </a:r>
              <a:r>
                <a:rPr lang="en-US" altLang="ja-JP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46.0%</a:t>
              </a:r>
              <a:endParaRPr kumimoji="1" lang="en-US" altLang="ja-JP" sz="1100" dirty="0">
                <a:ln w="5080">
                  <a:noFill/>
                </a:ln>
                <a:solidFill>
                  <a:schemeClr val="bg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7" name="テキスト ボックス 16406">
              <a:extLst>
                <a:ext uri="{FF2B5EF4-FFF2-40B4-BE49-F238E27FC236}">
                  <a16:creationId xmlns:a16="http://schemas.microsoft.com/office/drawing/2014/main" id="{E884685C-9D70-A51E-CE7E-A9D451D35FBE}"/>
                </a:ext>
              </a:extLst>
            </p:cNvPr>
            <p:cNvSpPr txBox="1"/>
            <p:nvPr/>
          </p:nvSpPr>
          <p:spPr>
            <a:xfrm rot="3063929">
              <a:off x="1958331" y="3048886"/>
              <a:ext cx="1102496" cy="7053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110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自主財源 </a:t>
              </a:r>
              <a:r>
                <a:rPr lang="en-US" altLang="ja-JP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54.0%</a:t>
              </a:r>
              <a:endParaRPr kumimoji="1" lang="en-US" altLang="ja-JP" sz="1100" dirty="0">
                <a:ln w="5080">
                  <a:noFill/>
                </a:ln>
                <a:solidFill>
                  <a:schemeClr val="bg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8" name="テキスト ボックス 16407">
              <a:extLst>
                <a:ext uri="{FF2B5EF4-FFF2-40B4-BE49-F238E27FC236}">
                  <a16:creationId xmlns:a16="http://schemas.microsoft.com/office/drawing/2014/main" id="{B7C534A7-03C9-A169-BA22-75485ED58B50}"/>
                </a:ext>
              </a:extLst>
            </p:cNvPr>
            <p:cNvSpPr txBox="1"/>
            <p:nvPr/>
          </p:nvSpPr>
          <p:spPr>
            <a:xfrm rot="2089578">
              <a:off x="2144970" y="2843080"/>
              <a:ext cx="1099421" cy="3600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ja-JP" altLang="en-US" sz="110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県税 </a:t>
              </a:r>
              <a:r>
                <a:rPr lang="en-US" altLang="ja-JP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28.9%</a:t>
              </a:r>
              <a:endParaRPr kumimoji="1" lang="en-US" altLang="ja-JP" sz="1100" dirty="0">
                <a:ln w="5080">
                  <a:noFill/>
                </a:ln>
                <a:solidFill>
                  <a:schemeClr val="bg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64BEC5C2-D6A0-D790-F22B-A7CF52FB253F}"/>
                </a:ext>
              </a:extLst>
            </p:cNvPr>
            <p:cNvSpPr txBox="1"/>
            <p:nvPr/>
          </p:nvSpPr>
          <p:spPr>
            <a:xfrm>
              <a:off x="1803908" y="3390538"/>
              <a:ext cx="825867" cy="2616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kumimoji="1" lang="ja-JP" altLang="en-US" sz="1700" spc="-90">
                  <a:solidFill>
                    <a:srgbClr val="FF0000"/>
                  </a:solidFill>
                </a:rPr>
                <a:t>歳入</a:t>
              </a:r>
              <a:r>
                <a:rPr kumimoji="1" lang="ja-JP" altLang="en-US" sz="1700" spc="-90"/>
                <a:t>総額</a:t>
              </a: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B3D6ACF1-74BD-76CD-7E1B-A578742844CF}"/>
                </a:ext>
              </a:extLst>
            </p:cNvPr>
            <p:cNvSpPr txBox="1"/>
            <p:nvPr/>
          </p:nvSpPr>
          <p:spPr>
            <a:xfrm>
              <a:off x="1818085" y="3691482"/>
              <a:ext cx="826508" cy="20005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kumimoji="1" lang="en-US" altLang="ja-JP" sz="1300" spc="110" dirty="0">
                  <a:latin typeface="+mn-ea"/>
                </a:rPr>
                <a:t>8,861</a:t>
              </a:r>
              <a:r>
                <a:rPr kumimoji="1" lang="ja-JP" altLang="en-US" sz="1300" spc="110">
                  <a:latin typeface="+mn-ea"/>
                </a:rPr>
                <a:t>億円</a:t>
              </a: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52AA9FE-99AD-A05C-480C-CCB107468E16}"/>
                </a:ext>
              </a:extLst>
            </p:cNvPr>
            <p:cNvSpPr txBox="1"/>
            <p:nvPr/>
          </p:nvSpPr>
          <p:spPr>
            <a:xfrm>
              <a:off x="2212319" y="2086386"/>
              <a:ext cx="8075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県民税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9.0%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E1C7FE9-0827-4715-7394-8F64847EC817}"/>
                </a:ext>
              </a:extLst>
            </p:cNvPr>
            <p:cNvSpPr txBox="1"/>
            <p:nvPr/>
          </p:nvSpPr>
          <p:spPr>
            <a:xfrm>
              <a:off x="3252554" y="2925285"/>
              <a:ext cx="899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地方消費税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6.5%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8BE5F1B-4326-80BA-DDA9-04B122B6ABA1}"/>
                </a:ext>
              </a:extLst>
            </p:cNvPr>
            <p:cNvSpPr txBox="1"/>
            <p:nvPr/>
          </p:nvSpPr>
          <p:spPr>
            <a:xfrm>
              <a:off x="2841493" y="2413557"/>
              <a:ext cx="899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事業税 </a:t>
              </a:r>
              <a:endParaRPr lang="en-US" altLang="ja-JP" sz="1300" dirty="0">
                <a:ln w="5080">
                  <a:noFill/>
                </a:ln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6.7%</a:t>
              </a:r>
              <a:endParaRPr kumimoji="1" lang="en-US" altLang="ja-JP" sz="1100" dirty="0">
                <a:ln w="5080">
                  <a:noFill/>
                </a:ln>
                <a:solidFill>
                  <a:schemeClr val="bg1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F8199BF-5FBB-5379-783A-9D8D32DFE760}"/>
                </a:ext>
              </a:extLst>
            </p:cNvPr>
            <p:cNvSpPr txBox="1"/>
            <p:nvPr/>
          </p:nvSpPr>
          <p:spPr>
            <a:xfrm>
              <a:off x="4178331" y="3296101"/>
              <a:ext cx="68428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自動車税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3.8%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DEAE7127-4F94-09FA-EA0B-C70058CCF3DD}"/>
                </a:ext>
              </a:extLst>
            </p:cNvPr>
            <p:cNvSpPr txBox="1"/>
            <p:nvPr/>
          </p:nvSpPr>
          <p:spPr>
            <a:xfrm>
              <a:off x="2967328" y="4158467"/>
              <a:ext cx="899996" cy="5693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地方消費税</a:t>
              </a:r>
            </a:p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清算金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11.1%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99D34C2B-26A8-30F1-7DA9-BE6185D2B8EA}"/>
                </a:ext>
              </a:extLst>
            </p:cNvPr>
            <p:cNvSpPr txBox="1"/>
            <p:nvPr/>
          </p:nvSpPr>
          <p:spPr>
            <a:xfrm>
              <a:off x="2354932" y="4653418"/>
              <a:ext cx="899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諸収入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5.7%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E54E34C3-0332-0D35-FE93-2CAE4881C3BE}"/>
                </a:ext>
              </a:extLst>
            </p:cNvPr>
            <p:cNvSpPr txBox="1"/>
            <p:nvPr/>
          </p:nvSpPr>
          <p:spPr>
            <a:xfrm>
              <a:off x="2024219" y="4846364"/>
              <a:ext cx="6315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 spc="-7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繰入金</a:t>
              </a: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5.8%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4" name="テキスト ボックス 33">
              <a:extLst>
                <a:ext uri="{FF2B5EF4-FFF2-40B4-BE49-F238E27FC236}">
                  <a16:creationId xmlns:a16="http://schemas.microsoft.com/office/drawing/2014/main" id="{E51BBD54-3166-A6CD-1D06-30342951AD12}"/>
                </a:ext>
              </a:extLst>
            </p:cNvPr>
            <p:cNvSpPr txBox="1"/>
            <p:nvPr/>
          </p:nvSpPr>
          <p:spPr>
            <a:xfrm>
              <a:off x="643578" y="4166855"/>
              <a:ext cx="8402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地方交付税</a:t>
              </a:r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22.0%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4EF2B7FE-C8B2-A2C1-6899-94664E010E50}"/>
                </a:ext>
              </a:extLst>
            </p:cNvPr>
            <p:cNvSpPr txBox="1"/>
            <p:nvPr/>
          </p:nvSpPr>
          <p:spPr>
            <a:xfrm>
              <a:off x="551299" y="2975618"/>
              <a:ext cx="8402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国庫支出金</a:t>
              </a:r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11.0%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751F3E83-1233-CC49-3847-4A20D4005D8B}"/>
                </a:ext>
              </a:extLst>
            </p:cNvPr>
            <p:cNvSpPr txBox="1"/>
            <p:nvPr/>
          </p:nvSpPr>
          <p:spPr>
            <a:xfrm>
              <a:off x="1021740" y="2262267"/>
              <a:ext cx="8402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県債</a:t>
              </a:r>
              <a:endParaRPr lang="en-US" altLang="ja-JP" sz="1300" dirty="0">
                <a:ln w="5080">
                  <a:noFill/>
                </a:ln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7.6%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B19B7D9A-22C7-2150-1098-D8DFD89960CE}"/>
                </a:ext>
              </a:extLst>
            </p:cNvPr>
            <p:cNvSpPr txBox="1"/>
            <p:nvPr/>
          </p:nvSpPr>
          <p:spPr>
            <a:xfrm>
              <a:off x="1474088" y="5567818"/>
              <a:ext cx="1009096" cy="2000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ja-JP" altLang="en-US" sz="13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そのほか</a:t>
              </a:r>
              <a:r>
                <a:rPr lang="en-US" altLang="ja-JP" sz="11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2.5%</a:t>
              </a:r>
              <a:endParaRPr kumimoji="1" lang="en-US" altLang="ja-JP" sz="11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397" name="フリーフォーム 16396">
              <a:extLst>
                <a:ext uri="{FF2B5EF4-FFF2-40B4-BE49-F238E27FC236}">
                  <a16:creationId xmlns:a16="http://schemas.microsoft.com/office/drawing/2014/main" id="{4DDF7DB0-3280-AD18-13F8-AEBFC3975BF0}"/>
                </a:ext>
              </a:extLst>
            </p:cNvPr>
            <p:cNvSpPr/>
            <p:nvPr/>
          </p:nvSpPr>
          <p:spPr>
            <a:xfrm>
              <a:off x="3971925" y="3810000"/>
              <a:ext cx="365125" cy="1057275"/>
            </a:xfrm>
            <a:custGeom>
              <a:avLst/>
              <a:gdLst>
                <a:gd name="connsiteX0" fmla="*/ 0 w 365125"/>
                <a:gd name="connsiteY0" fmla="*/ 0 h 1057275"/>
                <a:gd name="connsiteX1" fmla="*/ 311150 w 365125"/>
                <a:gd name="connsiteY1" fmla="*/ 0 h 1057275"/>
                <a:gd name="connsiteX2" fmla="*/ 311150 w 365125"/>
                <a:gd name="connsiteY2" fmla="*/ 1057275 h 1057275"/>
                <a:gd name="connsiteX3" fmla="*/ 352425 w 365125"/>
                <a:gd name="connsiteY3" fmla="*/ 1057275 h 1057275"/>
                <a:gd name="connsiteX4" fmla="*/ 365125 w 365125"/>
                <a:gd name="connsiteY4" fmla="*/ 1057275 h 10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125" h="1057275">
                  <a:moveTo>
                    <a:pt x="0" y="0"/>
                  </a:moveTo>
                  <a:lnTo>
                    <a:pt x="311150" y="0"/>
                  </a:lnTo>
                  <a:lnTo>
                    <a:pt x="311150" y="1057275"/>
                  </a:lnTo>
                  <a:lnTo>
                    <a:pt x="352425" y="1057275"/>
                  </a:lnTo>
                  <a:lnTo>
                    <a:pt x="365125" y="1057275"/>
                  </a:lnTo>
                </a:path>
              </a:pathLst>
            </a:custGeom>
            <a:noFill/>
            <a:ln w="12700">
              <a:headEnd type="oval" w="sm" len="sm"/>
              <a:tailEnd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399" name="テキスト ボックス 16398">
              <a:extLst>
                <a:ext uri="{FF2B5EF4-FFF2-40B4-BE49-F238E27FC236}">
                  <a16:creationId xmlns:a16="http://schemas.microsoft.com/office/drawing/2014/main" id="{4E324D3F-94FD-6CF4-5386-27E9D1D699D9}"/>
                </a:ext>
              </a:extLst>
            </p:cNvPr>
            <p:cNvSpPr txBox="1"/>
            <p:nvPr/>
          </p:nvSpPr>
          <p:spPr>
            <a:xfrm>
              <a:off x="4368163" y="4775980"/>
              <a:ext cx="91089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軽油引取税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1.9%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0" name="テキスト ボックス 16399">
              <a:extLst>
                <a:ext uri="{FF2B5EF4-FFF2-40B4-BE49-F238E27FC236}">
                  <a16:creationId xmlns:a16="http://schemas.microsoft.com/office/drawing/2014/main" id="{EB016369-902F-E443-CF1F-82354EEE78AE}"/>
                </a:ext>
              </a:extLst>
            </p:cNvPr>
            <p:cNvSpPr txBox="1"/>
            <p:nvPr/>
          </p:nvSpPr>
          <p:spPr>
            <a:xfrm>
              <a:off x="4368163" y="5004580"/>
              <a:ext cx="1026159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不動産取得税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0.6%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2" name="テキスト ボックス 16401">
              <a:extLst>
                <a:ext uri="{FF2B5EF4-FFF2-40B4-BE49-F238E27FC236}">
                  <a16:creationId xmlns:a16="http://schemas.microsoft.com/office/drawing/2014/main" id="{A1E9DF1B-D7C4-8C26-BBF5-20D6285F3ED9}"/>
                </a:ext>
              </a:extLst>
            </p:cNvPr>
            <p:cNvSpPr txBox="1"/>
            <p:nvPr/>
          </p:nvSpPr>
          <p:spPr>
            <a:xfrm>
              <a:off x="4368164" y="5214130"/>
              <a:ext cx="853916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県たばこ税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0.2%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4" name="テキスト ボックス 16403">
              <a:extLst>
                <a:ext uri="{FF2B5EF4-FFF2-40B4-BE49-F238E27FC236}">
                  <a16:creationId xmlns:a16="http://schemas.microsoft.com/office/drawing/2014/main" id="{DB8C378B-708C-92A0-552F-C40DB518CDE1}"/>
                </a:ext>
              </a:extLst>
            </p:cNvPr>
            <p:cNvSpPr txBox="1"/>
            <p:nvPr/>
          </p:nvSpPr>
          <p:spPr>
            <a:xfrm>
              <a:off x="4368164" y="5417330"/>
              <a:ext cx="767163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そのほか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0.2%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05" name="フリーフォーム 16404">
              <a:extLst>
                <a:ext uri="{FF2B5EF4-FFF2-40B4-BE49-F238E27FC236}">
                  <a16:creationId xmlns:a16="http://schemas.microsoft.com/office/drawing/2014/main" id="{7EC437AE-6B8D-E04C-13B7-4544ADABCC84}"/>
                </a:ext>
              </a:extLst>
            </p:cNvPr>
            <p:cNvSpPr/>
            <p:nvPr/>
          </p:nvSpPr>
          <p:spPr>
            <a:xfrm>
              <a:off x="3997326" y="3968750"/>
              <a:ext cx="336550" cy="1095375"/>
            </a:xfrm>
            <a:custGeom>
              <a:avLst/>
              <a:gdLst>
                <a:gd name="connsiteX0" fmla="*/ 0 w 333375"/>
                <a:gd name="connsiteY0" fmla="*/ 0 h 1095375"/>
                <a:gd name="connsiteX1" fmla="*/ 254000 w 333375"/>
                <a:gd name="connsiteY1" fmla="*/ 0 h 1095375"/>
                <a:gd name="connsiteX2" fmla="*/ 254000 w 333375"/>
                <a:gd name="connsiteY2" fmla="*/ 1095375 h 1095375"/>
                <a:gd name="connsiteX3" fmla="*/ 333375 w 333375"/>
                <a:gd name="connsiteY3" fmla="*/ 1095375 h 1095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75" h="1095375">
                  <a:moveTo>
                    <a:pt x="0" y="0"/>
                  </a:moveTo>
                  <a:lnTo>
                    <a:pt x="254000" y="0"/>
                  </a:lnTo>
                  <a:lnTo>
                    <a:pt x="254000" y="1095375"/>
                  </a:lnTo>
                  <a:lnTo>
                    <a:pt x="333375" y="1095375"/>
                  </a:lnTo>
                </a:path>
              </a:pathLst>
            </a:custGeom>
            <a:noFill/>
            <a:ln w="12700"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10" name="フリーフォーム 16409">
              <a:extLst>
                <a:ext uri="{FF2B5EF4-FFF2-40B4-BE49-F238E27FC236}">
                  <a16:creationId xmlns:a16="http://schemas.microsoft.com/office/drawing/2014/main" id="{036753E0-FEC0-C810-8D53-7B900E65A48B}"/>
                </a:ext>
              </a:extLst>
            </p:cNvPr>
            <p:cNvSpPr/>
            <p:nvPr/>
          </p:nvSpPr>
          <p:spPr>
            <a:xfrm>
              <a:off x="3997325" y="4014801"/>
              <a:ext cx="323849" cy="1273175"/>
            </a:xfrm>
            <a:custGeom>
              <a:avLst/>
              <a:gdLst>
                <a:gd name="connsiteX0" fmla="*/ 0 w 342900"/>
                <a:gd name="connsiteY0" fmla="*/ 0 h 1273175"/>
                <a:gd name="connsiteX1" fmla="*/ 168275 w 342900"/>
                <a:gd name="connsiteY1" fmla="*/ 0 h 1273175"/>
                <a:gd name="connsiteX2" fmla="*/ 168275 w 342900"/>
                <a:gd name="connsiteY2" fmla="*/ 1273175 h 1273175"/>
                <a:gd name="connsiteX3" fmla="*/ 215900 w 342900"/>
                <a:gd name="connsiteY3" fmla="*/ 1273175 h 1273175"/>
                <a:gd name="connsiteX4" fmla="*/ 342900 w 342900"/>
                <a:gd name="connsiteY4" fmla="*/ 1273175 h 127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1273175">
                  <a:moveTo>
                    <a:pt x="0" y="0"/>
                  </a:moveTo>
                  <a:lnTo>
                    <a:pt x="168275" y="0"/>
                  </a:lnTo>
                  <a:lnTo>
                    <a:pt x="168275" y="1273175"/>
                  </a:lnTo>
                  <a:lnTo>
                    <a:pt x="215900" y="1273175"/>
                  </a:lnTo>
                  <a:lnTo>
                    <a:pt x="342900" y="1273175"/>
                  </a:lnTo>
                </a:path>
              </a:pathLst>
            </a:custGeom>
            <a:noFill/>
            <a:ln w="12700"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1" name="フリーフォーム 16420">
              <a:extLst>
                <a:ext uri="{FF2B5EF4-FFF2-40B4-BE49-F238E27FC236}">
                  <a16:creationId xmlns:a16="http://schemas.microsoft.com/office/drawing/2014/main" id="{B9396C6C-0874-11BB-78A9-7B2EA35C088C}"/>
                </a:ext>
              </a:extLst>
            </p:cNvPr>
            <p:cNvSpPr/>
            <p:nvPr/>
          </p:nvSpPr>
          <p:spPr>
            <a:xfrm>
              <a:off x="3997325" y="4057650"/>
              <a:ext cx="330200" cy="1444625"/>
            </a:xfrm>
            <a:custGeom>
              <a:avLst/>
              <a:gdLst>
                <a:gd name="connsiteX0" fmla="*/ 0 w 330200"/>
                <a:gd name="connsiteY0" fmla="*/ 0 h 1444625"/>
                <a:gd name="connsiteX1" fmla="*/ 76200 w 330200"/>
                <a:gd name="connsiteY1" fmla="*/ 0 h 1444625"/>
                <a:gd name="connsiteX2" fmla="*/ 76200 w 330200"/>
                <a:gd name="connsiteY2" fmla="*/ 1444625 h 1444625"/>
                <a:gd name="connsiteX3" fmla="*/ 212725 w 330200"/>
                <a:gd name="connsiteY3" fmla="*/ 1444625 h 1444625"/>
                <a:gd name="connsiteX4" fmla="*/ 330200 w 330200"/>
                <a:gd name="connsiteY4" fmla="*/ 1444625 h 1444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" h="1444625">
                  <a:moveTo>
                    <a:pt x="0" y="0"/>
                  </a:moveTo>
                  <a:lnTo>
                    <a:pt x="76200" y="0"/>
                  </a:lnTo>
                  <a:lnTo>
                    <a:pt x="76200" y="1444625"/>
                  </a:lnTo>
                  <a:lnTo>
                    <a:pt x="212725" y="1444625"/>
                  </a:lnTo>
                  <a:lnTo>
                    <a:pt x="330200" y="1444625"/>
                  </a:lnTo>
                </a:path>
              </a:pathLst>
            </a:custGeom>
            <a:noFill/>
            <a:ln w="12700">
              <a:headEnd type="oval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422" name="テキスト ボックス 16421">
              <a:extLst>
                <a:ext uri="{FF2B5EF4-FFF2-40B4-BE49-F238E27FC236}">
                  <a16:creationId xmlns:a16="http://schemas.microsoft.com/office/drawing/2014/main" id="{20E3B07B-F7D4-EB79-6A4B-B58FA6CE90B8}"/>
                </a:ext>
              </a:extLst>
            </p:cNvPr>
            <p:cNvSpPr txBox="1"/>
            <p:nvPr/>
          </p:nvSpPr>
          <p:spPr>
            <a:xfrm>
              <a:off x="602792" y="1625275"/>
              <a:ext cx="737237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そのほか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0.8%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23" name="テキスト ボックス 16422">
              <a:extLst>
                <a:ext uri="{FF2B5EF4-FFF2-40B4-BE49-F238E27FC236}">
                  <a16:creationId xmlns:a16="http://schemas.microsoft.com/office/drawing/2014/main" id="{B7DB07BC-F2E3-9CD2-666E-56B9ADF2B20C}"/>
                </a:ext>
              </a:extLst>
            </p:cNvPr>
            <p:cNvSpPr txBox="1"/>
            <p:nvPr/>
          </p:nvSpPr>
          <p:spPr>
            <a:xfrm>
              <a:off x="492336" y="1797132"/>
              <a:ext cx="881010" cy="15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r>
                <a:rPr lang="ja-JP" altLang="en-US" sz="100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地方譲与税</a:t>
              </a:r>
              <a:r>
                <a:rPr lang="en-US" altLang="ja-JP" sz="1000" dirty="0">
                  <a:ln w="5080">
                    <a:noFill/>
                  </a:ln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4.6%</a:t>
              </a:r>
              <a:endParaRPr kumimoji="1" lang="en-US" altLang="ja-JP" sz="1000" dirty="0">
                <a:ln w="5080">
                  <a:noFill/>
                </a:ln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426" name="フリーフォーム 16425">
              <a:extLst>
                <a:ext uri="{FF2B5EF4-FFF2-40B4-BE49-F238E27FC236}">
                  <a16:creationId xmlns:a16="http://schemas.microsoft.com/office/drawing/2014/main" id="{6AAF6C69-F9D1-4C0D-2A56-730F06EF07C8}"/>
                </a:ext>
              </a:extLst>
            </p:cNvPr>
            <p:cNvSpPr/>
            <p:nvPr/>
          </p:nvSpPr>
          <p:spPr>
            <a:xfrm>
              <a:off x="1482725" y="1720850"/>
              <a:ext cx="701675" cy="161925"/>
            </a:xfrm>
            <a:custGeom>
              <a:avLst/>
              <a:gdLst>
                <a:gd name="connsiteX0" fmla="*/ 0 w 701675"/>
                <a:gd name="connsiteY0" fmla="*/ 0 h 161925"/>
                <a:gd name="connsiteX1" fmla="*/ 701675 w 701675"/>
                <a:gd name="connsiteY1" fmla="*/ 0 h 161925"/>
                <a:gd name="connsiteX2" fmla="*/ 701675 w 701675"/>
                <a:gd name="connsiteY2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01675" h="161925">
                  <a:moveTo>
                    <a:pt x="0" y="0"/>
                  </a:moveTo>
                  <a:lnTo>
                    <a:pt x="701675" y="0"/>
                  </a:lnTo>
                  <a:lnTo>
                    <a:pt x="701675" y="161925"/>
                  </a:lnTo>
                </a:path>
              </a:pathLst>
            </a:custGeom>
            <a:noFill/>
            <a:ln w="12700">
              <a:tailEnd type="oval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431" name="直線コネクタ 16430">
              <a:extLst>
                <a:ext uri="{FF2B5EF4-FFF2-40B4-BE49-F238E27FC236}">
                  <a16:creationId xmlns:a16="http://schemas.microsoft.com/office/drawing/2014/main" id="{06B0FDD0-625D-34AC-1258-828CC8DEAA37}"/>
                </a:ext>
              </a:extLst>
            </p:cNvPr>
            <p:cNvCxnSpPr>
              <a:cxnSpLocks/>
            </p:cNvCxnSpPr>
            <p:nvPr/>
          </p:nvCxnSpPr>
          <p:spPr>
            <a:xfrm>
              <a:off x="1480105" y="1874076"/>
              <a:ext cx="380672" cy="0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36" name="直線コネクタ 16435">
              <a:extLst>
                <a:ext uri="{FF2B5EF4-FFF2-40B4-BE49-F238E27FC236}">
                  <a16:creationId xmlns:a16="http://schemas.microsoft.com/office/drawing/2014/main" id="{9D9069F4-6FDA-FC81-18D1-375410835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08182" y="5368018"/>
              <a:ext cx="42325" cy="154973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>
              <a:extLst>
                <a:ext uri="{FF2B5EF4-FFF2-40B4-BE49-F238E27FC236}">
                  <a16:creationId xmlns:a16="http://schemas.microsoft.com/office/drawing/2014/main" id="{409B77EB-D591-B6A3-3659-524AE198D1BB}"/>
                </a:ext>
              </a:extLst>
            </p:cNvPr>
            <p:cNvCxnSpPr/>
            <p:nvPr/>
          </p:nvCxnSpPr>
          <p:spPr>
            <a:xfrm>
              <a:off x="3943350" y="3406998"/>
              <a:ext cx="21600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oval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9D066-6691-4337-3DA3-D22C5151F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7DBF6351-4CDD-4B9D-AD11-62E2361F4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891" y="3352218"/>
            <a:ext cx="2152075" cy="211549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6D08AD10-A185-45EE-AB41-8C47CC3018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4723" y="1091116"/>
            <a:ext cx="2158171" cy="2115495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BFA7CC4-8A7F-4265-AB2D-9576AB1140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99" y="1080634"/>
            <a:ext cx="2134985" cy="2098800"/>
          </a:xfrm>
          <a:prstGeom prst="rect">
            <a:avLst/>
          </a:prstGeom>
        </p:spPr>
      </p:pic>
      <p:pic>
        <p:nvPicPr>
          <p:cNvPr id="22" name="図 21" descr="木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D4AB348-AB8A-0457-A443-9AF636F00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933" y="1875357"/>
            <a:ext cx="2981509" cy="352767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B65C4C-B675-A1B8-8411-183286FB7007}"/>
              </a:ext>
            </a:extLst>
          </p:cNvPr>
          <p:cNvSpPr txBox="1"/>
          <p:nvPr/>
        </p:nvSpPr>
        <p:spPr>
          <a:xfrm>
            <a:off x="3359944" y="1047624"/>
            <a:ext cx="2532745" cy="6488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1900">
                <a:solidFill>
                  <a:srgbClr val="5C4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身近なまちの施設に</a:t>
            </a:r>
          </a:p>
          <a:p>
            <a:pPr algn="ctr">
              <a:spcBef>
                <a:spcPts val="0"/>
              </a:spcBef>
              <a:spcAft>
                <a:spcPts val="500"/>
              </a:spcAft>
            </a:pPr>
            <a:r>
              <a:rPr lang="ja-JP" altLang="en-US" sz="1900">
                <a:solidFill>
                  <a:srgbClr val="5C4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税金が使われています。</a:t>
            </a:r>
            <a:endParaRPr lang="ja-JP" altLang="en-US" sz="1900" dirty="0">
              <a:solidFill>
                <a:srgbClr val="5C49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04FDD374-11DA-9ADF-DE4D-83FA6522040B}"/>
              </a:ext>
            </a:extLst>
          </p:cNvPr>
          <p:cNvGrpSpPr/>
          <p:nvPr/>
        </p:nvGrpSpPr>
        <p:grpSpPr>
          <a:xfrm>
            <a:off x="1378039" y="4711209"/>
            <a:ext cx="6387921" cy="1640517"/>
            <a:chOff x="1378039" y="4711209"/>
            <a:chExt cx="6387921" cy="1640517"/>
          </a:xfrm>
        </p:grpSpPr>
        <p:pic>
          <p:nvPicPr>
            <p:cNvPr id="26" name="図 25" descr="人形, 挿絵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7634560-4CF0-81EE-D99F-6D1D2101C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688"/>
            <a:stretch/>
          </p:blipFill>
          <p:spPr>
            <a:xfrm rot="212761">
              <a:off x="5213729" y="4711209"/>
              <a:ext cx="635284" cy="1283645"/>
            </a:xfrm>
            <a:prstGeom prst="rect">
              <a:avLst/>
            </a:prstGeom>
          </p:spPr>
        </p:pic>
        <p:pic>
          <p:nvPicPr>
            <p:cNvPr id="28" name="図 27" descr="挿絵 が含まれている画像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EA631CC3-1F95-671B-3BC2-0B7EC40BB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-5370" b="16102"/>
            <a:stretch/>
          </p:blipFill>
          <p:spPr>
            <a:xfrm rot="249840">
              <a:off x="5684957" y="4956849"/>
              <a:ext cx="620730" cy="988478"/>
            </a:xfrm>
            <a:prstGeom prst="rect">
              <a:avLst/>
            </a:prstGeom>
          </p:spPr>
        </p:pic>
        <p:sp>
          <p:nvSpPr>
            <p:cNvPr id="44" name="角丸四角形 43">
              <a:extLst>
                <a:ext uri="{FF2B5EF4-FFF2-40B4-BE49-F238E27FC236}">
                  <a16:creationId xmlns:a16="http://schemas.microsoft.com/office/drawing/2014/main" id="{389FA96A-50E1-8D44-155F-86EA529CC888}"/>
                </a:ext>
              </a:extLst>
            </p:cNvPr>
            <p:cNvSpPr/>
            <p:nvPr/>
          </p:nvSpPr>
          <p:spPr>
            <a:xfrm>
              <a:off x="1378039" y="5702830"/>
              <a:ext cx="6387921" cy="648896"/>
            </a:xfrm>
            <a:prstGeom prst="roundRect">
              <a:avLst>
                <a:gd name="adj" fmla="val 6743"/>
              </a:avLst>
            </a:prstGeom>
            <a:solidFill>
              <a:schemeClr val="bg1"/>
            </a:solidFill>
            <a:ln w="22225" cap="rnd">
              <a:solidFill>
                <a:srgbClr val="FF808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Text Box 18">
              <a:extLst>
                <a:ext uri="{FF2B5EF4-FFF2-40B4-BE49-F238E27FC236}">
                  <a16:creationId xmlns:a16="http://schemas.microsoft.com/office/drawing/2014/main" id="{70D5952B-6E54-35E5-0E05-F485EBE6D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572" y="5881084"/>
              <a:ext cx="25690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spc="110">
                  <a:ea typeface="HGPｺﾞｼｯｸE" panose="020B0900000000000000" pitchFamily="50" charset="-128"/>
                </a:rPr>
                <a:t>ほかにはどんなものがあるかな？</a:t>
              </a:r>
              <a:endParaRPr lang="en-US" altLang="ja-JP" sz="1200" spc="110" dirty="0">
                <a:ea typeface="HGPｺﾞｼｯｸE" panose="020B0900000000000000" pitchFamily="50" charset="-128"/>
              </a:endParaRPr>
            </a:p>
          </p:txBody>
        </p:sp>
      </p:grpSp>
      <p:sp>
        <p:nvSpPr>
          <p:cNvPr id="43" name="角丸四角形 31">
            <a:extLst>
              <a:ext uri="{FF2B5EF4-FFF2-40B4-BE49-F238E27FC236}">
                <a16:creationId xmlns:a16="http://schemas.microsoft.com/office/drawing/2014/main" id="{09A37648-D529-7B6C-7898-AB6ABA92C447}"/>
              </a:ext>
            </a:extLst>
          </p:cNvPr>
          <p:cNvSpPr/>
          <p:nvPr/>
        </p:nvSpPr>
        <p:spPr>
          <a:xfrm>
            <a:off x="7585900" y="888879"/>
            <a:ext cx="1409993" cy="136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en-US" altLang="ja-JP" sz="800" spc="300" dirty="0">
                <a:solidFill>
                  <a:schemeClr val="tx1"/>
                </a:solidFill>
              </a:rPr>
              <a:t>※</a:t>
            </a:r>
            <a:r>
              <a:rPr lang="ja-JP" altLang="en-US" sz="800">
                <a:solidFill>
                  <a:schemeClr val="tx1"/>
                </a:solidFill>
              </a:rPr>
              <a:t>〇〇市は所在地を表します。</a:t>
            </a:r>
            <a:endParaRPr lang="en-US" altLang="ja-JP" sz="800" dirty="0">
              <a:solidFill>
                <a:schemeClr val="tx1"/>
              </a:solidFill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CAD624A-C597-6CB8-9147-1DB0433C71EB}"/>
              </a:ext>
            </a:extLst>
          </p:cNvPr>
          <p:cNvSpPr txBox="1"/>
          <p:nvPr/>
        </p:nvSpPr>
        <p:spPr>
          <a:xfrm>
            <a:off x="980528" y="6474958"/>
            <a:ext cx="7853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>
                <a:solidFill>
                  <a:srgbClr val="F56C6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県の施設案内　</a:t>
            </a:r>
            <a:r>
              <a:rPr kumimoji="1" lang="en-US" altLang="ja-JP" sz="1100" u="sng" spc="2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1" lang="en-US" altLang="ja-JP" sz="1100" u="sng" spc="20" dirty="0" err="1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www.pref.gifu.lg.jp</a:t>
            </a:r>
            <a:r>
              <a:rPr kumimoji="1" lang="en-US" altLang="ja-JP" sz="1100" u="sng" spc="2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/site/ken-</a:t>
            </a:r>
            <a:r>
              <a:rPr kumimoji="1" lang="en-US" altLang="ja-JP" sz="1100" u="sng" spc="20" dirty="0" err="1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shisetsu</a:t>
            </a:r>
            <a:r>
              <a:rPr kumimoji="1" lang="en-US" altLang="ja-JP" sz="1100" u="sng" spc="2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kumimoji="1" lang="ja-JP" altLang="en-US" sz="1100" u="sng" spc="20" dirty="0">
              <a:latin typeface="+mn-ea"/>
              <a:ea typeface="+mn-ea"/>
            </a:endParaRPr>
          </a:p>
        </p:txBody>
      </p:sp>
      <p:sp>
        <p:nvSpPr>
          <p:cNvPr id="119" name="スライド番号プレースホルダー 16400">
            <a:extLst>
              <a:ext uri="{FF2B5EF4-FFF2-40B4-BE49-F238E27FC236}">
                <a16:creationId xmlns:a16="http://schemas.microsoft.com/office/drawing/2014/main" id="{BCD1DE01-4F73-3ECB-9EC6-BFF9D8E2A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66BD18F-3284-0FF8-C6D3-394A7CB295EE}"/>
              </a:ext>
            </a:extLst>
          </p:cNvPr>
          <p:cNvGrpSpPr/>
          <p:nvPr/>
        </p:nvGrpSpPr>
        <p:grpSpPr>
          <a:xfrm>
            <a:off x="576432" y="1036369"/>
            <a:ext cx="3585664" cy="3157259"/>
            <a:chOff x="576432" y="1036369"/>
            <a:chExt cx="3585664" cy="3157259"/>
          </a:xfrm>
        </p:grpSpPr>
        <p:grpSp>
          <p:nvGrpSpPr>
            <p:cNvPr id="70" name="グループ化 69">
              <a:extLst>
                <a:ext uri="{FF2B5EF4-FFF2-40B4-BE49-F238E27FC236}">
                  <a16:creationId xmlns:a16="http://schemas.microsoft.com/office/drawing/2014/main" id="{673046E2-F435-9EB6-2B4C-30FD41F4E9B7}"/>
                </a:ext>
              </a:extLst>
            </p:cNvPr>
            <p:cNvGrpSpPr/>
            <p:nvPr/>
          </p:nvGrpSpPr>
          <p:grpSpPr>
            <a:xfrm>
              <a:off x="576432" y="1036369"/>
              <a:ext cx="2115758" cy="2171809"/>
              <a:chOff x="560666" y="1004837"/>
              <a:chExt cx="2115758" cy="2171809"/>
            </a:xfrm>
          </p:grpSpPr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021F0B7B-87D5-80AA-ABE8-C697B5884ED1}"/>
                  </a:ext>
                </a:extLst>
              </p:cNvPr>
              <p:cNvGrpSpPr/>
              <p:nvPr/>
            </p:nvGrpSpPr>
            <p:grpSpPr>
              <a:xfrm>
                <a:off x="560666" y="1004837"/>
                <a:ext cx="752978" cy="642173"/>
                <a:chOff x="560666" y="3374550"/>
                <a:chExt cx="752978" cy="642173"/>
              </a:xfrm>
            </p:grpSpPr>
            <p:sp>
              <p:nvSpPr>
                <p:cNvPr id="53" name="円/楕円 52">
                  <a:extLst>
                    <a:ext uri="{FF2B5EF4-FFF2-40B4-BE49-F238E27FC236}">
                      <a16:creationId xmlns:a16="http://schemas.microsoft.com/office/drawing/2014/main" id="{C55C894F-96AD-09C3-D84E-328F8EB0DFF1}"/>
                    </a:ext>
                  </a:extLst>
                </p:cNvPr>
                <p:cNvSpPr/>
                <p:nvPr/>
              </p:nvSpPr>
              <p:spPr>
                <a:xfrm>
                  <a:off x="610111" y="3374550"/>
                  <a:ext cx="654088" cy="642173"/>
                </a:xfrm>
                <a:prstGeom prst="ellipse">
                  <a:avLst/>
                </a:prstGeom>
                <a:solidFill>
                  <a:srgbClr val="5C4900"/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/>
                </a:p>
              </p:txBody>
            </p:sp>
            <p:sp>
              <p:nvSpPr>
                <p:cNvPr id="54" name="テキスト ボックス 53">
                  <a:extLst>
                    <a:ext uri="{FF2B5EF4-FFF2-40B4-BE49-F238E27FC236}">
                      <a16:creationId xmlns:a16="http://schemas.microsoft.com/office/drawing/2014/main" id="{C3982F61-8112-C491-FA7A-043BCD0F8E54}"/>
                    </a:ext>
                  </a:extLst>
                </p:cNvPr>
                <p:cNvSpPr txBox="1"/>
                <p:nvPr/>
              </p:nvSpPr>
              <p:spPr>
                <a:xfrm>
                  <a:off x="560666" y="3577710"/>
                  <a:ext cx="752978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ja-JP" altLang="en-US" sz="1000">
                      <a:solidFill>
                        <a:schemeClr val="bg1"/>
                      </a:solidFill>
                    </a:rPr>
                    <a:t>関市</a:t>
                  </a:r>
                </a:p>
              </p:txBody>
            </p:sp>
          </p:grpSp>
          <p:sp>
            <p:nvSpPr>
              <p:cNvPr id="60" name="角丸四角形 59">
                <a:extLst>
                  <a:ext uri="{FF2B5EF4-FFF2-40B4-BE49-F238E27FC236}">
                    <a16:creationId xmlns:a16="http://schemas.microsoft.com/office/drawing/2014/main" id="{BDD2DC71-8929-E51C-8275-661EF43AC6CC}"/>
                  </a:ext>
                </a:extLst>
              </p:cNvPr>
              <p:cNvSpPr/>
              <p:nvPr/>
            </p:nvSpPr>
            <p:spPr>
              <a:xfrm>
                <a:off x="738155" y="2841726"/>
                <a:ext cx="1938269" cy="334920"/>
              </a:xfrm>
              <a:prstGeom prst="roundRect">
                <a:avLst>
                  <a:gd name="adj" fmla="val 50000"/>
                </a:avLst>
              </a:prstGeom>
              <a:solidFill>
                <a:srgbClr val="F56C6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r>
                  <a:rPr kumimoji="1" lang="ja-JP" altLang="en-US" sz="150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岐阜県百年公園</a:t>
                </a:r>
              </a:p>
            </p:txBody>
          </p:sp>
        </p:grpSp>
        <p:sp>
          <p:nvSpPr>
            <p:cNvPr id="7" name="フリーフォーム 6">
              <a:extLst>
                <a:ext uri="{FF2B5EF4-FFF2-40B4-BE49-F238E27FC236}">
                  <a16:creationId xmlns:a16="http://schemas.microsoft.com/office/drawing/2014/main" id="{19CA3651-B424-2404-8668-DDAE5CAB09D6}"/>
                </a:ext>
              </a:extLst>
            </p:cNvPr>
            <p:cNvSpPr/>
            <p:nvPr/>
          </p:nvSpPr>
          <p:spPr>
            <a:xfrm>
              <a:off x="2719551" y="2459421"/>
              <a:ext cx="1442545" cy="1734207"/>
            </a:xfrm>
            <a:custGeom>
              <a:avLst/>
              <a:gdLst>
                <a:gd name="connsiteX0" fmla="*/ 0 w 1442545"/>
                <a:gd name="connsiteY0" fmla="*/ 0 h 1734207"/>
                <a:gd name="connsiteX1" fmla="*/ 1016876 w 1442545"/>
                <a:gd name="connsiteY1" fmla="*/ 0 h 1734207"/>
                <a:gd name="connsiteX2" fmla="*/ 1442545 w 1442545"/>
                <a:gd name="connsiteY2" fmla="*/ 1734207 h 1734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2545" h="1734207">
                  <a:moveTo>
                    <a:pt x="0" y="0"/>
                  </a:moveTo>
                  <a:lnTo>
                    <a:pt x="1016876" y="0"/>
                  </a:lnTo>
                  <a:lnTo>
                    <a:pt x="1442545" y="1734207"/>
                  </a:lnTo>
                </a:path>
              </a:pathLst>
            </a:custGeom>
            <a:noFill/>
            <a:ln w="15875">
              <a:solidFill>
                <a:srgbClr val="5C48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1E1448DE-1517-B71C-9B19-EEBAEA67E4F9}"/>
              </a:ext>
            </a:extLst>
          </p:cNvPr>
          <p:cNvGrpSpPr/>
          <p:nvPr/>
        </p:nvGrpSpPr>
        <p:grpSpPr>
          <a:xfrm>
            <a:off x="4926724" y="1036369"/>
            <a:ext cx="3573838" cy="2171809"/>
            <a:chOff x="4926724" y="1036369"/>
            <a:chExt cx="3573838" cy="2171809"/>
          </a:xfrm>
        </p:grpSpPr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5D458A3D-9F02-2A7B-809C-D669DA06B272}"/>
                </a:ext>
              </a:extLst>
            </p:cNvPr>
            <p:cNvGrpSpPr/>
            <p:nvPr/>
          </p:nvGrpSpPr>
          <p:grpSpPr>
            <a:xfrm>
              <a:off x="6378365" y="1036369"/>
              <a:ext cx="2122197" cy="2171809"/>
              <a:chOff x="6362599" y="1004837"/>
              <a:chExt cx="2122197" cy="2171809"/>
            </a:xfrm>
          </p:grpSpPr>
          <p:sp>
            <p:nvSpPr>
              <p:cNvPr id="55" name="角丸四角形 54">
                <a:extLst>
                  <a:ext uri="{FF2B5EF4-FFF2-40B4-BE49-F238E27FC236}">
                    <a16:creationId xmlns:a16="http://schemas.microsoft.com/office/drawing/2014/main" id="{79DA4CF7-21D0-F627-5D2A-DFFF53D21290}"/>
                  </a:ext>
                </a:extLst>
              </p:cNvPr>
              <p:cNvSpPr/>
              <p:nvPr/>
            </p:nvSpPr>
            <p:spPr>
              <a:xfrm>
                <a:off x="6546527" y="2841726"/>
                <a:ext cx="1938269" cy="334920"/>
              </a:xfrm>
              <a:prstGeom prst="roundRect">
                <a:avLst>
                  <a:gd name="adj" fmla="val 50000"/>
                </a:avLst>
              </a:prstGeom>
              <a:solidFill>
                <a:srgbClr val="F56C6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r>
                  <a:rPr kumimoji="1" lang="ja-JP" altLang="en-US" sz="150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高山市役所</a:t>
                </a:r>
              </a:p>
            </p:txBody>
          </p:sp>
          <p:grpSp>
            <p:nvGrpSpPr>
              <p:cNvPr id="66" name="グループ化 65">
                <a:extLst>
                  <a:ext uri="{FF2B5EF4-FFF2-40B4-BE49-F238E27FC236}">
                    <a16:creationId xmlns:a16="http://schemas.microsoft.com/office/drawing/2014/main" id="{30AAB19C-0422-B0BC-38F2-2F722BB60425}"/>
                  </a:ext>
                </a:extLst>
              </p:cNvPr>
              <p:cNvGrpSpPr/>
              <p:nvPr/>
            </p:nvGrpSpPr>
            <p:grpSpPr>
              <a:xfrm>
                <a:off x="6362599" y="1004837"/>
                <a:ext cx="752978" cy="642173"/>
                <a:chOff x="560666" y="3374550"/>
                <a:chExt cx="752978" cy="642173"/>
              </a:xfrm>
            </p:grpSpPr>
            <p:sp>
              <p:nvSpPr>
                <p:cNvPr id="67" name="円/楕円 66">
                  <a:extLst>
                    <a:ext uri="{FF2B5EF4-FFF2-40B4-BE49-F238E27FC236}">
                      <a16:creationId xmlns:a16="http://schemas.microsoft.com/office/drawing/2014/main" id="{17100AA2-E660-0A77-2BAD-23BCA96BB8C3}"/>
                    </a:ext>
                  </a:extLst>
                </p:cNvPr>
                <p:cNvSpPr/>
                <p:nvPr/>
              </p:nvSpPr>
              <p:spPr>
                <a:xfrm>
                  <a:off x="610111" y="3374550"/>
                  <a:ext cx="654088" cy="642173"/>
                </a:xfrm>
                <a:prstGeom prst="ellipse">
                  <a:avLst/>
                </a:prstGeom>
                <a:solidFill>
                  <a:srgbClr val="5C4900"/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/>
                </a:p>
              </p:txBody>
            </p:sp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3FDA1754-E425-2FD4-5BC8-484F4D353176}"/>
                    </a:ext>
                  </a:extLst>
                </p:cNvPr>
                <p:cNvSpPr txBox="1"/>
                <p:nvPr/>
              </p:nvSpPr>
              <p:spPr>
                <a:xfrm>
                  <a:off x="560666" y="3577710"/>
                  <a:ext cx="752978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ja-JP" altLang="en-US" sz="1000">
                      <a:solidFill>
                        <a:schemeClr val="bg1"/>
                      </a:solidFill>
                    </a:rPr>
                    <a:t>高山市</a:t>
                  </a:r>
                </a:p>
              </p:txBody>
            </p:sp>
          </p:grpSp>
        </p:grp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D72F5928-F59C-4675-EBED-1CB010BE1E65}"/>
                </a:ext>
              </a:extLst>
            </p:cNvPr>
            <p:cNvCxnSpPr/>
            <p:nvPr/>
          </p:nvCxnSpPr>
          <p:spPr>
            <a:xfrm flipH="1">
              <a:off x="4926724" y="2364827"/>
              <a:ext cx="1619803" cy="141890"/>
            </a:xfrm>
            <a:prstGeom prst="line">
              <a:avLst/>
            </a:prstGeom>
            <a:ln w="15875">
              <a:solidFill>
                <a:srgbClr val="5C48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30FA151-6A9D-B937-F5DD-DFB3BE326A01}"/>
              </a:ext>
            </a:extLst>
          </p:cNvPr>
          <p:cNvGrpSpPr/>
          <p:nvPr/>
        </p:nvGrpSpPr>
        <p:grpSpPr>
          <a:xfrm>
            <a:off x="4977950" y="3374549"/>
            <a:ext cx="3506846" cy="2146171"/>
            <a:chOff x="4977950" y="3374549"/>
            <a:chExt cx="3506846" cy="2146171"/>
          </a:xfrm>
        </p:grpSpPr>
        <p:grpSp>
          <p:nvGrpSpPr>
            <p:cNvPr id="77" name="グループ化 76">
              <a:extLst>
                <a:ext uri="{FF2B5EF4-FFF2-40B4-BE49-F238E27FC236}">
                  <a16:creationId xmlns:a16="http://schemas.microsoft.com/office/drawing/2014/main" id="{382EB745-D7B2-51E0-9235-AC0582B1E641}"/>
                </a:ext>
              </a:extLst>
            </p:cNvPr>
            <p:cNvGrpSpPr/>
            <p:nvPr/>
          </p:nvGrpSpPr>
          <p:grpSpPr>
            <a:xfrm>
              <a:off x="6369038" y="3374549"/>
              <a:ext cx="2115758" cy="2146171"/>
              <a:chOff x="560666" y="1004837"/>
              <a:chExt cx="2115758" cy="2146171"/>
            </a:xfrm>
          </p:grpSpPr>
          <p:grpSp>
            <p:nvGrpSpPr>
              <p:cNvPr id="79" name="グループ化 78">
                <a:extLst>
                  <a:ext uri="{FF2B5EF4-FFF2-40B4-BE49-F238E27FC236}">
                    <a16:creationId xmlns:a16="http://schemas.microsoft.com/office/drawing/2014/main" id="{9D62B5C8-BB2F-8612-839A-825003ECACAB}"/>
                  </a:ext>
                </a:extLst>
              </p:cNvPr>
              <p:cNvGrpSpPr/>
              <p:nvPr/>
            </p:nvGrpSpPr>
            <p:grpSpPr>
              <a:xfrm>
                <a:off x="560666" y="1004837"/>
                <a:ext cx="752978" cy="642173"/>
                <a:chOff x="560666" y="3374550"/>
                <a:chExt cx="752978" cy="642173"/>
              </a:xfrm>
            </p:grpSpPr>
            <p:sp>
              <p:nvSpPr>
                <p:cNvPr id="81" name="円/楕円 80">
                  <a:extLst>
                    <a:ext uri="{FF2B5EF4-FFF2-40B4-BE49-F238E27FC236}">
                      <a16:creationId xmlns:a16="http://schemas.microsoft.com/office/drawing/2014/main" id="{FF1B0562-4782-D614-E79C-3F2ED86FEBD2}"/>
                    </a:ext>
                  </a:extLst>
                </p:cNvPr>
                <p:cNvSpPr/>
                <p:nvPr/>
              </p:nvSpPr>
              <p:spPr>
                <a:xfrm>
                  <a:off x="610111" y="3374550"/>
                  <a:ext cx="654088" cy="642173"/>
                </a:xfrm>
                <a:prstGeom prst="ellipse">
                  <a:avLst/>
                </a:prstGeom>
                <a:solidFill>
                  <a:srgbClr val="5C4900"/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000"/>
                </a:p>
              </p:txBody>
            </p:sp>
            <p:sp>
              <p:nvSpPr>
                <p:cNvPr id="82" name="テキスト ボックス 81">
                  <a:extLst>
                    <a:ext uri="{FF2B5EF4-FFF2-40B4-BE49-F238E27FC236}">
                      <a16:creationId xmlns:a16="http://schemas.microsoft.com/office/drawing/2014/main" id="{CB411002-0811-9F9F-BD8C-76ABCDACA766}"/>
                    </a:ext>
                  </a:extLst>
                </p:cNvPr>
                <p:cNvSpPr txBox="1"/>
                <p:nvPr/>
              </p:nvSpPr>
              <p:spPr>
                <a:xfrm>
                  <a:off x="560666" y="3577710"/>
                  <a:ext cx="752978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ja-JP" altLang="en-US" sz="1000">
                      <a:solidFill>
                        <a:schemeClr val="bg1"/>
                      </a:solidFill>
                    </a:rPr>
                    <a:t>土岐市</a:t>
                  </a:r>
                </a:p>
              </p:txBody>
            </p:sp>
          </p:grpSp>
          <p:sp>
            <p:nvSpPr>
              <p:cNvPr id="80" name="角丸四角形 79">
                <a:extLst>
                  <a:ext uri="{FF2B5EF4-FFF2-40B4-BE49-F238E27FC236}">
                    <a16:creationId xmlns:a16="http://schemas.microsoft.com/office/drawing/2014/main" id="{2E19504E-1776-A387-28F9-13B0482C333E}"/>
                  </a:ext>
                </a:extLst>
              </p:cNvPr>
              <p:cNvSpPr/>
              <p:nvPr/>
            </p:nvSpPr>
            <p:spPr>
              <a:xfrm>
                <a:off x="738155" y="2816088"/>
                <a:ext cx="1938269" cy="334920"/>
              </a:xfrm>
              <a:prstGeom prst="roundRect">
                <a:avLst>
                  <a:gd name="adj" fmla="val 50000"/>
                </a:avLst>
              </a:prstGeom>
              <a:solidFill>
                <a:srgbClr val="F56C62"/>
              </a:solidFill>
              <a:ln w="254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8000" rtlCol="0" anchor="ctr"/>
              <a:lstStyle/>
              <a:p>
                <a:pPr algn="ctr"/>
                <a:r>
                  <a:rPr kumimoji="1" lang="ja-JP" altLang="en-US" sz="130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土岐市立濃南小中学校</a:t>
                </a:r>
              </a:p>
            </p:txBody>
          </p:sp>
        </p:grp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935D5CC2-A2F2-10B5-7EE9-A977EB39B7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77950" y="4493172"/>
              <a:ext cx="1513398" cy="290763"/>
            </a:xfrm>
            <a:prstGeom prst="line">
              <a:avLst/>
            </a:prstGeom>
            <a:ln w="15875">
              <a:solidFill>
                <a:srgbClr val="5C48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48C707B1-CEEC-B267-F932-5816AA0696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06218" y="2312996"/>
            <a:ext cx="343465" cy="445232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9B6547C2-44EB-C898-1AB4-AB501029CA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94318" y="4133392"/>
            <a:ext cx="343465" cy="445232"/>
          </a:xfrm>
          <a:prstGeom prst="rect">
            <a:avLst/>
          </a:prstGeom>
        </p:spPr>
      </p:pic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F658087C-DE9F-4F2B-BF57-9FEE0E022D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806218" y="4567976"/>
            <a:ext cx="343465" cy="445232"/>
          </a:xfrm>
          <a:prstGeom prst="rect">
            <a:avLst/>
          </a:prstGeom>
        </p:spPr>
      </p:pic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3DA512C2-796D-6D8F-F9C0-6623758C88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8421" y="4212219"/>
            <a:ext cx="343465" cy="445232"/>
          </a:xfrm>
          <a:prstGeom prst="rect">
            <a:avLst/>
          </a:prstGeom>
        </p:spPr>
      </p:pic>
      <p:sp>
        <p:nvSpPr>
          <p:cNvPr id="3" name="Text Box 12">
            <a:extLst>
              <a:ext uri="{FF2B5EF4-FFF2-40B4-BE49-F238E27FC236}">
                <a16:creationId xmlns:a16="http://schemas.microsoft.com/office/drawing/2014/main" id="{9519F485-109C-BB74-9609-CD6195BB9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1096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pc="-11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　（岐阜県内の公共施設）</a:t>
            </a:r>
            <a:endParaRPr lang="ja-JP" altLang="en-US" dirty="0">
              <a:solidFill>
                <a:srgbClr val="FFFF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8EAD619-19AA-4085-8C9B-F855CDC08C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2446" y="3389055"/>
            <a:ext cx="2158171" cy="2115495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7275AABC-7C34-25EF-22A8-80EDC9CB7A10}"/>
              </a:ext>
            </a:extLst>
          </p:cNvPr>
          <p:cNvGrpSpPr/>
          <p:nvPr/>
        </p:nvGrpSpPr>
        <p:grpSpPr>
          <a:xfrm>
            <a:off x="567035" y="3379932"/>
            <a:ext cx="3165347" cy="2173472"/>
            <a:chOff x="567035" y="3379932"/>
            <a:chExt cx="3165347" cy="2173472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7C1E88E2-881E-C31E-AF7A-A362E5FEF3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19551" y="4212219"/>
              <a:ext cx="1012831" cy="170595"/>
            </a:xfrm>
            <a:prstGeom prst="line">
              <a:avLst/>
            </a:prstGeom>
            <a:ln w="15875">
              <a:solidFill>
                <a:srgbClr val="5C48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4C15E9CA-2C66-C980-03D3-03CB18401768}"/>
                </a:ext>
              </a:extLst>
            </p:cNvPr>
            <p:cNvGrpSpPr/>
            <p:nvPr/>
          </p:nvGrpSpPr>
          <p:grpSpPr>
            <a:xfrm>
              <a:off x="567035" y="3379932"/>
              <a:ext cx="2116199" cy="2173472"/>
              <a:chOff x="567035" y="3379932"/>
              <a:chExt cx="2116199" cy="2173472"/>
            </a:xfrm>
          </p:grpSpPr>
          <p:grpSp>
            <p:nvGrpSpPr>
              <p:cNvPr id="71" name="グループ化 70">
                <a:extLst>
                  <a:ext uri="{FF2B5EF4-FFF2-40B4-BE49-F238E27FC236}">
                    <a16:creationId xmlns:a16="http://schemas.microsoft.com/office/drawing/2014/main" id="{F7B14D69-195D-1E41-5DD0-DE6A38FF91B7}"/>
                  </a:ext>
                </a:extLst>
              </p:cNvPr>
              <p:cNvGrpSpPr/>
              <p:nvPr/>
            </p:nvGrpSpPr>
            <p:grpSpPr>
              <a:xfrm>
                <a:off x="567035" y="3379932"/>
                <a:ext cx="2116199" cy="2173472"/>
                <a:chOff x="560666" y="1004837"/>
                <a:chExt cx="2116199" cy="2173472"/>
              </a:xfrm>
            </p:grpSpPr>
            <p:grpSp>
              <p:nvGrpSpPr>
                <p:cNvPr id="73" name="グループ化 72">
                  <a:extLst>
                    <a:ext uri="{FF2B5EF4-FFF2-40B4-BE49-F238E27FC236}">
                      <a16:creationId xmlns:a16="http://schemas.microsoft.com/office/drawing/2014/main" id="{29FBBA4B-0ED8-E2AE-28AE-7D2E62CF8736}"/>
                    </a:ext>
                  </a:extLst>
                </p:cNvPr>
                <p:cNvGrpSpPr/>
                <p:nvPr/>
              </p:nvGrpSpPr>
              <p:grpSpPr>
                <a:xfrm>
                  <a:off x="560666" y="1004837"/>
                  <a:ext cx="752978" cy="642173"/>
                  <a:chOff x="560666" y="3374550"/>
                  <a:chExt cx="752978" cy="642173"/>
                </a:xfrm>
              </p:grpSpPr>
              <p:sp>
                <p:nvSpPr>
                  <p:cNvPr id="75" name="円/楕円 74">
                    <a:extLst>
                      <a:ext uri="{FF2B5EF4-FFF2-40B4-BE49-F238E27FC236}">
                        <a16:creationId xmlns:a16="http://schemas.microsoft.com/office/drawing/2014/main" id="{7751A16B-3A52-2744-9057-1A0C588DF6BC}"/>
                      </a:ext>
                    </a:extLst>
                  </p:cNvPr>
                  <p:cNvSpPr/>
                  <p:nvPr/>
                </p:nvSpPr>
                <p:spPr>
                  <a:xfrm>
                    <a:off x="610111" y="3374550"/>
                    <a:ext cx="654088" cy="642173"/>
                  </a:xfrm>
                  <a:prstGeom prst="ellipse">
                    <a:avLst/>
                  </a:prstGeom>
                  <a:solidFill>
                    <a:srgbClr val="5C4900"/>
                  </a:solidFill>
                  <a:ln w="254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 sz="1000"/>
                  </a:p>
                </p:txBody>
              </p:sp>
              <p:sp>
                <p:nvSpPr>
                  <p:cNvPr id="76" name="テキスト ボックス 75">
                    <a:extLst>
                      <a:ext uri="{FF2B5EF4-FFF2-40B4-BE49-F238E27FC236}">
                        <a16:creationId xmlns:a16="http://schemas.microsoft.com/office/drawing/2014/main" id="{422BB56E-8C0A-8BEC-406C-3E6BEDAFAA8A}"/>
                      </a:ext>
                    </a:extLst>
                  </p:cNvPr>
                  <p:cNvSpPr txBox="1"/>
                  <p:nvPr/>
                </p:nvSpPr>
                <p:spPr>
                  <a:xfrm>
                    <a:off x="560666" y="3577710"/>
                    <a:ext cx="752978" cy="246221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kumimoji="1" lang="ja-JP" altLang="en-US" sz="1000">
                        <a:solidFill>
                          <a:schemeClr val="bg1"/>
                        </a:solidFill>
                      </a:rPr>
                      <a:t>岐阜市</a:t>
                    </a:r>
                  </a:p>
                </p:txBody>
              </p:sp>
            </p:grpSp>
            <p:sp>
              <p:nvSpPr>
                <p:cNvPr id="74" name="角丸四角形 73">
                  <a:extLst>
                    <a:ext uri="{FF2B5EF4-FFF2-40B4-BE49-F238E27FC236}">
                      <a16:creationId xmlns:a16="http://schemas.microsoft.com/office/drawing/2014/main" id="{EA35F206-1C4D-B9A9-CA6B-05553D9D3A9B}"/>
                    </a:ext>
                  </a:extLst>
                </p:cNvPr>
                <p:cNvSpPr/>
                <p:nvPr/>
              </p:nvSpPr>
              <p:spPr>
                <a:xfrm>
                  <a:off x="738596" y="2687170"/>
                  <a:ext cx="1938269" cy="491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6C62"/>
                </a:solidFill>
                <a:ln w="254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0" rtlCol="0" anchor="ctr"/>
                <a:lstStyle/>
                <a:p>
                  <a:pPr algn="ctr"/>
                  <a:r>
                    <a:rPr kumimoji="1" lang="ja-JP" altLang="en-US" sz="1500">
                      <a:latin typeface="HGPGothicE" panose="020B0900000000000000" pitchFamily="34" charset="-128"/>
                      <a:ea typeface="HGPGothicE" panose="020B0900000000000000" pitchFamily="34" charset="-128"/>
                    </a:rPr>
                    <a:t>ぎふメディアコスモス</a:t>
                  </a:r>
                </a:p>
              </p:txBody>
            </p:sp>
          </p:grpSp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D9261AFB-1E5A-D769-73E0-26B44A260077}"/>
                  </a:ext>
                </a:extLst>
              </p:cNvPr>
              <p:cNvSpPr txBox="1"/>
              <p:nvPr/>
            </p:nvSpPr>
            <p:spPr>
              <a:xfrm>
                <a:off x="1408245" y="5067261"/>
                <a:ext cx="623889" cy="2000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700">
                    <a:solidFill>
                      <a:schemeClr val="bg1"/>
                    </a:solidFill>
                  </a:rPr>
                  <a:t>みんなの森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453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4CF85-B373-39C8-7846-3BF96F9A3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F7B995-C879-6BD2-4EDA-5E2024ABB0B5}"/>
              </a:ext>
            </a:extLst>
          </p:cNvPr>
          <p:cNvSpPr txBox="1"/>
          <p:nvPr/>
        </p:nvSpPr>
        <p:spPr>
          <a:xfrm>
            <a:off x="1951728" y="1002548"/>
            <a:ext cx="543257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2000" spc="-30">
                <a:solidFill>
                  <a:srgbClr val="5C4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日々の暮らしを守るサービスにも使われています。</a:t>
            </a:r>
            <a:endParaRPr lang="ja-JP" altLang="en-US" sz="2000" spc="-30" dirty="0">
              <a:solidFill>
                <a:srgbClr val="5C49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5568FEB-AC5C-6133-7634-5DE069B87CE3}"/>
              </a:ext>
            </a:extLst>
          </p:cNvPr>
          <p:cNvSpPr/>
          <p:nvPr/>
        </p:nvSpPr>
        <p:spPr>
          <a:xfrm>
            <a:off x="395552" y="3599092"/>
            <a:ext cx="8638620" cy="348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750">
              <a:lnSpc>
                <a:spcPct val="140000"/>
              </a:lnSpc>
              <a:buClr>
                <a:srgbClr val="005BAD"/>
              </a:buClr>
            </a:pPr>
            <a:endParaRPr lang="ja-JP" altLang="en-US" sz="14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50CC3EC0-1126-D657-935E-7416FD37DF02}"/>
              </a:ext>
            </a:extLst>
          </p:cNvPr>
          <p:cNvGrpSpPr/>
          <p:nvPr/>
        </p:nvGrpSpPr>
        <p:grpSpPr>
          <a:xfrm>
            <a:off x="518140" y="1498832"/>
            <a:ext cx="3917950" cy="1884684"/>
            <a:chOff x="518140" y="1498832"/>
            <a:chExt cx="3917950" cy="1884684"/>
          </a:xfrm>
        </p:grpSpPr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B9E20F07-473C-B084-79B4-54ED469922CB}"/>
                </a:ext>
              </a:extLst>
            </p:cNvPr>
            <p:cNvGrpSpPr/>
            <p:nvPr/>
          </p:nvGrpSpPr>
          <p:grpSpPr>
            <a:xfrm>
              <a:off x="518140" y="1498832"/>
              <a:ext cx="3917950" cy="1884684"/>
              <a:chOff x="536575" y="1519342"/>
              <a:chExt cx="3917950" cy="1884684"/>
            </a:xfrm>
          </p:grpSpPr>
          <p:sp>
            <p:nvSpPr>
              <p:cNvPr id="30" name="角丸四角形 29">
                <a:extLst>
                  <a:ext uri="{FF2B5EF4-FFF2-40B4-BE49-F238E27FC236}">
                    <a16:creationId xmlns:a16="http://schemas.microsoft.com/office/drawing/2014/main" id="{D0EDBF5B-1951-38EC-029C-C946B803392E}"/>
                  </a:ext>
                </a:extLst>
              </p:cNvPr>
              <p:cNvSpPr/>
              <p:nvPr/>
            </p:nvSpPr>
            <p:spPr>
              <a:xfrm>
                <a:off x="536575" y="1519342"/>
                <a:ext cx="3917950" cy="1884258"/>
              </a:xfrm>
              <a:prstGeom prst="roundRect">
                <a:avLst>
                  <a:gd name="adj" fmla="val 661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" name="片側の 2 つの角を丸めた四角形 5">
                <a:extLst>
                  <a:ext uri="{FF2B5EF4-FFF2-40B4-BE49-F238E27FC236}">
                    <a16:creationId xmlns:a16="http://schemas.microsoft.com/office/drawing/2014/main" id="{EE561856-AA24-793E-E82F-6A7DE06BDC59}"/>
                  </a:ext>
                </a:extLst>
              </p:cNvPr>
              <p:cNvSpPr>
                <a:spLocks/>
              </p:cNvSpPr>
              <p:nvPr/>
            </p:nvSpPr>
            <p:spPr>
              <a:xfrm rot="5400000">
                <a:off x="2359207" y="1316026"/>
                <a:ext cx="1872000" cy="2304000"/>
              </a:xfrm>
              <a:prstGeom prst="round2SameRect">
                <a:avLst>
                  <a:gd name="adj1" fmla="val 7357"/>
                  <a:gd name="adj2" fmla="val 0"/>
                </a:avLst>
              </a:prstGeom>
              <a:blipFill dpi="0" rotWithShape="0">
                <a:blip r:embed="rId3"/>
                <a:srcRect/>
                <a:stretch>
                  <a:fillRect l="-16000" t="-1000" r="-11000" b="-2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grpSp>
            <p:nvGrpSpPr>
              <p:cNvPr id="24" name="グループ化 23">
                <a:extLst>
                  <a:ext uri="{FF2B5EF4-FFF2-40B4-BE49-F238E27FC236}">
                    <a16:creationId xmlns:a16="http://schemas.microsoft.com/office/drawing/2014/main" id="{A0D36043-B440-8EC6-E7E6-7DE2DF457B8F}"/>
                  </a:ext>
                </a:extLst>
              </p:cNvPr>
              <p:cNvGrpSpPr/>
              <p:nvPr/>
            </p:nvGrpSpPr>
            <p:grpSpPr>
              <a:xfrm>
                <a:off x="1063369" y="1704666"/>
                <a:ext cx="567086" cy="567086"/>
                <a:chOff x="1063369" y="1704666"/>
                <a:chExt cx="567086" cy="567086"/>
              </a:xfrm>
            </p:grpSpPr>
            <p:sp>
              <p:nvSpPr>
                <p:cNvPr id="23" name="円/楕円 22">
                  <a:extLst>
                    <a:ext uri="{FF2B5EF4-FFF2-40B4-BE49-F238E27FC236}">
                      <a16:creationId xmlns:a16="http://schemas.microsoft.com/office/drawing/2014/main" id="{F20189E8-6F39-9E9B-1187-8594E4D6B7B3}"/>
                    </a:ext>
                  </a:extLst>
                </p:cNvPr>
                <p:cNvSpPr/>
                <p:nvPr/>
              </p:nvSpPr>
              <p:spPr>
                <a:xfrm>
                  <a:off x="1063369" y="1704666"/>
                  <a:ext cx="567086" cy="567086"/>
                </a:xfrm>
                <a:prstGeom prst="ellipse">
                  <a:avLst/>
                </a:prstGeom>
                <a:solidFill>
                  <a:srgbClr val="EAE3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14" name="グラフィックス 13">
                  <a:extLst>
                    <a:ext uri="{FF2B5EF4-FFF2-40B4-BE49-F238E27FC236}">
                      <a16:creationId xmlns:a16="http://schemas.microsoft.com/office/drawing/2014/main" id="{F5DD6361-9CB4-CC6D-D0D9-63322FA756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13987" y="1840600"/>
                  <a:ext cx="267489" cy="303965"/>
                </a:xfrm>
                <a:prstGeom prst="rect">
                  <a:avLst/>
                </a:prstGeom>
              </p:spPr>
            </p:pic>
          </p:grp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A3584FB-813C-C5F8-953A-C4DFD0B45043}"/>
                  </a:ext>
                </a:extLst>
              </p:cNvPr>
              <p:cNvSpPr txBox="1"/>
              <p:nvPr/>
            </p:nvSpPr>
            <p:spPr>
              <a:xfrm>
                <a:off x="801341" y="2404765"/>
                <a:ext cx="1103828" cy="4334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500" spc="-30">
                    <a:solidFill>
                      <a:srgbClr val="5C49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住民の安全を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500" spc="-30">
                    <a:solidFill>
                      <a:srgbClr val="5C49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守るために</a:t>
                </a:r>
                <a:endParaRPr lang="ja-JP" altLang="en-US" sz="1500" spc="-30" dirty="0">
                  <a:solidFill>
                    <a:srgbClr val="5C49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27" name="角丸四角形 26">
                <a:extLst>
                  <a:ext uri="{FF2B5EF4-FFF2-40B4-BE49-F238E27FC236}">
                    <a16:creationId xmlns:a16="http://schemas.microsoft.com/office/drawing/2014/main" id="{3E597376-EE71-6B8B-3F2C-B3E80A08F265}"/>
                  </a:ext>
                </a:extLst>
              </p:cNvPr>
              <p:cNvSpPr/>
              <p:nvPr/>
            </p:nvSpPr>
            <p:spPr>
              <a:xfrm>
                <a:off x="837440" y="2928915"/>
                <a:ext cx="1044575" cy="230821"/>
              </a:xfrm>
              <a:prstGeom prst="roundRect">
                <a:avLst>
                  <a:gd name="adj" fmla="val 50000"/>
                </a:avLst>
              </a:prstGeom>
              <a:solidFill>
                <a:srgbClr val="F56C6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/>
              <a:lstStyle/>
              <a:p>
                <a:pPr algn="ctr"/>
                <a:r>
                  <a:rPr lang="ja-JP" altLang="en-US" sz="90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交番</a:t>
                </a:r>
              </a:p>
            </p:txBody>
          </p:sp>
        </p:grpSp>
        <p:sp>
          <p:nvSpPr>
            <p:cNvPr id="111" name="テキスト ボックス 110">
              <a:extLst>
                <a:ext uri="{FF2B5EF4-FFF2-40B4-BE49-F238E27FC236}">
                  <a16:creationId xmlns:a16="http://schemas.microsoft.com/office/drawing/2014/main" id="{58840867-6999-1F66-33DA-719E6579B2F0}"/>
                </a:ext>
              </a:extLst>
            </p:cNvPr>
            <p:cNvSpPr txBox="1"/>
            <p:nvPr/>
          </p:nvSpPr>
          <p:spPr>
            <a:xfrm>
              <a:off x="3357970" y="3198529"/>
              <a:ext cx="992579" cy="184666"/>
            </a:xfrm>
            <a:prstGeom prst="rect">
              <a:avLst/>
            </a:prstGeom>
            <a:noFill/>
            <a:effectLst>
              <a:outerShdw blurRad="55975" dir="1394157" algn="tl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00">
                  <a:solidFill>
                    <a:schemeClr val="bg1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写真提供：岐阜中警察署</a:t>
              </a:r>
            </a:p>
          </p:txBody>
        </p:sp>
      </p:grpSp>
      <p:grpSp>
        <p:nvGrpSpPr>
          <p:cNvPr id="148" name="グループ化 147">
            <a:extLst>
              <a:ext uri="{FF2B5EF4-FFF2-40B4-BE49-F238E27FC236}">
                <a16:creationId xmlns:a16="http://schemas.microsoft.com/office/drawing/2014/main" id="{1D834AEF-4BFC-3C42-D94C-BAA0570EFFE5}"/>
              </a:ext>
            </a:extLst>
          </p:cNvPr>
          <p:cNvGrpSpPr/>
          <p:nvPr/>
        </p:nvGrpSpPr>
        <p:grpSpPr>
          <a:xfrm>
            <a:off x="4661968" y="1498832"/>
            <a:ext cx="3917950" cy="1884684"/>
            <a:chOff x="4661968" y="1498832"/>
            <a:chExt cx="3917950" cy="1884684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5553E93F-29B6-DF50-B918-4DC6BEC04CA5}"/>
                </a:ext>
              </a:extLst>
            </p:cNvPr>
            <p:cNvGrpSpPr/>
            <p:nvPr/>
          </p:nvGrpSpPr>
          <p:grpSpPr>
            <a:xfrm>
              <a:off x="4661968" y="1498832"/>
              <a:ext cx="3917950" cy="1884684"/>
              <a:chOff x="518140" y="1498832"/>
              <a:chExt cx="3917950" cy="1884684"/>
            </a:xfrm>
          </p:grpSpPr>
          <p:grpSp>
            <p:nvGrpSpPr>
              <p:cNvPr id="114" name="グループ化 113">
                <a:extLst>
                  <a:ext uri="{FF2B5EF4-FFF2-40B4-BE49-F238E27FC236}">
                    <a16:creationId xmlns:a16="http://schemas.microsoft.com/office/drawing/2014/main" id="{ED510831-ACF0-AAE9-395F-D61728E5F821}"/>
                  </a:ext>
                </a:extLst>
              </p:cNvPr>
              <p:cNvGrpSpPr/>
              <p:nvPr/>
            </p:nvGrpSpPr>
            <p:grpSpPr>
              <a:xfrm>
                <a:off x="518140" y="1498832"/>
                <a:ext cx="3917950" cy="1884684"/>
                <a:chOff x="536575" y="1519342"/>
                <a:chExt cx="3917950" cy="1884684"/>
              </a:xfrm>
            </p:grpSpPr>
            <p:sp>
              <p:nvSpPr>
                <p:cNvPr id="118" name="角丸四角形 117">
                  <a:extLst>
                    <a:ext uri="{FF2B5EF4-FFF2-40B4-BE49-F238E27FC236}">
                      <a16:creationId xmlns:a16="http://schemas.microsoft.com/office/drawing/2014/main" id="{F4E68853-5146-557B-1BDC-BC416DA4C85A}"/>
                    </a:ext>
                  </a:extLst>
                </p:cNvPr>
                <p:cNvSpPr/>
                <p:nvPr/>
              </p:nvSpPr>
              <p:spPr>
                <a:xfrm>
                  <a:off x="536575" y="1519342"/>
                  <a:ext cx="3917950" cy="1884258"/>
                </a:xfrm>
                <a:prstGeom prst="roundRect">
                  <a:avLst>
                    <a:gd name="adj" fmla="val 6615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19" name="片側の 2 つの角を丸めた四角形 118">
                  <a:extLst>
                    <a:ext uri="{FF2B5EF4-FFF2-40B4-BE49-F238E27FC236}">
                      <a16:creationId xmlns:a16="http://schemas.microsoft.com/office/drawing/2014/main" id="{A62E5BBC-556F-8C96-A341-3146826FE20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2359207" y="1316026"/>
                  <a:ext cx="1872000" cy="2304000"/>
                </a:xfrm>
                <a:prstGeom prst="round2SameRect">
                  <a:avLst>
                    <a:gd name="adj1" fmla="val 7357"/>
                    <a:gd name="adj2" fmla="val 0"/>
                  </a:avLst>
                </a:prstGeom>
                <a:blipFill dpi="0" rotWithShape="0">
                  <a:blip r:embed="rId6"/>
                  <a:srcRect/>
                  <a:stretch>
                    <a:fillRect l="-4000" t="-1000" r="-7000" b="-284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3" name="円/楕円 122">
                  <a:extLst>
                    <a:ext uri="{FF2B5EF4-FFF2-40B4-BE49-F238E27FC236}">
                      <a16:creationId xmlns:a16="http://schemas.microsoft.com/office/drawing/2014/main" id="{A5C5F5F3-1AD8-5CB2-AEB6-72B037BFECB2}"/>
                    </a:ext>
                  </a:extLst>
                </p:cNvPr>
                <p:cNvSpPr/>
                <p:nvPr/>
              </p:nvSpPr>
              <p:spPr>
                <a:xfrm>
                  <a:off x="1063369" y="1704666"/>
                  <a:ext cx="567086" cy="567086"/>
                </a:xfrm>
                <a:prstGeom prst="ellipse">
                  <a:avLst/>
                </a:prstGeom>
                <a:solidFill>
                  <a:srgbClr val="EAE3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1" name="テキスト ボックス 120">
                  <a:extLst>
                    <a:ext uri="{FF2B5EF4-FFF2-40B4-BE49-F238E27FC236}">
                      <a16:creationId xmlns:a16="http://schemas.microsoft.com/office/drawing/2014/main" id="{E73F3F15-6CA5-4AE1-DEC9-91FB1D177D9E}"/>
                    </a:ext>
                  </a:extLst>
                </p:cNvPr>
                <p:cNvSpPr txBox="1"/>
                <p:nvPr/>
              </p:nvSpPr>
              <p:spPr>
                <a:xfrm>
                  <a:off x="727122" y="2404765"/>
                  <a:ext cx="1252267" cy="433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500"/>
                    </a:spcAft>
                  </a:pPr>
                  <a:r>
                    <a:rPr lang="ja-JP" altLang="en-US" sz="1500" spc="-30">
                      <a:solidFill>
                        <a:srgbClr val="5C4900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火災から住民を</a:t>
                  </a:r>
                </a:p>
                <a:p>
                  <a:pPr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500"/>
                    </a:spcAft>
                  </a:pPr>
                  <a:r>
                    <a:rPr lang="ja-JP" altLang="en-US" sz="1500" spc="-30">
                      <a:solidFill>
                        <a:srgbClr val="5C4900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守るために</a:t>
                  </a:r>
                  <a:endParaRPr lang="ja-JP" altLang="en-US" sz="1500" spc="-30" dirty="0">
                    <a:solidFill>
                      <a:srgbClr val="5C49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122" name="角丸四角形 121">
                  <a:extLst>
                    <a:ext uri="{FF2B5EF4-FFF2-40B4-BE49-F238E27FC236}">
                      <a16:creationId xmlns:a16="http://schemas.microsoft.com/office/drawing/2014/main" id="{83596345-78D4-B32F-044F-7FFF7880C472}"/>
                    </a:ext>
                  </a:extLst>
                </p:cNvPr>
                <p:cNvSpPr/>
                <p:nvPr/>
              </p:nvSpPr>
              <p:spPr>
                <a:xfrm>
                  <a:off x="837440" y="2928915"/>
                  <a:ext cx="1044575" cy="2308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6C6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10800" rtlCol="0" anchor="ctr"/>
                <a:lstStyle/>
                <a:p>
                  <a:pPr algn="ctr"/>
                  <a:r>
                    <a:rPr lang="ja-JP" altLang="en-US" sz="900">
                      <a:latin typeface="HGPGothicE" panose="020B0900000000000000" pitchFamily="34" charset="-128"/>
                      <a:ea typeface="HGPGothicE" panose="020B0900000000000000" pitchFamily="34" charset="-128"/>
                    </a:rPr>
                    <a:t>消火活動</a:t>
                  </a:r>
                </a:p>
              </p:txBody>
            </p:sp>
          </p:grp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552C12D7-64B8-602C-297B-D4BF5EE77360}"/>
                  </a:ext>
                </a:extLst>
              </p:cNvPr>
              <p:cNvSpPr txBox="1"/>
              <p:nvPr/>
            </p:nvSpPr>
            <p:spPr>
              <a:xfrm>
                <a:off x="3357970" y="3198529"/>
                <a:ext cx="992579" cy="184666"/>
              </a:xfrm>
              <a:prstGeom prst="rect">
                <a:avLst/>
              </a:prstGeom>
              <a:noFill/>
              <a:effectLst>
                <a:outerShdw blurRad="50800" dist="12700" dir="5400000" algn="ctr" rotWithShape="0">
                  <a:schemeClr val="tx1">
                    <a:alpha val="30381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600">
                    <a:solidFill>
                      <a:schemeClr val="bg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写真提供：中濃消防組合</a:t>
                </a:r>
              </a:p>
            </p:txBody>
          </p:sp>
        </p:grpSp>
        <p:pic>
          <p:nvPicPr>
            <p:cNvPr id="12" name="グラフィックス 11">
              <a:extLst>
                <a:ext uri="{FF2B5EF4-FFF2-40B4-BE49-F238E27FC236}">
                  <a16:creationId xmlns:a16="http://schemas.microsoft.com/office/drawing/2014/main" id="{2DAC6A67-C7E8-BABC-A323-11C374230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338284" y="1799856"/>
              <a:ext cx="254000" cy="317500"/>
            </a:xfrm>
            <a:prstGeom prst="rect">
              <a:avLst/>
            </a:prstGeom>
          </p:spPr>
        </p:pic>
      </p:grp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07A61E54-EAB2-3B9D-1F29-D41A087248C6}"/>
              </a:ext>
            </a:extLst>
          </p:cNvPr>
          <p:cNvGrpSpPr/>
          <p:nvPr/>
        </p:nvGrpSpPr>
        <p:grpSpPr>
          <a:xfrm>
            <a:off x="4661968" y="3632432"/>
            <a:ext cx="3917950" cy="1884684"/>
            <a:chOff x="4661968" y="3632432"/>
            <a:chExt cx="3917950" cy="1884684"/>
          </a:xfrm>
        </p:grpSpPr>
        <p:grpSp>
          <p:nvGrpSpPr>
            <p:cNvPr id="125" name="グループ化 124">
              <a:extLst>
                <a:ext uri="{FF2B5EF4-FFF2-40B4-BE49-F238E27FC236}">
                  <a16:creationId xmlns:a16="http://schemas.microsoft.com/office/drawing/2014/main" id="{2F07CE0B-6EAA-41A5-7FCD-79D850AF30D3}"/>
                </a:ext>
              </a:extLst>
            </p:cNvPr>
            <p:cNvGrpSpPr/>
            <p:nvPr/>
          </p:nvGrpSpPr>
          <p:grpSpPr>
            <a:xfrm>
              <a:off x="4661968" y="3632432"/>
              <a:ext cx="3917950" cy="1884684"/>
              <a:chOff x="518140" y="1498832"/>
              <a:chExt cx="3917950" cy="1884684"/>
            </a:xfrm>
          </p:grpSpPr>
          <p:grpSp>
            <p:nvGrpSpPr>
              <p:cNvPr id="126" name="グループ化 125">
                <a:extLst>
                  <a:ext uri="{FF2B5EF4-FFF2-40B4-BE49-F238E27FC236}">
                    <a16:creationId xmlns:a16="http://schemas.microsoft.com/office/drawing/2014/main" id="{83994ADE-1407-F63F-2663-47CA3DFC00E0}"/>
                  </a:ext>
                </a:extLst>
              </p:cNvPr>
              <p:cNvGrpSpPr/>
              <p:nvPr/>
            </p:nvGrpSpPr>
            <p:grpSpPr>
              <a:xfrm>
                <a:off x="518140" y="1498832"/>
                <a:ext cx="3917950" cy="1884684"/>
                <a:chOff x="536575" y="1519342"/>
                <a:chExt cx="3917950" cy="1884684"/>
              </a:xfrm>
            </p:grpSpPr>
            <p:sp>
              <p:nvSpPr>
                <p:cNvPr id="128" name="角丸四角形 127">
                  <a:extLst>
                    <a:ext uri="{FF2B5EF4-FFF2-40B4-BE49-F238E27FC236}">
                      <a16:creationId xmlns:a16="http://schemas.microsoft.com/office/drawing/2014/main" id="{C8DECAAE-04AF-2B06-834F-2CE4BA047B0A}"/>
                    </a:ext>
                  </a:extLst>
                </p:cNvPr>
                <p:cNvSpPr/>
                <p:nvPr/>
              </p:nvSpPr>
              <p:spPr>
                <a:xfrm>
                  <a:off x="536575" y="1519342"/>
                  <a:ext cx="3917950" cy="1884258"/>
                </a:xfrm>
                <a:prstGeom prst="roundRect">
                  <a:avLst>
                    <a:gd name="adj" fmla="val 6615"/>
                  </a:avLst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29" name="片側の 2 つの角を丸めた四角形 128">
                  <a:extLst>
                    <a:ext uri="{FF2B5EF4-FFF2-40B4-BE49-F238E27FC236}">
                      <a16:creationId xmlns:a16="http://schemas.microsoft.com/office/drawing/2014/main" id="{62E3352E-F838-9F49-8907-B67CA7D939F5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5400000">
                  <a:off x="2359207" y="1316026"/>
                  <a:ext cx="1872000" cy="2304000"/>
                </a:xfrm>
                <a:prstGeom prst="round2SameRect">
                  <a:avLst>
                    <a:gd name="adj1" fmla="val 7357"/>
                    <a:gd name="adj2" fmla="val 0"/>
                  </a:avLst>
                </a:prstGeom>
                <a:blipFill dpi="0" rotWithShape="0">
                  <a:blip r:embed="rId9"/>
                  <a:srcRect/>
                  <a:stretch>
                    <a:fillRect l="-18000" t="-2000" r="-7000" b="-2000"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3" name="円/楕円 132">
                  <a:extLst>
                    <a:ext uri="{FF2B5EF4-FFF2-40B4-BE49-F238E27FC236}">
                      <a16:creationId xmlns:a16="http://schemas.microsoft.com/office/drawing/2014/main" id="{05B33625-7F8A-158B-4587-3016081BEA12}"/>
                    </a:ext>
                  </a:extLst>
                </p:cNvPr>
                <p:cNvSpPr/>
                <p:nvPr/>
              </p:nvSpPr>
              <p:spPr>
                <a:xfrm>
                  <a:off x="1056112" y="1697409"/>
                  <a:ext cx="567086" cy="567086"/>
                </a:xfrm>
                <a:prstGeom prst="ellipse">
                  <a:avLst/>
                </a:prstGeom>
                <a:solidFill>
                  <a:srgbClr val="EAE3BE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31" name="テキスト ボックス 130">
                  <a:extLst>
                    <a:ext uri="{FF2B5EF4-FFF2-40B4-BE49-F238E27FC236}">
                      <a16:creationId xmlns:a16="http://schemas.microsoft.com/office/drawing/2014/main" id="{F00363C1-4C34-5BD1-8086-EC9948831F58}"/>
                    </a:ext>
                  </a:extLst>
                </p:cNvPr>
                <p:cNvSpPr txBox="1"/>
                <p:nvPr/>
              </p:nvSpPr>
              <p:spPr>
                <a:xfrm>
                  <a:off x="709126" y="2390251"/>
                  <a:ext cx="1273747" cy="4334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500"/>
                    </a:spcAft>
                  </a:pPr>
                  <a:r>
                    <a:rPr lang="ja-JP" altLang="en-US" sz="1500" spc="110">
                      <a:solidFill>
                        <a:srgbClr val="5C4900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子ども・子育て</a:t>
                  </a:r>
                </a:p>
                <a:p>
                  <a:pPr algn="ctr">
                    <a:lnSpc>
                      <a:spcPct val="80000"/>
                    </a:lnSpc>
                    <a:spcBef>
                      <a:spcPts val="0"/>
                    </a:spcBef>
                    <a:spcAft>
                      <a:spcPts val="500"/>
                    </a:spcAft>
                  </a:pPr>
                  <a:r>
                    <a:rPr lang="ja-JP" altLang="en-US" sz="1500" spc="-30">
                      <a:solidFill>
                        <a:srgbClr val="5C4900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のために</a:t>
                  </a:r>
                  <a:endParaRPr lang="ja-JP" altLang="en-US" sz="1500" spc="-30" dirty="0">
                    <a:solidFill>
                      <a:srgbClr val="5C4900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132" name="角丸四角形 131">
                  <a:extLst>
                    <a:ext uri="{FF2B5EF4-FFF2-40B4-BE49-F238E27FC236}">
                      <a16:creationId xmlns:a16="http://schemas.microsoft.com/office/drawing/2014/main" id="{AE93128F-695E-2D43-A1F6-831009DF9607}"/>
                    </a:ext>
                  </a:extLst>
                </p:cNvPr>
                <p:cNvSpPr/>
                <p:nvPr/>
              </p:nvSpPr>
              <p:spPr>
                <a:xfrm>
                  <a:off x="806267" y="2887351"/>
                  <a:ext cx="1044575" cy="23082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56C6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10800" rtlCol="0" anchor="ctr"/>
                <a:lstStyle/>
                <a:p>
                  <a:pPr algn="ctr"/>
                  <a:r>
                    <a:rPr lang="ja-JP" altLang="en-US" sz="900">
                      <a:latin typeface="HGPGothicE" panose="020B0900000000000000" pitchFamily="34" charset="-128"/>
                      <a:ea typeface="HGPGothicE" panose="020B0900000000000000" pitchFamily="34" charset="-128"/>
                    </a:rPr>
                    <a:t>子育て支援</a:t>
                  </a:r>
                </a:p>
              </p:txBody>
            </p:sp>
          </p:grpSp>
          <p:sp>
            <p:nvSpPr>
              <p:cNvPr id="127" name="テキスト ボックス 126">
                <a:extLst>
                  <a:ext uri="{FF2B5EF4-FFF2-40B4-BE49-F238E27FC236}">
                    <a16:creationId xmlns:a16="http://schemas.microsoft.com/office/drawing/2014/main" id="{9166C123-B8F2-2E68-2B41-96C01C099982}"/>
                  </a:ext>
                </a:extLst>
              </p:cNvPr>
              <p:cNvSpPr txBox="1"/>
              <p:nvPr/>
            </p:nvSpPr>
            <p:spPr>
              <a:xfrm>
                <a:off x="3421557" y="3176758"/>
                <a:ext cx="915635" cy="184666"/>
              </a:xfrm>
              <a:prstGeom prst="rect">
                <a:avLst/>
              </a:prstGeom>
              <a:noFill/>
              <a:effectLst>
                <a:outerShdw blurRad="50800" dir="5400000" algn="ctr" rotWithShape="0">
                  <a:schemeClr val="tx1">
                    <a:alpha val="59907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600">
                    <a:solidFill>
                      <a:schemeClr val="bg1"/>
                    </a:solidFill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写真提供：大垣市役所</a:t>
                </a:r>
              </a:p>
            </p:txBody>
          </p:sp>
        </p:grpSp>
        <p:pic>
          <p:nvPicPr>
            <p:cNvPr id="18" name="グラフィックス 17">
              <a:extLst>
                <a:ext uri="{FF2B5EF4-FFF2-40B4-BE49-F238E27FC236}">
                  <a16:creationId xmlns:a16="http://schemas.microsoft.com/office/drawing/2014/main" id="{82660F71-9ADB-45CA-2436-6A578D2C3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375241" y="3897363"/>
              <a:ext cx="165100" cy="355600"/>
            </a:xfrm>
            <a:prstGeom prst="rect">
              <a:avLst/>
            </a:prstGeom>
          </p:spPr>
        </p:pic>
      </p:grpSp>
      <p:sp>
        <p:nvSpPr>
          <p:cNvPr id="149" name="スライド番号プレースホルダー 16400">
            <a:extLst>
              <a:ext uri="{FF2B5EF4-FFF2-40B4-BE49-F238E27FC236}">
                <a16:creationId xmlns:a16="http://schemas.microsoft.com/office/drawing/2014/main" id="{053CC2F3-4675-B8AC-F4F8-E67B97180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B7925F7B-7958-9B80-492D-4E3BB03D8466}"/>
              </a:ext>
            </a:extLst>
          </p:cNvPr>
          <p:cNvGrpSpPr/>
          <p:nvPr/>
        </p:nvGrpSpPr>
        <p:grpSpPr>
          <a:xfrm>
            <a:off x="1378039" y="5702830"/>
            <a:ext cx="6387921" cy="648896"/>
            <a:chOff x="1378039" y="5702830"/>
            <a:chExt cx="6387921" cy="648896"/>
          </a:xfrm>
        </p:grpSpPr>
        <p:sp>
          <p:nvSpPr>
            <p:cNvPr id="7" name="角丸四角形 6">
              <a:extLst>
                <a:ext uri="{FF2B5EF4-FFF2-40B4-BE49-F238E27FC236}">
                  <a16:creationId xmlns:a16="http://schemas.microsoft.com/office/drawing/2014/main" id="{6A6E458E-2C85-65DB-17A3-AA0311ED5532}"/>
                </a:ext>
              </a:extLst>
            </p:cNvPr>
            <p:cNvSpPr/>
            <p:nvPr/>
          </p:nvSpPr>
          <p:spPr>
            <a:xfrm>
              <a:off x="1378039" y="5702830"/>
              <a:ext cx="6387921" cy="648896"/>
            </a:xfrm>
            <a:prstGeom prst="roundRect">
              <a:avLst>
                <a:gd name="adj" fmla="val 6743"/>
              </a:avLst>
            </a:prstGeom>
            <a:solidFill>
              <a:schemeClr val="bg1"/>
            </a:solidFill>
            <a:ln w="22225" cap="rnd">
              <a:solidFill>
                <a:srgbClr val="FF8082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Text Box 18">
              <a:extLst>
                <a:ext uri="{FF2B5EF4-FFF2-40B4-BE49-F238E27FC236}">
                  <a16:creationId xmlns:a16="http://schemas.microsoft.com/office/drawing/2014/main" id="{5AF8C8AB-E507-160A-11FF-C16BC1C4B5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572" y="5881084"/>
              <a:ext cx="256906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200" spc="110">
                  <a:ea typeface="HGPｺﾞｼｯｸE" panose="020B0900000000000000" pitchFamily="50" charset="-128"/>
                </a:rPr>
                <a:t>ほかにはどんなものがあるかな？</a:t>
              </a:r>
              <a:endParaRPr lang="en-US" altLang="ja-JP" sz="1200" spc="110" dirty="0">
                <a:ea typeface="HGPｺﾞｼｯｸE" panose="020B0900000000000000" pitchFamily="50" charset="-128"/>
              </a:endParaRPr>
            </a:p>
          </p:txBody>
        </p:sp>
      </p:grpSp>
      <p:sp>
        <p:nvSpPr>
          <p:cNvPr id="2" name="Text Box 12">
            <a:extLst>
              <a:ext uri="{FF2B5EF4-FFF2-40B4-BE49-F238E27FC236}">
                <a16:creationId xmlns:a16="http://schemas.microsoft.com/office/drawing/2014/main" id="{37F9363A-199F-2CA2-E515-1885210F0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40" y="75788"/>
            <a:ext cx="77434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spc="-11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</a:t>
            </a:r>
            <a:r>
              <a:rPr lang="en-US" altLang="ja-JP" spc="-110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  </a:t>
            </a:r>
            <a:r>
              <a:rPr lang="ja-JP" altLang="en-US" spc="-11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（岐阜県内の公共サービス）</a:t>
            </a:r>
            <a:endParaRPr lang="ja-JP" altLang="en-US" dirty="0">
              <a:solidFill>
                <a:srgbClr val="FFFF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122644D-33E1-4B53-88EF-5FF0F4110AA7}"/>
              </a:ext>
            </a:extLst>
          </p:cNvPr>
          <p:cNvGrpSpPr/>
          <p:nvPr/>
        </p:nvGrpSpPr>
        <p:grpSpPr>
          <a:xfrm>
            <a:off x="518140" y="3632432"/>
            <a:ext cx="3917950" cy="1884258"/>
            <a:chOff x="518140" y="3632432"/>
            <a:chExt cx="3917950" cy="1884258"/>
          </a:xfrm>
        </p:grpSpPr>
        <p:grpSp>
          <p:nvGrpSpPr>
            <p:cNvPr id="146" name="グループ化 145">
              <a:extLst>
                <a:ext uri="{FF2B5EF4-FFF2-40B4-BE49-F238E27FC236}">
                  <a16:creationId xmlns:a16="http://schemas.microsoft.com/office/drawing/2014/main" id="{AD916A3F-5962-3B73-3BA5-D23726F98503}"/>
                </a:ext>
              </a:extLst>
            </p:cNvPr>
            <p:cNvGrpSpPr/>
            <p:nvPr/>
          </p:nvGrpSpPr>
          <p:grpSpPr>
            <a:xfrm>
              <a:off x="518140" y="3632432"/>
              <a:ext cx="3917950" cy="1884258"/>
              <a:chOff x="518140" y="3632432"/>
              <a:chExt cx="3917950" cy="1884258"/>
            </a:xfrm>
          </p:grpSpPr>
          <p:grpSp>
            <p:nvGrpSpPr>
              <p:cNvPr id="135" name="グループ化 134">
                <a:extLst>
                  <a:ext uri="{FF2B5EF4-FFF2-40B4-BE49-F238E27FC236}">
                    <a16:creationId xmlns:a16="http://schemas.microsoft.com/office/drawing/2014/main" id="{D563600B-26AC-D303-FBF2-21DF4DE96436}"/>
                  </a:ext>
                </a:extLst>
              </p:cNvPr>
              <p:cNvGrpSpPr/>
              <p:nvPr/>
            </p:nvGrpSpPr>
            <p:grpSpPr>
              <a:xfrm>
                <a:off x="518140" y="3632432"/>
                <a:ext cx="3917950" cy="1884258"/>
                <a:chOff x="518140" y="1498832"/>
                <a:chExt cx="3917950" cy="1884258"/>
              </a:xfrm>
            </p:grpSpPr>
            <p:grpSp>
              <p:nvGrpSpPr>
                <p:cNvPr id="136" name="グループ化 135">
                  <a:extLst>
                    <a:ext uri="{FF2B5EF4-FFF2-40B4-BE49-F238E27FC236}">
                      <a16:creationId xmlns:a16="http://schemas.microsoft.com/office/drawing/2014/main" id="{5EE3E250-BE9B-0540-90F6-B6F73451E50E}"/>
                    </a:ext>
                  </a:extLst>
                </p:cNvPr>
                <p:cNvGrpSpPr/>
                <p:nvPr/>
              </p:nvGrpSpPr>
              <p:grpSpPr>
                <a:xfrm>
                  <a:off x="518140" y="1498832"/>
                  <a:ext cx="3917950" cy="1884258"/>
                  <a:chOff x="536575" y="1519342"/>
                  <a:chExt cx="3917950" cy="1884258"/>
                </a:xfrm>
              </p:grpSpPr>
              <p:sp>
                <p:nvSpPr>
                  <p:cNvPr id="138" name="角丸四角形 137">
                    <a:extLst>
                      <a:ext uri="{FF2B5EF4-FFF2-40B4-BE49-F238E27FC236}">
                        <a16:creationId xmlns:a16="http://schemas.microsoft.com/office/drawing/2014/main" id="{807AAD6B-F70F-7B26-393E-9549A4634585}"/>
                      </a:ext>
                    </a:extLst>
                  </p:cNvPr>
                  <p:cNvSpPr/>
                  <p:nvPr/>
                </p:nvSpPr>
                <p:spPr>
                  <a:xfrm>
                    <a:off x="536575" y="1519342"/>
                    <a:ext cx="3917950" cy="1884258"/>
                  </a:xfrm>
                  <a:prstGeom prst="roundRect">
                    <a:avLst>
                      <a:gd name="adj" fmla="val 6615"/>
                    </a:avLst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3" name="円/楕円 142">
                    <a:extLst>
                      <a:ext uri="{FF2B5EF4-FFF2-40B4-BE49-F238E27FC236}">
                        <a16:creationId xmlns:a16="http://schemas.microsoft.com/office/drawing/2014/main" id="{C22D3B4D-B212-5752-2538-A566BA7E413D}"/>
                      </a:ext>
                    </a:extLst>
                  </p:cNvPr>
                  <p:cNvSpPr/>
                  <p:nvPr/>
                </p:nvSpPr>
                <p:spPr>
                  <a:xfrm>
                    <a:off x="1063369" y="1697409"/>
                    <a:ext cx="567086" cy="567086"/>
                  </a:xfrm>
                  <a:prstGeom prst="ellipse">
                    <a:avLst/>
                  </a:prstGeom>
                  <a:solidFill>
                    <a:srgbClr val="EAE3B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sp>
                <p:nvSpPr>
                  <p:cNvPr id="141" name="テキスト ボックス 140">
                    <a:extLst>
                      <a:ext uri="{FF2B5EF4-FFF2-40B4-BE49-F238E27FC236}">
                        <a16:creationId xmlns:a16="http://schemas.microsoft.com/office/drawing/2014/main" id="{876EA1A2-BE58-E743-31D1-079DFBAB4D4C}"/>
                      </a:ext>
                    </a:extLst>
                  </p:cNvPr>
                  <p:cNvSpPr txBox="1"/>
                  <p:nvPr/>
                </p:nvSpPr>
                <p:spPr>
                  <a:xfrm>
                    <a:off x="910025" y="2390251"/>
                    <a:ext cx="886460" cy="43345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algn="ctr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500"/>
                      </a:spcAft>
                    </a:pPr>
                    <a:r>
                      <a:rPr lang="ja-JP" altLang="en-US" sz="1500" spc="-30">
                        <a:solidFill>
                          <a:srgbClr val="5C49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環境を</a:t>
                    </a:r>
                  </a:p>
                  <a:p>
                    <a:pPr algn="ctr">
                      <a:lnSpc>
                        <a:spcPct val="80000"/>
                      </a:lnSpc>
                      <a:spcBef>
                        <a:spcPts val="0"/>
                      </a:spcBef>
                      <a:spcAft>
                        <a:spcPts val="500"/>
                      </a:spcAft>
                    </a:pPr>
                    <a:r>
                      <a:rPr lang="ja-JP" altLang="en-US" sz="1500" spc="-30">
                        <a:solidFill>
                          <a:srgbClr val="5C4900"/>
                        </a:solidFill>
                        <a:latin typeface="HGPｺﾞｼｯｸE" panose="020B0900000000000000" pitchFamily="50" charset="-128"/>
                        <a:ea typeface="HGPｺﾞｼｯｸE" panose="020B0900000000000000" pitchFamily="50" charset="-128"/>
                      </a:rPr>
                      <a:t>守るために</a:t>
                    </a:r>
                    <a:endParaRPr lang="ja-JP" altLang="en-US" sz="1500" spc="-30" dirty="0">
                      <a:solidFill>
                        <a:srgbClr val="5C4900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endParaRPr>
                  </a:p>
                </p:txBody>
              </p:sp>
              <p:sp>
                <p:nvSpPr>
                  <p:cNvPr id="142" name="角丸四角形 141">
                    <a:extLst>
                      <a:ext uri="{FF2B5EF4-FFF2-40B4-BE49-F238E27FC236}">
                        <a16:creationId xmlns:a16="http://schemas.microsoft.com/office/drawing/2014/main" id="{8E24F7FC-7771-7917-2304-A9735DC10C3B}"/>
                      </a:ext>
                    </a:extLst>
                  </p:cNvPr>
                  <p:cNvSpPr/>
                  <p:nvPr/>
                </p:nvSpPr>
                <p:spPr>
                  <a:xfrm>
                    <a:off x="837440" y="2887351"/>
                    <a:ext cx="1044575" cy="230821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F56C6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10800" rtlCol="0" anchor="ctr"/>
                  <a:lstStyle/>
                  <a:p>
                    <a:pPr algn="ctr"/>
                    <a:r>
                      <a:rPr lang="ja-JP" altLang="en-US" sz="900">
                        <a:latin typeface="HGPGothicE" panose="020B0900000000000000" pitchFamily="34" charset="-128"/>
                        <a:ea typeface="HGPGothicE" panose="020B0900000000000000" pitchFamily="34" charset="-128"/>
                      </a:rPr>
                      <a:t>ごみの処理</a:t>
                    </a:r>
                  </a:p>
                </p:txBody>
              </p:sp>
            </p:grpSp>
            <p:sp>
              <p:nvSpPr>
                <p:cNvPr id="137" name="テキスト ボックス 136">
                  <a:extLst>
                    <a:ext uri="{FF2B5EF4-FFF2-40B4-BE49-F238E27FC236}">
                      <a16:creationId xmlns:a16="http://schemas.microsoft.com/office/drawing/2014/main" id="{FD7175A7-1C12-BB49-ECF1-EB9AB3CCDAB8}"/>
                    </a:ext>
                  </a:extLst>
                </p:cNvPr>
                <p:cNvSpPr txBox="1"/>
                <p:nvPr/>
              </p:nvSpPr>
              <p:spPr>
                <a:xfrm>
                  <a:off x="3403699" y="3176758"/>
                  <a:ext cx="915635" cy="184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ja-JP" altLang="en-US" sz="600">
                      <a:solidFill>
                        <a:schemeClr val="bg1"/>
                      </a:solidFill>
                      <a:latin typeface="HGPｺﾞｼｯｸM" panose="020B0600000000000000" pitchFamily="50" charset="-128"/>
                      <a:ea typeface="HGPｺﾞｼｯｸM" panose="020B0600000000000000" pitchFamily="50" charset="-128"/>
                    </a:rPr>
                    <a:t>写真提供：岐阜市役所</a:t>
                  </a:r>
                </a:p>
              </p:txBody>
            </p:sp>
          </p:grpSp>
          <p:pic>
            <p:nvPicPr>
              <p:cNvPr id="8" name="グラフィックス 7">
                <a:extLst>
                  <a:ext uri="{FF2B5EF4-FFF2-40B4-BE49-F238E27FC236}">
                    <a16:creationId xmlns:a16="http://schemas.microsoft.com/office/drawing/2014/main" id="{5B43B0AD-183A-9E23-F47D-6A062485C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202620" y="3968731"/>
                <a:ext cx="266700" cy="266700"/>
              </a:xfrm>
              <a:prstGeom prst="rect">
                <a:avLst/>
              </a:prstGeom>
            </p:spPr>
          </p:pic>
        </p:grp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20B9D71-3E99-47AD-B730-019A93078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31557" y="3645116"/>
              <a:ext cx="2297215" cy="1870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216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46391B4-ED55-9D87-6DBA-31A6272C19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040" y="479362"/>
            <a:ext cx="1833650" cy="189997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E35A135-4258-D4A9-4F27-C89B4F3B6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38B9F707-1541-7628-19F8-BEC1890FC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33441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税金は大切なもの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29C6857-79CD-28D7-38B3-025F7F0D9D3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9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i="0" u="none" strike="noStrike" kern="1200" cap="none" spc="0" normalizeH="0" baseline="0" noProof="0" dirty="0">
                <a:ln>
                  <a:noFill/>
                </a:ln>
                <a:solidFill>
                  <a:srgbClr val="EE761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納税は国民の義務</a:t>
            </a:r>
          </a:p>
          <a:p>
            <a:pPr marL="0" marR="0" lvl="0" indent="0" defTabSz="914400" eaLnBrk="1" latinLnBrk="0" hangingPunct="1">
              <a:lnSpc>
                <a:spcPct val="14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税金がないと、わたしたちの生活は成り立たなくなります。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税金は、社会の一員として暮らしていくために支払わなければならない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会費のようなものです。税金を納めることは、</a:t>
            </a:r>
            <a:r>
              <a:rPr lang="ja-JP" altLang="en-US" sz="1700" spc="-9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国民の義務として憲法に定められています。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endParaRPr lang="ja-JP" altLang="en-US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2CA426-BC5D-D1A5-CBDA-1622FDEC62CD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EE7612"/>
                </a:solidFill>
                <a:latin typeface="+mn-ea"/>
                <a:ea typeface="+mn-ea"/>
              </a:rPr>
              <a:t>ふりかえろう</a:t>
            </a:r>
            <a:r>
              <a:rPr kumimoji="1" lang="ja-JP" altLang="en-US" sz="1100" b="1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https://www.nta.go.jp/publication/webtaxtv/201503/webtaxtv_wb.html</a:t>
            </a:r>
            <a:r>
              <a:rPr kumimoji="1" lang="ja-JP" altLang="en-US" sz="1100" dirty="0">
                <a:latin typeface="+mn-lt"/>
                <a:ea typeface="+mn-ea"/>
              </a:rPr>
              <a:t>　</a:t>
            </a:r>
            <a:r>
              <a:rPr lang="ja-JP" altLang="en-US" sz="1100" dirty="0">
                <a:latin typeface="+mn-lt"/>
                <a:ea typeface="+mn-ea"/>
              </a:rPr>
              <a:t>（</a:t>
            </a:r>
            <a:r>
              <a:rPr lang="en-US" altLang="ja-JP" sz="1100" dirty="0">
                <a:latin typeface="+mn-lt"/>
                <a:ea typeface="+mn-ea"/>
              </a:rPr>
              <a:t>Web-TAX-TV</a:t>
            </a:r>
            <a:r>
              <a:rPr lang="ja-JP" altLang="en-US" sz="1100" dirty="0">
                <a:latin typeface="+mn-lt"/>
                <a:ea typeface="+mn-ea"/>
              </a:rPr>
              <a:t>）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B1EC4643-9EAF-3A26-C6B4-832976453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986464" y="4005064"/>
            <a:ext cx="829622" cy="2307922"/>
          </a:xfrm>
          <a:prstGeom prst="rect">
            <a:avLst/>
          </a:prstGeom>
        </p:spPr>
      </p:pic>
      <p:pic>
        <p:nvPicPr>
          <p:cNvPr id="25" name="図 24" descr="人形, 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51D215D7-D4C1-2B53-E221-C8B7098518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118" y="3982175"/>
            <a:ext cx="1096023" cy="2445469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B56C191-E437-19CB-6C59-9E357037B098}"/>
              </a:ext>
            </a:extLst>
          </p:cNvPr>
          <p:cNvGrpSpPr/>
          <p:nvPr/>
        </p:nvGrpSpPr>
        <p:grpSpPr>
          <a:xfrm>
            <a:off x="2393317" y="4144482"/>
            <a:ext cx="2002369" cy="966077"/>
            <a:chOff x="2393317" y="4144482"/>
            <a:chExt cx="2002369" cy="966077"/>
          </a:xfrm>
        </p:grpSpPr>
        <p:sp>
          <p:nvSpPr>
            <p:cNvPr id="26" name="吹き出し: 円形 25">
              <a:extLst>
                <a:ext uri="{FF2B5EF4-FFF2-40B4-BE49-F238E27FC236}">
                  <a16:creationId xmlns:a16="http://schemas.microsoft.com/office/drawing/2014/main" id="{6EB0F155-AA12-08DD-2CF8-A46B29AA0307}"/>
                </a:ext>
              </a:extLst>
            </p:cNvPr>
            <p:cNvSpPr/>
            <p:nvPr/>
          </p:nvSpPr>
          <p:spPr>
            <a:xfrm>
              <a:off x="2393317" y="4144482"/>
              <a:ext cx="2002369" cy="966077"/>
            </a:xfrm>
            <a:prstGeom prst="wedgeEllipseCallout">
              <a:avLst>
                <a:gd name="adj1" fmla="val -46982"/>
                <a:gd name="adj2" fmla="val 48074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497" name="Text Box 18"/>
            <p:cNvSpPr txBox="1">
              <a:spLocks noChangeArrowheads="1"/>
            </p:cNvSpPr>
            <p:nvPr/>
          </p:nvSpPr>
          <p:spPr bwMode="auto">
            <a:xfrm>
              <a:off x="2719851" y="4247130"/>
              <a:ext cx="1424685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税金がなぜ必要かもう一度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考えてみよう</a:t>
              </a:r>
            </a:p>
          </p:txBody>
        </p:sp>
      </p:grp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E2DB2C9-F2B4-9247-CD4E-3AEA219108A2}"/>
              </a:ext>
            </a:extLst>
          </p:cNvPr>
          <p:cNvGrpSpPr/>
          <p:nvPr/>
        </p:nvGrpSpPr>
        <p:grpSpPr>
          <a:xfrm>
            <a:off x="4617976" y="3948279"/>
            <a:ext cx="2132708" cy="1325425"/>
            <a:chOff x="4617976" y="3948279"/>
            <a:chExt cx="2132708" cy="1325425"/>
          </a:xfrm>
        </p:grpSpPr>
        <p:sp>
          <p:nvSpPr>
            <p:cNvPr id="30" name="吹き出し: 円形 29">
              <a:extLst>
                <a:ext uri="{FF2B5EF4-FFF2-40B4-BE49-F238E27FC236}">
                  <a16:creationId xmlns:a16="http://schemas.microsoft.com/office/drawing/2014/main" id="{EED52A0B-D826-03BB-1685-296CD01ABC5D}"/>
                </a:ext>
              </a:extLst>
            </p:cNvPr>
            <p:cNvSpPr/>
            <p:nvPr/>
          </p:nvSpPr>
          <p:spPr>
            <a:xfrm>
              <a:off x="4617976" y="3948279"/>
              <a:ext cx="2132708" cy="1325425"/>
            </a:xfrm>
            <a:prstGeom prst="wedgeEllipseCallout">
              <a:avLst>
                <a:gd name="adj1" fmla="val 52207"/>
                <a:gd name="adj2" fmla="val 35937"/>
              </a:avLst>
            </a:prstGeom>
            <a:solidFill>
              <a:schemeClr val="bg1"/>
            </a:solidFill>
            <a:ln>
              <a:solidFill>
                <a:srgbClr val="FB96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721" name="Text Box 18">
              <a:extLst>
                <a:ext uri="{FF2B5EF4-FFF2-40B4-BE49-F238E27FC236}">
                  <a16:creationId xmlns:a16="http://schemas.microsoft.com/office/drawing/2014/main" id="{FE9ED80E-CC33-5EA2-00E2-59984B34A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7109" y="4125256"/>
              <a:ext cx="1682651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誰がどのように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税金の使いみちを決めているか</a:t>
              </a:r>
              <a:endParaRPr lang="en-US" altLang="ja-JP" sz="1400" dirty="0"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400" dirty="0">
                  <a:ea typeface="HGPｺﾞｼｯｸE" panose="020B0900000000000000" pitchFamily="50" charset="-128"/>
                </a:rPr>
                <a:t>調べてみよう</a:t>
              </a:r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AE08AB7-98A5-86F1-A8E3-34E814022077}"/>
              </a:ext>
            </a:extLst>
          </p:cNvPr>
          <p:cNvSpPr txBox="1"/>
          <p:nvPr/>
        </p:nvSpPr>
        <p:spPr>
          <a:xfrm>
            <a:off x="312599" y="848581"/>
            <a:ext cx="7802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>
                <a:solidFill>
                  <a:srgbClr val="EE761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のうぜい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C84299F-E4BC-99D9-8C63-3E53539084C2}"/>
              </a:ext>
            </a:extLst>
          </p:cNvPr>
          <p:cNvGrpSpPr/>
          <p:nvPr/>
        </p:nvGrpSpPr>
        <p:grpSpPr>
          <a:xfrm>
            <a:off x="179388" y="2759671"/>
            <a:ext cx="8927631" cy="992193"/>
            <a:chOff x="179388" y="2759671"/>
            <a:chExt cx="8927631" cy="992193"/>
          </a:xfrm>
        </p:grpSpPr>
        <p:grpSp>
          <p:nvGrpSpPr>
            <p:cNvPr id="30724" name="グループ化 30723">
              <a:extLst>
                <a:ext uri="{FF2B5EF4-FFF2-40B4-BE49-F238E27FC236}">
                  <a16:creationId xmlns:a16="http://schemas.microsoft.com/office/drawing/2014/main" id="{18A4471C-C0CD-5A2F-A3CD-BCF3FF25AB4C}"/>
                </a:ext>
              </a:extLst>
            </p:cNvPr>
            <p:cNvGrpSpPr/>
            <p:nvPr/>
          </p:nvGrpSpPr>
          <p:grpSpPr>
            <a:xfrm>
              <a:off x="179388" y="2759671"/>
              <a:ext cx="8927631" cy="992193"/>
              <a:chOff x="179388" y="2615771"/>
              <a:chExt cx="8927631" cy="992193"/>
            </a:xfrm>
          </p:grpSpPr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60ED18C7-EE4A-5C3A-168A-79E957B96D16}"/>
                  </a:ext>
                </a:extLst>
              </p:cNvPr>
              <p:cNvSpPr/>
              <p:nvPr/>
            </p:nvSpPr>
            <p:spPr bwMode="auto">
              <a:xfrm>
                <a:off x="179388" y="2615771"/>
                <a:ext cx="8776123" cy="992192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FB964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</a:endParaRPr>
              </a:p>
            </p:txBody>
          </p:sp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74A55676-92D5-1603-9678-E12EA3E2FB47}"/>
                  </a:ext>
                </a:extLst>
              </p:cNvPr>
              <p:cNvSpPr/>
              <p:nvPr/>
            </p:nvSpPr>
            <p:spPr bwMode="auto">
              <a:xfrm>
                <a:off x="179389" y="2615771"/>
                <a:ext cx="2019701" cy="992193"/>
              </a:xfrm>
              <a:prstGeom prst="rect">
                <a:avLst/>
              </a:prstGeom>
              <a:solidFill>
                <a:srgbClr val="FB964B"/>
              </a:solidFill>
              <a:ln w="63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1" hangingPunct="1"/>
                <a:r>
                  <a:rPr lang="ja-JP" altLang="en-US" sz="2000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日本国憲法</a:t>
                </a:r>
                <a:endParaRPr lang="en-US" altLang="ja-JP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endParaRPr>
              </a:p>
              <a:p>
                <a:pPr algn="ctr" eaLnBrk="1" hangingPunct="1"/>
                <a:r>
                  <a:rPr lang="ja-JP" altLang="en-US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第</a:t>
                </a:r>
                <a:r>
                  <a:rPr lang="ja-JP" altLang="en-US" sz="2000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３０</a:t>
                </a:r>
                <a:r>
                  <a:rPr lang="ja-JP" altLang="en-US" spc="120" dirty="0">
                    <a:solidFill>
                      <a:srgbClr val="FFFFFF"/>
                    </a:solidFill>
                    <a:latin typeface="HGPｺﾞｼｯｸE"/>
                    <a:ea typeface="HGPｺﾞｼｯｸE"/>
                  </a:rPr>
                  <a:t>条</a:t>
                </a:r>
                <a:endParaRPr lang="ja-JP" altLang="en-US" sz="2000" spc="120" dirty="0">
                  <a:solidFill>
                    <a:srgbClr val="FFFFFF"/>
                  </a:solidFill>
                  <a:latin typeface="HGPｺﾞｼｯｸE"/>
                  <a:ea typeface="HGPｺﾞｼｯｸE"/>
                </a:endParaRPr>
              </a:p>
            </p:txBody>
          </p:sp>
          <p:sp>
            <p:nvSpPr>
              <p:cNvPr id="14" name="Rectangle 36">
                <a:extLst>
                  <a:ext uri="{FF2B5EF4-FFF2-40B4-BE49-F238E27FC236}">
                    <a16:creationId xmlns:a16="http://schemas.microsoft.com/office/drawing/2014/main" id="{866DA002-FF9C-911A-59C5-56CF9329E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5818" y="2755207"/>
                <a:ext cx="6961201" cy="7843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838413" eaLnBrk="1" hangingPunct="1">
                  <a:lnSpc>
                    <a:spcPct val="120000"/>
                  </a:lnSpc>
                  <a:defRPr/>
                </a:pPr>
                <a:r>
                  <a:rPr lang="ja-JP" altLang="en-US" sz="2100" spc="130" dirty="0">
                    <a:solidFill>
                      <a:srgbClr val="EE7612"/>
                    </a:solidFill>
                    <a:latin typeface="HGPｺﾞｼｯｸE"/>
                    <a:ea typeface="HGPｺﾞｼｯｸE"/>
                  </a:rPr>
                  <a:t>国民は、法律の定めるところにより、納税の義務を負ふ。</a:t>
                </a:r>
                <a:endParaRPr lang="en-US" altLang="ja-JP" sz="2100" spc="130" dirty="0">
                  <a:solidFill>
                    <a:srgbClr val="EE7612"/>
                  </a:solidFill>
                  <a:latin typeface="HGPｺﾞｼｯｸE"/>
                  <a:ea typeface="HGPｺﾞｼｯｸE"/>
                </a:endParaRPr>
              </a:p>
              <a:p>
                <a:pPr algn="ctr" defTabSz="838413" eaLnBrk="1" hangingPunct="1">
                  <a:lnSpc>
                    <a:spcPct val="120000"/>
                  </a:lnSpc>
                  <a:defRPr/>
                </a:pPr>
                <a:r>
                  <a:rPr lang="ja-JP" altLang="en-US" sz="1900" spc="180" dirty="0">
                    <a:solidFill>
                      <a:srgbClr val="EE7612"/>
                    </a:solidFill>
                    <a:latin typeface="HGPｺﾞｼｯｸE"/>
                    <a:ea typeface="HGPｺﾞｼｯｸE"/>
                  </a:rPr>
                  <a:t>（納税の義務）</a:t>
                </a:r>
              </a:p>
            </p:txBody>
          </p:sp>
        </p:grp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08D18058-FEBB-EFEA-54A4-C0346946B27D}"/>
                </a:ext>
              </a:extLst>
            </p:cNvPr>
            <p:cNvSpPr txBox="1"/>
            <p:nvPr/>
          </p:nvSpPr>
          <p:spPr>
            <a:xfrm>
              <a:off x="6476223" y="2829892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dirty="0">
                  <a:solidFill>
                    <a:srgbClr val="EE761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のうぜい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4A173C14-67AA-C559-471D-BBE7043A9278}"/>
                </a:ext>
              </a:extLst>
            </p:cNvPr>
            <p:cNvSpPr txBox="1"/>
            <p:nvPr/>
          </p:nvSpPr>
          <p:spPr>
            <a:xfrm>
              <a:off x="4845460" y="3238184"/>
              <a:ext cx="780213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700" dirty="0">
                  <a:solidFill>
                    <a:srgbClr val="EE761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のうぜい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37CCB1E-8967-D4B2-10BE-A9B047CA5F43}"/>
              </a:ext>
            </a:extLst>
          </p:cNvPr>
          <p:cNvSpPr txBox="1"/>
          <p:nvPr/>
        </p:nvSpPr>
        <p:spPr>
          <a:xfrm>
            <a:off x="2882898" y="2110884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6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755E1D-94EC-109C-AFD3-AF974C492594}"/>
              </a:ext>
            </a:extLst>
          </p:cNvPr>
          <p:cNvSpPr/>
          <p:nvPr/>
        </p:nvSpPr>
        <p:spPr>
          <a:xfrm>
            <a:off x="1997371" y="1552505"/>
            <a:ext cx="590747" cy="4540791"/>
          </a:xfrm>
          <a:custGeom>
            <a:avLst/>
            <a:gdLst>
              <a:gd name="connsiteX0" fmla="*/ 630194 w 630194"/>
              <a:gd name="connsiteY0" fmla="*/ 0 h 4720281"/>
              <a:gd name="connsiteX1" fmla="*/ 12356 w 630194"/>
              <a:gd name="connsiteY1" fmla="*/ 3447535 h 4720281"/>
              <a:gd name="connsiteX2" fmla="*/ 0 w 630194"/>
              <a:gd name="connsiteY2" fmla="*/ 4213654 h 4720281"/>
              <a:gd name="connsiteX3" fmla="*/ 580767 w 630194"/>
              <a:gd name="connsiteY3" fmla="*/ 4720281 h 4720281"/>
              <a:gd name="connsiteX4" fmla="*/ 630194 w 630194"/>
              <a:gd name="connsiteY4" fmla="*/ 0 h 472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194" h="4720281">
                <a:moveTo>
                  <a:pt x="630194" y="0"/>
                </a:moveTo>
                <a:lnTo>
                  <a:pt x="12356" y="3447535"/>
                </a:lnTo>
                <a:lnTo>
                  <a:pt x="0" y="4213654"/>
                </a:lnTo>
                <a:lnTo>
                  <a:pt x="580767" y="4720281"/>
                </a:lnTo>
                <a:lnTo>
                  <a:pt x="630194" y="0"/>
                </a:lnTo>
                <a:close/>
              </a:path>
            </a:pathLst>
          </a:custGeom>
          <a:solidFill>
            <a:srgbClr val="CAF2E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34" y="112671"/>
            <a:ext cx="606279" cy="60206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A74ACCB8-77D1-54B0-B4C2-59BCEAC9C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A21AC8FD-592B-4297-9EAB-520742DB55C5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A3FC479A-1D41-38F0-5DD9-B9ED55D8E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151" y="914430"/>
            <a:ext cx="8549135" cy="43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税金について、もっと詳しく知りたい人は、</a:t>
            </a:r>
            <a:r>
              <a:rPr lang="ja-JP" altLang="en-US" sz="2000" u="sng" dirty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国税庁ホームページの「税の学習コーナー」</a:t>
            </a:r>
            <a:r>
              <a:rPr lang="ja-JP" altLang="en-US" sz="1300" dirty="0">
                <a:solidFill>
                  <a:srgbClr val="6560C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を見てね。</a:t>
            </a:r>
          </a:p>
        </p:txBody>
      </p:sp>
      <p:sp>
        <p:nvSpPr>
          <p:cNvPr id="20" name="Text Box 12">
            <a:extLst>
              <a:ext uri="{FF2B5EF4-FFF2-40B4-BE49-F238E27FC236}">
                <a16:creationId xmlns:a16="http://schemas.microsoft.com/office/drawing/2014/main" id="{FECA7809-FBB5-F8E2-4949-3FB14C801E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75788"/>
            <a:ext cx="33201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税の学習コーナー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F191879-E6E9-EBD3-B266-2ED8CEA0B844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税の学習コーナー</a:t>
            </a:r>
            <a:r>
              <a:rPr kumimoji="1" lang="ja-JP" altLang="en-US" sz="1100" dirty="0">
                <a:solidFill>
                  <a:srgbClr val="5F5ACA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</a:t>
            </a:r>
            <a:r>
              <a:rPr kumimoji="1" lang="en-US" altLang="ja-JP" sz="1100" dirty="0" err="1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index.htm</a:t>
            </a:r>
            <a:r>
              <a:rPr kumimoji="1" lang="en-US" altLang="ja-JP" sz="1100" dirty="0" err="1">
                <a:latin typeface="+mn-lt"/>
                <a:ea typeface="+mn-ea"/>
              </a:rPr>
              <a:t>l</a:t>
            </a:r>
            <a:endParaRPr kumimoji="1" lang="ja-JP" altLang="en-US" sz="1100" dirty="0"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1CD87F4B-5024-486B-963E-7084A2294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8118" y="1469374"/>
            <a:ext cx="6253372" cy="471425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884E93C4-6468-A499-D81E-2ECD41FF4EEF}"/>
              </a:ext>
            </a:extLst>
          </p:cNvPr>
          <p:cNvGrpSpPr/>
          <p:nvPr/>
        </p:nvGrpSpPr>
        <p:grpSpPr>
          <a:xfrm>
            <a:off x="127427" y="4832762"/>
            <a:ext cx="1985942" cy="1110808"/>
            <a:chOff x="127427" y="4832762"/>
            <a:chExt cx="1985942" cy="1110808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2B19E5D-3A24-E0F4-987A-963335A8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427" y="4852542"/>
              <a:ext cx="1852285" cy="1091028"/>
            </a:xfrm>
            <a:prstGeom prst="rect">
              <a:avLst/>
            </a:prstGeom>
          </p:spPr>
        </p:pic>
        <p:pic>
          <p:nvPicPr>
            <p:cNvPr id="13" name="図 12" descr="パソコンの画面&#10;&#10;自動的に生成された説明">
              <a:extLst>
                <a:ext uri="{FF2B5EF4-FFF2-40B4-BE49-F238E27FC236}">
                  <a16:creationId xmlns:a16="http://schemas.microsoft.com/office/drawing/2014/main" id="{9757840E-9EC9-DF28-F828-59FFF2F48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180" y="4832762"/>
              <a:ext cx="1182189" cy="923962"/>
            </a:xfrm>
            <a:prstGeom prst="rect">
              <a:avLst/>
            </a:prstGeom>
          </p:spPr>
        </p:pic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FA853EB1-B456-21EE-4CE4-B1A838E971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01" t="1897" r="1674" b="18851"/>
            <a:stretch/>
          </p:blipFill>
          <p:spPr>
            <a:xfrm>
              <a:off x="978769" y="4869160"/>
              <a:ext cx="1085083" cy="669551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0384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2491B-6817-4129-CA3D-3FF2F8DB1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BFBBF84-572C-069F-2741-A4A90CD10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9A1576EA-13C3-3B6B-EC17-57DE9E2DE6D2}"/>
              </a:ext>
            </a:extLst>
          </p:cNvPr>
          <p:cNvGrpSpPr/>
          <p:nvPr/>
        </p:nvGrpSpPr>
        <p:grpSpPr>
          <a:xfrm>
            <a:off x="1943935" y="123371"/>
            <a:ext cx="6959600" cy="544286"/>
            <a:chOff x="1943935" y="123371"/>
            <a:chExt cx="6959600" cy="544286"/>
          </a:xfrm>
        </p:grpSpPr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2D0D1907-714C-E649-A172-E00438A59B8C}"/>
                </a:ext>
              </a:extLst>
            </p:cNvPr>
            <p:cNvSpPr/>
            <p:nvPr/>
          </p:nvSpPr>
          <p:spPr>
            <a:xfrm>
              <a:off x="1943935" y="123371"/>
              <a:ext cx="6959600" cy="544286"/>
            </a:xfrm>
            <a:prstGeom prst="roundRect">
              <a:avLst>
                <a:gd name="adj" fmla="val 1533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Text Box 12">
              <a:extLst>
                <a:ext uri="{FF2B5EF4-FFF2-40B4-BE49-F238E27FC236}">
                  <a16:creationId xmlns:a16="http://schemas.microsoft.com/office/drawing/2014/main" id="{209BD1A9-4884-325A-FE19-25834F0AF7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5375" y="180071"/>
              <a:ext cx="107721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ja-JP" altLang="en-US" sz="280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岐阜県</a:t>
              </a:r>
              <a:endPara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0CD0EDC5-F87F-3DD4-42E3-D24688BB072B}"/>
              </a:ext>
            </a:extLst>
          </p:cNvPr>
          <p:cNvSpPr txBox="1"/>
          <p:nvPr/>
        </p:nvSpPr>
        <p:spPr>
          <a:xfrm>
            <a:off x="878183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spc="50">
                <a:solidFill>
                  <a:srgbClr val="5F5ACA"/>
                </a:solidFill>
                <a:latin typeface="+mn-ea"/>
                <a:ea typeface="+mn-ea"/>
              </a:rPr>
              <a:t>岐阜県のホームページ</a:t>
            </a:r>
            <a:r>
              <a:rPr kumimoji="1" lang="en-US" altLang="ja-JP" sz="1100" spc="50" dirty="0">
                <a:solidFill>
                  <a:srgbClr val="5F5ACA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u="sng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1" lang="en-US" altLang="ja-JP" sz="1100" u="sng" dirty="0" err="1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www.pref.gifu.lg.jp</a:t>
            </a:r>
            <a:endParaRPr lang="ja-JP" altLang="en-US" sz="1100" u="sng" dirty="0">
              <a:latin typeface="+mn-lt"/>
              <a:ea typeface="+mn-ea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39A2BFF-B2C7-032E-6897-CE4C379424EC}"/>
              </a:ext>
            </a:extLst>
          </p:cNvPr>
          <p:cNvGrpSpPr/>
          <p:nvPr/>
        </p:nvGrpSpPr>
        <p:grpSpPr>
          <a:xfrm>
            <a:off x="361230" y="1123111"/>
            <a:ext cx="8450262" cy="5276432"/>
            <a:chOff x="361230" y="1123111"/>
            <a:chExt cx="8450262" cy="5276432"/>
          </a:xfrm>
        </p:grpSpPr>
        <p:sp>
          <p:nvSpPr>
            <p:cNvPr id="26" name="Text Box 12">
              <a:extLst>
                <a:ext uri="{FF2B5EF4-FFF2-40B4-BE49-F238E27FC236}">
                  <a16:creationId xmlns:a16="http://schemas.microsoft.com/office/drawing/2014/main" id="{D3E38522-53E0-79F6-58E1-B9C49F455F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6823" y="1586403"/>
              <a:ext cx="3554499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ja-JP" altLang="en-US" sz="2700" spc="-11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「岐阜県のホームページ」</a:t>
              </a:r>
              <a:endParaRPr lang="ja-JP" altLang="en-US" sz="2700" spc="-11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7DEEE154-C13D-6064-03C0-B843544F57E8}"/>
                </a:ext>
              </a:extLst>
            </p:cNvPr>
            <p:cNvGrpSpPr/>
            <p:nvPr/>
          </p:nvGrpSpPr>
          <p:grpSpPr>
            <a:xfrm>
              <a:off x="4799460" y="3606800"/>
              <a:ext cx="3946593" cy="2247185"/>
              <a:chOff x="4799460" y="3606800"/>
              <a:chExt cx="3946593" cy="2247185"/>
            </a:xfrm>
          </p:grpSpPr>
          <p:sp>
            <p:nvSpPr>
              <p:cNvPr id="85" name="正方形/長方形 84">
                <a:extLst>
                  <a:ext uri="{FF2B5EF4-FFF2-40B4-BE49-F238E27FC236}">
                    <a16:creationId xmlns:a16="http://schemas.microsoft.com/office/drawing/2014/main" id="{F844B294-FEDE-3567-A20A-6EB5E7FA4C1D}"/>
                  </a:ext>
                </a:extLst>
              </p:cNvPr>
              <p:cNvSpPr/>
              <p:nvPr/>
            </p:nvSpPr>
            <p:spPr>
              <a:xfrm>
                <a:off x="4799460" y="3606800"/>
                <a:ext cx="3946593" cy="2247185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737E1A17-6CD2-20C8-FC46-4248F5055E9B}"/>
                  </a:ext>
                </a:extLst>
              </p:cNvPr>
              <p:cNvGrpSpPr/>
              <p:nvPr/>
            </p:nvGrpSpPr>
            <p:grpSpPr>
              <a:xfrm>
                <a:off x="5007429" y="4127500"/>
                <a:ext cx="870857" cy="228599"/>
                <a:chOff x="5007429" y="4127500"/>
                <a:chExt cx="870857" cy="228599"/>
              </a:xfrm>
            </p:grpSpPr>
            <p:sp>
              <p:nvSpPr>
                <p:cNvPr id="34" name="正方形/長方形 33">
                  <a:extLst>
                    <a:ext uri="{FF2B5EF4-FFF2-40B4-BE49-F238E27FC236}">
                      <a16:creationId xmlns:a16="http://schemas.microsoft.com/office/drawing/2014/main" id="{73B2923A-C811-EC1B-7D99-EB8B08735DED}"/>
                    </a:ext>
                  </a:extLst>
                </p:cNvPr>
                <p:cNvSpPr/>
                <p:nvPr/>
              </p:nvSpPr>
              <p:spPr>
                <a:xfrm>
                  <a:off x="5007429" y="4127500"/>
                  <a:ext cx="870857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8" name="Text Box 12">
                  <a:extLst>
                    <a:ext uri="{FF2B5EF4-FFF2-40B4-BE49-F238E27FC236}">
                      <a16:creationId xmlns:a16="http://schemas.microsoft.com/office/drawing/2014/main" id="{116B395A-6E2B-4395-714F-FAA7C2E188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9031" y="4167357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梅田 智敬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37" name="グループ化 36">
                <a:extLst>
                  <a:ext uri="{FF2B5EF4-FFF2-40B4-BE49-F238E27FC236}">
                    <a16:creationId xmlns:a16="http://schemas.microsoft.com/office/drawing/2014/main" id="{3A12A336-8441-E855-5558-96C39DC29740}"/>
                  </a:ext>
                </a:extLst>
              </p:cNvPr>
              <p:cNvGrpSpPr/>
              <p:nvPr/>
            </p:nvGrpSpPr>
            <p:grpSpPr>
              <a:xfrm>
                <a:off x="5934529" y="4127500"/>
                <a:ext cx="2609396" cy="228599"/>
                <a:chOff x="5934529" y="4127500"/>
                <a:chExt cx="2609396" cy="228599"/>
              </a:xfrm>
            </p:grpSpPr>
            <p:sp>
              <p:nvSpPr>
                <p:cNvPr id="35" name="正方形/長方形 34">
                  <a:extLst>
                    <a:ext uri="{FF2B5EF4-FFF2-40B4-BE49-F238E27FC236}">
                      <a16:creationId xmlns:a16="http://schemas.microsoft.com/office/drawing/2014/main" id="{21A7671A-78A7-ECC2-6D2B-AF2BC2EB8BD7}"/>
                    </a:ext>
                  </a:extLst>
                </p:cNvPr>
                <p:cNvSpPr/>
                <p:nvPr/>
              </p:nvSpPr>
              <p:spPr>
                <a:xfrm>
                  <a:off x="5934529" y="4127500"/>
                  <a:ext cx="2609396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Text Box 12">
                  <a:extLst>
                    <a:ext uri="{FF2B5EF4-FFF2-40B4-BE49-F238E27FC236}">
                      <a16:creationId xmlns:a16="http://schemas.microsoft.com/office/drawing/2014/main" id="{0A4FD4F9-7C90-DD95-4F72-86C7957220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1488" y="4167357"/>
                  <a:ext cx="1038746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羽島市立足近小学校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sp>
            <p:nvSpPr>
              <p:cNvPr id="31" name="角丸四角形 30">
                <a:extLst>
                  <a:ext uri="{FF2B5EF4-FFF2-40B4-BE49-F238E27FC236}">
                    <a16:creationId xmlns:a16="http://schemas.microsoft.com/office/drawing/2014/main" id="{A19737BF-F7AD-4F90-66EB-2CE8D3D40067}"/>
                  </a:ext>
                </a:extLst>
              </p:cNvPr>
              <p:cNvSpPr/>
              <p:nvPr/>
            </p:nvSpPr>
            <p:spPr>
              <a:xfrm>
                <a:off x="5007429" y="3766457"/>
                <a:ext cx="2525485" cy="26011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10800" rtlCol="0" anchor="ctr"/>
              <a:lstStyle/>
              <a:p>
                <a:pPr algn="ctr"/>
                <a:r>
                  <a:rPr lang="ja-JP" altLang="en-US" sz="900" spc="50">
                    <a:solidFill>
                      <a:srgbClr val="FFFFFF"/>
                    </a:solidFill>
                    <a:effectLst/>
                    <a:latin typeface="Helvetica" pitchFamily="2" charset="0"/>
                  </a:rPr>
                  <a:t>編集に協力していただいた先生（敬称略）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4AB3BE0-DEB4-7BC6-AA5A-9B5AC45C170A}"/>
                  </a:ext>
                </a:extLst>
              </p:cNvPr>
              <p:cNvSpPr txBox="1"/>
              <p:nvPr/>
            </p:nvSpPr>
            <p:spPr>
              <a:xfrm>
                <a:off x="7512322" y="3856424"/>
                <a:ext cx="825867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600">
                    <a:latin typeface="HGPｺﾞｼｯｸM" panose="020B0600000000000000" pitchFamily="50" charset="-128"/>
                    <a:ea typeface="HGPｺﾞｼｯｸM" panose="020B0600000000000000" pitchFamily="50" charset="-128"/>
                  </a:rPr>
                  <a:t>（令和７年３月現在）</a:t>
                </a:r>
              </a:p>
            </p:txBody>
          </p:sp>
          <p:grpSp>
            <p:nvGrpSpPr>
              <p:cNvPr id="38" name="グループ化 37">
                <a:extLst>
                  <a:ext uri="{FF2B5EF4-FFF2-40B4-BE49-F238E27FC236}">
                    <a16:creationId xmlns:a16="http://schemas.microsoft.com/office/drawing/2014/main" id="{AABDBCF0-6F5B-3F9F-A215-403D29F94AE8}"/>
                  </a:ext>
                </a:extLst>
              </p:cNvPr>
              <p:cNvGrpSpPr/>
              <p:nvPr/>
            </p:nvGrpSpPr>
            <p:grpSpPr>
              <a:xfrm>
                <a:off x="5007429" y="4381500"/>
                <a:ext cx="870857" cy="228599"/>
                <a:chOff x="5007429" y="4127500"/>
                <a:chExt cx="870857" cy="228599"/>
              </a:xfrm>
            </p:grpSpPr>
            <p:sp>
              <p:nvSpPr>
                <p:cNvPr id="39" name="正方形/長方形 38">
                  <a:extLst>
                    <a:ext uri="{FF2B5EF4-FFF2-40B4-BE49-F238E27FC236}">
                      <a16:creationId xmlns:a16="http://schemas.microsoft.com/office/drawing/2014/main" id="{C5C4ECED-DD32-05F9-5C05-FF1902DE5947}"/>
                    </a:ext>
                  </a:extLst>
                </p:cNvPr>
                <p:cNvSpPr/>
                <p:nvPr/>
              </p:nvSpPr>
              <p:spPr>
                <a:xfrm>
                  <a:off x="5007429" y="4127500"/>
                  <a:ext cx="870857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0" name="Text Box 12">
                  <a:extLst>
                    <a:ext uri="{FF2B5EF4-FFF2-40B4-BE49-F238E27FC236}">
                      <a16:creationId xmlns:a16="http://schemas.microsoft.com/office/drawing/2014/main" id="{B166E395-61EA-8458-F9DE-3C56CD0C0D5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9031" y="4167357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梅村 亮介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41" name="グループ化 40">
                <a:extLst>
                  <a:ext uri="{FF2B5EF4-FFF2-40B4-BE49-F238E27FC236}">
                    <a16:creationId xmlns:a16="http://schemas.microsoft.com/office/drawing/2014/main" id="{0874D373-7BF9-60E3-49AD-9D676074B347}"/>
                  </a:ext>
                </a:extLst>
              </p:cNvPr>
              <p:cNvGrpSpPr/>
              <p:nvPr/>
            </p:nvGrpSpPr>
            <p:grpSpPr>
              <a:xfrm>
                <a:off x="5934529" y="4381500"/>
                <a:ext cx="2609396" cy="228599"/>
                <a:chOff x="5934529" y="4127500"/>
                <a:chExt cx="2609396" cy="228599"/>
              </a:xfrm>
            </p:grpSpPr>
            <p:sp>
              <p:nvSpPr>
                <p:cNvPr id="42" name="正方形/長方形 41">
                  <a:extLst>
                    <a:ext uri="{FF2B5EF4-FFF2-40B4-BE49-F238E27FC236}">
                      <a16:creationId xmlns:a16="http://schemas.microsoft.com/office/drawing/2014/main" id="{A0FA4E06-D4E7-3320-365E-E08278B0D3E3}"/>
                    </a:ext>
                  </a:extLst>
                </p:cNvPr>
                <p:cNvSpPr/>
                <p:nvPr/>
              </p:nvSpPr>
              <p:spPr>
                <a:xfrm>
                  <a:off x="5934529" y="4127500"/>
                  <a:ext cx="2609396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3" name="Text Box 12">
                  <a:extLst>
                    <a:ext uri="{FF2B5EF4-FFF2-40B4-BE49-F238E27FC236}">
                      <a16:creationId xmlns:a16="http://schemas.microsoft.com/office/drawing/2014/main" id="{25C2708C-93BC-C9FE-7FFE-3B465B1CDF1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1488" y="4167357"/>
                  <a:ext cx="1154162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各務原市立緑陽中学校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44" name="グループ化 43">
                <a:extLst>
                  <a:ext uri="{FF2B5EF4-FFF2-40B4-BE49-F238E27FC236}">
                    <a16:creationId xmlns:a16="http://schemas.microsoft.com/office/drawing/2014/main" id="{6715D9B4-66E9-48D5-9C71-08B895559A48}"/>
                  </a:ext>
                </a:extLst>
              </p:cNvPr>
              <p:cNvGrpSpPr/>
              <p:nvPr/>
            </p:nvGrpSpPr>
            <p:grpSpPr>
              <a:xfrm>
                <a:off x="5007429" y="4635500"/>
                <a:ext cx="870857" cy="228599"/>
                <a:chOff x="5007429" y="4127500"/>
                <a:chExt cx="870857" cy="228599"/>
              </a:xfrm>
            </p:grpSpPr>
            <p:sp>
              <p:nvSpPr>
                <p:cNvPr id="45" name="正方形/長方形 44">
                  <a:extLst>
                    <a:ext uri="{FF2B5EF4-FFF2-40B4-BE49-F238E27FC236}">
                      <a16:creationId xmlns:a16="http://schemas.microsoft.com/office/drawing/2014/main" id="{C4C069F6-4A36-639A-9290-9E8CD6B8AAD6}"/>
                    </a:ext>
                  </a:extLst>
                </p:cNvPr>
                <p:cNvSpPr/>
                <p:nvPr/>
              </p:nvSpPr>
              <p:spPr>
                <a:xfrm>
                  <a:off x="5007429" y="4127500"/>
                  <a:ext cx="870857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6" name="Text Box 12">
                  <a:extLst>
                    <a:ext uri="{FF2B5EF4-FFF2-40B4-BE49-F238E27FC236}">
                      <a16:creationId xmlns:a16="http://schemas.microsoft.com/office/drawing/2014/main" id="{43362196-43D4-D856-7473-2916A5954C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9031" y="4167357"/>
                  <a:ext cx="615553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澤之向 達也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47" name="グループ化 46">
                <a:extLst>
                  <a:ext uri="{FF2B5EF4-FFF2-40B4-BE49-F238E27FC236}">
                    <a16:creationId xmlns:a16="http://schemas.microsoft.com/office/drawing/2014/main" id="{1F88E9D0-BDFB-3DAB-4856-7973D59EAB7F}"/>
                  </a:ext>
                </a:extLst>
              </p:cNvPr>
              <p:cNvGrpSpPr/>
              <p:nvPr/>
            </p:nvGrpSpPr>
            <p:grpSpPr>
              <a:xfrm>
                <a:off x="5934529" y="4635500"/>
                <a:ext cx="2609396" cy="228599"/>
                <a:chOff x="5934529" y="4127500"/>
                <a:chExt cx="2609396" cy="228599"/>
              </a:xfrm>
            </p:grpSpPr>
            <p:sp>
              <p:nvSpPr>
                <p:cNvPr id="48" name="正方形/長方形 47">
                  <a:extLst>
                    <a:ext uri="{FF2B5EF4-FFF2-40B4-BE49-F238E27FC236}">
                      <a16:creationId xmlns:a16="http://schemas.microsoft.com/office/drawing/2014/main" id="{C2618FC9-F3B6-E0FB-4F57-1405F8A75142}"/>
                    </a:ext>
                  </a:extLst>
                </p:cNvPr>
                <p:cNvSpPr/>
                <p:nvPr/>
              </p:nvSpPr>
              <p:spPr>
                <a:xfrm>
                  <a:off x="5934529" y="4127500"/>
                  <a:ext cx="2609396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9" name="Text Box 12">
                  <a:extLst>
                    <a:ext uri="{FF2B5EF4-FFF2-40B4-BE49-F238E27FC236}">
                      <a16:creationId xmlns:a16="http://schemas.microsoft.com/office/drawing/2014/main" id="{7312C454-1A2E-D98C-6728-95C8E375FF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1488" y="4167357"/>
                  <a:ext cx="1038746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岐阜市立加納小学校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50" name="グループ化 49">
                <a:extLst>
                  <a:ext uri="{FF2B5EF4-FFF2-40B4-BE49-F238E27FC236}">
                    <a16:creationId xmlns:a16="http://schemas.microsoft.com/office/drawing/2014/main" id="{8E867558-1E26-6FF2-7D44-C5AC56601899}"/>
                  </a:ext>
                </a:extLst>
              </p:cNvPr>
              <p:cNvGrpSpPr/>
              <p:nvPr/>
            </p:nvGrpSpPr>
            <p:grpSpPr>
              <a:xfrm>
                <a:off x="5007429" y="4883150"/>
                <a:ext cx="870857" cy="228599"/>
                <a:chOff x="5007429" y="4127500"/>
                <a:chExt cx="870857" cy="228599"/>
              </a:xfrm>
            </p:grpSpPr>
            <p:sp>
              <p:nvSpPr>
                <p:cNvPr id="51" name="正方形/長方形 50">
                  <a:extLst>
                    <a:ext uri="{FF2B5EF4-FFF2-40B4-BE49-F238E27FC236}">
                      <a16:creationId xmlns:a16="http://schemas.microsoft.com/office/drawing/2014/main" id="{1579F943-31FA-3FFB-5991-21974A3B2A87}"/>
                    </a:ext>
                  </a:extLst>
                </p:cNvPr>
                <p:cNvSpPr/>
                <p:nvPr/>
              </p:nvSpPr>
              <p:spPr>
                <a:xfrm>
                  <a:off x="5007429" y="4127500"/>
                  <a:ext cx="870857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2" name="Text Box 12">
                  <a:extLst>
                    <a:ext uri="{FF2B5EF4-FFF2-40B4-BE49-F238E27FC236}">
                      <a16:creationId xmlns:a16="http://schemas.microsoft.com/office/drawing/2014/main" id="{D76A3DFD-4D8C-87EC-A4FA-F6D198E083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9031" y="4167357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曽我 幸正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53" name="グループ化 52">
                <a:extLst>
                  <a:ext uri="{FF2B5EF4-FFF2-40B4-BE49-F238E27FC236}">
                    <a16:creationId xmlns:a16="http://schemas.microsoft.com/office/drawing/2014/main" id="{7D3F9C9A-0B34-6D44-4672-18D563CA62C4}"/>
                  </a:ext>
                </a:extLst>
              </p:cNvPr>
              <p:cNvGrpSpPr/>
              <p:nvPr/>
            </p:nvGrpSpPr>
            <p:grpSpPr>
              <a:xfrm>
                <a:off x="5934529" y="4883150"/>
                <a:ext cx="2609396" cy="228599"/>
                <a:chOff x="5934529" y="4127500"/>
                <a:chExt cx="2609396" cy="228599"/>
              </a:xfrm>
            </p:grpSpPr>
            <p:sp>
              <p:nvSpPr>
                <p:cNvPr id="54" name="正方形/長方形 53">
                  <a:extLst>
                    <a:ext uri="{FF2B5EF4-FFF2-40B4-BE49-F238E27FC236}">
                      <a16:creationId xmlns:a16="http://schemas.microsoft.com/office/drawing/2014/main" id="{E62C7B2B-4AB5-8CB3-FC63-09ABBADE5622}"/>
                    </a:ext>
                  </a:extLst>
                </p:cNvPr>
                <p:cNvSpPr/>
                <p:nvPr/>
              </p:nvSpPr>
              <p:spPr>
                <a:xfrm>
                  <a:off x="5934529" y="4127500"/>
                  <a:ext cx="2609396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5" name="Text Box 12">
                  <a:extLst>
                    <a:ext uri="{FF2B5EF4-FFF2-40B4-BE49-F238E27FC236}">
                      <a16:creationId xmlns:a16="http://schemas.microsoft.com/office/drawing/2014/main" id="{EF04D970-9B76-9F21-32B8-A89634768A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1488" y="4167357"/>
                  <a:ext cx="1038746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山県市立高富中学校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56" name="グループ化 55">
                <a:extLst>
                  <a:ext uri="{FF2B5EF4-FFF2-40B4-BE49-F238E27FC236}">
                    <a16:creationId xmlns:a16="http://schemas.microsoft.com/office/drawing/2014/main" id="{89DAF06D-3645-2BB8-9EEA-201A623E4059}"/>
                  </a:ext>
                </a:extLst>
              </p:cNvPr>
              <p:cNvGrpSpPr/>
              <p:nvPr/>
            </p:nvGrpSpPr>
            <p:grpSpPr>
              <a:xfrm>
                <a:off x="5007429" y="5133975"/>
                <a:ext cx="870857" cy="228599"/>
                <a:chOff x="5007429" y="4127500"/>
                <a:chExt cx="870857" cy="228599"/>
              </a:xfrm>
            </p:grpSpPr>
            <p:sp>
              <p:nvSpPr>
                <p:cNvPr id="57" name="正方形/長方形 56">
                  <a:extLst>
                    <a:ext uri="{FF2B5EF4-FFF2-40B4-BE49-F238E27FC236}">
                      <a16:creationId xmlns:a16="http://schemas.microsoft.com/office/drawing/2014/main" id="{E98B6B56-E264-6FC0-8DFF-1019175D2AB3}"/>
                    </a:ext>
                  </a:extLst>
                </p:cNvPr>
                <p:cNvSpPr/>
                <p:nvPr/>
              </p:nvSpPr>
              <p:spPr>
                <a:xfrm>
                  <a:off x="5007429" y="4127500"/>
                  <a:ext cx="870857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8" name="Text Box 12">
                  <a:extLst>
                    <a:ext uri="{FF2B5EF4-FFF2-40B4-BE49-F238E27FC236}">
                      <a16:creationId xmlns:a16="http://schemas.microsoft.com/office/drawing/2014/main" id="{B920DF66-F542-67E4-1E8A-D3813E980D9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9031" y="4167357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林 賢太郎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59" name="グループ化 58">
                <a:extLst>
                  <a:ext uri="{FF2B5EF4-FFF2-40B4-BE49-F238E27FC236}">
                    <a16:creationId xmlns:a16="http://schemas.microsoft.com/office/drawing/2014/main" id="{3F332F53-5D83-007E-3C49-7E61CEE5FD46}"/>
                  </a:ext>
                </a:extLst>
              </p:cNvPr>
              <p:cNvGrpSpPr/>
              <p:nvPr/>
            </p:nvGrpSpPr>
            <p:grpSpPr>
              <a:xfrm>
                <a:off x="5934529" y="5133975"/>
                <a:ext cx="2609396" cy="228599"/>
                <a:chOff x="5934529" y="4127500"/>
                <a:chExt cx="2609396" cy="228599"/>
              </a:xfrm>
            </p:grpSpPr>
            <p:sp>
              <p:nvSpPr>
                <p:cNvPr id="60" name="正方形/長方形 59">
                  <a:extLst>
                    <a:ext uri="{FF2B5EF4-FFF2-40B4-BE49-F238E27FC236}">
                      <a16:creationId xmlns:a16="http://schemas.microsoft.com/office/drawing/2014/main" id="{E8FA41F6-3CF7-C197-5B1A-279485DF988D}"/>
                    </a:ext>
                  </a:extLst>
                </p:cNvPr>
                <p:cNvSpPr/>
                <p:nvPr/>
              </p:nvSpPr>
              <p:spPr>
                <a:xfrm>
                  <a:off x="5934529" y="4127500"/>
                  <a:ext cx="2609396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1" name="Text Box 12">
                  <a:extLst>
                    <a:ext uri="{FF2B5EF4-FFF2-40B4-BE49-F238E27FC236}">
                      <a16:creationId xmlns:a16="http://schemas.microsoft.com/office/drawing/2014/main" id="{F4FCF202-1BB7-9A64-30CF-A0208556657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1488" y="4167357"/>
                  <a:ext cx="1038746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山県市立高富小学校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62" name="グループ化 61">
                <a:extLst>
                  <a:ext uri="{FF2B5EF4-FFF2-40B4-BE49-F238E27FC236}">
                    <a16:creationId xmlns:a16="http://schemas.microsoft.com/office/drawing/2014/main" id="{836D32E2-527D-ADEF-E5CA-FD5156992335}"/>
                  </a:ext>
                </a:extLst>
              </p:cNvPr>
              <p:cNvGrpSpPr/>
              <p:nvPr/>
            </p:nvGrpSpPr>
            <p:grpSpPr>
              <a:xfrm>
                <a:off x="5007429" y="5387975"/>
                <a:ext cx="870857" cy="228599"/>
                <a:chOff x="5007429" y="4127500"/>
                <a:chExt cx="870857" cy="228599"/>
              </a:xfrm>
            </p:grpSpPr>
            <p:sp>
              <p:nvSpPr>
                <p:cNvPr id="63" name="正方形/長方形 62">
                  <a:extLst>
                    <a:ext uri="{FF2B5EF4-FFF2-40B4-BE49-F238E27FC236}">
                      <a16:creationId xmlns:a16="http://schemas.microsoft.com/office/drawing/2014/main" id="{FC02EB80-B07B-426C-CAE6-30CB723DBAB0}"/>
                    </a:ext>
                  </a:extLst>
                </p:cNvPr>
                <p:cNvSpPr/>
                <p:nvPr/>
              </p:nvSpPr>
              <p:spPr>
                <a:xfrm>
                  <a:off x="5007429" y="4127500"/>
                  <a:ext cx="870857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4" name="Text Box 12">
                  <a:extLst>
                    <a:ext uri="{FF2B5EF4-FFF2-40B4-BE49-F238E27FC236}">
                      <a16:creationId xmlns:a16="http://schemas.microsoft.com/office/drawing/2014/main" id="{0CEC17EA-30E8-6AB5-11B9-A36CA3CE2D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09031" y="4167357"/>
                  <a:ext cx="500137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古田 伸二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grpSp>
            <p:nvGrpSpPr>
              <p:cNvPr id="65" name="グループ化 64">
                <a:extLst>
                  <a:ext uri="{FF2B5EF4-FFF2-40B4-BE49-F238E27FC236}">
                    <a16:creationId xmlns:a16="http://schemas.microsoft.com/office/drawing/2014/main" id="{07B59100-FF1E-28F5-4CD2-8D1DCBAA2CDB}"/>
                  </a:ext>
                </a:extLst>
              </p:cNvPr>
              <p:cNvGrpSpPr/>
              <p:nvPr/>
            </p:nvGrpSpPr>
            <p:grpSpPr>
              <a:xfrm>
                <a:off x="5934529" y="5387975"/>
                <a:ext cx="2609396" cy="228599"/>
                <a:chOff x="5934529" y="4127500"/>
                <a:chExt cx="2609396" cy="228599"/>
              </a:xfrm>
            </p:grpSpPr>
            <p:sp>
              <p:nvSpPr>
                <p:cNvPr id="66" name="正方形/長方形 65">
                  <a:extLst>
                    <a:ext uri="{FF2B5EF4-FFF2-40B4-BE49-F238E27FC236}">
                      <a16:creationId xmlns:a16="http://schemas.microsoft.com/office/drawing/2014/main" id="{28716B72-BF7C-816B-1B76-D07CE9B9959F}"/>
                    </a:ext>
                  </a:extLst>
                </p:cNvPr>
                <p:cNvSpPr/>
                <p:nvPr/>
              </p:nvSpPr>
              <p:spPr>
                <a:xfrm>
                  <a:off x="5934529" y="4127500"/>
                  <a:ext cx="2609396" cy="22859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67" name="Text Box 12">
                  <a:extLst>
                    <a:ext uri="{FF2B5EF4-FFF2-40B4-BE49-F238E27FC236}">
                      <a16:creationId xmlns:a16="http://schemas.microsoft.com/office/drawing/2014/main" id="{9B7A02D6-4AD3-ACA6-888E-C143FF0968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81488" y="4167357"/>
                  <a:ext cx="1558119" cy="1384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 anchor="ctr" anchorCtr="0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None/>
                  </a:pPr>
                  <a:r>
                    <a:rPr lang="ja-JP" altLang="en-US" sz="900"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大野町立大野中学校・大野分校</a:t>
                  </a:r>
                  <a:endParaRPr lang="ja-JP" altLang="en-US" sz="9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</p:grpSp>
        <p:sp>
          <p:nvSpPr>
            <p:cNvPr id="68" name="Text Box 12">
              <a:extLst>
                <a:ext uri="{FF2B5EF4-FFF2-40B4-BE49-F238E27FC236}">
                  <a16:creationId xmlns:a16="http://schemas.microsoft.com/office/drawing/2014/main" id="{BED19008-51E5-99F6-8563-7787AD6819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2368" y="1288217"/>
              <a:ext cx="16203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ja-JP" altLang="en-US" sz="1200" spc="30">
                  <a:solidFill>
                    <a:srgbClr val="817CD7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岐阜県の公式</a:t>
              </a:r>
              <a:r>
                <a:rPr lang="en" altLang="ja-JP" sz="1200" spc="30" dirty="0">
                  <a:solidFill>
                    <a:srgbClr val="817CD7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Web</a:t>
              </a:r>
              <a:r>
                <a:rPr lang="ja-JP" altLang="en-US" sz="1200" spc="30">
                  <a:solidFill>
                    <a:srgbClr val="817CD7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サイト</a:t>
              </a:r>
              <a:endParaRPr lang="ja-JP" altLang="en-US" sz="1200" spc="30" dirty="0">
                <a:solidFill>
                  <a:srgbClr val="817CD7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75" name="テキスト ボックス 74">
              <a:extLst>
                <a:ext uri="{FF2B5EF4-FFF2-40B4-BE49-F238E27FC236}">
                  <a16:creationId xmlns:a16="http://schemas.microsoft.com/office/drawing/2014/main" id="{42DA2EAA-ABD0-21BE-C8B0-3B84BFBA1F40}"/>
                </a:ext>
              </a:extLst>
            </p:cNvPr>
            <p:cNvSpPr txBox="1"/>
            <p:nvPr/>
          </p:nvSpPr>
          <p:spPr>
            <a:xfrm>
              <a:off x="3839297" y="5901124"/>
              <a:ext cx="825867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60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（令和７年３月現在）</a:t>
              </a:r>
            </a:p>
          </p:txBody>
        </p: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2541C66E-3232-371C-5117-D3EF7B97817C}"/>
                </a:ext>
              </a:extLst>
            </p:cNvPr>
            <p:cNvGrpSpPr/>
            <p:nvPr/>
          </p:nvGrpSpPr>
          <p:grpSpPr>
            <a:xfrm>
              <a:off x="4841876" y="2131898"/>
              <a:ext cx="562517" cy="200055"/>
              <a:chOff x="4841876" y="2131898"/>
              <a:chExt cx="562517" cy="200055"/>
            </a:xfrm>
          </p:grpSpPr>
          <p:sp>
            <p:nvSpPr>
              <p:cNvPr id="69" name="正方形/長方形 68">
                <a:extLst>
                  <a:ext uri="{FF2B5EF4-FFF2-40B4-BE49-F238E27FC236}">
                    <a16:creationId xmlns:a16="http://schemas.microsoft.com/office/drawing/2014/main" id="{89D169AB-3F71-3806-68C2-73B4CAEEC5A4}"/>
                  </a:ext>
                </a:extLst>
              </p:cNvPr>
              <p:cNvSpPr/>
              <p:nvPr/>
            </p:nvSpPr>
            <p:spPr>
              <a:xfrm>
                <a:off x="4841876" y="2158149"/>
                <a:ext cx="558800" cy="156426"/>
              </a:xfrm>
              <a:prstGeom prst="rect">
                <a:avLst/>
              </a:prstGeom>
              <a:noFill/>
              <a:ln w="63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B2D70164-5111-1DE0-FEA4-A96AB54DF0AB}"/>
                  </a:ext>
                </a:extLst>
              </p:cNvPr>
              <p:cNvSpPr txBox="1"/>
              <p:nvPr/>
            </p:nvSpPr>
            <p:spPr>
              <a:xfrm>
                <a:off x="4852494" y="2131898"/>
                <a:ext cx="551899" cy="2000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700">
                    <a:latin typeface="HGPGothicE" panose="020B0900000000000000" pitchFamily="34" charset="-128"/>
                    <a:ea typeface="HGPGothicE" panose="020B0900000000000000" pitchFamily="34" charset="-128"/>
                  </a:rPr>
                  <a:t>主な内容</a:t>
                </a:r>
              </a:p>
            </p:txBody>
          </p:sp>
        </p:grp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1B389FA4-4155-C56D-7EE7-30E56BDE3FC4}"/>
                </a:ext>
              </a:extLst>
            </p:cNvPr>
            <p:cNvSpPr/>
            <p:nvPr/>
          </p:nvSpPr>
          <p:spPr>
            <a:xfrm>
              <a:off x="5400676" y="2119858"/>
              <a:ext cx="1642204" cy="614079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10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・県税ガイドブック</a:t>
              </a:r>
            </a:p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10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・岐阜県税条例（外部リンク）</a:t>
              </a:r>
            </a:p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1000" dirty="0">
                  <a:latin typeface="HGPGothicE" panose="020B0900000000000000" pitchFamily="34" charset="-128"/>
                  <a:ea typeface="HGPGothicE" panose="020B0900000000000000" pitchFamily="34" charset="-128"/>
                </a:rPr>
                <a:t>・県税決算額の状況</a:t>
              </a:r>
            </a:p>
          </p:txBody>
        </p:sp>
        <p:sp>
          <p:nvSpPr>
            <p:cNvPr id="87" name="正方形/長方形 86">
              <a:extLst>
                <a:ext uri="{FF2B5EF4-FFF2-40B4-BE49-F238E27FC236}">
                  <a16:creationId xmlns:a16="http://schemas.microsoft.com/office/drawing/2014/main" id="{F1E73B8D-3BAA-FA64-F816-6DF5766D26B1}"/>
                </a:ext>
              </a:extLst>
            </p:cNvPr>
            <p:cNvSpPr/>
            <p:nvPr/>
          </p:nvSpPr>
          <p:spPr>
            <a:xfrm>
              <a:off x="7216776" y="6044158"/>
              <a:ext cx="1411708" cy="27905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70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編集／岐阜県租税教育推進協議会</a:t>
              </a:r>
            </a:p>
            <a:p>
              <a:pPr marL="69750">
                <a:lnSpc>
                  <a:spcPct val="140000"/>
                </a:lnSpc>
                <a:buClr>
                  <a:srgbClr val="005BAD"/>
                </a:buClr>
              </a:pPr>
              <a:r>
                <a:rPr lang="ja-JP" altLang="en-US" sz="700"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発行／名古屋国税局・岐阜県</a:t>
              </a:r>
              <a:endParaRPr lang="ja-JP" altLang="en-US" sz="700" dirty="0">
                <a:latin typeface="HGPｺﾞｼｯｸM" panose="020B0600000000000000" pitchFamily="50" charset="-128"/>
                <a:ea typeface="HGPｺﾞｼｯｸM" panose="020B0600000000000000" pitchFamily="50" charset="-128"/>
              </a:endParaRPr>
            </a:p>
          </p:txBody>
        </p:sp>
        <p:pic>
          <p:nvPicPr>
            <p:cNvPr id="96" name="図 95" descr="ロゴ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ACADFCEA-F210-CE7A-F3CF-D4EBCD3B2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6" t="22519" r="7785" b="25867"/>
            <a:stretch/>
          </p:blipFill>
          <p:spPr>
            <a:xfrm>
              <a:off x="6081488" y="6011079"/>
              <a:ext cx="611412" cy="379895"/>
            </a:xfrm>
            <a:prstGeom prst="rect">
              <a:avLst/>
            </a:prstGeom>
          </p:spPr>
        </p:pic>
        <p:sp>
          <p:nvSpPr>
            <p:cNvPr id="100" name="三角形 99">
              <a:extLst>
                <a:ext uri="{FF2B5EF4-FFF2-40B4-BE49-F238E27FC236}">
                  <a16:creationId xmlns:a16="http://schemas.microsoft.com/office/drawing/2014/main" id="{7D0D81A0-2119-B5B1-8DEF-477DD768BEEE}"/>
                </a:ext>
              </a:extLst>
            </p:cNvPr>
            <p:cNvSpPr/>
            <p:nvPr/>
          </p:nvSpPr>
          <p:spPr>
            <a:xfrm rot="16200000">
              <a:off x="4579951" y="1765332"/>
              <a:ext cx="100813" cy="86484"/>
            </a:xfrm>
            <a:prstGeom prst="triangle">
              <a:avLst>
                <a:gd name="adj" fmla="val 47295"/>
              </a:avLst>
            </a:prstGeom>
            <a:solidFill>
              <a:srgbClr val="817CD7"/>
            </a:solidFill>
            <a:ln w="34925" cap="rnd">
              <a:solidFill>
                <a:srgbClr val="817CD7"/>
              </a:solidFill>
              <a:round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0D76A209-343C-C3A0-C964-5428F94BE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718" y="2085160"/>
              <a:ext cx="846774" cy="846774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26043130-8361-34CD-F8BE-91286A40F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1226" y="6021543"/>
              <a:ext cx="380537" cy="378000"/>
            </a:xfrm>
            <a:prstGeom prst="rect">
              <a:avLst/>
            </a:prstGeom>
          </p:spPr>
        </p:pic>
        <p:sp>
          <p:nvSpPr>
            <p:cNvPr id="9" name="Text Box 12">
              <a:extLst>
                <a:ext uri="{FF2B5EF4-FFF2-40B4-BE49-F238E27FC236}">
                  <a16:creationId xmlns:a16="http://schemas.microsoft.com/office/drawing/2014/main" id="{7403FD31-DA68-6F12-DFFD-263FA1B2F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310" y="1123111"/>
              <a:ext cx="61619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 anchorCtr="0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None/>
              </a:pPr>
              <a:r>
                <a:rPr lang="en" altLang="ja-JP" sz="1000" spc="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TOP</a:t>
              </a:r>
              <a:r>
                <a:rPr lang="ja-JP" altLang="en-US" sz="1000" spc="3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ページ</a:t>
              </a:r>
              <a:endParaRPr lang="ja-JP" altLang="en-US" sz="1000" spc="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9ED7B296-7B85-693B-E5E0-AFB8F40A8277}"/>
                </a:ext>
              </a:extLst>
            </p:cNvPr>
            <p:cNvGrpSpPr/>
            <p:nvPr/>
          </p:nvGrpSpPr>
          <p:grpSpPr>
            <a:xfrm>
              <a:off x="361230" y="1310747"/>
              <a:ext cx="4207828" cy="4557432"/>
              <a:chOff x="361230" y="1310747"/>
              <a:chExt cx="4207828" cy="4557432"/>
            </a:xfrm>
          </p:grpSpPr>
          <p:pic>
            <p:nvPicPr>
              <p:cNvPr id="11" name="図 10" descr="グラフィカル ユーザー インターフェイス, アプリケーション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BFFADC68-F53D-6452-471E-B3566423DB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230" y="1310747"/>
                <a:ext cx="2941192" cy="3431390"/>
              </a:xfrm>
              <a:prstGeom prst="rect">
                <a:avLst/>
              </a:prstGeom>
            </p:spPr>
          </p:pic>
          <p:pic>
            <p:nvPicPr>
              <p:cNvPr id="13" name="図 12" descr="テーブル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373B0154-8CFD-6DD4-7533-CDE84DC1E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0836" y="2152649"/>
                <a:ext cx="2542614" cy="3084920"/>
              </a:xfrm>
              <a:prstGeom prst="rect">
                <a:avLst/>
              </a:prstGeom>
            </p:spPr>
          </p:pic>
          <p:pic>
            <p:nvPicPr>
              <p:cNvPr id="16" name="図 15" descr="グラフィカル ユーザー インターフェイス, テキスト, アプリケーション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241ADAAE-D7BC-2877-F46B-8B8473F95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34222" y="3133343"/>
                <a:ext cx="2734836" cy="2734836"/>
              </a:xfrm>
              <a:prstGeom prst="rect">
                <a:avLst/>
              </a:prstGeom>
            </p:spPr>
          </p:pic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C3A8C4FE-505E-4A4E-4447-198FCE486ACF}"/>
                  </a:ext>
                </a:extLst>
              </p:cNvPr>
              <p:cNvSpPr/>
              <p:nvPr/>
            </p:nvSpPr>
            <p:spPr>
              <a:xfrm>
                <a:off x="775853" y="1586403"/>
                <a:ext cx="580136" cy="272578"/>
              </a:xfrm>
              <a:prstGeom prst="rect">
                <a:avLst/>
              </a:pr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51C935E7-BCBC-9437-2BFC-0C58108EC35D}"/>
                  </a:ext>
                </a:extLst>
              </p:cNvPr>
              <p:cNvSpPr/>
              <p:nvPr/>
            </p:nvSpPr>
            <p:spPr>
              <a:xfrm>
                <a:off x="1222437" y="4412810"/>
                <a:ext cx="315884" cy="214143"/>
              </a:xfrm>
              <a:prstGeom prst="rect">
                <a:avLst/>
              </a:pr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正方形/長方形 21">
                <a:extLst>
                  <a:ext uri="{FF2B5EF4-FFF2-40B4-BE49-F238E27FC236}">
                    <a16:creationId xmlns:a16="http://schemas.microsoft.com/office/drawing/2014/main" id="{EF16F84F-F412-FBF0-7D13-701C18207621}"/>
                  </a:ext>
                </a:extLst>
              </p:cNvPr>
              <p:cNvSpPr/>
              <p:nvPr/>
            </p:nvSpPr>
            <p:spPr>
              <a:xfrm>
                <a:off x="1921915" y="5387535"/>
                <a:ext cx="388505" cy="214143"/>
              </a:xfrm>
              <a:prstGeom prst="rect">
                <a:avLst/>
              </a:pr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フリーフォーム 24">
                <a:extLst>
                  <a:ext uri="{FF2B5EF4-FFF2-40B4-BE49-F238E27FC236}">
                    <a16:creationId xmlns:a16="http://schemas.microsoft.com/office/drawing/2014/main" id="{52ADC6D2-1936-8CF2-EF13-C62BD1DED102}"/>
                  </a:ext>
                </a:extLst>
              </p:cNvPr>
              <p:cNvSpPr/>
              <p:nvPr/>
            </p:nvSpPr>
            <p:spPr>
              <a:xfrm>
                <a:off x="1367327" y="1726250"/>
                <a:ext cx="102550" cy="2683380"/>
              </a:xfrm>
              <a:custGeom>
                <a:avLst/>
                <a:gdLst>
                  <a:gd name="connsiteX0" fmla="*/ 0 w 102550"/>
                  <a:gd name="connsiteY0" fmla="*/ 0 h 2683380"/>
                  <a:gd name="connsiteX1" fmla="*/ 102550 w 102550"/>
                  <a:gd name="connsiteY1" fmla="*/ 0 h 2683380"/>
                  <a:gd name="connsiteX2" fmla="*/ 102550 w 102550"/>
                  <a:gd name="connsiteY2" fmla="*/ 2683380 h 268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2550" h="2683380">
                    <a:moveTo>
                      <a:pt x="0" y="0"/>
                    </a:moveTo>
                    <a:lnTo>
                      <a:pt x="102550" y="0"/>
                    </a:lnTo>
                    <a:lnTo>
                      <a:pt x="102550" y="2683380"/>
                    </a:lnTo>
                  </a:path>
                </a:pathLst>
              </a:cu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フリーフォーム 26">
                <a:extLst>
                  <a:ext uri="{FF2B5EF4-FFF2-40B4-BE49-F238E27FC236}">
                    <a16:creationId xmlns:a16="http://schemas.microsoft.com/office/drawing/2014/main" id="{3312FCC8-B4F1-838A-FA5A-43B0F38DB0D6}"/>
                  </a:ext>
                </a:extLst>
              </p:cNvPr>
              <p:cNvSpPr/>
              <p:nvPr/>
            </p:nvSpPr>
            <p:spPr>
              <a:xfrm>
                <a:off x="1529697" y="4512179"/>
                <a:ext cx="461473" cy="880217"/>
              </a:xfrm>
              <a:custGeom>
                <a:avLst/>
                <a:gdLst>
                  <a:gd name="connsiteX0" fmla="*/ 0 w 461473"/>
                  <a:gd name="connsiteY0" fmla="*/ 0 h 880217"/>
                  <a:gd name="connsiteX1" fmla="*/ 461473 w 461473"/>
                  <a:gd name="connsiteY1" fmla="*/ 0 h 880217"/>
                  <a:gd name="connsiteX2" fmla="*/ 461473 w 461473"/>
                  <a:gd name="connsiteY2" fmla="*/ 880217 h 880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1473" h="880217">
                    <a:moveTo>
                      <a:pt x="0" y="0"/>
                    </a:moveTo>
                    <a:lnTo>
                      <a:pt x="461473" y="0"/>
                    </a:lnTo>
                    <a:lnTo>
                      <a:pt x="461473" y="880217"/>
                    </a:lnTo>
                  </a:path>
                </a:pathLst>
              </a:custGeom>
              <a:noFill/>
              <a:ln w="50800">
                <a:solidFill>
                  <a:srgbClr val="FF3956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4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2">
            <a:extLst>
              <a:ext uri="{FF2B5EF4-FFF2-40B4-BE49-F238E27FC236}">
                <a16:creationId xmlns:a16="http://schemas.microsoft.com/office/drawing/2014/main" id="{FE31206F-98C1-C619-7406-B1B1B8A40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60596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ワーク：税金について考えてみよう</a:t>
            </a: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8D7A372F-2E1D-0D75-8D1F-B73D22F383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5833" y="1459311"/>
            <a:ext cx="8775699" cy="78630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5" name="テキスト プレースホルダー 14">
            <a:extLst>
              <a:ext uri="{FF2B5EF4-FFF2-40B4-BE49-F238E27FC236}">
                <a16:creationId xmlns:a16="http://schemas.microsoft.com/office/drawing/2014/main" id="{52386E70-B9E4-E22D-1D72-B009E961E9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6" name="テキスト プレースホルダー 15">
            <a:extLst>
              <a:ext uri="{FF2B5EF4-FFF2-40B4-BE49-F238E27FC236}">
                <a16:creationId xmlns:a16="http://schemas.microsoft.com/office/drawing/2014/main" id="{C5D21D30-8630-46A4-682D-7BA5A4898D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05833" y="5013176"/>
            <a:ext cx="8775699" cy="1396561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17" name="スライド番号プレースホルダー 16">
            <a:extLst>
              <a:ext uri="{FF2B5EF4-FFF2-40B4-BE49-F238E27FC236}">
                <a16:creationId xmlns:a16="http://schemas.microsoft.com/office/drawing/2014/main" id="{223C2A91-94A1-90CC-AF34-7A23B6FF1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31A12AF5-018E-5DD8-8CCE-287E232443E3}"/>
              </a:ext>
            </a:extLst>
          </p:cNvPr>
          <p:cNvSpPr/>
          <p:nvPr/>
        </p:nvSpPr>
        <p:spPr>
          <a:xfrm>
            <a:off x="2699792" y="4391803"/>
            <a:ext cx="864096" cy="34722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5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B7CB600D-2E4B-96BD-997E-EBA2709FB1FE}"/>
              </a:ext>
            </a:extLst>
          </p:cNvPr>
          <p:cNvSpPr>
            <a:spLocks/>
          </p:cNvSpPr>
          <p:nvPr/>
        </p:nvSpPr>
        <p:spPr>
          <a:xfrm>
            <a:off x="179388" y="2005750"/>
            <a:ext cx="8785225" cy="4330969"/>
          </a:xfrm>
          <a:prstGeom prst="rect">
            <a:avLst/>
          </a:prstGeom>
          <a:solidFill>
            <a:srgbClr val="CC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83" name="正方形/長方形 5182">
            <a:extLst>
              <a:ext uri="{FF2B5EF4-FFF2-40B4-BE49-F238E27FC236}">
                <a16:creationId xmlns:a16="http://schemas.microsoft.com/office/drawing/2014/main" id="{454A00EB-2860-B166-DD6D-ED03E1FEC680}"/>
              </a:ext>
            </a:extLst>
          </p:cNvPr>
          <p:cNvSpPr/>
          <p:nvPr/>
        </p:nvSpPr>
        <p:spPr>
          <a:xfrm>
            <a:off x="5768392" y="4767312"/>
            <a:ext cx="2998375" cy="1070733"/>
          </a:xfrm>
          <a:prstGeom prst="rect">
            <a:avLst/>
          </a:prstGeom>
          <a:solidFill>
            <a:srgbClr val="F0FBF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7937C78-81F6-3712-995E-96A5617E4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9A40955D-858B-9636-8C0B-4EFA62925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050150B-4FE0-9F70-9598-8C6A54409C4F}"/>
              </a:ext>
            </a:extLst>
          </p:cNvPr>
          <p:cNvSpPr txBox="1"/>
          <p:nvPr/>
        </p:nvSpPr>
        <p:spPr>
          <a:xfrm>
            <a:off x="208906" y="996582"/>
            <a:ext cx="8322301" cy="38683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次のようなときには、どんな税金がかかるでしょうか？？</a:t>
            </a:r>
            <a:endParaRPr kumimoji="1" lang="ja-JP" altLang="en-US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B716346-2557-D723-6487-E44E2A08319B}"/>
              </a:ext>
            </a:extLst>
          </p:cNvPr>
          <p:cNvCxnSpPr>
            <a:cxnSpLocks/>
          </p:cNvCxnSpPr>
          <p:nvPr/>
        </p:nvCxnSpPr>
        <p:spPr>
          <a:xfrm>
            <a:off x="179388" y="1484784"/>
            <a:ext cx="8785225" cy="0"/>
          </a:xfrm>
          <a:prstGeom prst="line">
            <a:avLst/>
          </a:prstGeom>
          <a:ln w="19050">
            <a:solidFill>
              <a:srgbClr val="26C1F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0499D76-852D-8011-0F43-8C7E782C9D82}"/>
              </a:ext>
            </a:extLst>
          </p:cNvPr>
          <p:cNvSpPr txBox="1"/>
          <p:nvPr/>
        </p:nvSpPr>
        <p:spPr>
          <a:xfrm>
            <a:off x="555956" y="1532880"/>
            <a:ext cx="4393517" cy="405832"/>
          </a:xfrm>
          <a:prstGeom prst="rect">
            <a:avLst/>
          </a:prstGeom>
          <a:noFill/>
          <a:effectLst/>
        </p:spPr>
        <p:txBody>
          <a:bodyPr wrap="square" rtlCol="0" anchor="ctr" anchorCtr="0">
            <a:noAutofit/>
          </a:bodyPr>
          <a:lstStyle>
            <a:defPPr>
              <a:defRPr lang="ja-JP"/>
            </a:defPPr>
            <a:lvl1pPr>
              <a:defRPr sz="2000" kern="0" spc="130">
                <a:latin typeface="HGPｺﾞｼｯｸE" panose="020B0900000000000000" pitchFamily="50" charset="-128"/>
                <a:ea typeface="HGPｺﾞｼｯｸE" panose="020B0900000000000000" pitchFamily="50" charset="-128"/>
              </a:defRPr>
            </a:lvl1pPr>
          </a:lstStyle>
          <a:p>
            <a:r>
              <a:rPr lang="ja-JP" altLang="en-US" sz="1800" dirty="0">
                <a:solidFill>
                  <a:srgbClr val="0DABDD"/>
                </a:solidFill>
              </a:rPr>
              <a:t>税金の種類は約</a:t>
            </a:r>
            <a:r>
              <a:rPr lang="en-US" altLang="ja-JP" sz="1800" b="1" dirty="0">
                <a:solidFill>
                  <a:srgbClr val="0DABDD"/>
                </a:solidFill>
                <a:latin typeface="+mj-lt"/>
              </a:rPr>
              <a:t>50</a:t>
            </a:r>
            <a:r>
              <a:rPr lang="ja-JP" altLang="en-US" sz="1800" dirty="0">
                <a:solidFill>
                  <a:srgbClr val="0DABDD"/>
                </a:solidFill>
              </a:rPr>
              <a:t>種類あります。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FAF622CF-C80D-F1DF-9CAD-CD111EE9673E}"/>
              </a:ext>
            </a:extLst>
          </p:cNvPr>
          <p:cNvSpPr txBox="1"/>
          <p:nvPr/>
        </p:nvSpPr>
        <p:spPr>
          <a:xfrm>
            <a:off x="878183" y="6493840"/>
            <a:ext cx="6389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>
                <a:solidFill>
                  <a:srgbClr val="0D85AF"/>
                </a:solidFill>
                <a:latin typeface="+mn-ea"/>
                <a:ea typeface="+mn-ea"/>
              </a:rPr>
              <a:t>詳しく学ぼう：財務省キッズコーナーファイナンスらんど  </a:t>
            </a:r>
            <a:r>
              <a:rPr kumimoji="1" lang="en-US" altLang="ja-JP" sz="110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https://www.mof.go.jp/kids/2018</a:t>
            </a:r>
            <a:r>
              <a:rPr lang="ja-JP" altLang="en-US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sp>
        <p:nvSpPr>
          <p:cNvPr id="3131" name="楕円 3130">
            <a:extLst>
              <a:ext uri="{FF2B5EF4-FFF2-40B4-BE49-F238E27FC236}">
                <a16:creationId xmlns:a16="http://schemas.microsoft.com/office/drawing/2014/main" id="{E899187E-99F7-8245-0356-AABC505C0B59}"/>
              </a:ext>
            </a:extLst>
          </p:cNvPr>
          <p:cNvSpPr/>
          <p:nvPr/>
        </p:nvSpPr>
        <p:spPr>
          <a:xfrm>
            <a:off x="698758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6" name="図 25" descr="アイコン&#10;&#10;自動的に生成された説明">
            <a:extLst>
              <a:ext uri="{FF2B5EF4-FFF2-40B4-BE49-F238E27FC236}">
                <a16:creationId xmlns:a16="http://schemas.microsoft.com/office/drawing/2014/main" id="{CD06A8B1-3C85-479E-8FDF-00ADD5847E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60" y="4611508"/>
            <a:ext cx="1354704" cy="1263217"/>
          </a:xfrm>
          <a:prstGeom prst="rect">
            <a:avLst/>
          </a:prstGeom>
        </p:spPr>
      </p:pic>
      <p:sp>
        <p:nvSpPr>
          <p:cNvPr id="3122" name="テキスト ボックス 3121">
            <a:extLst>
              <a:ext uri="{FF2B5EF4-FFF2-40B4-BE49-F238E27FC236}">
                <a16:creationId xmlns:a16="http://schemas.microsoft.com/office/drawing/2014/main" id="{AE0418D6-F278-3B2D-0495-D271DD369ABB}"/>
              </a:ext>
            </a:extLst>
          </p:cNvPr>
          <p:cNvSpPr txBox="1"/>
          <p:nvPr/>
        </p:nvSpPr>
        <p:spPr>
          <a:xfrm>
            <a:off x="708477" y="4375595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車を持っていると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19" name="正方形/長方形 3118">
            <a:extLst>
              <a:ext uri="{FF2B5EF4-FFF2-40B4-BE49-F238E27FC236}">
                <a16:creationId xmlns:a16="http://schemas.microsoft.com/office/drawing/2014/main" id="{10C93B41-8A24-5CE2-1AAB-0FEF0B5B05CB}"/>
              </a:ext>
            </a:extLst>
          </p:cNvPr>
          <p:cNvSpPr/>
          <p:nvPr/>
        </p:nvSpPr>
        <p:spPr>
          <a:xfrm>
            <a:off x="767101" y="5754105"/>
            <a:ext cx="1539622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自動車税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26" name="テキスト ボックス 3125">
            <a:extLst>
              <a:ext uri="{FF2B5EF4-FFF2-40B4-BE49-F238E27FC236}">
                <a16:creationId xmlns:a16="http://schemas.microsoft.com/office/drawing/2014/main" id="{82DC4628-E4E5-6975-D5E6-FBA29FAD35D7}"/>
              </a:ext>
            </a:extLst>
          </p:cNvPr>
          <p:cNvSpPr txBox="1"/>
          <p:nvPr/>
        </p:nvSpPr>
        <p:spPr>
          <a:xfrm>
            <a:off x="3499342" y="4375595"/>
            <a:ext cx="1904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温泉に入ったときは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3132" name="楕円 3131">
            <a:extLst>
              <a:ext uri="{FF2B5EF4-FFF2-40B4-BE49-F238E27FC236}">
                <a16:creationId xmlns:a16="http://schemas.microsoft.com/office/drawing/2014/main" id="{FDA02E92-2DFB-6324-3635-54104EEF1CA2}"/>
              </a:ext>
            </a:extLst>
          </p:cNvPr>
          <p:cNvSpPr/>
          <p:nvPr/>
        </p:nvSpPr>
        <p:spPr>
          <a:xfrm>
            <a:off x="3613532" y="4671683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 descr="部屋 が含まれている画像&#10;&#10;自動的に生成された説明">
            <a:extLst>
              <a:ext uri="{FF2B5EF4-FFF2-40B4-BE49-F238E27FC236}">
                <a16:creationId xmlns:a16="http://schemas.microsoft.com/office/drawing/2014/main" id="{D76EEBA7-555B-521D-AB96-07781478DA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51" y="4608319"/>
            <a:ext cx="1630470" cy="1313562"/>
          </a:xfrm>
          <a:prstGeom prst="rect">
            <a:avLst/>
          </a:prstGeom>
        </p:spPr>
      </p:pic>
      <p:grpSp>
        <p:nvGrpSpPr>
          <p:cNvPr id="5123" name="グループ化 5122">
            <a:extLst>
              <a:ext uri="{FF2B5EF4-FFF2-40B4-BE49-F238E27FC236}">
                <a16:creationId xmlns:a16="http://schemas.microsoft.com/office/drawing/2014/main" id="{536AF027-A8C6-CDBF-6151-72DF2DCA6B6C}"/>
              </a:ext>
            </a:extLst>
          </p:cNvPr>
          <p:cNvGrpSpPr/>
          <p:nvPr/>
        </p:nvGrpSpPr>
        <p:grpSpPr>
          <a:xfrm>
            <a:off x="3681875" y="5740015"/>
            <a:ext cx="1539622" cy="399290"/>
            <a:chOff x="5081943" y="5919421"/>
            <a:chExt cx="1539622" cy="399290"/>
          </a:xfrm>
        </p:grpSpPr>
        <p:sp>
          <p:nvSpPr>
            <p:cNvPr id="3127" name="正方形/長方形 3126">
              <a:extLst>
                <a:ext uri="{FF2B5EF4-FFF2-40B4-BE49-F238E27FC236}">
                  <a16:creationId xmlns:a16="http://schemas.microsoft.com/office/drawing/2014/main" id="{8D672EEC-3078-A25D-5E6E-D73D346F4A3B}"/>
                </a:ext>
              </a:extLst>
            </p:cNvPr>
            <p:cNvSpPr/>
            <p:nvPr/>
          </p:nvSpPr>
          <p:spPr>
            <a:xfrm>
              <a:off x="5081943" y="5933973"/>
              <a:ext cx="1539622" cy="384738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rgbClr val="0C5B9C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1"/>
            <a:lstStyle/>
            <a:p>
              <a:pPr algn="ctr"/>
              <a:r>
                <a:rPr lang="ja-JP" altLang="en-US" sz="14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入湯税</a:t>
              </a:r>
              <a:r>
                <a:rPr lang="ja-JP" altLang="en-US" sz="1100" dirty="0">
                  <a:solidFill>
                    <a:srgbClr val="E2262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（地方税）</a:t>
              </a:r>
              <a:endPara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122" name="テキスト ボックス 5121">
              <a:extLst>
                <a:ext uri="{FF2B5EF4-FFF2-40B4-BE49-F238E27FC236}">
                  <a16:creationId xmlns:a16="http://schemas.microsoft.com/office/drawing/2014/main" id="{5B41AACE-8E55-83EC-E159-459EFFF673DA}"/>
                </a:ext>
              </a:extLst>
            </p:cNvPr>
            <p:cNvSpPr txBox="1"/>
            <p:nvPr/>
          </p:nvSpPr>
          <p:spPr>
            <a:xfrm>
              <a:off x="5230284" y="5919421"/>
              <a:ext cx="770138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700" b="1" spc="60" dirty="0">
                  <a:solidFill>
                    <a:srgbClr val="C00000"/>
                  </a:solidFill>
                  <a:latin typeface="HGPｺﾞｼｯｸM" panose="020B0600000000000000" pitchFamily="50" charset="-128"/>
                  <a:ea typeface="HGPｺﾞｼｯｸM" panose="020B0600000000000000" pitchFamily="50" charset="-128"/>
                </a:rPr>
                <a:t>にゅうとうぜい</a:t>
              </a:r>
            </a:p>
          </p:txBody>
        </p:sp>
      </p:grpSp>
      <p:sp>
        <p:nvSpPr>
          <p:cNvPr id="5125" name="テキスト ボックス 5124">
            <a:extLst>
              <a:ext uri="{FF2B5EF4-FFF2-40B4-BE49-F238E27FC236}">
                <a16:creationId xmlns:a16="http://schemas.microsoft.com/office/drawing/2014/main" id="{573B794F-5829-C311-7577-0D5EC870F4DB}"/>
              </a:ext>
            </a:extLst>
          </p:cNvPr>
          <p:cNvSpPr txBox="1"/>
          <p:nvPr/>
        </p:nvSpPr>
        <p:spPr>
          <a:xfrm>
            <a:off x="278832" y="3934731"/>
            <a:ext cx="249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※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住民税とは、都道府県税と市（区）町村民税を</a:t>
            </a:r>
            <a:endParaRPr lang="en-US" altLang="ja-JP" sz="900" dirty="0"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r>
              <a:rPr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  </a:t>
            </a:r>
            <a:r>
              <a:rPr lang="ja-JP" altLang="en-US" sz="900" spc="-31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 </a:t>
            </a:r>
            <a:r>
              <a:rPr kumimoji="1" lang="ja-JP" altLang="en-US" sz="9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合わせた呼び方です。</a:t>
            </a:r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9AE6B64E-38D9-1601-E82B-66F45F791138}"/>
              </a:ext>
            </a:extLst>
          </p:cNvPr>
          <p:cNvSpPr/>
          <p:nvPr/>
        </p:nvSpPr>
        <p:spPr>
          <a:xfrm>
            <a:off x="698758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B5F70CFF-2E7F-B101-DD98-F77B899D94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167" y="2294339"/>
            <a:ext cx="1245490" cy="1346760"/>
          </a:xfrm>
          <a:prstGeom prst="rect">
            <a:avLst/>
          </a:prstGeom>
        </p:spPr>
      </p:pic>
      <p:sp>
        <p:nvSpPr>
          <p:cNvPr id="3129" name="楕円 3128">
            <a:extLst>
              <a:ext uri="{FF2B5EF4-FFF2-40B4-BE49-F238E27FC236}">
                <a16:creationId xmlns:a16="http://schemas.microsoft.com/office/drawing/2014/main" id="{A7C98DDF-FE6C-1683-98E1-F7FB0096BB85}"/>
              </a:ext>
            </a:extLst>
          </p:cNvPr>
          <p:cNvSpPr/>
          <p:nvPr/>
        </p:nvSpPr>
        <p:spPr>
          <a:xfrm>
            <a:off x="3613532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 descr="図形&#10;&#10;自動的に生成された説明">
            <a:extLst>
              <a:ext uri="{FF2B5EF4-FFF2-40B4-BE49-F238E27FC236}">
                <a16:creationId xmlns:a16="http://schemas.microsoft.com/office/drawing/2014/main" id="{29B877A7-705E-0352-F4FC-5F6F48EF1EF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695" y="2503689"/>
            <a:ext cx="1567982" cy="1078380"/>
          </a:xfrm>
          <a:prstGeom prst="rect">
            <a:avLst/>
          </a:prstGeom>
        </p:spPr>
      </p:pic>
      <p:sp>
        <p:nvSpPr>
          <p:cNvPr id="3130" name="楕円 3129">
            <a:extLst>
              <a:ext uri="{FF2B5EF4-FFF2-40B4-BE49-F238E27FC236}">
                <a16:creationId xmlns:a16="http://schemas.microsoft.com/office/drawing/2014/main" id="{60ACD502-6376-4EFD-5EF0-87AC0688CE42}"/>
              </a:ext>
            </a:extLst>
          </p:cNvPr>
          <p:cNvSpPr/>
          <p:nvPr/>
        </p:nvSpPr>
        <p:spPr>
          <a:xfrm>
            <a:off x="6683784" y="2411715"/>
            <a:ext cx="1676308" cy="1442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 descr="おもちゃ, 挿絵 が含まれている画像&#10;&#10;自動的に生成された説明">
            <a:extLst>
              <a:ext uri="{FF2B5EF4-FFF2-40B4-BE49-F238E27FC236}">
                <a16:creationId xmlns:a16="http://schemas.microsoft.com/office/drawing/2014/main" id="{475B0F6B-5B35-A1BA-0754-E46E2088EA8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85" y="2366882"/>
            <a:ext cx="1822307" cy="1346760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BF95680-547E-D469-49DD-DF81CA24DE55}"/>
              </a:ext>
            </a:extLst>
          </p:cNvPr>
          <p:cNvSpPr/>
          <p:nvPr/>
        </p:nvSpPr>
        <p:spPr>
          <a:xfrm>
            <a:off x="362357" y="3542815"/>
            <a:ext cx="2349111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所得税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lang="ja-JP" altLang="en-US" sz="12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</a:t>
            </a:r>
            <a:r>
              <a:rPr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住民税</a:t>
            </a:r>
            <a:r>
              <a:rPr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2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111" name="正方形/長方形 3110">
            <a:extLst>
              <a:ext uri="{FF2B5EF4-FFF2-40B4-BE49-F238E27FC236}">
                <a16:creationId xmlns:a16="http://schemas.microsoft.com/office/drawing/2014/main" id="{A768995A-9674-5CDE-ECF3-A7F7066240A0}"/>
              </a:ext>
            </a:extLst>
          </p:cNvPr>
          <p:cNvSpPr/>
          <p:nvPr/>
        </p:nvSpPr>
        <p:spPr>
          <a:xfrm>
            <a:off x="3613532" y="3542815"/>
            <a:ext cx="1676308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固定資産税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DC77B4-F7B9-E7D7-A6A6-E5402717EDF8}"/>
              </a:ext>
            </a:extLst>
          </p:cNvPr>
          <p:cNvSpPr txBox="1"/>
          <p:nvPr/>
        </p:nvSpPr>
        <p:spPr>
          <a:xfrm>
            <a:off x="3732368" y="3523852"/>
            <a:ext cx="100592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 b="1" spc="60" dirty="0">
                <a:solidFill>
                  <a:srgbClr val="C00000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こていしさんぜい</a:t>
            </a:r>
          </a:p>
        </p:txBody>
      </p:sp>
      <p:sp>
        <p:nvSpPr>
          <p:cNvPr id="3114" name="正方形/長方形 3113">
            <a:extLst>
              <a:ext uri="{FF2B5EF4-FFF2-40B4-BE49-F238E27FC236}">
                <a16:creationId xmlns:a16="http://schemas.microsoft.com/office/drawing/2014/main" id="{9BE4091E-6A23-DAEF-3332-257C878865CA}"/>
              </a:ext>
            </a:extLst>
          </p:cNvPr>
          <p:cNvSpPr/>
          <p:nvPr/>
        </p:nvSpPr>
        <p:spPr>
          <a:xfrm>
            <a:off x="6179326" y="3542815"/>
            <a:ext cx="2685226" cy="385200"/>
          </a:xfrm>
          <a:prstGeom prst="rect">
            <a:avLst/>
          </a:prstGeom>
          <a:solidFill>
            <a:schemeClr val="bg1"/>
          </a:solidFill>
          <a:ln w="15875">
            <a:solidFill>
              <a:srgbClr val="0C5B9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（国税）</a:t>
            </a:r>
            <a:r>
              <a:rPr kumimoji="1" lang="ja-JP" altLang="en-US" sz="14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・地方消費税</a:t>
            </a:r>
            <a:r>
              <a:rPr kumimoji="1" lang="ja-JP" altLang="en-US" sz="1100" dirty="0">
                <a:solidFill>
                  <a:srgbClr val="E2262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（地方税）</a:t>
            </a:r>
            <a:endParaRPr kumimoji="1" lang="ja-JP" altLang="en-US" sz="1400" dirty="0">
              <a:solidFill>
                <a:srgbClr val="E2262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68" name="テキスト ボックス 5167">
            <a:extLst>
              <a:ext uri="{FF2B5EF4-FFF2-40B4-BE49-F238E27FC236}">
                <a16:creationId xmlns:a16="http://schemas.microsoft.com/office/drawing/2014/main" id="{A7C22E09-00EE-243E-4B35-956881D853F5}"/>
              </a:ext>
            </a:extLst>
          </p:cNvPr>
          <p:cNvSpPr txBox="1"/>
          <p:nvPr/>
        </p:nvSpPr>
        <p:spPr>
          <a:xfrm>
            <a:off x="738313" y="2101267"/>
            <a:ext cx="1597198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給料をもらったら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69" name="テキスト ボックス 5168">
            <a:extLst>
              <a:ext uri="{FF2B5EF4-FFF2-40B4-BE49-F238E27FC236}">
                <a16:creationId xmlns:a16="http://schemas.microsoft.com/office/drawing/2014/main" id="{DEC022C5-5B02-EDB8-A3B1-476B7BF1746B}"/>
              </a:ext>
            </a:extLst>
          </p:cNvPr>
          <p:cNvSpPr txBox="1"/>
          <p:nvPr/>
        </p:nvSpPr>
        <p:spPr>
          <a:xfrm>
            <a:off x="3582958" y="2101267"/>
            <a:ext cx="17091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家を持っていると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5170" name="テキスト ボックス 5169">
            <a:extLst>
              <a:ext uri="{FF2B5EF4-FFF2-40B4-BE49-F238E27FC236}">
                <a16:creationId xmlns:a16="http://schemas.microsoft.com/office/drawing/2014/main" id="{FC880881-7602-77A6-8A29-440FCF89C70F}"/>
              </a:ext>
            </a:extLst>
          </p:cNvPr>
          <p:cNvSpPr txBox="1"/>
          <p:nvPr/>
        </p:nvSpPr>
        <p:spPr>
          <a:xfrm>
            <a:off x="6304232" y="2101267"/>
            <a:ext cx="2435413" cy="293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お店でお買い物をしたときは</a:t>
            </a:r>
            <a:r>
              <a:rPr kumimoji="1" lang="ja-JP" altLang="en-US" sz="1400" spc="-500" dirty="0">
                <a:solidFill>
                  <a:srgbClr val="0C5B9C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！？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7A066C-88BD-AA6A-39ED-EDDC7FD4133B}"/>
              </a:ext>
            </a:extLst>
          </p:cNvPr>
          <p:cNvSpPr txBox="1"/>
          <p:nvPr/>
        </p:nvSpPr>
        <p:spPr>
          <a:xfrm>
            <a:off x="7003555" y="4843114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5176" name="二等辺三角形 5175">
            <a:extLst>
              <a:ext uri="{FF2B5EF4-FFF2-40B4-BE49-F238E27FC236}">
                <a16:creationId xmlns:a16="http://schemas.microsoft.com/office/drawing/2014/main" id="{9385EEC4-4ABB-810E-0A60-629C13CD2FBC}"/>
              </a:ext>
            </a:extLst>
          </p:cNvPr>
          <p:cNvSpPr/>
          <p:nvPr/>
        </p:nvSpPr>
        <p:spPr>
          <a:xfrm rot="5400000">
            <a:off x="232847" y="1623934"/>
            <a:ext cx="295230" cy="203260"/>
          </a:xfrm>
          <a:prstGeom prst="triangle">
            <a:avLst/>
          </a:prstGeom>
          <a:solidFill>
            <a:srgbClr val="26C1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B49985-BA53-FF34-7EA7-21F3097177B5}"/>
              </a:ext>
            </a:extLst>
          </p:cNvPr>
          <p:cNvSpPr txBox="1"/>
          <p:nvPr/>
        </p:nvSpPr>
        <p:spPr>
          <a:xfrm>
            <a:off x="5912885" y="536497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F0EE7B6-9B3D-C78E-ED0A-2415BBE553CB}"/>
              </a:ext>
            </a:extLst>
          </p:cNvPr>
          <p:cNvSpPr/>
          <p:nvPr/>
        </p:nvSpPr>
        <p:spPr>
          <a:xfrm>
            <a:off x="611560" y="1586150"/>
            <a:ext cx="3600400" cy="28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177" name="正方形/長方形 5176">
            <a:extLst>
              <a:ext uri="{FF2B5EF4-FFF2-40B4-BE49-F238E27FC236}">
                <a16:creationId xmlns:a16="http://schemas.microsoft.com/office/drawing/2014/main" id="{855E179B-40E5-B49F-5690-94E4DB75D3B1}"/>
              </a:ext>
            </a:extLst>
          </p:cNvPr>
          <p:cNvSpPr/>
          <p:nvPr/>
        </p:nvSpPr>
        <p:spPr>
          <a:xfrm>
            <a:off x="246703" y="1531047"/>
            <a:ext cx="235389" cy="35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82" name="テキスト ボックス 5181">
            <a:extLst>
              <a:ext uri="{FF2B5EF4-FFF2-40B4-BE49-F238E27FC236}">
                <a16:creationId xmlns:a16="http://schemas.microsoft.com/office/drawing/2014/main" id="{E392A0A5-83C3-CC57-6DFF-E83C727A04AE}"/>
              </a:ext>
            </a:extLst>
          </p:cNvPr>
          <p:cNvSpPr txBox="1"/>
          <p:nvPr/>
        </p:nvSpPr>
        <p:spPr>
          <a:xfrm>
            <a:off x="5881623" y="4876952"/>
            <a:ext cx="2771913" cy="851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国税は、「国に納める税金」、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地方税は「都道府県や市区町村に</a:t>
            </a:r>
            <a:endParaRPr lang="en-US" altLang="ja-JP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123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納める税金」です。</a:t>
            </a:r>
          </a:p>
        </p:txBody>
      </p:sp>
      <p:grpSp>
        <p:nvGrpSpPr>
          <p:cNvPr id="5130" name="グループ化 5129">
            <a:extLst>
              <a:ext uri="{FF2B5EF4-FFF2-40B4-BE49-F238E27FC236}">
                <a16:creationId xmlns:a16="http://schemas.microsoft.com/office/drawing/2014/main" id="{573DEC41-AF3B-8617-E1D5-A32D6ED8D9C7}"/>
              </a:ext>
            </a:extLst>
          </p:cNvPr>
          <p:cNvGrpSpPr/>
          <p:nvPr/>
        </p:nvGrpSpPr>
        <p:grpSpPr>
          <a:xfrm>
            <a:off x="179388" y="2005750"/>
            <a:ext cx="8785225" cy="4330969"/>
            <a:chOff x="179388" y="-4631538"/>
            <a:chExt cx="8785225" cy="4330969"/>
          </a:xfrm>
        </p:grpSpPr>
        <p:sp>
          <p:nvSpPr>
            <p:cNvPr id="3104" name="正方形/長方形 3103">
              <a:extLst>
                <a:ext uri="{FF2B5EF4-FFF2-40B4-BE49-F238E27FC236}">
                  <a16:creationId xmlns:a16="http://schemas.microsoft.com/office/drawing/2014/main" id="{FBCCC354-A23B-03E5-973F-F27B82390ABA}"/>
                </a:ext>
              </a:extLst>
            </p:cNvPr>
            <p:cNvSpPr>
              <a:spLocks/>
            </p:cNvSpPr>
            <p:nvPr/>
          </p:nvSpPr>
          <p:spPr>
            <a:xfrm>
              <a:off x="179388" y="-4631538"/>
              <a:ext cx="8785225" cy="4330969"/>
            </a:xfrm>
            <a:prstGeom prst="rect">
              <a:avLst/>
            </a:prstGeom>
            <a:solidFill>
              <a:srgbClr val="CCF1F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106" name="楕円 3105">
              <a:extLst>
                <a:ext uri="{FF2B5EF4-FFF2-40B4-BE49-F238E27FC236}">
                  <a16:creationId xmlns:a16="http://schemas.microsoft.com/office/drawing/2014/main" id="{A0B15977-A837-70D4-28F7-F74C9E88C1D6}"/>
                </a:ext>
              </a:extLst>
            </p:cNvPr>
            <p:cNvSpPr/>
            <p:nvPr/>
          </p:nvSpPr>
          <p:spPr>
            <a:xfrm>
              <a:off x="698758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07" name="図 3106" descr="アイコン&#10;&#10;自動的に生成された説明">
              <a:extLst>
                <a:ext uri="{FF2B5EF4-FFF2-40B4-BE49-F238E27FC236}">
                  <a16:creationId xmlns:a16="http://schemas.microsoft.com/office/drawing/2014/main" id="{CE4E8D58-765E-F4F4-BECE-EF3B6EA9A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560" y="-2025780"/>
              <a:ext cx="1354704" cy="1263217"/>
            </a:xfrm>
            <a:prstGeom prst="rect">
              <a:avLst/>
            </a:prstGeom>
          </p:spPr>
        </p:pic>
        <p:sp>
          <p:nvSpPr>
            <p:cNvPr id="3108" name="テキスト ボックス 3107">
              <a:extLst>
                <a:ext uri="{FF2B5EF4-FFF2-40B4-BE49-F238E27FC236}">
                  <a16:creationId xmlns:a16="http://schemas.microsoft.com/office/drawing/2014/main" id="{5B0F2FE0-B447-CC88-BD33-764761A7A0CA}"/>
                </a:ext>
              </a:extLst>
            </p:cNvPr>
            <p:cNvSpPr txBox="1"/>
            <p:nvPr/>
          </p:nvSpPr>
          <p:spPr>
            <a:xfrm>
              <a:off x="708477" y="-2261693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車を持っていると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0" name="テキスト ボックス 3109">
              <a:extLst>
                <a:ext uri="{FF2B5EF4-FFF2-40B4-BE49-F238E27FC236}">
                  <a16:creationId xmlns:a16="http://schemas.microsoft.com/office/drawing/2014/main" id="{FDDC98B1-F73A-15F9-6D56-AF350534338C}"/>
                </a:ext>
              </a:extLst>
            </p:cNvPr>
            <p:cNvSpPr txBox="1"/>
            <p:nvPr/>
          </p:nvSpPr>
          <p:spPr>
            <a:xfrm>
              <a:off x="3499342" y="-2261693"/>
              <a:ext cx="190468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温泉に入ったときは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3112" name="楕円 3111">
              <a:extLst>
                <a:ext uri="{FF2B5EF4-FFF2-40B4-BE49-F238E27FC236}">
                  <a16:creationId xmlns:a16="http://schemas.microsoft.com/office/drawing/2014/main" id="{7103AE40-C467-4CCC-7BDB-463EE80626BB}"/>
                </a:ext>
              </a:extLst>
            </p:cNvPr>
            <p:cNvSpPr/>
            <p:nvPr/>
          </p:nvSpPr>
          <p:spPr>
            <a:xfrm>
              <a:off x="3613532" y="-1965605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13" name="図 3112" descr="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473EB9D-982B-B268-855F-86035D9DD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6451" y="-2028969"/>
              <a:ext cx="1630470" cy="1313562"/>
            </a:xfrm>
            <a:prstGeom prst="rect">
              <a:avLst/>
            </a:prstGeom>
          </p:spPr>
        </p:pic>
        <p:sp>
          <p:nvSpPr>
            <p:cNvPr id="3120" name="楕円 3119">
              <a:extLst>
                <a:ext uri="{FF2B5EF4-FFF2-40B4-BE49-F238E27FC236}">
                  <a16:creationId xmlns:a16="http://schemas.microsoft.com/office/drawing/2014/main" id="{766D53E1-198F-CA3E-35C0-3B4888162E1F}"/>
                </a:ext>
              </a:extLst>
            </p:cNvPr>
            <p:cNvSpPr/>
            <p:nvPr/>
          </p:nvSpPr>
          <p:spPr>
            <a:xfrm>
              <a:off x="698758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1" name="図 3120">
              <a:extLst>
                <a:ext uri="{FF2B5EF4-FFF2-40B4-BE49-F238E27FC236}">
                  <a16:creationId xmlns:a16="http://schemas.microsoft.com/office/drawing/2014/main" id="{E257AD1D-3C0D-A450-2934-392DF9B4AB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14167" y="-4342949"/>
              <a:ext cx="1245490" cy="1346760"/>
            </a:xfrm>
            <a:prstGeom prst="rect">
              <a:avLst/>
            </a:prstGeom>
          </p:spPr>
        </p:pic>
        <p:sp>
          <p:nvSpPr>
            <p:cNvPr id="3123" name="楕円 3122">
              <a:extLst>
                <a:ext uri="{FF2B5EF4-FFF2-40B4-BE49-F238E27FC236}">
                  <a16:creationId xmlns:a16="http://schemas.microsoft.com/office/drawing/2014/main" id="{E27D006B-0924-442D-C83E-B460E04A21C2}"/>
                </a:ext>
              </a:extLst>
            </p:cNvPr>
            <p:cNvSpPr/>
            <p:nvPr/>
          </p:nvSpPr>
          <p:spPr>
            <a:xfrm>
              <a:off x="3613532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4" name="図 3123" descr="図形&#10;&#10;自動的に生成された説明">
              <a:extLst>
                <a:ext uri="{FF2B5EF4-FFF2-40B4-BE49-F238E27FC236}">
                  <a16:creationId xmlns:a16="http://schemas.microsoft.com/office/drawing/2014/main" id="{66DE53D6-A917-8622-1D59-64C8DD29F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7695" y="-4133599"/>
              <a:ext cx="1567982" cy="1078380"/>
            </a:xfrm>
            <a:prstGeom prst="rect">
              <a:avLst/>
            </a:prstGeom>
          </p:spPr>
        </p:pic>
        <p:sp>
          <p:nvSpPr>
            <p:cNvPr id="3125" name="楕円 3124">
              <a:extLst>
                <a:ext uri="{FF2B5EF4-FFF2-40B4-BE49-F238E27FC236}">
                  <a16:creationId xmlns:a16="http://schemas.microsoft.com/office/drawing/2014/main" id="{621EE29F-261A-3AE8-EE84-0103EDB0BA34}"/>
                </a:ext>
              </a:extLst>
            </p:cNvPr>
            <p:cNvSpPr/>
            <p:nvPr/>
          </p:nvSpPr>
          <p:spPr>
            <a:xfrm>
              <a:off x="6683784" y="-4225573"/>
              <a:ext cx="1676308" cy="1442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128" name="図 3127" descr="おもちゃ, 挿絵 が含まれている画像&#10;&#10;自動的に生成された説明">
              <a:extLst>
                <a:ext uri="{FF2B5EF4-FFF2-40B4-BE49-F238E27FC236}">
                  <a16:creationId xmlns:a16="http://schemas.microsoft.com/office/drawing/2014/main" id="{ED22712A-A0AA-80E3-4DE8-9B996DFEE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785" y="-4270406"/>
              <a:ext cx="1822307" cy="1346760"/>
            </a:xfrm>
            <a:prstGeom prst="rect">
              <a:avLst/>
            </a:prstGeom>
          </p:spPr>
        </p:pic>
        <p:sp>
          <p:nvSpPr>
            <p:cNvPr id="5126" name="テキスト ボックス 5125">
              <a:extLst>
                <a:ext uri="{FF2B5EF4-FFF2-40B4-BE49-F238E27FC236}">
                  <a16:creationId xmlns:a16="http://schemas.microsoft.com/office/drawing/2014/main" id="{D5CD7C9E-BD63-C305-6ED8-D031E1C52A79}"/>
                </a:ext>
              </a:extLst>
            </p:cNvPr>
            <p:cNvSpPr txBox="1"/>
            <p:nvPr/>
          </p:nvSpPr>
          <p:spPr>
            <a:xfrm>
              <a:off x="738313" y="-4536021"/>
              <a:ext cx="1597198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給料をもらったら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7" name="テキスト ボックス 5126">
              <a:extLst>
                <a:ext uri="{FF2B5EF4-FFF2-40B4-BE49-F238E27FC236}">
                  <a16:creationId xmlns:a16="http://schemas.microsoft.com/office/drawing/2014/main" id="{F5ECD8B5-2062-A29A-65A7-9C3EDABEA443}"/>
                </a:ext>
              </a:extLst>
            </p:cNvPr>
            <p:cNvSpPr txBox="1"/>
            <p:nvPr/>
          </p:nvSpPr>
          <p:spPr>
            <a:xfrm>
              <a:off x="3582958" y="-4536021"/>
              <a:ext cx="17091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家を持っていると</a:t>
              </a:r>
              <a:r>
                <a:rPr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  <p:sp>
          <p:nvSpPr>
            <p:cNvPr id="5128" name="テキスト ボックス 5127">
              <a:extLst>
                <a:ext uri="{FF2B5EF4-FFF2-40B4-BE49-F238E27FC236}">
                  <a16:creationId xmlns:a16="http://schemas.microsoft.com/office/drawing/2014/main" id="{B6798CA2-5660-3B04-2E3E-6069CDEE7513}"/>
                </a:ext>
              </a:extLst>
            </p:cNvPr>
            <p:cNvSpPr txBox="1"/>
            <p:nvPr/>
          </p:nvSpPr>
          <p:spPr>
            <a:xfrm>
              <a:off x="6304232" y="-4536021"/>
              <a:ext cx="2435413" cy="2936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お店でお買い物をしたときは</a:t>
              </a:r>
              <a:r>
                <a:rPr kumimoji="1" lang="ja-JP" altLang="en-US" sz="1400" spc="-500" dirty="0">
                  <a:solidFill>
                    <a:srgbClr val="0C5B9C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！？</a:t>
              </a:r>
            </a:p>
          </p:txBody>
        </p:sp>
      </p:grpSp>
      <p:grpSp>
        <p:nvGrpSpPr>
          <p:cNvPr id="5163" name="グループ化 5162">
            <a:extLst>
              <a:ext uri="{FF2B5EF4-FFF2-40B4-BE49-F238E27FC236}">
                <a16:creationId xmlns:a16="http://schemas.microsoft.com/office/drawing/2014/main" id="{F948A2C4-B6D1-0D54-86A0-5F1C0E368108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5164" name="フリーフォーム: 図形 5163">
              <a:extLst>
                <a:ext uri="{FF2B5EF4-FFF2-40B4-BE49-F238E27FC236}">
                  <a16:creationId xmlns:a16="http://schemas.microsoft.com/office/drawing/2014/main" id="{0FB3878A-B2CD-115C-CA67-45DA517B7E48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5165" name="フリーフォーム: 図形 5164">
              <a:extLst>
                <a:ext uri="{FF2B5EF4-FFF2-40B4-BE49-F238E27FC236}">
                  <a16:creationId xmlns:a16="http://schemas.microsoft.com/office/drawing/2014/main" id="{9F31BCC5-A30B-6128-7808-8F4129E053F3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26C1F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5166" name="テキスト ボックス 5165">
              <a:extLst>
                <a:ext uri="{FF2B5EF4-FFF2-40B4-BE49-F238E27FC236}">
                  <a16:creationId xmlns:a16="http://schemas.microsoft.com/office/drawing/2014/main" id="{FBB64E51-6E0F-C469-D99C-7E0F0DE6247A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96349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134CBD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134CBD"/>
                  </a:solidFill>
                </a:rPr>
                <a:t>くわしく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8052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5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C166FE9A-3B24-734D-B4E0-E5A4E25BB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ECAD64-9787-01BC-0716-A9FE5A01D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063" y="5060512"/>
            <a:ext cx="1226130" cy="1509224"/>
          </a:xfrm>
          <a:prstGeom prst="rect">
            <a:avLst/>
          </a:prstGeom>
        </p:spPr>
      </p:pic>
      <p:grpSp>
        <p:nvGrpSpPr>
          <p:cNvPr id="110" name="グループ化 109">
            <a:extLst>
              <a:ext uri="{FF2B5EF4-FFF2-40B4-BE49-F238E27FC236}">
                <a16:creationId xmlns:a16="http://schemas.microsoft.com/office/drawing/2014/main" id="{5C924F87-8829-2F17-A2EE-7E0AFB100682}"/>
              </a:ext>
            </a:extLst>
          </p:cNvPr>
          <p:cNvGrpSpPr/>
          <p:nvPr/>
        </p:nvGrpSpPr>
        <p:grpSpPr>
          <a:xfrm>
            <a:off x="257224" y="1348777"/>
            <a:ext cx="2181719" cy="2733681"/>
            <a:chOff x="250825" y="1066179"/>
            <a:chExt cx="2181719" cy="2733681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1C58B17-0498-3B0B-E221-EFB180FB998E}"/>
                </a:ext>
              </a:extLst>
            </p:cNvPr>
            <p:cNvSpPr/>
            <p:nvPr/>
          </p:nvSpPr>
          <p:spPr>
            <a:xfrm>
              <a:off x="250825" y="1066179"/>
              <a:ext cx="2181719" cy="2733681"/>
            </a:xfrm>
            <a:prstGeom prst="rect">
              <a:avLst/>
            </a:prstGeom>
            <a:solidFill>
              <a:srgbClr val="F0FBFE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D5576470-D098-8228-32A8-F55E67E44E4E}"/>
                </a:ext>
              </a:extLst>
            </p:cNvPr>
            <p:cNvSpPr/>
            <p:nvPr/>
          </p:nvSpPr>
          <p:spPr bwMode="auto">
            <a:xfrm>
              <a:off x="250825" y="1066181"/>
              <a:ext cx="2181719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消費者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8B47C1A-6D45-2091-FD0E-A800EF159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204" y="1515341"/>
              <a:ext cx="1102780" cy="1310588"/>
            </a:xfrm>
            <a:prstGeom prst="rect">
              <a:avLst/>
            </a:prstGeom>
          </p:spPr>
        </p:pic>
        <p:sp>
          <p:nvSpPr>
            <p:cNvPr id="35" name="四角形: 角を丸くする 34">
              <a:extLst>
                <a:ext uri="{FF2B5EF4-FFF2-40B4-BE49-F238E27FC236}">
                  <a16:creationId xmlns:a16="http://schemas.microsoft.com/office/drawing/2014/main" id="{26BF79E9-BBD7-7F3D-63A8-DFD23CDAF9EE}"/>
                </a:ext>
              </a:extLst>
            </p:cNvPr>
            <p:cNvSpPr/>
            <p:nvPr/>
          </p:nvSpPr>
          <p:spPr>
            <a:xfrm>
              <a:off x="1479539" y="2425820"/>
              <a:ext cx="879319" cy="400109"/>
            </a:xfrm>
            <a:prstGeom prst="roundRect">
              <a:avLst>
                <a:gd name="adj" fmla="val 9091"/>
              </a:avLst>
            </a:prstGeom>
            <a:solidFill>
              <a:srgbClr val="A4E6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0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ゲーム</a:t>
              </a:r>
              <a:endParaRPr kumimoji="1" lang="en-US" altLang="ja-JP" sz="10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/>
              <a:r>
                <a:rPr lang="en-US" altLang="ja-JP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1,100</a:t>
              </a:r>
              <a:r>
                <a:rPr lang="ja-JP" altLang="en-US" sz="1100" dirty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ja-JP" altLang="en-US" sz="110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95" name="グループ化 94">
              <a:extLst>
                <a:ext uri="{FF2B5EF4-FFF2-40B4-BE49-F238E27FC236}">
                  <a16:creationId xmlns:a16="http://schemas.microsoft.com/office/drawing/2014/main" id="{E16F3649-B01B-EF69-DBA6-D93479C65C5F}"/>
                </a:ext>
              </a:extLst>
            </p:cNvPr>
            <p:cNvGrpSpPr/>
            <p:nvPr/>
          </p:nvGrpSpPr>
          <p:grpSpPr>
            <a:xfrm>
              <a:off x="321213" y="2939304"/>
              <a:ext cx="2040943" cy="821443"/>
              <a:chOff x="321213" y="2939304"/>
              <a:chExt cx="2040943" cy="821443"/>
            </a:xfrm>
          </p:grpSpPr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F6D3A947-5B2A-FE54-03A8-F9F4CC534108}"/>
                  </a:ext>
                </a:extLst>
              </p:cNvPr>
              <p:cNvSpPr txBox="1"/>
              <p:nvPr/>
            </p:nvSpPr>
            <p:spPr>
              <a:xfrm>
                <a:off x="321213" y="2939304"/>
                <a:ext cx="2040943" cy="821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品物の金額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1,000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円と一緒に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</a:t>
                </a:r>
                <a:r>
                  <a:rPr lang="en-US" altLang="ja-JP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100</a:t>
                </a: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円を支払う。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消費税を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負担する</a:t>
                </a:r>
                <a:r>
                  <a:rPr lang="en-US" altLang="ja-JP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19115681-B48A-DA97-FD3E-399E671F1C25}"/>
                  </a:ext>
                </a:extLst>
              </p:cNvPr>
              <p:cNvSpPr txBox="1"/>
              <p:nvPr/>
            </p:nvSpPr>
            <p:spPr>
              <a:xfrm>
                <a:off x="975806" y="3430111"/>
                <a:ext cx="37061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ふたん</a:t>
                </a:r>
              </a:p>
            </p:txBody>
          </p:sp>
        </p:grpSp>
      </p:grpSp>
      <p:sp>
        <p:nvSpPr>
          <p:cNvPr id="34" name="矢印: 上 33">
            <a:extLst>
              <a:ext uri="{FF2B5EF4-FFF2-40B4-BE49-F238E27FC236}">
                <a16:creationId xmlns:a16="http://schemas.microsoft.com/office/drawing/2014/main" id="{7F7F1B20-5F80-AEE4-3AF3-21391DD25B63}"/>
              </a:ext>
            </a:extLst>
          </p:cNvPr>
          <p:cNvSpPr/>
          <p:nvPr/>
        </p:nvSpPr>
        <p:spPr>
          <a:xfrm rot="10800000">
            <a:off x="5856607" y="2113397"/>
            <a:ext cx="337228" cy="413277"/>
          </a:xfrm>
          <a:prstGeom prst="upArrow">
            <a:avLst>
              <a:gd name="adj1" fmla="val 50000"/>
              <a:gd name="adj2" fmla="val 59860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0AC8B500-6F95-CFCA-E19D-B89D5806B2A1}"/>
              </a:ext>
            </a:extLst>
          </p:cNvPr>
          <p:cNvGrpSpPr/>
          <p:nvPr/>
        </p:nvGrpSpPr>
        <p:grpSpPr>
          <a:xfrm>
            <a:off x="1824692" y="1847662"/>
            <a:ext cx="1099876" cy="697664"/>
            <a:chOff x="1704581" y="1376099"/>
            <a:chExt cx="1099876" cy="69766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CEE913AD-5EFD-BA35-7E5F-98DDC22EEE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39131" y="1628189"/>
              <a:ext cx="445574" cy="445574"/>
            </a:xfrm>
            <a:prstGeom prst="rect">
              <a:avLst/>
            </a:prstGeom>
          </p:spPr>
        </p:pic>
        <p:grpSp>
          <p:nvGrpSpPr>
            <p:cNvPr id="109" name="グループ化 108">
              <a:extLst>
                <a:ext uri="{FF2B5EF4-FFF2-40B4-BE49-F238E27FC236}">
                  <a16:creationId xmlns:a16="http://schemas.microsoft.com/office/drawing/2014/main" id="{80D9E711-2995-38B3-071C-8DA8B7E599C7}"/>
                </a:ext>
              </a:extLst>
            </p:cNvPr>
            <p:cNvGrpSpPr/>
            <p:nvPr/>
          </p:nvGrpSpPr>
          <p:grpSpPr>
            <a:xfrm>
              <a:off x="1704581" y="1376099"/>
              <a:ext cx="1099876" cy="624400"/>
              <a:chOff x="1704581" y="1376099"/>
              <a:chExt cx="1099876" cy="624400"/>
            </a:xfrm>
          </p:grpSpPr>
          <p:grpSp>
            <p:nvGrpSpPr>
              <p:cNvPr id="32" name="グループ化 31">
                <a:extLst>
                  <a:ext uri="{FF2B5EF4-FFF2-40B4-BE49-F238E27FC236}">
                    <a16:creationId xmlns:a16="http://schemas.microsoft.com/office/drawing/2014/main" id="{BFE8B065-376D-529E-F037-2146B5A46031}"/>
                  </a:ext>
                </a:extLst>
              </p:cNvPr>
              <p:cNvGrpSpPr/>
              <p:nvPr/>
            </p:nvGrpSpPr>
            <p:grpSpPr>
              <a:xfrm>
                <a:off x="1978590" y="1376099"/>
                <a:ext cx="825867" cy="408386"/>
                <a:chOff x="2078852" y="2232915"/>
                <a:chExt cx="997926" cy="493469"/>
              </a:xfrm>
            </p:grpSpPr>
            <p:pic>
              <p:nvPicPr>
                <p:cNvPr id="18" name="図 17" descr="図形&#10;&#10;自動的に生成された説明">
                  <a:extLst>
                    <a:ext uri="{FF2B5EF4-FFF2-40B4-BE49-F238E27FC236}">
                      <a16:creationId xmlns:a16="http://schemas.microsoft.com/office/drawing/2014/main" id="{F840EC5C-2BC9-1186-8A62-5B5F55381B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078852" y="2236872"/>
                  <a:ext cx="991148" cy="489512"/>
                </a:xfrm>
                <a:prstGeom prst="rect">
                  <a:avLst/>
                </a:prstGeom>
              </p:spPr>
            </p:pic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69F862A7-20AD-5D73-DC1D-8BAD1B998173}"/>
                    </a:ext>
                  </a:extLst>
                </p:cNvPr>
                <p:cNvSpPr txBox="1"/>
                <p:nvPr/>
              </p:nvSpPr>
              <p:spPr>
                <a:xfrm>
                  <a:off x="2078852" y="2232915"/>
                  <a:ext cx="997926" cy="4834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ja-JP" altLang="en-US" sz="2000" kern="0" spc="-15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１</a:t>
                  </a:r>
                  <a:r>
                    <a:rPr kumimoji="1" lang="ja-JP" altLang="en-US" sz="2000" dirty="0">
                      <a:solidFill>
                        <a:schemeClr val="bg1"/>
                      </a:solidFill>
                      <a:latin typeface="HGPｺﾞｼｯｸE" panose="020B0900000000000000" pitchFamily="50" charset="-128"/>
                      <a:ea typeface="HGPｺﾞｼｯｸE" panose="020B0900000000000000" pitchFamily="50" charset="-128"/>
                    </a:rPr>
                    <a:t>０００</a:t>
                  </a:r>
                </a:p>
              </p:txBody>
            </p:sp>
          </p:grp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E161FBB6-8230-8B32-6B86-E792E0D5D3F8}"/>
                  </a:ext>
                </a:extLst>
              </p:cNvPr>
              <p:cNvSpPr txBox="1"/>
              <p:nvPr/>
            </p:nvSpPr>
            <p:spPr>
              <a:xfrm>
                <a:off x="1704581" y="1692722"/>
                <a:ext cx="5116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14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</a:t>
                </a:r>
              </a:p>
            </p:txBody>
          </p:sp>
        </p:grpSp>
      </p:grpSp>
      <p:grpSp>
        <p:nvGrpSpPr>
          <p:cNvPr id="107" name="グループ化 106">
            <a:extLst>
              <a:ext uri="{FF2B5EF4-FFF2-40B4-BE49-F238E27FC236}">
                <a16:creationId xmlns:a16="http://schemas.microsoft.com/office/drawing/2014/main" id="{09E6B12C-BDAD-382E-0C70-E8C3F3399407}"/>
              </a:ext>
            </a:extLst>
          </p:cNvPr>
          <p:cNvGrpSpPr/>
          <p:nvPr/>
        </p:nvGrpSpPr>
        <p:grpSpPr>
          <a:xfrm>
            <a:off x="5326437" y="2116353"/>
            <a:ext cx="439544" cy="373627"/>
            <a:chOff x="5225880" y="2072885"/>
            <a:chExt cx="439544" cy="373627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3DEA3986-69DF-0EE4-EC54-B72C6EB352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2072885"/>
              <a:ext cx="373627" cy="373627"/>
            </a:xfrm>
            <a:prstGeom prst="rect">
              <a:avLst/>
            </a:prstGeom>
          </p:spPr>
        </p:pic>
        <p:sp>
          <p:nvSpPr>
            <p:cNvPr id="53" name="テキスト ボックス 52">
              <a:extLst>
                <a:ext uri="{FF2B5EF4-FFF2-40B4-BE49-F238E27FC236}">
                  <a16:creationId xmlns:a16="http://schemas.microsoft.com/office/drawing/2014/main" id="{3586B570-5D2C-3DE1-692D-4F0D0B573F65}"/>
                </a:ext>
              </a:extLst>
            </p:cNvPr>
            <p:cNvSpPr txBox="1"/>
            <p:nvPr/>
          </p:nvSpPr>
          <p:spPr>
            <a:xfrm>
              <a:off x="5225880" y="2126998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sp>
        <p:nvSpPr>
          <p:cNvPr id="54" name="矢印: 右 53">
            <a:extLst>
              <a:ext uri="{FF2B5EF4-FFF2-40B4-BE49-F238E27FC236}">
                <a16:creationId xmlns:a16="http://schemas.microsoft.com/office/drawing/2014/main" id="{AD427E1D-7D41-9387-2B78-34EF57A0B04C}"/>
              </a:ext>
            </a:extLst>
          </p:cNvPr>
          <p:cNvSpPr/>
          <p:nvPr/>
        </p:nvSpPr>
        <p:spPr>
          <a:xfrm>
            <a:off x="2577029" y="1356115"/>
            <a:ext cx="525600" cy="321222"/>
          </a:xfrm>
          <a:prstGeom prst="rightArrow">
            <a:avLst>
              <a:gd name="adj1" fmla="val 50000"/>
              <a:gd name="adj2" fmla="val 55337"/>
            </a:avLst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6" name="矢印: 上 55">
            <a:extLst>
              <a:ext uri="{FF2B5EF4-FFF2-40B4-BE49-F238E27FC236}">
                <a16:creationId xmlns:a16="http://schemas.microsoft.com/office/drawing/2014/main" id="{CC2490FD-5306-9C7F-FA9C-3E43102CA063}"/>
              </a:ext>
            </a:extLst>
          </p:cNvPr>
          <p:cNvSpPr/>
          <p:nvPr/>
        </p:nvSpPr>
        <p:spPr>
          <a:xfrm rot="10800000">
            <a:off x="5856022" y="3575549"/>
            <a:ext cx="338400" cy="414000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DAFEEF8F-4963-6520-6A00-79BEFB985B85}"/>
              </a:ext>
            </a:extLst>
          </p:cNvPr>
          <p:cNvGrpSpPr/>
          <p:nvPr/>
        </p:nvGrpSpPr>
        <p:grpSpPr>
          <a:xfrm>
            <a:off x="5326437" y="3579752"/>
            <a:ext cx="439544" cy="373627"/>
            <a:chOff x="5225880" y="3468591"/>
            <a:chExt cx="439544" cy="373627"/>
          </a:xfrm>
        </p:grpSpPr>
        <p:pic>
          <p:nvPicPr>
            <p:cNvPr id="60" name="図 59">
              <a:extLst>
                <a:ext uri="{FF2B5EF4-FFF2-40B4-BE49-F238E27FC236}">
                  <a16:creationId xmlns:a16="http://schemas.microsoft.com/office/drawing/2014/main" id="{4578BD71-D67F-F784-908C-90424069A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58839" y="3468591"/>
              <a:ext cx="373627" cy="373627"/>
            </a:xfrm>
            <a:prstGeom prst="rect">
              <a:avLst/>
            </a:prstGeom>
          </p:spPr>
        </p:pic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A29ECDE6-7595-A39E-C7CD-1889733CA5CF}"/>
                </a:ext>
              </a:extLst>
            </p:cNvPr>
            <p:cNvSpPr txBox="1"/>
            <p:nvPr/>
          </p:nvSpPr>
          <p:spPr>
            <a:xfrm>
              <a:off x="5225880" y="3522704"/>
              <a:ext cx="4395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100" kern="0" spc="-15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１</a:t>
              </a:r>
              <a:r>
                <a:rPr kumimoji="1" lang="ja-JP" altLang="en-US" sz="11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００</a:t>
              </a:r>
            </a:p>
          </p:txBody>
        </p:sp>
      </p:grpSp>
      <p:grpSp>
        <p:nvGrpSpPr>
          <p:cNvPr id="114" name="グループ化 113">
            <a:extLst>
              <a:ext uri="{FF2B5EF4-FFF2-40B4-BE49-F238E27FC236}">
                <a16:creationId xmlns:a16="http://schemas.microsoft.com/office/drawing/2014/main" id="{CC826D01-94CB-B4AD-7F8E-09A21B9C8A66}"/>
              </a:ext>
            </a:extLst>
          </p:cNvPr>
          <p:cNvGrpSpPr/>
          <p:nvPr/>
        </p:nvGrpSpPr>
        <p:grpSpPr>
          <a:xfrm>
            <a:off x="3188676" y="4035242"/>
            <a:ext cx="5775937" cy="900000"/>
            <a:chOff x="3188676" y="3909698"/>
            <a:chExt cx="5775937" cy="900000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55F18F75-DE43-7206-F531-7D3138DA955E}"/>
                </a:ext>
              </a:extLst>
            </p:cNvPr>
            <p:cNvSpPr/>
            <p:nvPr/>
          </p:nvSpPr>
          <p:spPr bwMode="auto">
            <a:xfrm>
              <a:off x="3188676" y="3909698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FD860CD2-BB60-3F8E-CAB2-2C1B6CEED39A}"/>
                </a:ext>
              </a:extLst>
            </p:cNvPr>
            <p:cNvSpPr/>
            <p:nvPr/>
          </p:nvSpPr>
          <p:spPr bwMode="auto">
            <a:xfrm>
              <a:off x="3188676" y="3909698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72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日本銀行</a:t>
              </a:r>
            </a:p>
          </p:txBody>
        </p:sp>
        <p:sp>
          <p:nvSpPr>
            <p:cNvPr id="66" name="テキスト ボックス 65">
              <a:extLst>
                <a:ext uri="{FF2B5EF4-FFF2-40B4-BE49-F238E27FC236}">
                  <a16:creationId xmlns:a16="http://schemas.microsoft.com/office/drawing/2014/main" id="{3FEFA24E-5E41-9214-A2EB-8E63B311F02E}"/>
                </a:ext>
              </a:extLst>
            </p:cNvPr>
            <p:cNvSpPr txBox="1"/>
            <p:nvPr/>
          </p:nvSpPr>
          <p:spPr>
            <a:xfrm>
              <a:off x="3204878" y="4386091"/>
              <a:ext cx="3796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預けられた消費税を国のお金 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国庫金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 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として保管する。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84685204-9E80-42BA-ADA3-CD82C68F7904}"/>
                </a:ext>
              </a:extLst>
            </p:cNvPr>
            <p:cNvSpPr/>
            <p:nvPr/>
          </p:nvSpPr>
          <p:spPr bwMode="auto">
            <a:xfrm>
              <a:off x="3415696" y="3913546"/>
              <a:ext cx="437094" cy="84104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spcBef>
                  <a:spcPts val="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lang="ja-JP" altLang="en-US" sz="5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にっぽん</a:t>
              </a:r>
            </a:p>
          </p:txBody>
        </p:sp>
      </p:grpSp>
      <p:sp>
        <p:nvSpPr>
          <p:cNvPr id="68" name="矢印: 上 67">
            <a:extLst>
              <a:ext uri="{FF2B5EF4-FFF2-40B4-BE49-F238E27FC236}">
                <a16:creationId xmlns:a16="http://schemas.microsoft.com/office/drawing/2014/main" id="{9892265A-4553-615D-BDE8-20618C636151}"/>
              </a:ext>
            </a:extLst>
          </p:cNvPr>
          <p:cNvSpPr/>
          <p:nvPr/>
        </p:nvSpPr>
        <p:spPr>
          <a:xfrm rot="10800000">
            <a:off x="4510224" y="5049097"/>
            <a:ext cx="338400" cy="428906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5" name="グループ化 114">
            <a:extLst>
              <a:ext uri="{FF2B5EF4-FFF2-40B4-BE49-F238E27FC236}">
                <a16:creationId xmlns:a16="http://schemas.microsoft.com/office/drawing/2014/main" id="{26DD69D0-EDC2-A0DA-8D0E-CEF90BA69AE8}"/>
              </a:ext>
            </a:extLst>
          </p:cNvPr>
          <p:cNvGrpSpPr/>
          <p:nvPr/>
        </p:nvGrpSpPr>
        <p:grpSpPr>
          <a:xfrm>
            <a:off x="3623143" y="4977316"/>
            <a:ext cx="785449" cy="472414"/>
            <a:chOff x="3544755" y="4870455"/>
            <a:chExt cx="863837" cy="519561"/>
          </a:xfrm>
        </p:grpSpPr>
        <p:sp>
          <p:nvSpPr>
            <p:cNvPr id="71" name="楕円 70">
              <a:extLst>
                <a:ext uri="{FF2B5EF4-FFF2-40B4-BE49-F238E27FC236}">
                  <a16:creationId xmlns:a16="http://schemas.microsoft.com/office/drawing/2014/main" id="{2318011A-776D-2A49-2760-12C8ACA477B7}"/>
                </a:ext>
              </a:extLst>
            </p:cNvPr>
            <p:cNvSpPr/>
            <p:nvPr/>
          </p:nvSpPr>
          <p:spPr>
            <a:xfrm>
              <a:off x="3544755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73" name="図 72">
              <a:extLst>
                <a:ext uri="{FF2B5EF4-FFF2-40B4-BE49-F238E27FC236}">
                  <a16:creationId xmlns:a16="http://schemas.microsoft.com/office/drawing/2014/main" id="{FC4EB098-EE3E-916C-A1DB-5D00C2791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38286" y="4943421"/>
              <a:ext cx="373627" cy="373628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FD465545-8D48-4BF7-D3F5-5BA66038E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3244" y="4943421"/>
              <a:ext cx="373627" cy="373628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2A7D6861-7FC9-3B64-56A5-DA44818A7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41433" y="4944063"/>
              <a:ext cx="373627" cy="372343"/>
            </a:xfrm>
            <a:prstGeom prst="rect">
              <a:avLst/>
            </a:prstGeom>
          </p:spPr>
        </p:pic>
        <p:sp>
          <p:nvSpPr>
            <p:cNvPr id="78" name="テキスト ボックス 77">
              <a:extLst>
                <a:ext uri="{FF2B5EF4-FFF2-40B4-BE49-F238E27FC236}">
                  <a16:creationId xmlns:a16="http://schemas.microsoft.com/office/drawing/2014/main" id="{7EB713A4-2C18-1D88-60DC-6D0ECD7A7A30}"/>
                </a:ext>
              </a:extLst>
            </p:cNvPr>
            <p:cNvSpPr txBox="1"/>
            <p:nvPr/>
          </p:nvSpPr>
          <p:spPr>
            <a:xfrm>
              <a:off x="3641166" y="4943944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７８円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81" name="矢印: 上 80">
            <a:extLst>
              <a:ext uri="{FF2B5EF4-FFF2-40B4-BE49-F238E27FC236}">
                <a16:creationId xmlns:a16="http://schemas.microsoft.com/office/drawing/2014/main" id="{FF57DB83-F8AA-853F-756B-D527B2468CCC}"/>
              </a:ext>
            </a:extLst>
          </p:cNvPr>
          <p:cNvSpPr/>
          <p:nvPr/>
        </p:nvSpPr>
        <p:spPr>
          <a:xfrm rot="10800000">
            <a:off x="7714144" y="5045872"/>
            <a:ext cx="338400" cy="428907"/>
          </a:xfrm>
          <a:prstGeom prst="upArrow">
            <a:avLst/>
          </a:prstGeom>
          <a:solidFill>
            <a:srgbClr val="7ADEF6"/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ED953423-71B7-CDCC-E28F-16DF06B7DBE4}"/>
              </a:ext>
            </a:extLst>
          </p:cNvPr>
          <p:cNvGrpSpPr/>
          <p:nvPr/>
        </p:nvGrpSpPr>
        <p:grpSpPr>
          <a:xfrm>
            <a:off x="6820244" y="4977317"/>
            <a:ext cx="785449" cy="472414"/>
            <a:chOff x="6741856" y="4870455"/>
            <a:chExt cx="863837" cy="519561"/>
          </a:xfrm>
        </p:grpSpPr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C664C664-ABE6-83A2-BF37-C43C4BFC684E}"/>
                </a:ext>
              </a:extLst>
            </p:cNvPr>
            <p:cNvSpPr/>
            <p:nvPr/>
          </p:nvSpPr>
          <p:spPr>
            <a:xfrm>
              <a:off x="6741856" y="4870455"/>
              <a:ext cx="863837" cy="519561"/>
            </a:xfrm>
            <a:prstGeom prst="ellipse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758D977A-7F7C-FFF1-10B7-C3E5713B5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842206" y="4943421"/>
              <a:ext cx="373627" cy="373627"/>
            </a:xfrm>
            <a:prstGeom prst="rect">
              <a:avLst/>
            </a:prstGeom>
          </p:spPr>
        </p:pic>
        <p:pic>
          <p:nvPicPr>
            <p:cNvPr id="85" name="図 84">
              <a:extLst>
                <a:ext uri="{FF2B5EF4-FFF2-40B4-BE49-F238E27FC236}">
                  <a16:creationId xmlns:a16="http://schemas.microsoft.com/office/drawing/2014/main" id="{7DB383C0-C6E8-40CD-FDF5-CCD4E22F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77164" y="4944064"/>
              <a:ext cx="373627" cy="372343"/>
            </a:xfrm>
            <a:prstGeom prst="rect">
              <a:avLst/>
            </a:prstGeom>
          </p:spPr>
        </p:pic>
        <p:pic>
          <p:nvPicPr>
            <p:cNvPr id="86" name="図 85">
              <a:extLst>
                <a:ext uri="{FF2B5EF4-FFF2-40B4-BE49-F238E27FC236}">
                  <a16:creationId xmlns:a16="http://schemas.microsoft.com/office/drawing/2014/main" id="{0A26FC57-A8A9-4E8C-0F0F-3811B295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45353" y="4944064"/>
              <a:ext cx="373627" cy="372343"/>
            </a:xfrm>
            <a:prstGeom prst="rect">
              <a:avLst/>
            </a:prstGeom>
          </p:spPr>
        </p:pic>
        <p:sp>
          <p:nvSpPr>
            <p:cNvPr id="83" name="テキスト ボックス 82">
              <a:extLst>
                <a:ext uri="{FF2B5EF4-FFF2-40B4-BE49-F238E27FC236}">
                  <a16:creationId xmlns:a16="http://schemas.microsoft.com/office/drawing/2014/main" id="{CC30C677-3572-A824-6A96-CC0386B6DF92}"/>
                </a:ext>
              </a:extLst>
            </p:cNvPr>
            <p:cNvSpPr txBox="1"/>
            <p:nvPr/>
          </p:nvSpPr>
          <p:spPr>
            <a:xfrm>
              <a:off x="6857262" y="4936046"/>
              <a:ext cx="721413" cy="37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solidFill>
                    <a:schemeClr val="bg1"/>
                  </a:solidFill>
                  <a:effectLst>
                    <a:glow rad="101600">
                      <a:srgbClr val="888888"/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２２円</a:t>
              </a:r>
              <a:endParaRPr kumimoji="1" lang="ja-JP" altLang="en-US" sz="1600" dirty="0">
                <a:solidFill>
                  <a:schemeClr val="bg1"/>
                </a:solidFill>
                <a:effectLst>
                  <a:glow rad="101600">
                    <a:srgbClr val="888888"/>
                  </a:glo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7" name="グループ化 116">
            <a:extLst>
              <a:ext uri="{FF2B5EF4-FFF2-40B4-BE49-F238E27FC236}">
                <a16:creationId xmlns:a16="http://schemas.microsoft.com/office/drawing/2014/main" id="{3CE6670E-CD42-DE0C-3780-0442536CF33C}"/>
              </a:ext>
            </a:extLst>
          </p:cNvPr>
          <p:cNvGrpSpPr/>
          <p:nvPr/>
        </p:nvGrpSpPr>
        <p:grpSpPr>
          <a:xfrm>
            <a:off x="3188676" y="5493830"/>
            <a:ext cx="2823484" cy="815490"/>
            <a:chOff x="3188676" y="5493830"/>
            <a:chExt cx="2823484" cy="815490"/>
          </a:xfrm>
        </p:grpSpPr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0562A70B-838E-C1D2-9940-1D7EF5004D26}"/>
                </a:ext>
              </a:extLst>
            </p:cNvPr>
            <p:cNvSpPr/>
            <p:nvPr/>
          </p:nvSpPr>
          <p:spPr bwMode="auto">
            <a:xfrm>
              <a:off x="3188676" y="5494198"/>
              <a:ext cx="2823484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89" name="正方形/長方形 88">
              <a:extLst>
                <a:ext uri="{FF2B5EF4-FFF2-40B4-BE49-F238E27FC236}">
                  <a16:creationId xmlns:a16="http://schemas.microsoft.com/office/drawing/2014/main" id="{C4B9A08B-E779-37D2-ED59-EE72E0C64ED4}"/>
                </a:ext>
              </a:extLst>
            </p:cNvPr>
            <p:cNvSpPr/>
            <p:nvPr/>
          </p:nvSpPr>
          <p:spPr bwMode="auto">
            <a:xfrm>
              <a:off x="3188676" y="5493830"/>
              <a:ext cx="282348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国　（国税）</a:t>
              </a:r>
              <a:endParaRPr lang="en-US" altLang="ja-JP" sz="16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790D811D-0550-5292-41A6-E68275F02DA7}"/>
                </a:ext>
              </a:extLst>
            </p:cNvPr>
            <p:cNvSpPr txBox="1"/>
            <p:nvPr/>
          </p:nvSpPr>
          <p:spPr>
            <a:xfrm>
              <a:off x="4243590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4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７．８％</a:t>
              </a:r>
              <a:endParaRPr lang="en-US" altLang="ja-JP" sz="14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2562117-4E6F-3C74-F53B-FC6CC12D94FD}"/>
              </a:ext>
            </a:extLst>
          </p:cNvPr>
          <p:cNvGrpSpPr/>
          <p:nvPr/>
        </p:nvGrpSpPr>
        <p:grpSpPr>
          <a:xfrm>
            <a:off x="6213137" y="5493830"/>
            <a:ext cx="2751476" cy="815490"/>
            <a:chOff x="6213137" y="5493830"/>
            <a:chExt cx="2751476" cy="815490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328FD0C-C9F4-9D01-B603-75496B8A0085}"/>
                </a:ext>
              </a:extLst>
            </p:cNvPr>
            <p:cNvSpPr/>
            <p:nvPr/>
          </p:nvSpPr>
          <p:spPr bwMode="auto">
            <a:xfrm>
              <a:off x="6213137" y="5494198"/>
              <a:ext cx="2751476" cy="8151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DDA67944-5E8F-779F-40AF-2AE22619F7A9}"/>
                </a:ext>
              </a:extLst>
            </p:cNvPr>
            <p:cNvSpPr/>
            <p:nvPr/>
          </p:nvSpPr>
          <p:spPr bwMode="auto">
            <a:xfrm>
              <a:off x="6221609" y="5493830"/>
              <a:ext cx="2743004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地方　（地方税）</a:t>
              </a:r>
            </a:p>
          </p:txBody>
        </p:sp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E27DC3FF-2D51-CB25-3A5C-6D8817806D6B}"/>
                </a:ext>
              </a:extLst>
            </p:cNvPr>
            <p:cNvSpPr txBox="1"/>
            <p:nvPr/>
          </p:nvSpPr>
          <p:spPr>
            <a:xfrm>
              <a:off x="7232047" y="5920259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２</a:t>
              </a:r>
              <a:r>
                <a:rPr lang="ja-JP" altLang="en-US" sz="14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．２％</a:t>
              </a:r>
              <a:endParaRPr lang="en-US" altLang="ja-JP" sz="14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0345E1BE-A95A-8BD4-079F-B75819379F48}"/>
              </a:ext>
            </a:extLst>
          </p:cNvPr>
          <p:cNvGrpSpPr/>
          <p:nvPr/>
        </p:nvGrpSpPr>
        <p:grpSpPr>
          <a:xfrm>
            <a:off x="806814" y="4287053"/>
            <a:ext cx="2181719" cy="942758"/>
            <a:chOff x="806814" y="4287053"/>
            <a:chExt cx="2181719" cy="942758"/>
          </a:xfrm>
        </p:grpSpPr>
        <p:sp>
          <p:nvSpPr>
            <p:cNvPr id="94" name="吹き出し: 円形 93">
              <a:extLst>
                <a:ext uri="{FF2B5EF4-FFF2-40B4-BE49-F238E27FC236}">
                  <a16:creationId xmlns:a16="http://schemas.microsoft.com/office/drawing/2014/main" id="{287E4CF6-5F4B-F5A3-F8D0-0030583846F1}"/>
                </a:ext>
              </a:extLst>
            </p:cNvPr>
            <p:cNvSpPr/>
            <p:nvPr/>
          </p:nvSpPr>
          <p:spPr>
            <a:xfrm>
              <a:off x="806814" y="4287053"/>
              <a:ext cx="2181719" cy="942758"/>
            </a:xfrm>
            <a:prstGeom prst="wedgeEllipseCallout">
              <a:avLst>
                <a:gd name="adj1" fmla="val -32959"/>
                <a:gd name="adj2" fmla="val 56807"/>
              </a:avLst>
            </a:prstGeom>
            <a:solidFill>
              <a:schemeClr val="bg1"/>
            </a:solidFill>
            <a:ln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" name="グループ化 98">
              <a:extLst>
                <a:ext uri="{FF2B5EF4-FFF2-40B4-BE49-F238E27FC236}">
                  <a16:creationId xmlns:a16="http://schemas.microsoft.com/office/drawing/2014/main" id="{9D890632-3DB2-F9A7-B200-FB9128DDE56F}"/>
                </a:ext>
              </a:extLst>
            </p:cNvPr>
            <p:cNvGrpSpPr/>
            <p:nvPr/>
          </p:nvGrpSpPr>
          <p:grpSpPr>
            <a:xfrm>
              <a:off x="982205" y="4504712"/>
              <a:ext cx="1853392" cy="495007"/>
              <a:chOff x="982205" y="4504712"/>
              <a:chExt cx="1853392" cy="495007"/>
            </a:xfrm>
          </p:grpSpPr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144BE0E6-166C-A767-6E73-5BC334B637E6}"/>
                  </a:ext>
                </a:extLst>
              </p:cNvPr>
              <p:cNvSpPr txBox="1"/>
              <p:nvPr/>
            </p:nvSpPr>
            <p:spPr>
              <a:xfrm>
                <a:off x="982205" y="4504712"/>
                <a:ext cx="1853392" cy="495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お店は、 消費税を預かって</a:t>
                </a:r>
                <a:endPara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1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まとめて納めているんだね。</a:t>
                </a:r>
                <a:endParaRPr lang="ja-JP" altLang="en-US" sz="105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6" name="テキスト ボックス 95">
                <a:extLst>
                  <a:ext uri="{FF2B5EF4-FFF2-40B4-BE49-F238E27FC236}">
                    <a16:creationId xmlns:a16="http://schemas.microsoft.com/office/drawing/2014/main" id="{BEAC876D-7F75-75D3-6A42-E492EBB6FC6A}"/>
                  </a:ext>
                </a:extLst>
              </p:cNvPr>
              <p:cNvSpPr txBox="1"/>
              <p:nvPr/>
            </p:nvSpPr>
            <p:spPr>
              <a:xfrm>
                <a:off x="1494574" y="4667576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113" name="グループ化 112">
            <a:extLst>
              <a:ext uri="{FF2B5EF4-FFF2-40B4-BE49-F238E27FC236}">
                <a16:creationId xmlns:a16="http://schemas.microsoft.com/office/drawing/2014/main" id="{3E64F318-C0D8-1545-8A76-1AB516038C8C}"/>
              </a:ext>
            </a:extLst>
          </p:cNvPr>
          <p:cNvGrpSpPr/>
          <p:nvPr/>
        </p:nvGrpSpPr>
        <p:grpSpPr>
          <a:xfrm>
            <a:off x="3184581" y="2462342"/>
            <a:ext cx="5780032" cy="1016399"/>
            <a:chOff x="3184581" y="2409500"/>
            <a:chExt cx="5780032" cy="101639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982464DA-CE71-7479-FECF-D2AB1E8A76B0}"/>
                </a:ext>
              </a:extLst>
            </p:cNvPr>
            <p:cNvSpPr/>
            <p:nvPr/>
          </p:nvSpPr>
          <p:spPr bwMode="auto">
            <a:xfrm>
              <a:off x="3188676" y="2525899"/>
              <a:ext cx="5775937" cy="90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E8834665-E70E-E691-9EA2-E1CF89DBC2DF}"/>
                </a:ext>
              </a:extLst>
            </p:cNvPr>
            <p:cNvSpPr/>
            <p:nvPr/>
          </p:nvSpPr>
          <p:spPr bwMode="auto">
            <a:xfrm>
              <a:off x="3188676" y="2525899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108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</a:p>
          </p:txBody>
        </p:sp>
        <p:grpSp>
          <p:nvGrpSpPr>
            <p:cNvPr id="103" name="グループ化 102">
              <a:extLst>
                <a:ext uri="{FF2B5EF4-FFF2-40B4-BE49-F238E27FC236}">
                  <a16:creationId xmlns:a16="http://schemas.microsoft.com/office/drawing/2014/main" id="{D7C9184B-C37E-17C8-37A3-3600CC1B2AF6}"/>
                </a:ext>
              </a:extLst>
            </p:cNvPr>
            <p:cNvGrpSpPr/>
            <p:nvPr/>
          </p:nvGrpSpPr>
          <p:grpSpPr>
            <a:xfrm>
              <a:off x="3204878" y="2936793"/>
              <a:ext cx="2848857" cy="336041"/>
              <a:chOff x="3204878" y="2936793"/>
              <a:chExt cx="2848857" cy="336041"/>
            </a:xfrm>
          </p:grpSpPr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A91BAB5-9E34-142D-5127-100AFF81243F}"/>
                  </a:ext>
                </a:extLst>
              </p:cNvPr>
              <p:cNvSpPr txBox="1"/>
              <p:nvPr/>
            </p:nvSpPr>
            <p:spPr>
              <a:xfrm>
                <a:off x="3204878" y="2995835"/>
                <a:ext cx="28488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納められた消費税を日本銀行に預ける。</a:t>
                </a: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0B9ED890-9F0E-1AD0-04B5-172F55F133A4}"/>
                  </a:ext>
                </a:extLst>
              </p:cNvPr>
              <p:cNvSpPr txBox="1"/>
              <p:nvPr/>
            </p:nvSpPr>
            <p:spPr>
              <a:xfrm>
                <a:off x="3228224" y="2936793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F1B34325-3F4C-5EE1-7094-71609EF6421F}"/>
                </a:ext>
              </a:extLst>
            </p:cNvPr>
            <p:cNvSpPr/>
            <p:nvPr/>
          </p:nvSpPr>
          <p:spPr bwMode="auto">
            <a:xfrm>
              <a:off x="3184581" y="2409500"/>
              <a:ext cx="1262017" cy="346596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7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A09350CF-E722-4964-60AA-2D8C56198465}"/>
              </a:ext>
            </a:extLst>
          </p:cNvPr>
          <p:cNvGrpSpPr/>
          <p:nvPr/>
        </p:nvGrpSpPr>
        <p:grpSpPr>
          <a:xfrm>
            <a:off x="5390701" y="1116218"/>
            <a:ext cx="1660098" cy="846530"/>
            <a:chOff x="5418411" y="1116218"/>
            <a:chExt cx="1660098" cy="846530"/>
          </a:xfrm>
        </p:grpSpPr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C4F1313D-6E69-5B09-7402-91969C951F61}"/>
                </a:ext>
              </a:extLst>
            </p:cNvPr>
            <p:cNvSpPr/>
            <p:nvPr/>
          </p:nvSpPr>
          <p:spPr>
            <a:xfrm>
              <a:off x="5438621" y="1144731"/>
              <a:ext cx="1639888" cy="818017"/>
            </a:xfrm>
            <a:prstGeom prst="rect">
              <a:avLst/>
            </a:prstGeom>
            <a:solidFill>
              <a:srgbClr val="DFF7FD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468C5CBB-AE56-B089-67EB-AEA5C3E69D6C}"/>
                </a:ext>
              </a:extLst>
            </p:cNvPr>
            <p:cNvSpPr txBox="1"/>
            <p:nvPr/>
          </p:nvSpPr>
          <p:spPr>
            <a:xfrm>
              <a:off x="5418411" y="1116218"/>
              <a:ext cx="9380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spcBef>
                  <a:spcPts val="0"/>
                </a:spcBef>
                <a:spcAft>
                  <a:spcPts val="500"/>
                </a:spcAft>
              </a:pPr>
              <a:r>
                <a:rPr lang="ja-JP" altLang="en-US" sz="1200" b="0" i="0" u="none" strike="noStrike" dirty="0">
                  <a:solidFill>
                    <a:srgbClr val="0C98C4"/>
                  </a:solidFill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お店の売上</a:t>
              </a:r>
              <a:endParaRPr lang="ja-JP" altLang="en-US" sz="1100" b="0" dirty="0">
                <a:solidFill>
                  <a:srgbClr val="0C98C4"/>
                </a:solidFill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1A6D3771-9CAB-87B0-2AE4-301D51881F1E}"/>
                </a:ext>
              </a:extLst>
            </p:cNvPr>
            <p:cNvGrpSpPr/>
            <p:nvPr/>
          </p:nvGrpSpPr>
          <p:grpSpPr>
            <a:xfrm>
              <a:off x="5845632" y="1419772"/>
              <a:ext cx="825867" cy="408386"/>
              <a:chOff x="2078852" y="2232915"/>
              <a:chExt cx="997926" cy="493469"/>
            </a:xfrm>
          </p:grpSpPr>
          <p:pic>
            <p:nvPicPr>
              <p:cNvPr id="43" name="図 42" descr="図形&#10;&#10;自動的に生成された説明">
                <a:extLst>
                  <a:ext uri="{FF2B5EF4-FFF2-40B4-BE49-F238E27FC236}">
                    <a16:creationId xmlns:a16="http://schemas.microsoft.com/office/drawing/2014/main" id="{0C88EE64-677C-40B7-AA43-8D54F7B46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8852" y="2236872"/>
                <a:ext cx="991148" cy="489512"/>
              </a:xfrm>
              <a:prstGeom prst="rect">
                <a:avLst/>
              </a:prstGeom>
            </p:spPr>
          </p:pic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67AB52BF-C9DD-93BF-723D-B359131A2101}"/>
                  </a:ext>
                </a:extLst>
              </p:cNvPr>
              <p:cNvSpPr txBox="1"/>
              <p:nvPr/>
            </p:nvSpPr>
            <p:spPr>
              <a:xfrm>
                <a:off x="2078852" y="2232915"/>
                <a:ext cx="997926" cy="4834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2000" kern="0" spc="-15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１</a:t>
                </a:r>
                <a:r>
                  <a:rPr kumimoji="1" lang="ja-JP" altLang="en-US" sz="2000" dirty="0">
                    <a:solidFill>
                      <a:schemeClr val="bg1"/>
                    </a:solidFill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０００</a:t>
                </a:r>
              </a:p>
            </p:txBody>
          </p:sp>
        </p:grp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EA74961-1D4C-9D5B-CD43-997C3C2A41DA}"/>
              </a:ext>
            </a:extLst>
          </p:cNvPr>
          <p:cNvGrpSpPr/>
          <p:nvPr/>
        </p:nvGrpSpPr>
        <p:grpSpPr>
          <a:xfrm>
            <a:off x="3165967" y="1065378"/>
            <a:ext cx="5727207" cy="976722"/>
            <a:chOff x="3165967" y="1065378"/>
            <a:chExt cx="5727207" cy="976722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9210D0B-EEF2-126C-3FEA-EF355D1C8B03}"/>
                </a:ext>
              </a:extLst>
            </p:cNvPr>
            <p:cNvSpPr/>
            <p:nvPr/>
          </p:nvSpPr>
          <p:spPr bwMode="auto">
            <a:xfrm>
              <a:off x="3165967" y="1065378"/>
              <a:ext cx="5727207" cy="976722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244A57C7-695E-921E-1E54-29BF42858094}"/>
                </a:ext>
              </a:extLst>
            </p:cNvPr>
            <p:cNvSpPr/>
            <p:nvPr/>
          </p:nvSpPr>
          <p:spPr bwMode="auto">
            <a:xfrm>
              <a:off x="3165967" y="1066181"/>
              <a:ext cx="1262017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grpSp>
          <p:nvGrpSpPr>
            <p:cNvPr id="104" name="グループ化 103">
              <a:extLst>
                <a:ext uri="{FF2B5EF4-FFF2-40B4-BE49-F238E27FC236}">
                  <a16:creationId xmlns:a16="http://schemas.microsoft.com/office/drawing/2014/main" id="{B933A441-2A86-3474-B35C-DCEED43E6C8F}"/>
                </a:ext>
              </a:extLst>
            </p:cNvPr>
            <p:cNvGrpSpPr/>
            <p:nvPr/>
          </p:nvGrpSpPr>
          <p:grpSpPr>
            <a:xfrm>
              <a:off x="3204878" y="1444057"/>
              <a:ext cx="2194832" cy="525785"/>
              <a:chOff x="3204878" y="1444057"/>
              <a:chExt cx="2194832" cy="525785"/>
            </a:xfrm>
          </p:grpSpPr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D72DAFE-19D1-313F-5912-F9181F2CA06F}"/>
                  </a:ext>
                </a:extLst>
              </p:cNvPr>
              <p:cNvSpPr txBox="1"/>
              <p:nvPr/>
            </p:nvSpPr>
            <p:spPr>
              <a:xfrm>
                <a:off x="3204878" y="1444057"/>
                <a:ext cx="2194832" cy="5257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消費者から預かった</a:t>
                </a:r>
                <a:endParaRPr lang="en-US" altLang="ja-JP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1200" b="0" i="0" u="none" strike="noStrike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消費税の額を計算して納める。</a:t>
                </a:r>
                <a:endParaRPr lang="ja-JP" altLang="en-US" sz="11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1" name="テキスト ボックス 100">
                <a:extLst>
                  <a:ext uri="{FF2B5EF4-FFF2-40B4-BE49-F238E27FC236}">
                    <a16:creationId xmlns:a16="http://schemas.microsoft.com/office/drawing/2014/main" id="{39C94CE9-A13C-342F-EB5D-6E040B003621}"/>
                  </a:ext>
                </a:extLst>
              </p:cNvPr>
              <p:cNvSpPr txBox="1"/>
              <p:nvPr/>
            </p:nvSpPr>
            <p:spPr>
              <a:xfrm>
                <a:off x="4677488" y="1622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sp>
        <p:nvSpPr>
          <p:cNvPr id="105" name="角丸四角形 15">
            <a:extLst>
              <a:ext uri="{FF2B5EF4-FFF2-40B4-BE49-F238E27FC236}">
                <a16:creationId xmlns:a16="http://schemas.microsoft.com/office/drawing/2014/main" id="{9C90DFC7-4D1F-B002-AC83-83794F5ECECA}"/>
              </a:ext>
            </a:extLst>
          </p:cNvPr>
          <p:cNvSpPr/>
          <p:nvPr/>
        </p:nvSpPr>
        <p:spPr>
          <a:xfrm>
            <a:off x="3102973" y="6432897"/>
            <a:ext cx="5281871" cy="13217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30000"/>
              </a:lnSpc>
            </a:pP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消費税は国税（消費税）と地方税（地方消費税）に分かれていて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10%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のうち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7.8%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が国税、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2.2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％が地方税です。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962F9C9D-D12C-2EC0-3F64-97DA830552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5283" y="1029349"/>
            <a:ext cx="1654831" cy="1069432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96768993-B9EC-24EE-94FD-92F667372D7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5826" y="2317838"/>
            <a:ext cx="1473744" cy="1433883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AE2C82FA-E33F-4471-D300-BD72BBE067C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34127" y="3990638"/>
            <a:ext cx="1977142" cy="95668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B9995C-0B0A-8A18-4957-8D8F966EB734}"/>
              </a:ext>
            </a:extLst>
          </p:cNvPr>
          <p:cNvSpPr txBox="1"/>
          <p:nvPr/>
        </p:nvSpPr>
        <p:spPr>
          <a:xfrm>
            <a:off x="194203" y="957280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消費税についての説明</a:t>
            </a:r>
          </a:p>
        </p:txBody>
      </p:sp>
      <p:sp>
        <p:nvSpPr>
          <p:cNvPr id="97" name="テキスト ボックス 96">
            <a:extLst>
              <a:ext uri="{FF2B5EF4-FFF2-40B4-BE49-F238E27FC236}">
                <a16:creationId xmlns:a16="http://schemas.microsoft.com/office/drawing/2014/main" id="{464EBC58-3504-47B8-8BE8-FCB2557C53F9}"/>
              </a:ext>
            </a:extLst>
          </p:cNvPr>
          <p:cNvSpPr txBox="1"/>
          <p:nvPr/>
        </p:nvSpPr>
        <p:spPr>
          <a:xfrm>
            <a:off x="4552454" y="2983202"/>
            <a:ext cx="420308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にっぽん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B80EA8F1-5621-4EE8-BDBA-ED28CB3D4EC1}"/>
              </a:ext>
            </a:extLst>
          </p:cNvPr>
          <p:cNvSpPr txBox="1"/>
          <p:nvPr/>
        </p:nvSpPr>
        <p:spPr>
          <a:xfrm>
            <a:off x="1383479" y="3446247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39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4" grpId="0" animBg="1"/>
      <p:bldP spid="56" grpId="0" animBg="1"/>
      <p:bldP spid="68" grpId="0" animBg="1"/>
      <p:bldP spid="81" grpId="0" animBg="1"/>
      <p:bldP spid="105" grpId="0"/>
      <p:bldP spid="12" grpId="0"/>
      <p:bldP spid="97" grpId="0"/>
      <p:bldP spid="1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B66CBFB2-258F-CE38-0B93-5CABA58E26C6}"/>
              </a:ext>
            </a:extLst>
          </p:cNvPr>
          <p:cNvGrpSpPr/>
          <p:nvPr/>
        </p:nvGrpSpPr>
        <p:grpSpPr>
          <a:xfrm>
            <a:off x="2674765" y="4684587"/>
            <a:ext cx="5435120" cy="455133"/>
            <a:chOff x="2038472" y="4684587"/>
            <a:chExt cx="6234735" cy="455133"/>
          </a:xfrm>
        </p:grpSpPr>
        <p:sp>
          <p:nvSpPr>
            <p:cNvPr id="92" name="正方形/長方形 91">
              <a:extLst>
                <a:ext uri="{FF2B5EF4-FFF2-40B4-BE49-F238E27FC236}">
                  <a16:creationId xmlns:a16="http://schemas.microsoft.com/office/drawing/2014/main" id="{02B94D9B-6034-80EB-474E-361F38F4E592}"/>
                </a:ext>
              </a:extLst>
            </p:cNvPr>
            <p:cNvSpPr/>
            <p:nvPr/>
          </p:nvSpPr>
          <p:spPr bwMode="auto">
            <a:xfrm>
              <a:off x="6785581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住民税</a:t>
              </a:r>
            </a:p>
          </p:txBody>
        </p:sp>
        <p:sp>
          <p:nvSpPr>
            <p:cNvPr id="90" name="正方形/長方形 89">
              <a:extLst>
                <a:ext uri="{FF2B5EF4-FFF2-40B4-BE49-F238E27FC236}">
                  <a16:creationId xmlns:a16="http://schemas.microsoft.com/office/drawing/2014/main" id="{5A1341AE-5330-9479-32B7-633AB3E2BE96}"/>
                </a:ext>
              </a:extLst>
            </p:cNvPr>
            <p:cNvSpPr/>
            <p:nvPr/>
          </p:nvSpPr>
          <p:spPr bwMode="auto">
            <a:xfrm>
              <a:off x="2038472" y="4693311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8B7FD3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</a:t>
              </a:r>
            </a:p>
          </p:txBody>
        </p:sp>
        <p:sp>
          <p:nvSpPr>
            <p:cNvPr id="69" name="フリーフォーム: 図形 68">
              <a:extLst>
                <a:ext uri="{FF2B5EF4-FFF2-40B4-BE49-F238E27FC236}">
                  <a16:creationId xmlns:a16="http://schemas.microsoft.com/office/drawing/2014/main" id="{43CF9F12-689B-8DA8-B3F4-F33AA34AEF85}"/>
                </a:ext>
              </a:extLst>
            </p:cNvPr>
            <p:cNvSpPr/>
            <p:nvPr/>
          </p:nvSpPr>
          <p:spPr>
            <a:xfrm flipH="1">
              <a:off x="3190525" y="4684587"/>
              <a:ext cx="3966890" cy="455133"/>
            </a:xfrm>
            <a:custGeom>
              <a:avLst/>
              <a:gdLst>
                <a:gd name="connsiteX0" fmla="*/ 1721319 w 3966890"/>
                <a:gd name="connsiteY0" fmla="*/ 0 h 455133"/>
                <a:gd name="connsiteX1" fmla="*/ 1552935 w 3966890"/>
                <a:gd name="connsiteY1" fmla="*/ 0 h 455133"/>
                <a:gd name="connsiteX2" fmla="*/ 1552935 w 3966890"/>
                <a:gd name="connsiteY2" fmla="*/ 140272 h 455133"/>
                <a:gd name="connsiteX3" fmla="*/ 72144 w 3966890"/>
                <a:gd name="connsiteY3" fmla="*/ 140272 h 455133"/>
                <a:gd name="connsiteX4" fmla="*/ 72144 w 3966890"/>
                <a:gd name="connsiteY4" fmla="*/ 256410 h 455133"/>
                <a:gd name="connsiteX5" fmla="*/ 73214 w 3966890"/>
                <a:gd name="connsiteY5" fmla="*/ 256410 h 455133"/>
                <a:gd name="connsiteX6" fmla="*/ 73214 w 3966890"/>
                <a:gd name="connsiteY6" fmla="*/ 305943 h 455133"/>
                <a:gd name="connsiteX7" fmla="*/ 0 w 3966890"/>
                <a:gd name="connsiteY7" fmla="*/ 305943 h 455133"/>
                <a:gd name="connsiteX8" fmla="*/ 146427 w 3966890"/>
                <a:gd name="connsiteY8" fmla="*/ 454962 h 455133"/>
                <a:gd name="connsiteX9" fmla="*/ 292855 w 3966890"/>
                <a:gd name="connsiteY9" fmla="*/ 305943 h 455133"/>
                <a:gd name="connsiteX10" fmla="*/ 219641 w 3966890"/>
                <a:gd name="connsiteY10" fmla="*/ 305943 h 455133"/>
                <a:gd name="connsiteX11" fmla="*/ 219641 w 3966890"/>
                <a:gd name="connsiteY11" fmla="*/ 256410 h 455133"/>
                <a:gd name="connsiteX12" fmla="*/ 1552935 w 3966890"/>
                <a:gd name="connsiteY12" fmla="*/ 256410 h 455133"/>
                <a:gd name="connsiteX13" fmla="*/ 1721319 w 3966890"/>
                <a:gd name="connsiteY13" fmla="*/ 256410 h 455133"/>
                <a:gd name="connsiteX14" fmla="*/ 1809514 w 3966890"/>
                <a:gd name="connsiteY14" fmla="*/ 256410 h 455133"/>
                <a:gd name="connsiteX15" fmla="*/ 1809514 w 3966890"/>
                <a:gd name="connsiteY15" fmla="*/ 256581 h 455133"/>
                <a:gd name="connsiteX16" fmla="*/ 3747249 w 3966890"/>
                <a:gd name="connsiteY16" fmla="*/ 256581 h 455133"/>
                <a:gd name="connsiteX17" fmla="*/ 3747249 w 3966890"/>
                <a:gd name="connsiteY17" fmla="*/ 306114 h 455133"/>
                <a:gd name="connsiteX18" fmla="*/ 3674035 w 3966890"/>
                <a:gd name="connsiteY18" fmla="*/ 306114 h 455133"/>
                <a:gd name="connsiteX19" fmla="*/ 3820463 w 3966890"/>
                <a:gd name="connsiteY19" fmla="*/ 455133 h 455133"/>
                <a:gd name="connsiteX20" fmla="*/ 3966890 w 3966890"/>
                <a:gd name="connsiteY20" fmla="*/ 306114 h 455133"/>
                <a:gd name="connsiteX21" fmla="*/ 3893676 w 3966890"/>
                <a:gd name="connsiteY21" fmla="*/ 306114 h 455133"/>
                <a:gd name="connsiteX22" fmla="*/ 3893676 w 3966890"/>
                <a:gd name="connsiteY22" fmla="*/ 256581 h 455133"/>
                <a:gd name="connsiteX23" fmla="*/ 3894746 w 3966890"/>
                <a:gd name="connsiteY23" fmla="*/ 256581 h 455133"/>
                <a:gd name="connsiteX24" fmla="*/ 3894746 w 3966890"/>
                <a:gd name="connsiteY24" fmla="*/ 140443 h 455133"/>
                <a:gd name="connsiteX25" fmla="*/ 1809514 w 3966890"/>
                <a:gd name="connsiteY25" fmla="*/ 140443 h 455133"/>
                <a:gd name="connsiteX26" fmla="*/ 1809514 w 3966890"/>
                <a:gd name="connsiteY26" fmla="*/ 140272 h 455133"/>
                <a:gd name="connsiteX27" fmla="*/ 1721319 w 3966890"/>
                <a:gd name="connsiteY27" fmla="*/ 140272 h 455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966890" h="455133">
                  <a:moveTo>
                    <a:pt x="1721319" y="0"/>
                  </a:moveTo>
                  <a:lnTo>
                    <a:pt x="1552935" y="0"/>
                  </a:lnTo>
                  <a:lnTo>
                    <a:pt x="1552935" y="140272"/>
                  </a:lnTo>
                  <a:lnTo>
                    <a:pt x="72144" y="140272"/>
                  </a:lnTo>
                  <a:lnTo>
                    <a:pt x="72144" y="256410"/>
                  </a:lnTo>
                  <a:lnTo>
                    <a:pt x="73214" y="256410"/>
                  </a:lnTo>
                  <a:lnTo>
                    <a:pt x="73214" y="305943"/>
                  </a:lnTo>
                  <a:lnTo>
                    <a:pt x="0" y="305943"/>
                  </a:lnTo>
                  <a:lnTo>
                    <a:pt x="146427" y="454962"/>
                  </a:lnTo>
                  <a:lnTo>
                    <a:pt x="292855" y="305943"/>
                  </a:lnTo>
                  <a:lnTo>
                    <a:pt x="219641" y="305943"/>
                  </a:lnTo>
                  <a:lnTo>
                    <a:pt x="219641" y="256410"/>
                  </a:lnTo>
                  <a:lnTo>
                    <a:pt x="1552935" y="256410"/>
                  </a:lnTo>
                  <a:lnTo>
                    <a:pt x="1721319" y="256410"/>
                  </a:lnTo>
                  <a:lnTo>
                    <a:pt x="1809514" y="256410"/>
                  </a:lnTo>
                  <a:lnTo>
                    <a:pt x="1809514" y="256581"/>
                  </a:lnTo>
                  <a:lnTo>
                    <a:pt x="3747249" y="256581"/>
                  </a:lnTo>
                  <a:lnTo>
                    <a:pt x="3747249" y="306114"/>
                  </a:lnTo>
                  <a:lnTo>
                    <a:pt x="3674035" y="306114"/>
                  </a:lnTo>
                  <a:lnTo>
                    <a:pt x="3820463" y="455133"/>
                  </a:lnTo>
                  <a:lnTo>
                    <a:pt x="3966890" y="306114"/>
                  </a:lnTo>
                  <a:lnTo>
                    <a:pt x="3893676" y="306114"/>
                  </a:lnTo>
                  <a:lnTo>
                    <a:pt x="3893676" y="256581"/>
                  </a:lnTo>
                  <a:lnTo>
                    <a:pt x="3894746" y="256581"/>
                  </a:lnTo>
                  <a:lnTo>
                    <a:pt x="3894746" y="140443"/>
                  </a:lnTo>
                  <a:lnTo>
                    <a:pt x="1809514" y="140443"/>
                  </a:lnTo>
                  <a:lnTo>
                    <a:pt x="1809514" y="140272"/>
                  </a:lnTo>
                  <a:lnTo>
                    <a:pt x="1721319" y="140272"/>
                  </a:lnTo>
                  <a:close/>
                </a:path>
              </a:pathLst>
            </a:custGeom>
            <a:solidFill>
              <a:srgbClr val="8B7FD3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ja-JP" altLang="en-US" dirty="0"/>
            </a:p>
          </p:txBody>
        </p:sp>
      </p:grpSp>
      <p:grpSp>
        <p:nvGrpSpPr>
          <p:cNvPr id="97" name="グループ化 96">
            <a:extLst>
              <a:ext uri="{FF2B5EF4-FFF2-40B4-BE49-F238E27FC236}">
                <a16:creationId xmlns:a16="http://schemas.microsoft.com/office/drawing/2014/main" id="{EC144AD0-27D2-282D-21B0-7103E5EE5B00}"/>
              </a:ext>
            </a:extLst>
          </p:cNvPr>
          <p:cNvGrpSpPr/>
          <p:nvPr/>
        </p:nvGrpSpPr>
        <p:grpSpPr>
          <a:xfrm>
            <a:off x="1355298" y="2583642"/>
            <a:ext cx="6302975" cy="643350"/>
            <a:chOff x="1355298" y="2304827"/>
            <a:chExt cx="6302975" cy="643350"/>
          </a:xfrm>
        </p:grpSpPr>
        <p:sp>
          <p:nvSpPr>
            <p:cNvPr id="88" name="矢印: 下 87">
              <a:extLst>
                <a:ext uri="{FF2B5EF4-FFF2-40B4-BE49-F238E27FC236}">
                  <a16:creationId xmlns:a16="http://schemas.microsoft.com/office/drawing/2014/main" id="{DCB89B6D-E374-4592-D250-175E9E144842}"/>
                </a:ext>
              </a:extLst>
            </p:cNvPr>
            <p:cNvSpPr/>
            <p:nvPr/>
          </p:nvSpPr>
          <p:spPr>
            <a:xfrm>
              <a:off x="7367407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7" name="矢印: 下 86">
              <a:extLst>
                <a:ext uri="{FF2B5EF4-FFF2-40B4-BE49-F238E27FC236}">
                  <a16:creationId xmlns:a16="http://schemas.microsoft.com/office/drawing/2014/main" id="{6C56D0A2-78F2-225A-6134-163749E29D51}"/>
                </a:ext>
              </a:extLst>
            </p:cNvPr>
            <p:cNvSpPr/>
            <p:nvPr/>
          </p:nvSpPr>
          <p:spPr>
            <a:xfrm>
              <a:off x="435214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83" name="矢印: 下 82">
              <a:extLst>
                <a:ext uri="{FF2B5EF4-FFF2-40B4-BE49-F238E27FC236}">
                  <a16:creationId xmlns:a16="http://schemas.microsoft.com/office/drawing/2014/main" id="{F0ECE115-9E74-1931-928B-33982A2C7C8C}"/>
                </a:ext>
              </a:extLst>
            </p:cNvPr>
            <p:cNvSpPr/>
            <p:nvPr/>
          </p:nvSpPr>
          <p:spPr>
            <a:xfrm>
              <a:off x="1355298" y="2304827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7ADEF6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70E4568-C25C-4D15-9F74-4741BFDD2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0AE27FA7-D230-931D-C14F-68E38CE4BD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2613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生活の中で関わりのある税金</a:t>
            </a:r>
          </a:p>
        </p:txBody>
      </p: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4728CC80-5548-E7E9-CFAE-660693677701}"/>
              </a:ext>
            </a:extLst>
          </p:cNvPr>
          <p:cNvGrpSpPr/>
          <p:nvPr/>
        </p:nvGrpSpPr>
        <p:grpSpPr>
          <a:xfrm>
            <a:off x="259302" y="1344996"/>
            <a:ext cx="2686425" cy="1447719"/>
            <a:chOff x="259302" y="1066181"/>
            <a:chExt cx="2686425" cy="1447719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8F271F6-751D-1C1C-EA19-53E41D3AF3B6}"/>
                </a:ext>
              </a:extLst>
            </p:cNvPr>
            <p:cNvSpPr/>
            <p:nvPr/>
          </p:nvSpPr>
          <p:spPr bwMode="auto">
            <a:xfrm>
              <a:off x="25930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6E7116D4-A1C8-53AB-A8F5-8A8A6D1CC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03781" y="1530517"/>
              <a:ext cx="1541946" cy="976685"/>
            </a:xfrm>
            <a:prstGeom prst="rect">
              <a:avLst/>
            </a:prstGeom>
          </p:spPr>
        </p:pic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2BB6FEEE-6BE7-303D-19EF-386DF731FAE2}"/>
                </a:ext>
              </a:extLst>
            </p:cNvPr>
            <p:cNvSpPr/>
            <p:nvPr/>
          </p:nvSpPr>
          <p:spPr bwMode="auto">
            <a:xfrm>
              <a:off x="25930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商品を買った場合</a:t>
              </a: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E91AE559-CC2E-7F7D-C873-968C6914F37F}"/>
                </a:ext>
              </a:extLst>
            </p:cNvPr>
            <p:cNvSpPr txBox="1"/>
            <p:nvPr/>
          </p:nvSpPr>
          <p:spPr>
            <a:xfrm>
              <a:off x="259803" y="1466301"/>
              <a:ext cx="1871025" cy="1035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お店で商品を買いました。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代金 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1,000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円と、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40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100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支払いました。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5" name="グループ化 94">
            <a:extLst>
              <a:ext uri="{FF2B5EF4-FFF2-40B4-BE49-F238E27FC236}">
                <a16:creationId xmlns:a16="http://schemas.microsoft.com/office/drawing/2014/main" id="{CB824050-F1BB-B08C-2E6A-5154F764E53E}"/>
              </a:ext>
            </a:extLst>
          </p:cNvPr>
          <p:cNvGrpSpPr/>
          <p:nvPr/>
        </p:nvGrpSpPr>
        <p:grpSpPr>
          <a:xfrm>
            <a:off x="3276624" y="1344996"/>
            <a:ext cx="2743685" cy="1465439"/>
            <a:chOff x="3276624" y="1066181"/>
            <a:chExt cx="2743685" cy="1465439"/>
          </a:xfrm>
        </p:grpSpPr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9C7AF0F4-E107-A36D-2302-5768A31D4453}"/>
                </a:ext>
              </a:extLst>
            </p:cNvPr>
            <p:cNvSpPr/>
            <p:nvPr/>
          </p:nvSpPr>
          <p:spPr bwMode="auto">
            <a:xfrm>
              <a:off x="3276625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4" name="図 13" descr="グラフィカル ユーザー インターフェイス&#10;&#10;自動的に生成された説明">
              <a:extLst>
                <a:ext uri="{FF2B5EF4-FFF2-40B4-BE49-F238E27FC236}">
                  <a16:creationId xmlns:a16="http://schemas.microsoft.com/office/drawing/2014/main" id="{41033513-B5EA-AFB8-0080-05EB77DF94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8020" y="1431433"/>
              <a:ext cx="1462289" cy="1072780"/>
            </a:xfrm>
            <a:prstGeom prst="rect">
              <a:avLst/>
            </a:prstGeom>
          </p:spPr>
        </p:pic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E2C8032F-2E8B-9843-2456-DDDA2A2CA844}"/>
                </a:ext>
              </a:extLst>
            </p:cNvPr>
            <p:cNvSpPr/>
            <p:nvPr/>
          </p:nvSpPr>
          <p:spPr bwMode="auto">
            <a:xfrm>
              <a:off x="3276625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自分で商売をしている場合</a:t>
              </a:r>
            </a:p>
          </p:txBody>
        </p: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8739C175-3D7A-6C88-B7AB-706442535DE9}"/>
                </a:ext>
              </a:extLst>
            </p:cNvPr>
            <p:cNvGrpSpPr/>
            <p:nvPr/>
          </p:nvGrpSpPr>
          <p:grpSpPr>
            <a:xfrm>
              <a:off x="3276624" y="1401246"/>
              <a:ext cx="1696298" cy="1130374"/>
              <a:chOff x="3218596" y="1377136"/>
              <a:chExt cx="1696298" cy="1130374"/>
            </a:xfrm>
          </p:grpSpPr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BCB7A75-EF86-DE8D-6D5C-9B85D9D4BAEE}"/>
                  </a:ext>
                </a:extLst>
              </p:cNvPr>
              <p:cNvSpPr txBox="1"/>
              <p:nvPr/>
            </p:nvSpPr>
            <p:spPr>
              <a:xfrm>
                <a:off x="3218596" y="1377136"/>
                <a:ext cx="1696298" cy="1130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ＹｏｕＴｕｂｅｒや大工さん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など自分で商売を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している方は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40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確定申告で税金を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納めています。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81E1C1DD-92E5-CDCF-BD42-AB566164C0A4}"/>
                  </a:ext>
                </a:extLst>
              </p:cNvPr>
              <p:cNvSpPr txBox="1"/>
              <p:nvPr/>
            </p:nvSpPr>
            <p:spPr>
              <a:xfrm>
                <a:off x="3336517" y="192396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F375A273-31AF-77B6-CE5A-DF0D97661A1D}"/>
                  </a:ext>
                </a:extLst>
              </p:cNvPr>
              <p:cNvSpPr txBox="1"/>
              <p:nvPr/>
            </p:nvSpPr>
            <p:spPr>
              <a:xfrm>
                <a:off x="3243673" y="2171310"/>
                <a:ext cx="29527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おさ</a:t>
                </a:r>
              </a:p>
            </p:txBody>
          </p:sp>
        </p:grp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8083685B-BA1B-666C-7D10-000214EDC506}"/>
              </a:ext>
            </a:extLst>
          </p:cNvPr>
          <p:cNvGrpSpPr/>
          <p:nvPr/>
        </p:nvGrpSpPr>
        <p:grpSpPr>
          <a:xfrm>
            <a:off x="6177892" y="1344996"/>
            <a:ext cx="2592001" cy="1447719"/>
            <a:chOff x="6177892" y="1066181"/>
            <a:chExt cx="2592001" cy="1447719"/>
          </a:xfrm>
        </p:grpSpPr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A9D715E2-F0B1-CAB8-A9AE-96AB53FCCE6C}"/>
                </a:ext>
              </a:extLst>
            </p:cNvPr>
            <p:cNvSpPr/>
            <p:nvPr/>
          </p:nvSpPr>
          <p:spPr bwMode="auto">
            <a:xfrm>
              <a:off x="6177892" y="107390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0" name="図 19" descr="男性の顔の絵&#10;&#10;低い精度で自動的に生成された説明">
              <a:extLst>
                <a:ext uri="{FF2B5EF4-FFF2-40B4-BE49-F238E27FC236}">
                  <a16:creationId xmlns:a16="http://schemas.microsoft.com/office/drawing/2014/main" id="{341F0152-31A8-A89F-ED69-EBE69E522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6504" y="1421043"/>
              <a:ext cx="843389" cy="1092857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ABCC75C-463F-2A8C-A265-6F4A3624D084}"/>
                </a:ext>
              </a:extLst>
            </p:cNvPr>
            <p:cNvSpPr/>
            <p:nvPr/>
          </p:nvSpPr>
          <p:spPr bwMode="auto">
            <a:xfrm>
              <a:off x="6177892" y="1066181"/>
              <a:ext cx="2592000" cy="346596"/>
            </a:xfrm>
            <a:prstGeom prst="rect">
              <a:avLst/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会社などに勤めている場合</a:t>
              </a:r>
            </a:p>
          </p:txBody>
        </p:sp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id="{D5341C70-CC26-FA9A-08DF-ACCC6AD12379}"/>
                </a:ext>
              </a:extLst>
            </p:cNvPr>
            <p:cNvSpPr txBox="1"/>
            <p:nvPr/>
          </p:nvSpPr>
          <p:spPr>
            <a:xfrm>
              <a:off x="6180616" y="1466301"/>
              <a:ext cx="1880643" cy="8800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会社員は</a:t>
              </a: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、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毎月会社から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はら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われる給料の中から、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(</a:t>
              </a:r>
              <a:r>
                <a:rPr lang="ja-JP" altLang="en-US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所得税・住民税</a:t>
              </a:r>
              <a:r>
                <a:rPr lang="en-US" altLang="ja-JP" sz="11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)</a:t>
              </a: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が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b="0" i="0" u="none" strike="noStrike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差し引かれています。</a:t>
              </a:r>
              <a:endParaRPr lang="en-US" altLang="ja-JP" sz="1200" b="0" i="0" u="none" strike="noStrike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3E63F1E9-CFFF-699D-FE67-334E8183ABD1}"/>
              </a:ext>
            </a:extLst>
          </p:cNvPr>
          <p:cNvGrpSpPr/>
          <p:nvPr/>
        </p:nvGrpSpPr>
        <p:grpSpPr>
          <a:xfrm>
            <a:off x="3276000" y="3227568"/>
            <a:ext cx="5702792" cy="1485714"/>
            <a:chOff x="3276000" y="2948753"/>
            <a:chExt cx="5702792" cy="1485714"/>
          </a:xfrm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0F90712-4517-EA97-D5DE-D903C8EB519C}"/>
                </a:ext>
              </a:extLst>
            </p:cNvPr>
            <p:cNvSpPr/>
            <p:nvPr/>
          </p:nvSpPr>
          <p:spPr bwMode="auto">
            <a:xfrm>
              <a:off x="3276000" y="2971610"/>
              <a:ext cx="5544150" cy="1440000"/>
            </a:xfrm>
            <a:prstGeom prst="rect">
              <a:avLst/>
            </a:prstGeom>
            <a:solidFill>
              <a:schemeClr val="bg1"/>
            </a:solidFill>
            <a:ln w="22225">
              <a:gradFill flip="none" rotWithShape="1">
                <a:gsLst>
                  <a:gs pos="42000">
                    <a:srgbClr val="C3A8D8"/>
                  </a:gs>
                  <a:gs pos="0">
                    <a:srgbClr val="26C1F2"/>
                  </a:gs>
                  <a:gs pos="33000">
                    <a:srgbClr val="26C1F2"/>
                  </a:gs>
                  <a:gs pos="100000">
                    <a:srgbClr val="EE8282"/>
                  </a:gs>
                  <a:gs pos="50000">
                    <a:srgbClr val="EE8282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18" name="図 17" descr="白いバックグラウンドの前にあるキーボード&#10;&#10;低い精度で自動的に生成された説明">
              <a:extLst>
                <a:ext uri="{FF2B5EF4-FFF2-40B4-BE49-F238E27FC236}">
                  <a16:creationId xmlns:a16="http://schemas.microsoft.com/office/drawing/2014/main" id="{6A030654-E9AB-2C3D-8012-F7EABF6AF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4059" y="3516206"/>
              <a:ext cx="1394733" cy="918261"/>
            </a:xfrm>
            <a:prstGeom prst="rect">
              <a:avLst/>
            </a:prstGeom>
          </p:spPr>
        </p:pic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F14A0CFD-AB74-5154-8FF3-D31E95A56D66}"/>
                </a:ext>
              </a:extLst>
            </p:cNvPr>
            <p:cNvSpPr/>
            <p:nvPr/>
          </p:nvSpPr>
          <p:spPr bwMode="auto">
            <a:xfrm>
              <a:off x="6157530" y="30584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EE828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会社</a:t>
              </a:r>
            </a:p>
          </p:txBody>
        </p:sp>
        <p:pic>
          <p:nvPicPr>
            <p:cNvPr id="24" name="図 23" descr="時計 が含まれている画像&#10;&#10;自動的に生成された説明">
              <a:extLst>
                <a:ext uri="{FF2B5EF4-FFF2-40B4-BE49-F238E27FC236}">
                  <a16:creationId xmlns:a16="http://schemas.microsoft.com/office/drawing/2014/main" id="{BC55A060-EFB8-67B3-F62F-D3CC5D0F3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181" y="2948753"/>
              <a:ext cx="1088211" cy="1457019"/>
            </a:xfrm>
            <a:prstGeom prst="rect">
              <a:avLst/>
            </a:prstGeom>
          </p:spPr>
        </p:pic>
        <p:sp>
          <p:nvSpPr>
            <p:cNvPr id="45" name="四角形: 角を丸くする 44">
              <a:extLst>
                <a:ext uri="{FF2B5EF4-FFF2-40B4-BE49-F238E27FC236}">
                  <a16:creationId xmlns:a16="http://schemas.microsoft.com/office/drawing/2014/main" id="{E72BA71B-475C-AAED-CCB9-9D69DF70E0C2}"/>
                </a:ext>
              </a:extLst>
            </p:cNvPr>
            <p:cNvSpPr/>
            <p:nvPr/>
          </p:nvSpPr>
          <p:spPr bwMode="auto">
            <a:xfrm>
              <a:off x="3362469" y="3058461"/>
              <a:ext cx="1152128" cy="259745"/>
            </a:xfrm>
            <a:prstGeom prst="roundRect">
              <a:avLst>
                <a:gd name="adj" fmla="val 50000"/>
              </a:avLst>
            </a:prstGeom>
            <a:solidFill>
              <a:srgbClr val="26C1F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個人事業主</a:t>
              </a:r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AD80A53-7D41-39CB-AACF-00318798AEB0}"/>
                </a:ext>
              </a:extLst>
            </p:cNvPr>
            <p:cNvGrpSpPr/>
            <p:nvPr/>
          </p:nvGrpSpPr>
          <p:grpSpPr>
            <a:xfrm>
              <a:off x="3277622" y="3405887"/>
              <a:ext cx="1648208" cy="1019574"/>
              <a:chOff x="3277622" y="3405887"/>
              <a:chExt cx="1648208" cy="1019574"/>
            </a:xfrm>
          </p:grpSpPr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8281D26D-2CDE-096E-232C-0510A172767B}"/>
                  </a:ext>
                </a:extLst>
              </p:cNvPr>
              <p:cNvSpPr txBox="1"/>
              <p:nvPr/>
            </p:nvSpPr>
            <p:spPr>
              <a:xfrm>
                <a:off x="3277622" y="3405887"/>
                <a:ext cx="1648208" cy="10195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自分で税金を計算して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税務署に申告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申し出ること）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し、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40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 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(</a:t>
                </a:r>
                <a:r>
                  <a:rPr lang="ja-JP" altLang="en-US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確定申告</a:t>
                </a:r>
                <a:r>
                  <a:rPr lang="en-US" altLang="ja-JP" sz="11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)</a:t>
                </a: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。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FBD694DC-B08C-DA40-B76A-4F7EBB12A528}"/>
                  </a:ext>
                </a:extLst>
              </p:cNvPr>
              <p:cNvSpPr txBox="1"/>
              <p:nvPr/>
            </p:nvSpPr>
            <p:spPr>
              <a:xfrm>
                <a:off x="3386166" y="3590813"/>
                <a:ext cx="47160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ぜいむしょ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38836DCE-77AC-2AC3-9C6E-316E94282FFB}"/>
                  </a:ext>
                </a:extLst>
              </p:cNvPr>
              <p:cNvSpPr txBox="1"/>
              <p:nvPr/>
            </p:nvSpPr>
            <p:spPr>
              <a:xfrm>
                <a:off x="3925174" y="3590813"/>
                <a:ext cx="391454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しんこく</a:t>
                </a:r>
              </a:p>
            </p:txBody>
          </p:sp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7B11375E-3401-4D7E-5D9B-751EE8460C1D}"/>
                  </a:ext>
                </a:extLst>
              </p:cNvPr>
              <p:cNvSpPr txBox="1"/>
              <p:nvPr/>
            </p:nvSpPr>
            <p:spPr>
              <a:xfrm>
                <a:off x="4030346" y="4082804"/>
                <a:ext cx="612668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b="0" dirty="0">
                    <a:effectLst/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かくていしんこく</a:t>
                </a:r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E9B1889-B916-C1C7-4CC3-ACE14ABC23D1}"/>
                  </a:ext>
                </a:extLst>
              </p:cNvPr>
              <p:cNvSpPr txBox="1"/>
              <p:nvPr/>
            </p:nvSpPr>
            <p:spPr>
              <a:xfrm>
                <a:off x="3339518" y="3837028"/>
                <a:ext cx="282450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もう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D5F5F587-458B-932E-24B6-44B3C46B6FE8}"/>
                </a:ext>
              </a:extLst>
            </p:cNvPr>
            <p:cNvGrpSpPr/>
            <p:nvPr/>
          </p:nvGrpSpPr>
          <p:grpSpPr>
            <a:xfrm>
              <a:off x="6081549" y="3405887"/>
              <a:ext cx="1895071" cy="976999"/>
              <a:chOff x="6081549" y="3405887"/>
              <a:chExt cx="1895071" cy="976999"/>
            </a:xfrm>
          </p:grpSpPr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2249EDC1-6150-6979-5BE9-ED086A02A54A}"/>
                  </a:ext>
                </a:extLst>
              </p:cNvPr>
              <p:cNvSpPr txBox="1"/>
              <p:nvPr/>
            </p:nvSpPr>
            <p:spPr>
              <a:xfrm>
                <a:off x="6081549" y="3405887"/>
                <a:ext cx="1895071" cy="9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会社は、社員から預かった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税金をまとめて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納めます</a:t>
                </a:r>
                <a:endParaRPr lang="en-US" altLang="ja-JP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  <a:p>
                <a:pPr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ja-JP" altLang="en-US" sz="12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（源泉徴収）。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C84A7C31-3A68-517C-CAD3-2C01A12953BC}"/>
                  </a:ext>
                </a:extLst>
              </p:cNvPr>
              <p:cNvSpPr txBox="1"/>
              <p:nvPr/>
            </p:nvSpPr>
            <p:spPr>
              <a:xfrm>
                <a:off x="6202668" y="4037474"/>
                <a:ext cx="732893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>
                  <a:spcBef>
                    <a:spcPts val="0"/>
                  </a:spcBef>
                  <a:spcAft>
                    <a:spcPts val="500"/>
                  </a:spcAft>
                </a:pPr>
                <a:r>
                  <a:rPr lang="ja-JP" altLang="en-US" sz="500" dirty="0"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げんせんちょうしゅう</a:t>
                </a:r>
                <a:endParaRPr lang="ja-JP" altLang="en-US" sz="500" b="0" dirty="0">
                  <a:effectLst/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</p:grpSp>
      <p:grpSp>
        <p:nvGrpSpPr>
          <p:cNvPr id="104" name="グループ化 103">
            <a:extLst>
              <a:ext uri="{FF2B5EF4-FFF2-40B4-BE49-F238E27FC236}">
                <a16:creationId xmlns:a16="http://schemas.microsoft.com/office/drawing/2014/main" id="{473CC706-DACB-9BDD-5FD7-B82B1A1BCA6C}"/>
              </a:ext>
            </a:extLst>
          </p:cNvPr>
          <p:cNvGrpSpPr/>
          <p:nvPr/>
        </p:nvGrpSpPr>
        <p:grpSpPr>
          <a:xfrm>
            <a:off x="4877838" y="5148135"/>
            <a:ext cx="3589278" cy="1448586"/>
            <a:chOff x="5039206" y="4869320"/>
            <a:chExt cx="3589278" cy="1448586"/>
          </a:xfrm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A3AF282C-74F5-52E9-064D-5A2B33C035A3}"/>
                </a:ext>
              </a:extLst>
            </p:cNvPr>
            <p:cNvSpPr/>
            <p:nvPr/>
          </p:nvSpPr>
          <p:spPr bwMode="auto">
            <a:xfrm>
              <a:off x="5039206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1C0E3A5-8923-E381-137B-4C69FAAAE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60232" y="5227798"/>
              <a:ext cx="1968252" cy="1090108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C043D021-EE48-9053-F189-9DF5F2DA2E2A}"/>
                </a:ext>
              </a:extLst>
            </p:cNvPr>
            <p:cNvSpPr/>
            <p:nvPr/>
          </p:nvSpPr>
          <p:spPr bwMode="auto">
            <a:xfrm>
              <a:off x="5091569" y="4948063"/>
              <a:ext cx="1487626" cy="818832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都道府県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6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市区町村</a:t>
              </a:r>
              <a:endParaRPr lang="en-US" altLang="ja-JP" sz="16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56" name="グラフィックス 55">
              <a:extLst>
                <a:ext uri="{FF2B5EF4-FFF2-40B4-BE49-F238E27FC236}">
                  <a16:creationId xmlns:a16="http://schemas.microsoft.com/office/drawing/2014/main" id="{18870002-732A-BB13-0DD3-D58B5118B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6200000">
              <a:off x="5726826" y="5206539"/>
              <a:ext cx="217112" cy="1184009"/>
            </a:xfrm>
            <a:prstGeom prst="rect">
              <a:avLst/>
            </a:prstGeom>
          </p:spPr>
        </p:pic>
        <p:sp>
          <p:nvSpPr>
            <p:cNvPr id="57" name="正方形/長方形 56">
              <a:extLst>
                <a:ext uri="{FF2B5EF4-FFF2-40B4-BE49-F238E27FC236}">
                  <a16:creationId xmlns:a16="http://schemas.microsoft.com/office/drawing/2014/main" id="{CE73DEE4-8EEB-A71C-BBAA-A6FB8A4A327D}"/>
                </a:ext>
              </a:extLst>
            </p:cNvPr>
            <p:cNvSpPr/>
            <p:nvPr/>
          </p:nvSpPr>
          <p:spPr bwMode="auto">
            <a:xfrm>
              <a:off x="5091569" y="5936248"/>
              <a:ext cx="1487626" cy="288357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4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（地方公共団体）</a:t>
              </a:r>
            </a:p>
          </p:txBody>
        </p:sp>
      </p:grpSp>
      <p:grpSp>
        <p:nvGrpSpPr>
          <p:cNvPr id="100" name="グループ化 99">
            <a:extLst>
              <a:ext uri="{FF2B5EF4-FFF2-40B4-BE49-F238E27FC236}">
                <a16:creationId xmlns:a16="http://schemas.microsoft.com/office/drawing/2014/main" id="{BC8812C9-9E78-88DE-805B-4C60B977DB7D}"/>
              </a:ext>
            </a:extLst>
          </p:cNvPr>
          <p:cNvGrpSpPr/>
          <p:nvPr/>
        </p:nvGrpSpPr>
        <p:grpSpPr>
          <a:xfrm>
            <a:off x="451232" y="4479401"/>
            <a:ext cx="1487626" cy="645301"/>
            <a:chOff x="451232" y="4200586"/>
            <a:chExt cx="1487626" cy="645301"/>
          </a:xfrm>
        </p:grpSpPr>
        <p:sp>
          <p:nvSpPr>
            <p:cNvPr id="82" name="矢印: 下 81">
              <a:extLst>
                <a:ext uri="{FF2B5EF4-FFF2-40B4-BE49-F238E27FC236}">
                  <a16:creationId xmlns:a16="http://schemas.microsoft.com/office/drawing/2014/main" id="{9328E988-F0A7-96C3-20D5-B9D7514580C8}"/>
                </a:ext>
              </a:extLst>
            </p:cNvPr>
            <p:cNvSpPr/>
            <p:nvPr/>
          </p:nvSpPr>
          <p:spPr>
            <a:xfrm>
              <a:off x="1612045" y="4200586"/>
              <a:ext cx="290866" cy="643350"/>
            </a:xfrm>
            <a:prstGeom prst="downArrow">
              <a:avLst>
                <a:gd name="adj1" fmla="val 50000"/>
                <a:gd name="adj2" fmla="val 52188"/>
              </a:avLst>
            </a:prstGeom>
            <a:solidFill>
              <a:srgbClr val="B0F27A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C7EA1A5D-ED8E-A9A6-4406-C638A45B53C6}"/>
                </a:ext>
              </a:extLst>
            </p:cNvPr>
            <p:cNvSpPr/>
            <p:nvPr/>
          </p:nvSpPr>
          <p:spPr bwMode="auto">
            <a:xfrm>
              <a:off x="451232" y="4413839"/>
              <a:ext cx="1487626" cy="432048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39B10F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</a:t>
              </a:r>
            </a:p>
          </p:txBody>
        </p:sp>
      </p:grpSp>
      <p:grpSp>
        <p:nvGrpSpPr>
          <p:cNvPr id="103" name="グループ化 102">
            <a:extLst>
              <a:ext uri="{FF2B5EF4-FFF2-40B4-BE49-F238E27FC236}">
                <a16:creationId xmlns:a16="http://schemas.microsoft.com/office/drawing/2014/main" id="{543CD682-2F19-E31D-8268-8FDF96D66CDC}"/>
              </a:ext>
            </a:extLst>
          </p:cNvPr>
          <p:cNvGrpSpPr/>
          <p:nvPr/>
        </p:nvGrpSpPr>
        <p:grpSpPr>
          <a:xfrm>
            <a:off x="1356504" y="5148135"/>
            <a:ext cx="2823251" cy="1443355"/>
            <a:chOff x="1428224" y="4869320"/>
            <a:chExt cx="2823251" cy="1443355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7F4BBC29-4522-AA22-6966-9C962F67F1D4}"/>
                </a:ext>
              </a:extLst>
            </p:cNvPr>
            <p:cNvSpPr/>
            <p:nvPr/>
          </p:nvSpPr>
          <p:spPr bwMode="auto">
            <a:xfrm>
              <a:off x="1512794" y="4869320"/>
              <a:ext cx="2592000" cy="1440000"/>
            </a:xfrm>
            <a:prstGeom prst="rect">
              <a:avLst/>
            </a:prstGeom>
            <a:noFill/>
            <a:ln w="22225">
              <a:solidFill>
                <a:srgbClr val="26C1F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id="{2DB81C21-9740-3077-6920-1EEDCCC06936}"/>
                </a:ext>
              </a:extLst>
            </p:cNvPr>
            <p:cNvSpPr/>
            <p:nvPr/>
          </p:nvSpPr>
          <p:spPr bwMode="auto">
            <a:xfrm>
              <a:off x="1428224" y="5327483"/>
              <a:ext cx="1487626" cy="576533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20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税務署</a:t>
              </a:r>
              <a:endParaRPr lang="en-US" altLang="ja-JP" sz="2000" dirty="0">
                <a:solidFill>
                  <a:srgbClr val="0C98C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（国）</a:t>
              </a:r>
            </a:p>
          </p:txBody>
        </p:sp>
        <p:pic>
          <p:nvPicPr>
            <p:cNvPr id="28" name="図 27" descr="ダイアグラム&#10;&#10;自動的に生成された説明">
              <a:extLst>
                <a:ext uri="{FF2B5EF4-FFF2-40B4-BE49-F238E27FC236}">
                  <a16:creationId xmlns:a16="http://schemas.microsoft.com/office/drawing/2014/main" id="{876E5975-DD2D-67F0-AE31-7B698A54E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50" y="5013176"/>
              <a:ext cx="1335625" cy="1299499"/>
            </a:xfrm>
            <a:prstGeom prst="rect">
              <a:avLst/>
            </a:prstGeom>
          </p:spPr>
        </p:pic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F350A4FA-61CD-88E2-3B0C-E40E60D53CC8}"/>
                </a:ext>
              </a:extLst>
            </p:cNvPr>
            <p:cNvSpPr/>
            <p:nvPr/>
          </p:nvSpPr>
          <p:spPr bwMode="auto">
            <a:xfrm>
              <a:off x="1428224" y="5212950"/>
              <a:ext cx="1487626" cy="128895"/>
            </a:xfrm>
            <a:prstGeom prst="rect">
              <a:avLst/>
            </a:prstGeom>
            <a:noFill/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800" dirty="0">
                  <a:solidFill>
                    <a:srgbClr val="0C98C4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ぜいむしょ</a:t>
              </a:r>
            </a:p>
          </p:txBody>
        </p:sp>
      </p:grpSp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01A4A8D6-2CF7-2F9D-9F2A-B35B3B0C2676}"/>
              </a:ext>
            </a:extLst>
          </p:cNvPr>
          <p:cNvGrpSpPr/>
          <p:nvPr/>
        </p:nvGrpSpPr>
        <p:grpSpPr>
          <a:xfrm>
            <a:off x="259302" y="3250425"/>
            <a:ext cx="2842098" cy="1447658"/>
            <a:chOff x="259302" y="2971610"/>
            <a:chExt cx="2842098" cy="1447658"/>
          </a:xfrm>
        </p:grpSpPr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C670C920-4D16-0558-CDBF-6E00C7F719F6}"/>
                </a:ext>
              </a:extLst>
            </p:cNvPr>
            <p:cNvSpPr/>
            <p:nvPr/>
          </p:nvSpPr>
          <p:spPr bwMode="auto">
            <a:xfrm>
              <a:off x="259302" y="2971610"/>
              <a:ext cx="2592000" cy="1440000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39B10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37" name="四角形: 角を丸くする 36">
              <a:extLst>
                <a:ext uri="{FF2B5EF4-FFF2-40B4-BE49-F238E27FC236}">
                  <a16:creationId xmlns:a16="http://schemas.microsoft.com/office/drawing/2014/main" id="{E91E3182-DF1B-FEA7-2FE0-DCB51759980A}"/>
                </a:ext>
              </a:extLst>
            </p:cNvPr>
            <p:cNvSpPr/>
            <p:nvPr/>
          </p:nvSpPr>
          <p:spPr bwMode="auto">
            <a:xfrm>
              <a:off x="311150" y="3045761"/>
              <a:ext cx="945835" cy="259745"/>
            </a:xfrm>
            <a:prstGeom prst="roundRect">
              <a:avLst>
                <a:gd name="adj" fmla="val 50000"/>
              </a:avLst>
            </a:prstGeom>
            <a:solidFill>
              <a:srgbClr val="44D01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3600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latinLnBrk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ja-JP" altLang="en-US" sz="1200" dirty="0">
                  <a:solidFill>
                    <a:schemeClr val="bg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</a:t>
              </a:r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3D14268-2915-22B9-2FBE-C91CF4CA5763}"/>
                </a:ext>
              </a:extLst>
            </p:cNvPr>
            <p:cNvSpPr txBox="1"/>
            <p:nvPr/>
          </p:nvSpPr>
          <p:spPr>
            <a:xfrm>
              <a:off x="259803" y="3405887"/>
              <a:ext cx="1431802" cy="6769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お店は、預かった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消費税を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2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まとめて納めます。</a:t>
              </a:r>
              <a:endParaRPr lang="en-US" altLang="ja-JP" sz="12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pic>
          <p:nvPicPr>
            <p:cNvPr id="31" name="図 30" descr="図形, カレンダー&#10;&#10;自動的に生成された説明">
              <a:extLst>
                <a:ext uri="{FF2B5EF4-FFF2-40B4-BE49-F238E27FC236}">
                  <a16:creationId xmlns:a16="http://schemas.microsoft.com/office/drawing/2014/main" id="{98E864FE-F5DE-6AC3-20B6-64E46071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0491" y="3501007"/>
              <a:ext cx="1420909" cy="918261"/>
            </a:xfrm>
            <a:prstGeom prst="rect">
              <a:avLst/>
            </a:prstGeom>
          </p:spPr>
        </p:pic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BF01144-A13C-07EC-550F-B2A4251C44E9}"/>
              </a:ext>
            </a:extLst>
          </p:cNvPr>
          <p:cNvSpPr txBox="1"/>
          <p:nvPr/>
        </p:nvSpPr>
        <p:spPr>
          <a:xfrm>
            <a:off x="3297789" y="4362058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EFA153-28C9-9C29-9C24-62C2BE2EEBAE}"/>
              </a:ext>
            </a:extLst>
          </p:cNvPr>
          <p:cNvSpPr txBox="1"/>
          <p:nvPr/>
        </p:nvSpPr>
        <p:spPr>
          <a:xfrm>
            <a:off x="6101559" y="4065197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0CFD9CC-B1F7-7E8D-4A68-98287F8BB386}"/>
              </a:ext>
            </a:extLst>
          </p:cNvPr>
          <p:cNvSpPr txBox="1"/>
          <p:nvPr/>
        </p:nvSpPr>
        <p:spPr>
          <a:xfrm>
            <a:off x="828067" y="4038905"/>
            <a:ext cx="29527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b="0" dirty="0">
                <a:effectLst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69790D-19F0-2565-9116-B229714CE72B}"/>
              </a:ext>
            </a:extLst>
          </p:cNvPr>
          <p:cNvSpPr txBox="1"/>
          <p:nvPr/>
        </p:nvSpPr>
        <p:spPr>
          <a:xfrm>
            <a:off x="194203" y="957280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税金の流れと納め方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C95EBD-AA0C-86A4-1107-651FEEB4657B}"/>
              </a:ext>
            </a:extLst>
          </p:cNvPr>
          <p:cNvSpPr txBox="1"/>
          <p:nvPr/>
        </p:nvSpPr>
        <p:spPr>
          <a:xfrm>
            <a:off x="1534579" y="85486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おさ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FD75887-E273-42A6-8D19-96CA2D2E3F61}"/>
              </a:ext>
            </a:extLst>
          </p:cNvPr>
          <p:cNvSpPr txBox="1"/>
          <p:nvPr/>
        </p:nvSpPr>
        <p:spPr>
          <a:xfrm>
            <a:off x="326582" y="2420888"/>
            <a:ext cx="346570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ja-JP" altLang="en-US" sz="5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しはら</a:t>
            </a:r>
            <a:endParaRPr lang="ja-JP" altLang="en-US" sz="500" b="0" dirty="0">
              <a:effectLst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61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9" grpId="0"/>
      <p:bldP spid="22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3BF00524-B352-EF46-039B-CCDECB57B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72C2F75-1AB5-DF51-D9C0-0D035C2684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387" y="1593863"/>
            <a:ext cx="8785225" cy="4630596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C37E381-970B-EE52-6DBF-AE27F37BB308}"/>
              </a:ext>
            </a:extLst>
          </p:cNvPr>
          <p:cNvSpPr txBox="1"/>
          <p:nvPr/>
        </p:nvSpPr>
        <p:spPr>
          <a:xfrm>
            <a:off x="107504" y="985883"/>
            <a:ext cx="8935094" cy="386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3000"/>
              </a:lnSpc>
            </a:pPr>
            <a:r>
              <a:rPr kumimoji="1" lang="ja-JP" altLang="en-US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次の街の絵の中で、税金を使ってつくられたり、運営されたりしている施設はどれでしょう？ </a:t>
            </a: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344095B0-7697-F425-04B3-5418062B6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B698B718-6AB9-463B-8BAC-397C1B7B4B44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03FA537D-6034-CDD9-3651-5FAF578BB39D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B45DF9ED-2216-E619-8731-616CB771C8D7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DCAC7FE3-82CF-B2A7-C15E-C32DD6ACB0F6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CCB47E1-6F3F-ABD8-0A0A-0449B0EFD6C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67707A-D47C-E5A0-B7D8-8CC06C0FA842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EC196589-05B9-6FE3-9AEF-C9DBFA031B9E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rgbClr val="D12525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459245C8-586C-D20E-3C87-8E52C912F754}"/>
              </a:ext>
            </a:extLst>
          </p:cNvPr>
          <p:cNvSpPr/>
          <p:nvPr/>
        </p:nvSpPr>
        <p:spPr>
          <a:xfrm>
            <a:off x="2482746" y="1880571"/>
            <a:ext cx="759999" cy="363719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会社</a:t>
            </a:r>
            <a:endParaRPr kumimoji="1" lang="ja-JP" altLang="en-US" sz="2000" dirty="0">
              <a:solidFill>
                <a:sysClr val="windowText" lastClr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BA18306-2237-77C8-91E5-35DAADD2631D}"/>
              </a:ext>
            </a:extLst>
          </p:cNvPr>
          <p:cNvSpPr/>
          <p:nvPr/>
        </p:nvSpPr>
        <p:spPr>
          <a:xfrm>
            <a:off x="5643721" y="366759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銀行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EA636F24-9599-5CE1-F589-7DE62DFCF361}"/>
              </a:ext>
            </a:extLst>
          </p:cNvPr>
          <p:cNvSpPr/>
          <p:nvPr/>
        </p:nvSpPr>
        <p:spPr>
          <a:xfrm>
            <a:off x="6942749" y="2323405"/>
            <a:ext cx="1476010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ごみ処理場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D2BBB59-77B3-030B-150D-08B3FD492446}"/>
              </a:ext>
            </a:extLst>
          </p:cNvPr>
          <p:cNvSpPr/>
          <p:nvPr/>
        </p:nvSpPr>
        <p:spPr>
          <a:xfrm>
            <a:off x="4131938" y="5666185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公園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B49857C7-D3D1-1DE5-3187-A5B1CD28608B}"/>
              </a:ext>
            </a:extLst>
          </p:cNvPr>
          <p:cNvSpPr/>
          <p:nvPr/>
        </p:nvSpPr>
        <p:spPr>
          <a:xfrm>
            <a:off x="871265" y="2383741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市民病院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FE7EA9F-5072-2A06-4DC8-B01822936C3E}"/>
              </a:ext>
            </a:extLst>
          </p:cNvPr>
          <p:cNvSpPr/>
          <p:nvPr/>
        </p:nvSpPr>
        <p:spPr>
          <a:xfrm>
            <a:off x="4055896" y="2747341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小学校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7A06201B-AE77-4530-9A7F-7427533CC46C}"/>
              </a:ext>
            </a:extLst>
          </p:cNvPr>
          <p:cNvSpPr/>
          <p:nvPr/>
        </p:nvSpPr>
        <p:spPr>
          <a:xfrm>
            <a:off x="2595494" y="3797899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信号機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B81C594-1FF9-1629-2E6C-504D18175FBA}"/>
              </a:ext>
            </a:extLst>
          </p:cNvPr>
          <p:cNvSpPr/>
          <p:nvPr/>
        </p:nvSpPr>
        <p:spPr>
          <a:xfrm>
            <a:off x="6578937" y="4518620"/>
            <a:ext cx="983638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市役所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21FEC7E-82FC-4221-885E-6EF08C2DC371}"/>
              </a:ext>
            </a:extLst>
          </p:cNvPr>
          <p:cNvSpPr/>
          <p:nvPr/>
        </p:nvSpPr>
        <p:spPr>
          <a:xfrm>
            <a:off x="7581918" y="5745989"/>
            <a:ext cx="764483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交番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7922172A-19BC-3F8C-9511-E734FBEEC956}"/>
              </a:ext>
            </a:extLst>
          </p:cNvPr>
          <p:cNvSpPr/>
          <p:nvPr/>
        </p:nvSpPr>
        <p:spPr>
          <a:xfrm>
            <a:off x="548933" y="5719104"/>
            <a:ext cx="1224136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コンビニ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7237FDE7-E213-89E3-B8A5-510307ADBE9A}"/>
              </a:ext>
            </a:extLst>
          </p:cNvPr>
          <p:cNvSpPr/>
          <p:nvPr/>
        </p:nvSpPr>
        <p:spPr>
          <a:xfrm>
            <a:off x="309963" y="3672832"/>
            <a:ext cx="1399042" cy="363600"/>
          </a:xfrm>
          <a:prstGeom prst="rect">
            <a:avLst/>
          </a:prstGeom>
          <a:solidFill>
            <a:schemeClr val="bg1"/>
          </a:solidFill>
          <a:ln w="31750">
            <a:solidFill>
              <a:srgbClr val="D125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ysClr val="windowText" lastClr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レストラン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2A660CF-88AE-75D2-BC39-BDFFDE524F2E}"/>
              </a:ext>
            </a:extLst>
          </p:cNvPr>
          <p:cNvSpPr txBox="1"/>
          <p:nvPr/>
        </p:nvSpPr>
        <p:spPr>
          <a:xfrm>
            <a:off x="6745178" y="885167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</p:spTree>
    <p:extLst>
      <p:ext uri="{BB962C8B-B14F-4D97-AF65-F5344CB8AC3E}">
        <p14:creationId xmlns:p14="http://schemas.microsoft.com/office/powerpoint/2010/main" val="312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9" grpId="0" animBg="1"/>
      <p:bldP spid="22" grpId="0" animBg="1"/>
      <p:bldP spid="20" grpId="0" animBg="1"/>
      <p:bldP spid="20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1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57307534-2119-A5F1-B840-4AD5866EBD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043" y="478166"/>
            <a:ext cx="1833650" cy="1899978"/>
          </a:xfrm>
          <a:prstGeom prst="rect">
            <a:avLst/>
          </a:prstGeom>
        </p:spPr>
      </p:pic>
      <p:sp>
        <p:nvSpPr>
          <p:cNvPr id="3" name="スライド番号プレースホルダー 21">
            <a:extLst>
              <a:ext uri="{FF2B5EF4-FFF2-40B4-BE49-F238E27FC236}">
                <a16:creationId xmlns:a16="http://schemas.microsoft.com/office/drawing/2014/main" id="{566268F9-D6D7-053F-F93C-2F892EEF9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8484" y="6574636"/>
            <a:ext cx="419472" cy="18937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C3962C-59A4-486A-8D44-A9781E017F69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81CB0EB0-C13D-AE19-3CFD-1E9739C6B251}"/>
              </a:ext>
            </a:extLst>
          </p:cNvPr>
          <p:cNvSpPr/>
          <p:nvPr/>
        </p:nvSpPr>
        <p:spPr bwMode="auto">
          <a:xfrm>
            <a:off x="326210" y="1105052"/>
            <a:ext cx="8493939" cy="1136017"/>
          </a:xfrm>
          <a:prstGeom prst="roundRect">
            <a:avLst>
              <a:gd name="adj" fmla="val 2377"/>
            </a:avLst>
          </a:prstGeom>
          <a:noFill/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F1A30D1E-B06E-375D-654B-6AFB36721AE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99285" y="881221"/>
            <a:ext cx="8776123" cy="122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皆さんは「税金」にどのようなイメージを持っていますか？</a:t>
            </a:r>
            <a:endParaRPr kumimoji="1" lang="en-US" altLang="ja-JP" sz="2000" i="0" u="none" strike="noStrike" kern="1200" cap="none" spc="0" normalizeH="0" baseline="0" noProof="0" dirty="0">
              <a:ln>
                <a:noFill/>
              </a:ln>
              <a:solidFill>
                <a:srgbClr val="F25044"/>
              </a:solidFill>
              <a:effectLst/>
              <a:uLnTx/>
              <a:uFillTx/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わたしたちの身の回りには、国や地方公共団体による「公共サービス」や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「公共施設」があります。</a:t>
            </a: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9ACDE9B2-3E47-4893-E37C-1872143E744C}"/>
              </a:ext>
            </a:extLst>
          </p:cNvPr>
          <p:cNvSpPr/>
          <p:nvPr/>
        </p:nvSpPr>
        <p:spPr bwMode="auto">
          <a:xfrm>
            <a:off x="5457554" y="2613228"/>
            <a:ext cx="3507057" cy="3713140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D8238CF-DE13-9F62-7667-ACBFEF4DF2BB}"/>
              </a:ext>
            </a:extLst>
          </p:cNvPr>
          <p:cNvSpPr/>
          <p:nvPr/>
        </p:nvSpPr>
        <p:spPr bwMode="auto">
          <a:xfrm>
            <a:off x="188491" y="2613228"/>
            <a:ext cx="5171477" cy="3704763"/>
          </a:xfrm>
          <a:prstGeom prst="roundRect">
            <a:avLst>
              <a:gd name="adj" fmla="val 0"/>
            </a:avLst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F383FFF-07BE-E2A0-C0AA-227607E58C0D}"/>
              </a:ext>
            </a:extLst>
          </p:cNvPr>
          <p:cNvGrpSpPr/>
          <p:nvPr/>
        </p:nvGrpSpPr>
        <p:grpSpPr>
          <a:xfrm>
            <a:off x="6000291" y="2699863"/>
            <a:ext cx="2281056" cy="576361"/>
            <a:chOff x="6299670" y="2684109"/>
            <a:chExt cx="2281056" cy="576361"/>
          </a:xfrm>
        </p:grpSpPr>
        <p:sp>
          <p:nvSpPr>
            <p:cNvPr id="9" name="Rectangle 56">
              <a:extLst>
                <a:ext uri="{FF2B5EF4-FFF2-40B4-BE49-F238E27FC236}">
                  <a16:creationId xmlns:a16="http://schemas.microsoft.com/office/drawing/2014/main" id="{ED5FCAF9-1215-B3EF-34FA-5E5C234DA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3893" y="2713461"/>
              <a:ext cx="1016833" cy="547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道路、学校、公園 など</a:t>
              </a: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7BE8F26B-E08B-E853-00D5-0CC5101F1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9670" y="2786910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20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公共施設</a:t>
              </a:r>
            </a:p>
          </p:txBody>
        </p:sp>
        <p:sp>
          <p:nvSpPr>
            <p:cNvPr id="11" name="Text Box 23">
              <a:extLst>
                <a:ext uri="{FF2B5EF4-FFF2-40B4-BE49-F238E27FC236}">
                  <a16:creationId xmlns:a16="http://schemas.microsoft.com/office/drawing/2014/main" id="{47DDC32B-0205-741E-3260-9FF5F24D3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7344" y="2684109"/>
              <a:ext cx="86433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F25044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こうきょうしせつ</a:t>
              </a:r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5B791AE-AD20-5401-5B98-2B038EE0F404}"/>
              </a:ext>
            </a:extLst>
          </p:cNvPr>
          <p:cNvGrpSpPr/>
          <p:nvPr/>
        </p:nvGrpSpPr>
        <p:grpSpPr>
          <a:xfrm>
            <a:off x="646720" y="2744173"/>
            <a:ext cx="4501344" cy="458601"/>
            <a:chOff x="840424" y="2728419"/>
            <a:chExt cx="4501344" cy="458601"/>
          </a:xfrm>
        </p:grpSpPr>
        <p:sp>
          <p:nvSpPr>
            <p:cNvPr id="13" name="Rectangle 45">
              <a:extLst>
                <a:ext uri="{FF2B5EF4-FFF2-40B4-BE49-F238E27FC236}">
                  <a16:creationId xmlns:a16="http://schemas.microsoft.com/office/drawing/2014/main" id="{BDC22A22-56A8-8696-0410-EC6A4DA31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5601" y="2831955"/>
              <a:ext cx="2906167" cy="300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14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警察、消防、ごみ収集、福祉 など</a:t>
              </a:r>
            </a:p>
          </p:txBody>
        </p:sp>
        <p:sp>
          <p:nvSpPr>
            <p:cNvPr id="14" name="Text Box 22">
              <a:extLst>
                <a:ext uri="{FF2B5EF4-FFF2-40B4-BE49-F238E27FC236}">
                  <a16:creationId xmlns:a16="http://schemas.microsoft.com/office/drawing/2014/main" id="{A453E829-7A69-8DB4-39AF-BF9AF8FE63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0424" y="2786910"/>
              <a:ext cx="157927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rgbClr val="F25044"/>
                  </a:solidFill>
                  <a:effectLst/>
                  <a:uLnTx/>
                  <a:uFillTx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公共サービス</a:t>
              </a:r>
            </a:p>
          </p:txBody>
        </p:sp>
        <p:sp>
          <p:nvSpPr>
            <p:cNvPr id="15" name="Rectangle 45">
              <a:extLst>
                <a:ext uri="{FF2B5EF4-FFF2-40B4-BE49-F238E27FC236}">
                  <a16:creationId xmlns:a16="http://schemas.microsoft.com/office/drawing/2014/main" id="{FA843609-16CE-58AC-39CA-415FDAA2E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9744" y="2728419"/>
              <a:ext cx="445347" cy="21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" panose="02020603050405020304" pitchFamily="18" charset="0"/>
                  <a:ea typeface="Osaka" charset="-128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None/>
                <a:defRPr/>
              </a:pPr>
              <a:r>
                <a:rPr lang="ja-JP" altLang="en-US" sz="8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ふくし</a:t>
              </a:r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38EC12AC-1AC2-29C9-51BD-DA64F2E8153B}"/>
              </a:ext>
            </a:extLst>
          </p:cNvPr>
          <p:cNvGrpSpPr/>
          <p:nvPr/>
        </p:nvGrpSpPr>
        <p:grpSpPr>
          <a:xfrm>
            <a:off x="2001234" y="3394577"/>
            <a:ext cx="1503915" cy="2546462"/>
            <a:chOff x="322297" y="3394577"/>
            <a:chExt cx="1503915" cy="2546462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AB0BAEEA-CFB5-0249-DC43-BBF5880029AA}"/>
                </a:ext>
              </a:extLst>
            </p:cNvPr>
            <p:cNvSpPr/>
            <p:nvPr/>
          </p:nvSpPr>
          <p:spPr bwMode="auto">
            <a:xfrm>
              <a:off x="322297" y="4452611"/>
              <a:ext cx="1503915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300" dirty="0">
                  <a:solidFill>
                    <a:srgbClr val="F46C62"/>
                  </a:solidFill>
                  <a:latin typeface="+mn-ea"/>
                </a:rPr>
                <a:t>ごみ処理費用</a:t>
              </a:r>
            </a:p>
            <a:p>
              <a:pPr algn="ctr" eaLnBrk="1" hangingPunct="1">
                <a:lnSpc>
                  <a:spcPct val="120000"/>
                </a:lnSpc>
                <a:defRPr/>
              </a:pPr>
              <a:r>
                <a:rPr lang="ja-JP" altLang="en-US" sz="1200" dirty="0">
                  <a:solidFill>
                    <a:srgbClr val="F46C62"/>
                  </a:solidFill>
                  <a:latin typeface="+mn-ea"/>
                </a:rPr>
                <a:t>（令和４年度）</a:t>
              </a:r>
              <a:endParaRPr lang="en-US" altLang="ja-JP" sz="1200" dirty="0">
                <a:solidFill>
                  <a:srgbClr val="F46C62"/>
                </a:solidFill>
                <a:latin typeface="+mn-ea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4,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726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２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19,800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18" name="Picture 35">
              <a:extLst>
                <a:ext uri="{FF2B5EF4-FFF2-40B4-BE49-F238E27FC236}">
                  <a16:creationId xmlns:a16="http://schemas.microsoft.com/office/drawing/2014/main" id="{2F70413B-132F-6D51-F5A9-76D14C4535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1129" y="3394577"/>
              <a:ext cx="1386251" cy="97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9A7B718-E225-E47B-2292-A000ABACC2F2}"/>
              </a:ext>
            </a:extLst>
          </p:cNvPr>
          <p:cNvGrpSpPr/>
          <p:nvPr/>
        </p:nvGrpSpPr>
        <p:grpSpPr>
          <a:xfrm>
            <a:off x="3680092" y="3419240"/>
            <a:ext cx="1600789" cy="2607077"/>
            <a:chOff x="3680092" y="3419240"/>
            <a:chExt cx="1600789" cy="2607077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5935A797-4F99-91AF-A17D-2B2CBBF4167D}"/>
                </a:ext>
              </a:extLst>
            </p:cNvPr>
            <p:cNvSpPr/>
            <p:nvPr/>
          </p:nvSpPr>
          <p:spPr bwMode="auto">
            <a:xfrm>
              <a:off x="3680092" y="4452611"/>
              <a:ext cx="1600789" cy="157370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国民医療費の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4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公費負担額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（令和３年度）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1,025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en-US" altLang="ja-JP" sz="1300" baseline="30000" dirty="0">
                  <a:solidFill>
                    <a:srgbClr val="000000"/>
                  </a:solidFill>
                  <a:latin typeface="+mn-ea"/>
                </a:rPr>
                <a:t>3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13</a:t>
              </a:r>
              <a:r>
                <a:rPr kumimoji="1" lang="en-US" altLang="ja-JP" sz="1300" dirty="0">
                  <a:solidFill>
                    <a:srgbClr val="000000"/>
                  </a:solidFill>
                  <a:latin typeface="+mn-ea"/>
                </a:rPr>
                <a:t>6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,300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1" name="Picture 36">
              <a:extLst>
                <a:ext uri="{FF2B5EF4-FFF2-40B4-BE49-F238E27FC236}">
                  <a16:creationId xmlns:a16="http://schemas.microsoft.com/office/drawing/2014/main" id="{4BB2EE05-1366-FA04-A3B1-8A61E7036F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73291" y="3419240"/>
              <a:ext cx="1014391" cy="101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33B32729-4116-DB46-2C56-939421C102C7}"/>
                </a:ext>
              </a:extLst>
            </p:cNvPr>
            <p:cNvSpPr/>
            <p:nvPr/>
          </p:nvSpPr>
          <p:spPr bwMode="auto">
            <a:xfrm>
              <a:off x="4228415" y="4353783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HGPｺﾞｼｯｸE" panose="020B0900000000000000" pitchFamily="50" charset="-128"/>
                  <a:ea typeface="HGPｺﾞｼｯｸE" panose="020B0900000000000000" pitchFamily="50" charset="-128"/>
                  <a:cs typeface="+mn-cs"/>
                </a:rPr>
                <a:t>いりょう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9A5C4B2D-9480-EA93-4FBE-B8913F429CE5}"/>
                </a:ext>
              </a:extLst>
            </p:cNvPr>
            <p:cNvSpPr/>
            <p:nvPr/>
          </p:nvSpPr>
          <p:spPr bwMode="auto">
            <a:xfrm>
              <a:off x="4288169" y="4632510"/>
              <a:ext cx="562771" cy="250560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800" dirty="0">
                  <a:solidFill>
                    <a:srgbClr val="F46C62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ふたん</a:t>
              </a:r>
              <a:endPara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  <a:cs typeface="+mn-cs"/>
              </a:endParaRP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B7F4934C-EFA2-BC27-0EBF-289FA3EB5199}"/>
              </a:ext>
            </a:extLst>
          </p:cNvPr>
          <p:cNvGrpSpPr/>
          <p:nvPr/>
        </p:nvGrpSpPr>
        <p:grpSpPr>
          <a:xfrm>
            <a:off x="322297" y="3498585"/>
            <a:ext cx="1523311" cy="2442454"/>
            <a:chOff x="1991496" y="3498585"/>
            <a:chExt cx="1523311" cy="2442454"/>
          </a:xfrm>
        </p:grpSpPr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B3410CE4-965D-342F-9CB3-63AEA2BB6C30}"/>
                </a:ext>
              </a:extLst>
            </p:cNvPr>
            <p:cNvSpPr/>
            <p:nvPr/>
          </p:nvSpPr>
          <p:spPr bwMode="auto">
            <a:xfrm>
              <a:off x="1991496" y="4452611"/>
              <a:ext cx="152331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警察費・消防費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ja-JP" altLang="en-US" sz="1200" dirty="0">
                  <a:solidFill>
                    <a:srgbClr val="F46C62"/>
                  </a:solidFill>
                  <a:latin typeface="+mn-ea"/>
                </a:rPr>
                <a:t>４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  <a:endParaRPr kumimoji="1" lang="en-US" altLang="ja-JP" sz="12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ja-JP" sz="1300" dirty="0">
                  <a:solidFill>
                    <a:srgbClr val="000000"/>
                  </a:solidFill>
                  <a:latin typeface="+mn-ea"/>
                </a:rPr>
                <a:t>3,177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kumimoji="1" lang="ja-JP" altLang="en-US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１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国民１人当たり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42,560</a:t>
              </a: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円</a:t>
              </a:r>
            </a:p>
          </p:txBody>
        </p:sp>
        <p:pic>
          <p:nvPicPr>
            <p:cNvPr id="26" name="Picture 50">
              <a:extLst>
                <a:ext uri="{FF2B5EF4-FFF2-40B4-BE49-F238E27FC236}">
                  <a16:creationId xmlns:a16="http://schemas.microsoft.com/office/drawing/2014/main" id="{98530D8E-8427-AC32-19C5-B9DB6BDB8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88452" y="3498585"/>
              <a:ext cx="1329398" cy="816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6843FAA4-4670-3824-3B5B-04DDED409FC0}"/>
              </a:ext>
            </a:extLst>
          </p:cNvPr>
          <p:cNvGrpSpPr/>
          <p:nvPr/>
        </p:nvGrpSpPr>
        <p:grpSpPr>
          <a:xfrm>
            <a:off x="5481816" y="3385141"/>
            <a:ext cx="1579136" cy="2107196"/>
            <a:chOff x="5481816" y="3385141"/>
            <a:chExt cx="1579136" cy="2107196"/>
          </a:xfrm>
        </p:grpSpPr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8349867B-A125-B54D-0193-8CE69E9FC3D9}"/>
                </a:ext>
              </a:extLst>
            </p:cNvPr>
            <p:cNvSpPr/>
            <p:nvPr/>
          </p:nvSpPr>
          <p:spPr bwMode="auto">
            <a:xfrm>
              <a:off x="5481816" y="4452611"/>
              <a:ext cx="1579136" cy="1039726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道路整備事業費</a:t>
              </a:r>
              <a:endParaRPr kumimoji="1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</a:t>
              </a: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６</a:t>
              </a:r>
              <a:r>
                <a:rPr kumimoji="1" lang="zh-TW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兆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6,7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15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ja-JP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</a:t>
              </a:r>
              <a:r>
                <a:rPr lang="en-US" altLang="zh-TW" sz="1300" baseline="30000" dirty="0">
                  <a:solidFill>
                    <a:srgbClr val="000000"/>
                  </a:solidFill>
                  <a:latin typeface="+mn-ea"/>
                </a:rPr>
                <a:t>4</a:t>
              </a:r>
              <a:endParaRPr kumimoji="1" lang="zh-TW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29" name="Picture 51">
              <a:extLst>
                <a:ext uri="{FF2B5EF4-FFF2-40B4-BE49-F238E27FC236}">
                  <a16:creationId xmlns:a16="http://schemas.microsoft.com/office/drawing/2014/main" id="{DE0E1C76-E29E-C67B-B1A0-A40692B03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40272" y="3385141"/>
              <a:ext cx="1462225" cy="990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2306D21C-037D-83D5-1743-40BC609F4299}"/>
              </a:ext>
            </a:extLst>
          </p:cNvPr>
          <p:cNvGrpSpPr/>
          <p:nvPr/>
        </p:nvGrpSpPr>
        <p:grpSpPr>
          <a:xfrm>
            <a:off x="7245552" y="3502941"/>
            <a:ext cx="1549281" cy="2438098"/>
            <a:chOff x="7245552" y="3502941"/>
            <a:chExt cx="1549281" cy="2438098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D0FD2553-558F-35B9-4768-48535EEC991C}"/>
                </a:ext>
              </a:extLst>
            </p:cNvPr>
            <p:cNvSpPr/>
            <p:nvPr/>
          </p:nvSpPr>
          <p:spPr bwMode="auto">
            <a:xfrm>
              <a:off x="7245552" y="4452611"/>
              <a:ext cx="1549281" cy="1488428"/>
            </a:xfrm>
            <a:prstGeom prst="rect">
              <a:avLst/>
            </a:prstGeom>
            <a:noFill/>
            <a:ln w="15875" cap="rnd" cmpd="sng" algn="ctr">
              <a:noFill/>
              <a:prstDash val="solid"/>
              <a:round/>
              <a:headEnd type="none" w="med" len="med"/>
              <a:tailEnd type="none" w="med" len="med"/>
              <a:extLst>
                <a:ext uri="{C807C97D-BFC1-408E-A445-0C87EB9F89A2}">
                  <ask:lineSketchStyleProps xmlns:ask="http://schemas.microsoft.com/office/drawing/2018/sketchyshapes" xmlns="" sd="1219033472">
                    <a:custGeom>
                      <a:avLst/>
                      <a:gdLst>
                        <a:gd name="connsiteX0" fmla="*/ 0 w 1211263"/>
                        <a:gd name="connsiteY0" fmla="*/ 0 h 2624110"/>
                        <a:gd name="connsiteX1" fmla="*/ 1211263 w 1211263"/>
                        <a:gd name="connsiteY1" fmla="*/ 0 h 2624110"/>
                        <a:gd name="connsiteX2" fmla="*/ 1211263 w 1211263"/>
                        <a:gd name="connsiteY2" fmla="*/ 2099288 h 2624110"/>
                        <a:gd name="connsiteX3" fmla="*/ 605631 w 1211263"/>
                        <a:gd name="connsiteY3" fmla="*/ 2624110 h 2624110"/>
                        <a:gd name="connsiteX4" fmla="*/ 0 w 1211263"/>
                        <a:gd name="connsiteY4" fmla="*/ 2099288 h 2624110"/>
                        <a:gd name="connsiteX5" fmla="*/ 0 w 1211263"/>
                        <a:gd name="connsiteY5" fmla="*/ 0 h 26241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11263" h="2624110" fill="none" extrusionOk="0">
                          <a:moveTo>
                            <a:pt x="0" y="0"/>
                          </a:moveTo>
                          <a:cubicBezTo>
                            <a:pt x="232634" y="-67934"/>
                            <a:pt x="665737" y="97290"/>
                            <a:pt x="1211263" y="0"/>
                          </a:cubicBezTo>
                          <a:cubicBezTo>
                            <a:pt x="1163032" y="543323"/>
                            <a:pt x="1295718" y="1462834"/>
                            <a:pt x="1211263" y="2099288"/>
                          </a:cubicBezTo>
                          <a:cubicBezTo>
                            <a:pt x="1030875" y="2206430"/>
                            <a:pt x="774250" y="2555893"/>
                            <a:pt x="605631" y="2624110"/>
                          </a:cubicBezTo>
                          <a:cubicBezTo>
                            <a:pt x="420511" y="2380457"/>
                            <a:pt x="164996" y="2190916"/>
                            <a:pt x="0" y="2099288"/>
                          </a:cubicBezTo>
                          <a:cubicBezTo>
                            <a:pt x="130954" y="1865938"/>
                            <a:pt x="43574" y="843411"/>
                            <a:pt x="0" y="0"/>
                          </a:cubicBezTo>
                          <a:close/>
                        </a:path>
                        <a:path w="1211263" h="2624110" stroke="0" extrusionOk="0">
                          <a:moveTo>
                            <a:pt x="0" y="0"/>
                          </a:moveTo>
                          <a:cubicBezTo>
                            <a:pt x="335964" y="87192"/>
                            <a:pt x="761896" y="38081"/>
                            <a:pt x="1211263" y="0"/>
                          </a:cubicBezTo>
                          <a:cubicBezTo>
                            <a:pt x="1078381" y="984501"/>
                            <a:pt x="1296214" y="1754749"/>
                            <a:pt x="1211263" y="2099288"/>
                          </a:cubicBezTo>
                          <a:cubicBezTo>
                            <a:pt x="914132" y="2354604"/>
                            <a:pt x="705801" y="2518241"/>
                            <a:pt x="605631" y="2624110"/>
                          </a:cubicBezTo>
                          <a:cubicBezTo>
                            <a:pt x="335906" y="2465582"/>
                            <a:pt x="113316" y="2180152"/>
                            <a:pt x="0" y="2099288"/>
                          </a:cubicBezTo>
                          <a:cubicBezTo>
                            <a:pt x="-49533" y="1816693"/>
                            <a:pt x="-14809" y="370816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校舎・体育館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などの建設費用</a:t>
              </a:r>
              <a:endParaRPr kumimoji="1" lang="en-US" altLang="ja-JP" sz="1300" b="0" i="0" u="none" strike="noStrike" kern="1200" cap="none" spc="0" normalizeH="0" baseline="0" noProof="0" dirty="0">
                <a:ln>
                  <a:noFill/>
                </a:ln>
                <a:solidFill>
                  <a:srgbClr val="F46C62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46C62"/>
                  </a:solidFill>
                  <a:effectLst/>
                  <a:uLnTx/>
                  <a:uFillTx/>
                  <a:latin typeface="+mn-ea"/>
                  <a:cs typeface="+mn-cs"/>
                </a:rPr>
                <a:t>（令和６年度）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005BAD"/>
                </a:solidFill>
                <a:effectLst/>
                <a:uLnTx/>
                <a:uFillTx/>
                <a:latin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約</a:t>
              </a:r>
              <a:r>
                <a:rPr kumimoji="1" lang="en-US" altLang="zh-TW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7</a:t>
              </a:r>
              <a:r>
                <a:rPr kumimoji="1" lang="en-US" altLang="ja-JP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32</a:t>
              </a:r>
              <a:r>
                <a:rPr kumimoji="1" lang="zh-TW" altLang="en-US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億円</a:t>
              </a:r>
              <a:r>
                <a:rPr kumimoji="1" lang="en-US" altLang="zh-TW" sz="13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ea"/>
                  <a:cs typeface="+mn-cs"/>
                </a:rPr>
                <a:t>※5</a:t>
              </a:r>
              <a:endParaRPr kumimoji="1" lang="ja-JP" altLang="en-US" sz="13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cs typeface="+mn-cs"/>
              </a:endParaRPr>
            </a:p>
          </p:txBody>
        </p:sp>
        <p:pic>
          <p:nvPicPr>
            <p:cNvPr id="32" name="Picture 34">
              <a:extLst>
                <a:ext uri="{FF2B5EF4-FFF2-40B4-BE49-F238E27FC236}">
                  <a16:creationId xmlns:a16="http://schemas.microsoft.com/office/drawing/2014/main" id="{1D206231-273B-A93F-7B0D-6E2430CC20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38783" y="3502941"/>
              <a:ext cx="1162819" cy="7170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DE51356D-DDBB-CA76-2A80-D5F9F356622E}"/>
              </a:ext>
            </a:extLst>
          </p:cNvPr>
          <p:cNvCxnSpPr>
            <a:cxnSpLocks/>
          </p:cNvCxnSpPr>
          <p:nvPr/>
        </p:nvCxnSpPr>
        <p:spPr bwMode="auto">
          <a:xfrm>
            <a:off x="1908854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0EEE31F-8442-8D8F-80CD-2B4B29FCE784}"/>
              </a:ext>
            </a:extLst>
          </p:cNvPr>
          <p:cNvCxnSpPr>
            <a:cxnSpLocks/>
          </p:cNvCxnSpPr>
          <p:nvPr/>
        </p:nvCxnSpPr>
        <p:spPr bwMode="auto">
          <a:xfrm>
            <a:off x="3597449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42F866FD-C089-FC66-E404-791DB367D09D}"/>
              </a:ext>
            </a:extLst>
          </p:cNvPr>
          <p:cNvCxnSpPr>
            <a:cxnSpLocks/>
          </p:cNvCxnSpPr>
          <p:nvPr/>
        </p:nvCxnSpPr>
        <p:spPr bwMode="auto">
          <a:xfrm>
            <a:off x="7153252" y="3490182"/>
            <a:ext cx="0" cy="2497947"/>
          </a:xfrm>
          <a:prstGeom prst="line">
            <a:avLst/>
          </a:prstGeom>
          <a:noFill/>
          <a:ln w="6350" cap="flat" cmpd="sng" algn="ctr">
            <a:solidFill>
              <a:srgbClr val="F46C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3984CE52-6B77-147E-CD0D-FF1C6B48BFFE}"/>
              </a:ext>
            </a:extLst>
          </p:cNvPr>
          <p:cNvGrpSpPr/>
          <p:nvPr/>
        </p:nvGrpSpPr>
        <p:grpSpPr>
          <a:xfrm>
            <a:off x="162607" y="6459730"/>
            <a:ext cx="8942072" cy="156101"/>
            <a:chOff x="109010" y="6306644"/>
            <a:chExt cx="8942072" cy="156101"/>
          </a:xfrm>
        </p:grpSpPr>
        <p:sp>
          <p:nvSpPr>
            <p:cNvPr id="37" name="角丸四角形 15">
              <a:extLst>
                <a:ext uri="{FF2B5EF4-FFF2-40B4-BE49-F238E27FC236}">
                  <a16:creationId xmlns:a16="http://schemas.microsoft.com/office/drawing/2014/main" id="{869C8437-EB76-1A2F-8441-0FDC3B7CA3C2}"/>
                </a:ext>
              </a:extLst>
            </p:cNvPr>
            <p:cNvSpPr/>
            <p:nvPr/>
          </p:nvSpPr>
          <p:spPr>
            <a:xfrm>
              <a:off x="109010" y="6306644"/>
              <a:ext cx="5281871" cy="132175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１・２　出所：総務省「令和６年版地方財政白書」　　　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３　出所：厚生労働省「令和３（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2021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）年度国民医療費の概況」</a:t>
              </a:r>
            </a:p>
          </p:txBody>
        </p:sp>
        <p:sp>
          <p:nvSpPr>
            <p:cNvPr id="38" name="角丸四角形 40">
              <a:extLst>
                <a:ext uri="{FF2B5EF4-FFF2-40B4-BE49-F238E27FC236}">
                  <a16:creationId xmlns:a16="http://schemas.microsoft.com/office/drawing/2014/main" id="{5F046968-3AB3-5751-D70C-E86F331DF5DD}"/>
                </a:ext>
              </a:extLst>
            </p:cNvPr>
            <p:cNvSpPr/>
            <p:nvPr/>
          </p:nvSpPr>
          <p:spPr>
            <a:xfrm>
              <a:off x="5312802" y="6306644"/>
              <a:ext cx="3738280" cy="1561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0000"/>
                </a:lnSpc>
              </a:pP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※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４・５　出所：財務省</a:t>
              </a:r>
              <a:r>
                <a:rPr lang="en-US" altLang="ja-JP" sz="800" dirty="0">
                  <a:solidFill>
                    <a:schemeClr val="tx1"/>
                  </a:solidFill>
                  <a:latin typeface="+mn-ea"/>
                </a:rPr>
                <a:t>｢</a:t>
              </a:r>
              <a:r>
                <a:rPr lang="ja-JP" altLang="en-US" sz="800" dirty="0">
                  <a:solidFill>
                    <a:schemeClr val="tx1"/>
                  </a:solidFill>
                  <a:latin typeface="+mn-ea"/>
                </a:rPr>
                <a:t>令和６年度予算及び財政投融資計画の説明」　　　</a:t>
              </a:r>
            </a:p>
          </p:txBody>
        </p:sp>
      </p:grpSp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23D6CD97-720F-7AC8-FBCC-EDBEF63FD81B}"/>
              </a:ext>
            </a:extLst>
          </p:cNvPr>
          <p:cNvSpPr/>
          <p:nvPr/>
        </p:nvSpPr>
        <p:spPr>
          <a:xfrm>
            <a:off x="162608" y="2127848"/>
            <a:ext cx="8812800" cy="524754"/>
          </a:xfrm>
          <a:prstGeom prst="roundRect">
            <a:avLst>
              <a:gd name="adj" fmla="val 0"/>
            </a:avLst>
          </a:prstGeom>
          <a:solidFill>
            <a:srgbClr val="F46C6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052" dirty="0"/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67CDD68B-3E2A-83C6-4B74-83712496CE2E}"/>
              </a:ext>
            </a:extLst>
          </p:cNvPr>
          <p:cNvSpPr/>
          <p:nvPr/>
        </p:nvSpPr>
        <p:spPr>
          <a:xfrm>
            <a:off x="2834889" y="2169641"/>
            <a:ext cx="3483326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2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「税金」</a:t>
            </a:r>
            <a:r>
              <a:rPr lang="ja-JP" altLang="en-US" sz="2800" kern="0" spc="-10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により賄われています。</a:t>
            </a:r>
            <a:endParaRPr lang="ja-JP" altLang="en-US" sz="2400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1" name="Text Box 12">
            <a:extLst>
              <a:ext uri="{FF2B5EF4-FFF2-40B4-BE49-F238E27FC236}">
                <a16:creationId xmlns:a16="http://schemas.microsoft.com/office/drawing/2014/main" id="{38EFF27C-57FE-0E05-07A7-B8CF604DB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2" name="Rectangle 26">
            <a:extLst>
              <a:ext uri="{FF2B5EF4-FFF2-40B4-BE49-F238E27FC236}">
                <a16:creationId xmlns:a16="http://schemas.microsoft.com/office/drawing/2014/main" id="{17F078E7-F45F-2F71-75C2-ADBA0BD66E0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99942" y="1639263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こうきょうしせつ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64C1A66F-6599-19EC-0404-1DF7ACD89AE4}"/>
              </a:ext>
            </a:extLst>
          </p:cNvPr>
          <p:cNvSpPr/>
          <p:nvPr/>
        </p:nvSpPr>
        <p:spPr>
          <a:xfrm>
            <a:off x="4587828" y="2212717"/>
            <a:ext cx="291748" cy="123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>
            <a:spAutoFit/>
          </a:bodyPr>
          <a:lstStyle/>
          <a:p>
            <a:pPr algn="ctr">
              <a:spcBef>
                <a:spcPct val="0"/>
              </a:spcBef>
            </a:pPr>
            <a:r>
              <a:rPr lang="ja-JP" altLang="en-US" sz="800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まかな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:a16="http://schemas.microsoft.com/office/drawing/2014/main" id="{E138E73E-6A94-70DA-7D90-FDD45526A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16" y="2708711"/>
            <a:ext cx="59343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ja-JP" altLang="en-US" sz="800" dirty="0">
                <a:solidFill>
                  <a:srgbClr val="F25044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こうきょう</a:t>
            </a:r>
          </a:p>
        </p:txBody>
      </p:sp>
      <p:sp>
        <p:nvSpPr>
          <p:cNvPr id="45" name="Rectangle 26">
            <a:extLst>
              <a:ext uri="{FF2B5EF4-FFF2-40B4-BE49-F238E27FC236}">
                <a16:creationId xmlns:a16="http://schemas.microsoft.com/office/drawing/2014/main" id="{BE5E1942-BF2E-6B3E-D6D5-99CE9085A935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190092" y="1293817"/>
            <a:ext cx="886373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こうきょう</a:t>
            </a:r>
          </a:p>
        </p:txBody>
      </p:sp>
    </p:spTree>
    <p:extLst>
      <p:ext uri="{BB962C8B-B14F-4D97-AF65-F5344CB8AC3E}">
        <p14:creationId xmlns:p14="http://schemas.microsoft.com/office/powerpoint/2010/main" val="37351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39" grpId="0" animBg="1"/>
      <p:bldP spid="42" grpId="0"/>
      <p:bldP spid="43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01052C-A717-4330-073C-179D0B7D4E15}"/>
              </a:ext>
            </a:extLst>
          </p:cNvPr>
          <p:cNvSpPr txBox="1"/>
          <p:nvPr/>
        </p:nvSpPr>
        <p:spPr>
          <a:xfrm>
            <a:off x="878182" y="6493840"/>
            <a:ext cx="72338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動画で学ぼう</a:t>
            </a:r>
            <a:r>
              <a:rPr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：</a:t>
            </a:r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「税の学習コーナー」　</a:t>
            </a:r>
            <a:r>
              <a:rPr lang="en-US" altLang="ja-JP" sz="110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https://www.nta.go.jp/taxes/kids/video/index.htm#anime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endParaRPr lang="ja-JP" altLang="en-US" sz="1100" dirty="0">
              <a:latin typeface="+mn-ea"/>
              <a:ea typeface="+mn-ea"/>
            </a:endParaRP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2AD703A-2038-4ADF-3806-9347006CE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43" name="角丸四角形 31">
            <a:extLst>
              <a:ext uri="{FF2B5EF4-FFF2-40B4-BE49-F238E27FC236}">
                <a16:creationId xmlns:a16="http://schemas.microsoft.com/office/drawing/2014/main" id="{F3D29871-F5F9-7DFA-7A65-5D26227813F1}"/>
              </a:ext>
            </a:extLst>
          </p:cNvPr>
          <p:cNvSpPr/>
          <p:nvPr/>
        </p:nvSpPr>
        <p:spPr>
          <a:xfrm>
            <a:off x="5542473" y="5890062"/>
            <a:ext cx="3506219" cy="3480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855" dirty="0">
                <a:solidFill>
                  <a:schemeClr val="tx1"/>
                </a:solidFill>
              </a:rPr>
              <a:t>※</a:t>
            </a:r>
            <a:r>
              <a:rPr lang="ja-JP" altLang="en-US" sz="855" dirty="0">
                <a:solidFill>
                  <a:schemeClr val="tx1"/>
                </a:solidFill>
              </a:rPr>
              <a:t>出所：</a:t>
            </a:r>
            <a:r>
              <a:rPr lang="zh-TW" altLang="en-US" sz="855" dirty="0">
                <a:solidFill>
                  <a:schemeClr val="tx1"/>
                </a:solidFill>
              </a:rPr>
              <a:t>文部科学省「令和</a:t>
            </a:r>
            <a:r>
              <a:rPr lang="ja-JP" altLang="en-US" sz="855" dirty="0">
                <a:solidFill>
                  <a:schemeClr val="tx1"/>
                </a:solidFill>
              </a:rPr>
              <a:t>４</a:t>
            </a:r>
            <a:r>
              <a:rPr lang="zh-TW" altLang="en-US" sz="855" dirty="0">
                <a:solidFill>
                  <a:schemeClr val="tx1"/>
                </a:solidFill>
              </a:rPr>
              <a:t>年度地方教育費調査（令和</a:t>
            </a:r>
            <a:r>
              <a:rPr lang="ja-JP" altLang="en-US" sz="855" dirty="0">
                <a:solidFill>
                  <a:schemeClr val="tx1"/>
                </a:solidFill>
              </a:rPr>
              <a:t>３</a:t>
            </a:r>
            <a:r>
              <a:rPr lang="zh-TW" altLang="en-US" sz="855" dirty="0">
                <a:solidFill>
                  <a:schemeClr val="tx1"/>
                </a:solidFill>
              </a:rPr>
              <a:t>会計年度）」</a:t>
            </a:r>
            <a:r>
              <a:rPr lang="ja-JP" altLang="en-US" sz="855" dirty="0">
                <a:solidFill>
                  <a:schemeClr val="tx1"/>
                </a:solidFill>
              </a:rPr>
              <a:t>　　　</a:t>
            </a:r>
            <a:endParaRPr lang="en-US" altLang="ja-JP" sz="855" dirty="0">
              <a:solidFill>
                <a:schemeClr val="tx1"/>
              </a:solidFill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6A33358E-6980-35EA-60B7-76A1F7C915D9}"/>
              </a:ext>
            </a:extLst>
          </p:cNvPr>
          <p:cNvSpPr/>
          <p:nvPr/>
        </p:nvSpPr>
        <p:spPr>
          <a:xfrm>
            <a:off x="342377" y="2117575"/>
            <a:ext cx="8477773" cy="3814148"/>
          </a:xfrm>
          <a:prstGeom prst="rect">
            <a:avLst/>
          </a:prstGeom>
          <a:noFill/>
          <a:ln w="19050" cap="flat" cmpd="sng" algn="ctr">
            <a:solidFill>
              <a:srgbClr val="F25044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ja-JP" altLang="en-US" sz="2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D312994E-51C8-E435-15B9-24FE5521CF32}"/>
              </a:ext>
            </a:extLst>
          </p:cNvPr>
          <p:cNvSpPr txBox="1"/>
          <p:nvPr/>
        </p:nvSpPr>
        <p:spPr>
          <a:xfrm>
            <a:off x="455553" y="2190893"/>
            <a:ext cx="107433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kumimoji="1" lang="ja-JP" altLang="en-US" sz="1600" dirty="0"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（全国平均）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61DB81B8-6F41-9FF1-64D8-82915216051D}"/>
              </a:ext>
            </a:extLst>
          </p:cNvPr>
          <p:cNvGrpSpPr/>
          <p:nvPr/>
        </p:nvGrpSpPr>
        <p:grpSpPr>
          <a:xfrm>
            <a:off x="6384206" y="1981173"/>
            <a:ext cx="2247847" cy="3831213"/>
            <a:chOff x="6384206" y="1981173"/>
            <a:chExt cx="2247847" cy="3831213"/>
          </a:xfrm>
        </p:grpSpPr>
        <p:pic>
          <p:nvPicPr>
            <p:cNvPr id="53" name="図 52">
              <a:extLst>
                <a:ext uri="{FF2B5EF4-FFF2-40B4-BE49-F238E27FC236}">
                  <a16:creationId xmlns:a16="http://schemas.microsoft.com/office/drawing/2014/main" id="{68918FEB-A3B5-AA91-5231-F6F3B6FB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04275" y="1981173"/>
              <a:ext cx="1207709" cy="2906631"/>
            </a:xfrm>
            <a:prstGeom prst="rect">
              <a:avLst/>
            </a:prstGeom>
          </p:spPr>
        </p:pic>
        <p:sp>
          <p:nvSpPr>
            <p:cNvPr id="54" name="四角形: 角を丸くする 53">
              <a:extLst>
                <a:ext uri="{FF2B5EF4-FFF2-40B4-BE49-F238E27FC236}">
                  <a16:creationId xmlns:a16="http://schemas.microsoft.com/office/drawing/2014/main" id="{2BF2EFA3-5796-F280-1B14-0690ED78DB3D}"/>
                </a:ext>
              </a:extLst>
            </p:cNvPr>
            <p:cNvSpPr/>
            <p:nvPr/>
          </p:nvSpPr>
          <p:spPr>
            <a:xfrm>
              <a:off x="6384206" y="4902755"/>
              <a:ext cx="2247847" cy="348032"/>
            </a:xfrm>
            <a:prstGeom prst="roundRect">
              <a:avLst>
                <a:gd name="adj" fmla="val 5296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高校生</a:t>
              </a:r>
              <a:r>
                <a:rPr lang="ja-JP" altLang="en-US" sz="16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（全日制）</a:t>
              </a:r>
              <a:endParaRPr lang="ja-JP" altLang="en-US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A55561E3-6D80-C667-EE7F-423EAC4612AF}"/>
                </a:ext>
              </a:extLst>
            </p:cNvPr>
            <p:cNvSpPr txBox="1"/>
            <p:nvPr/>
          </p:nvSpPr>
          <p:spPr>
            <a:xfrm>
              <a:off x="6424882" y="5403700"/>
              <a:ext cx="2166495" cy="408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129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08D2D86-4ADD-0A76-CA05-477D98777917}"/>
              </a:ext>
            </a:extLst>
          </p:cNvPr>
          <p:cNvGrpSpPr/>
          <p:nvPr/>
        </p:nvGrpSpPr>
        <p:grpSpPr>
          <a:xfrm>
            <a:off x="3458596" y="2343882"/>
            <a:ext cx="2247847" cy="3468504"/>
            <a:chOff x="3458596" y="2343882"/>
            <a:chExt cx="2247847" cy="3468504"/>
          </a:xfrm>
        </p:grpSpPr>
        <p:pic>
          <p:nvPicPr>
            <p:cNvPr id="52" name="図 51">
              <a:extLst>
                <a:ext uri="{FF2B5EF4-FFF2-40B4-BE49-F238E27FC236}">
                  <a16:creationId xmlns:a16="http://schemas.microsoft.com/office/drawing/2014/main" id="{ED166F7F-DA8C-9F52-2B8F-9080C169E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67178" y="2343882"/>
              <a:ext cx="1030683" cy="2584956"/>
            </a:xfrm>
            <a:prstGeom prst="rect">
              <a:avLst/>
            </a:prstGeom>
          </p:spPr>
        </p:pic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F98263A7-47BB-9328-8165-81E741C9E125}"/>
                </a:ext>
              </a:extLst>
            </p:cNvPr>
            <p:cNvSpPr/>
            <p:nvPr/>
          </p:nvSpPr>
          <p:spPr>
            <a:xfrm>
              <a:off x="3458596" y="4902171"/>
              <a:ext cx="2247847" cy="349200"/>
            </a:xfrm>
            <a:prstGeom prst="roundRect">
              <a:avLst>
                <a:gd name="adj" fmla="val 8320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中学生</a:t>
              </a:r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954B40CA-0EF6-5B3F-5519-6CE3F7BF2D99}"/>
                </a:ext>
              </a:extLst>
            </p:cNvPr>
            <p:cNvSpPr txBox="1"/>
            <p:nvPr/>
          </p:nvSpPr>
          <p:spPr>
            <a:xfrm>
              <a:off x="3499272" y="5403701"/>
              <a:ext cx="2166495" cy="4086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1,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067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B75214E7-FE7E-1D21-4C57-46B2BD4CFDC8}"/>
              </a:ext>
            </a:extLst>
          </p:cNvPr>
          <p:cNvGrpSpPr/>
          <p:nvPr/>
        </p:nvGrpSpPr>
        <p:grpSpPr>
          <a:xfrm>
            <a:off x="532986" y="2841735"/>
            <a:ext cx="2247847" cy="2970652"/>
            <a:chOff x="532986" y="2841735"/>
            <a:chExt cx="2247847" cy="2970652"/>
          </a:xfrm>
        </p:grpSpPr>
        <p:pic>
          <p:nvPicPr>
            <p:cNvPr id="48" name="図 47">
              <a:extLst>
                <a:ext uri="{FF2B5EF4-FFF2-40B4-BE49-F238E27FC236}">
                  <a16:creationId xmlns:a16="http://schemas.microsoft.com/office/drawing/2014/main" id="{424A1ADD-F101-CED2-CA17-0FCD8ED34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7546" y="2841735"/>
              <a:ext cx="1158726" cy="1995721"/>
            </a:xfrm>
            <a:prstGeom prst="rect">
              <a:avLst/>
            </a:prstGeom>
          </p:spPr>
        </p:pic>
        <p:sp>
          <p:nvSpPr>
            <p:cNvPr id="58" name="四角形: 角を丸くする 57">
              <a:extLst>
                <a:ext uri="{FF2B5EF4-FFF2-40B4-BE49-F238E27FC236}">
                  <a16:creationId xmlns:a16="http://schemas.microsoft.com/office/drawing/2014/main" id="{7F8D5362-F0A0-D7EC-9D5C-E19DCA388E71}"/>
                </a:ext>
              </a:extLst>
            </p:cNvPr>
            <p:cNvSpPr/>
            <p:nvPr/>
          </p:nvSpPr>
          <p:spPr>
            <a:xfrm>
              <a:off x="532986" y="4902171"/>
              <a:ext cx="2247847" cy="349200"/>
            </a:xfrm>
            <a:prstGeom prst="roundRect">
              <a:avLst>
                <a:gd name="adj" fmla="val 7312"/>
              </a:avLst>
            </a:prstGeom>
            <a:noFill/>
            <a:ln w="19050" cap="flat" cmpd="sng" algn="ctr">
              <a:solidFill>
                <a:srgbClr val="F2504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1" hangingPunct="1"/>
              <a:r>
                <a:rPr lang="ja-JP" altLang="en-US" sz="2000" dirty="0">
                  <a:solidFill>
                    <a:srgbClr val="000000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小学生</a:t>
              </a:r>
            </a:p>
          </p:txBody>
        </p:sp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910C1AD7-693F-2E39-9B0D-4755A1F489AF}"/>
                </a:ext>
              </a:extLst>
            </p:cNvPr>
            <p:cNvSpPr txBox="1"/>
            <p:nvPr/>
          </p:nvSpPr>
          <p:spPr>
            <a:xfrm>
              <a:off x="573662" y="5403700"/>
              <a:ext cx="2166495" cy="408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spcAft>
                  <a:spcPts val="700"/>
                </a:spcAft>
              </a:pP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約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9</a:t>
              </a:r>
              <a:r>
                <a:rPr kumimoji="1" lang="en-US" altLang="ja-JP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21</a:t>
              </a:r>
              <a:r>
                <a:rPr kumimoji="1" lang="en-US" altLang="zh-TW" sz="26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,000</a:t>
              </a:r>
              <a:r>
                <a:rPr kumimoji="1" lang="zh-TW" altLang="en-US" sz="2000" spc="-3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円</a:t>
              </a:r>
              <a:endParaRPr kumimoji="1" lang="zh-TW" altLang="en-US" sz="2200" spc="-3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63" name="Rectangle 26">
            <a:extLst>
              <a:ext uri="{FF2B5EF4-FFF2-40B4-BE49-F238E27FC236}">
                <a16:creationId xmlns:a16="http://schemas.microsoft.com/office/drawing/2014/main" id="{4BE895E1-1E3F-7DC3-668C-833D032F9EB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88489" y="957023"/>
            <a:ext cx="8776123" cy="107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公立学校の児童・生徒一人当たりの公費負担額 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（令和</a:t>
            </a:r>
            <a:r>
              <a:rPr lang="ja-JP" altLang="en-US" sz="16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</a:t>
            </a:r>
            <a:r>
              <a:rPr kumimoji="1" lang="ja-JP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F25044"/>
                </a:solidFill>
                <a:effectLst/>
                <a:uLnTx/>
                <a:uFillTx/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年度）</a:t>
            </a: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普段通っている学校で使う用品や施設のほか、教科書の無償配付などにも、</a:t>
            </a:r>
            <a:endParaRPr lang="en-US" altLang="ja-JP" sz="1700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marR="0" lvl="0" indent="0" defTabSz="914400" eaLnBrk="1" latinLnBrk="0" hangingPunct="1">
              <a:lnSpc>
                <a:spcPct val="123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ja-JP" altLang="en-US" sz="17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税金が使われています。皆さんのためにどのぐらい使われているか、確認してみましょう。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3D3EA5-2383-828F-0067-684A301421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091">
            <a:off x="7270195" y="438692"/>
            <a:ext cx="1996787" cy="1195299"/>
          </a:xfrm>
          <a:prstGeom prst="rect">
            <a:avLst/>
          </a:prstGeom>
        </p:spPr>
      </p:pic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F4E374DC-5904-BF15-A290-E1BDD1251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2C3962C-59A4-486A-8D44-A9781E017F6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758C7ED-C5BE-CD10-BB21-85DE97F8874E}"/>
              </a:ext>
            </a:extLst>
          </p:cNvPr>
          <p:cNvGrpSpPr/>
          <p:nvPr/>
        </p:nvGrpSpPr>
        <p:grpSpPr>
          <a:xfrm>
            <a:off x="-40564" y="6007184"/>
            <a:ext cx="950844" cy="850816"/>
            <a:chOff x="-40566" y="5996309"/>
            <a:chExt cx="950844" cy="850816"/>
          </a:xfrm>
        </p:grpSpPr>
        <p:sp>
          <p:nvSpPr>
            <p:cNvPr id="6" name="フリーフォーム: 図形 5">
              <a:extLst>
                <a:ext uri="{FF2B5EF4-FFF2-40B4-BE49-F238E27FC236}">
                  <a16:creationId xmlns:a16="http://schemas.microsoft.com/office/drawing/2014/main" id="{A9263FDC-0237-0B0D-1D1C-5109740F3290}"/>
                </a:ext>
              </a:extLst>
            </p:cNvPr>
            <p:cNvSpPr/>
            <p:nvPr userDrawn="1"/>
          </p:nvSpPr>
          <p:spPr>
            <a:xfrm rot="5400000">
              <a:off x="29731" y="6013480"/>
              <a:ext cx="803912" cy="863377"/>
            </a:xfrm>
            <a:custGeom>
              <a:avLst/>
              <a:gdLst>
                <a:gd name="connsiteX0" fmla="*/ 0 w 803912"/>
                <a:gd name="connsiteY0" fmla="*/ 529098 h 863377"/>
                <a:gd name="connsiteX1" fmla="*/ 529098 w 803912"/>
                <a:gd name="connsiteY1" fmla="*/ 0 h 863377"/>
                <a:gd name="connsiteX2" fmla="*/ 735047 w 803912"/>
                <a:gd name="connsiteY2" fmla="*/ 41580 h 863377"/>
                <a:gd name="connsiteX3" fmla="*/ 803912 w 803912"/>
                <a:gd name="connsiteY3" fmla="*/ 78958 h 863377"/>
                <a:gd name="connsiteX4" fmla="*/ 803912 w 803912"/>
                <a:gd name="connsiteY4" fmla="*/ 863377 h 863377"/>
                <a:gd name="connsiteX5" fmla="*/ 122089 w 803912"/>
                <a:gd name="connsiteY5" fmla="*/ 863377 h 863377"/>
                <a:gd name="connsiteX6" fmla="*/ 90362 w 803912"/>
                <a:gd name="connsiteY6" fmla="*/ 824922 h 863377"/>
                <a:gd name="connsiteX7" fmla="*/ 0 w 803912"/>
                <a:gd name="connsiteY7" fmla="*/ 529098 h 863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3912" h="863377">
                  <a:moveTo>
                    <a:pt x="0" y="529098"/>
                  </a:moveTo>
                  <a:cubicBezTo>
                    <a:pt x="0" y="236885"/>
                    <a:pt x="236885" y="0"/>
                    <a:pt x="529098" y="0"/>
                  </a:cubicBezTo>
                  <a:cubicBezTo>
                    <a:pt x="602151" y="0"/>
                    <a:pt x="671747" y="14806"/>
                    <a:pt x="735047" y="41580"/>
                  </a:cubicBezTo>
                  <a:lnTo>
                    <a:pt x="803912" y="78958"/>
                  </a:lnTo>
                  <a:lnTo>
                    <a:pt x="803912" y="863377"/>
                  </a:lnTo>
                  <a:lnTo>
                    <a:pt x="122089" y="863377"/>
                  </a:lnTo>
                  <a:lnTo>
                    <a:pt x="90362" y="824922"/>
                  </a:lnTo>
                  <a:cubicBezTo>
                    <a:pt x="33312" y="740478"/>
                    <a:pt x="0" y="638678"/>
                    <a:pt x="0" y="529098"/>
                  </a:cubicBezTo>
                  <a:close/>
                </a:path>
              </a:pathLst>
            </a:custGeom>
            <a:solidFill>
              <a:srgbClr val="FFDE6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: 図形 7">
              <a:extLst>
                <a:ext uri="{FF2B5EF4-FFF2-40B4-BE49-F238E27FC236}">
                  <a16:creationId xmlns:a16="http://schemas.microsoft.com/office/drawing/2014/main" id="{87EAF947-F58C-D785-65CA-31F20AE165A4}"/>
                </a:ext>
              </a:extLst>
            </p:cNvPr>
            <p:cNvSpPr/>
            <p:nvPr userDrawn="1"/>
          </p:nvSpPr>
          <p:spPr>
            <a:xfrm rot="5400000">
              <a:off x="29731" y="5966578"/>
              <a:ext cx="850815" cy="910278"/>
            </a:xfrm>
            <a:custGeom>
              <a:avLst/>
              <a:gdLst>
                <a:gd name="connsiteX0" fmla="*/ 0 w 850815"/>
                <a:gd name="connsiteY0" fmla="*/ 576000 h 910278"/>
                <a:gd name="connsiteX1" fmla="*/ 576000 w 850815"/>
                <a:gd name="connsiteY1" fmla="*/ 0 h 910278"/>
                <a:gd name="connsiteX2" fmla="*/ 800205 w 850815"/>
                <a:gd name="connsiteY2" fmla="*/ 45266 h 910278"/>
                <a:gd name="connsiteX3" fmla="*/ 850815 w 850815"/>
                <a:gd name="connsiteY3" fmla="*/ 72735 h 910278"/>
                <a:gd name="connsiteX4" fmla="*/ 850815 w 850815"/>
                <a:gd name="connsiteY4" fmla="*/ 125859 h 910278"/>
                <a:gd name="connsiteX5" fmla="*/ 781950 w 850815"/>
                <a:gd name="connsiteY5" fmla="*/ 88481 h 910278"/>
                <a:gd name="connsiteX6" fmla="*/ 576001 w 850815"/>
                <a:gd name="connsiteY6" fmla="*/ 46901 h 910278"/>
                <a:gd name="connsiteX7" fmla="*/ 46903 w 850815"/>
                <a:gd name="connsiteY7" fmla="*/ 575999 h 910278"/>
                <a:gd name="connsiteX8" fmla="*/ 137265 w 850815"/>
                <a:gd name="connsiteY8" fmla="*/ 871823 h 910278"/>
                <a:gd name="connsiteX9" fmla="*/ 168992 w 850815"/>
                <a:gd name="connsiteY9" fmla="*/ 910278 h 910278"/>
                <a:gd name="connsiteX10" fmla="*/ 108463 w 850815"/>
                <a:gd name="connsiteY10" fmla="*/ 910278 h 910278"/>
                <a:gd name="connsiteX11" fmla="*/ 98372 w 850815"/>
                <a:gd name="connsiteY11" fmla="*/ 898047 h 910278"/>
                <a:gd name="connsiteX12" fmla="*/ 0 w 850815"/>
                <a:gd name="connsiteY12" fmla="*/ 576000 h 910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0815" h="910278">
                  <a:moveTo>
                    <a:pt x="0" y="576000"/>
                  </a:moveTo>
                  <a:cubicBezTo>
                    <a:pt x="0" y="257884"/>
                    <a:pt x="257884" y="0"/>
                    <a:pt x="576000" y="0"/>
                  </a:cubicBezTo>
                  <a:cubicBezTo>
                    <a:pt x="655529" y="0"/>
                    <a:pt x="731294" y="16118"/>
                    <a:pt x="800205" y="45266"/>
                  </a:cubicBezTo>
                  <a:lnTo>
                    <a:pt x="850815" y="72735"/>
                  </a:lnTo>
                  <a:lnTo>
                    <a:pt x="850815" y="125859"/>
                  </a:lnTo>
                  <a:lnTo>
                    <a:pt x="781950" y="88481"/>
                  </a:lnTo>
                  <a:cubicBezTo>
                    <a:pt x="718650" y="61707"/>
                    <a:pt x="649054" y="46901"/>
                    <a:pt x="576001" y="46901"/>
                  </a:cubicBezTo>
                  <a:cubicBezTo>
                    <a:pt x="283788" y="46901"/>
                    <a:pt x="46903" y="283786"/>
                    <a:pt x="46903" y="575999"/>
                  </a:cubicBezTo>
                  <a:cubicBezTo>
                    <a:pt x="46903" y="685579"/>
                    <a:pt x="80215" y="787379"/>
                    <a:pt x="137265" y="871823"/>
                  </a:cubicBezTo>
                  <a:lnTo>
                    <a:pt x="168992" y="910278"/>
                  </a:lnTo>
                  <a:lnTo>
                    <a:pt x="108463" y="910278"/>
                  </a:lnTo>
                  <a:lnTo>
                    <a:pt x="98372" y="898047"/>
                  </a:lnTo>
                  <a:cubicBezTo>
                    <a:pt x="36265" y="806117"/>
                    <a:pt x="0" y="695294"/>
                    <a:pt x="0" y="576000"/>
                  </a:cubicBezTo>
                  <a:close/>
                </a:path>
              </a:pathLst>
            </a:custGeom>
            <a:solidFill>
              <a:srgbClr val="F35B4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7AD2F75-A056-6B05-9BEA-B923E4549F23}"/>
                </a:ext>
              </a:extLst>
            </p:cNvPr>
            <p:cNvSpPr txBox="1"/>
            <p:nvPr userDrawn="1"/>
          </p:nvSpPr>
          <p:spPr>
            <a:xfrm>
              <a:off x="-40566" y="6190839"/>
              <a:ext cx="883693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もっと</a:t>
              </a:r>
              <a:endParaRPr kumimoji="1" lang="en-US" altLang="ja-JP" sz="1600" b="1" i="0" spc="50" baseline="0" dirty="0">
                <a:solidFill>
                  <a:srgbClr val="AB1515"/>
                </a:solidFill>
              </a:endParaRPr>
            </a:p>
            <a:p>
              <a:pPr algn="ctr"/>
              <a:r>
                <a:rPr kumimoji="1" lang="ja-JP" altLang="en-US" sz="1600" b="1" i="0" spc="50" baseline="0" dirty="0">
                  <a:solidFill>
                    <a:srgbClr val="AB1515"/>
                  </a:solidFill>
                </a:rPr>
                <a:t>くわしく</a:t>
              </a:r>
            </a:p>
          </p:txBody>
        </p:sp>
      </p:grpSp>
      <p:sp>
        <p:nvSpPr>
          <p:cNvPr id="12" name="Rectangle 26">
            <a:extLst>
              <a:ext uri="{FF2B5EF4-FFF2-40B4-BE49-F238E27FC236}">
                <a16:creationId xmlns:a16="http://schemas.microsoft.com/office/drawing/2014/main" id="{37AFB39C-5E03-703D-582F-90D4A01B798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646999" y="871572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solidFill>
                  <a:srgbClr val="F46C62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F07BA5-83D8-FE26-184E-CF093C5B23CA}"/>
              </a:ext>
            </a:extLst>
          </p:cNvPr>
          <p:cNvSpPr txBox="1"/>
          <p:nvPr/>
        </p:nvSpPr>
        <p:spPr>
          <a:xfrm>
            <a:off x="3342051" y="1263440"/>
            <a:ext cx="463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800" dirty="0">
                <a:solidFill>
                  <a:srgbClr val="0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しせつ</a:t>
            </a:r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D9FD571A-17EF-2DA5-F4D7-95200760E236}"/>
              </a:ext>
            </a:extLst>
          </p:cNvPr>
          <p:cNvSpPr>
            <a:spLocks noChangeArrowheads="1"/>
          </p:cNvSpPr>
          <p:nvPr/>
        </p:nvSpPr>
        <p:spPr bwMode="white">
          <a:xfrm>
            <a:off x="5381756" y="1247168"/>
            <a:ext cx="568022" cy="22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" panose="02020603050405020304" pitchFamily="18" charset="0"/>
                <a:ea typeface="Osaka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2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むしょう</a:t>
            </a:r>
          </a:p>
        </p:txBody>
      </p:sp>
    </p:spTree>
    <p:extLst>
      <p:ext uri="{BB962C8B-B14F-4D97-AF65-F5344CB8AC3E}">
        <p14:creationId xmlns:p14="http://schemas.microsoft.com/office/powerpoint/2010/main" val="95184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7" grpId="0"/>
      <p:bldP spid="63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3AD244-A0CC-F1EE-A588-AABDD17CE4AD}"/>
              </a:ext>
            </a:extLst>
          </p:cNvPr>
          <p:cNvSpPr txBox="1"/>
          <p:nvPr/>
        </p:nvSpPr>
        <p:spPr>
          <a:xfrm>
            <a:off x="192486" y="921113"/>
            <a:ext cx="8763024" cy="1464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20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税金の使いみち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税金は、みんなの安全を守る警察・消防や、道路・水道の整備といった「みんなのために役立つ活動」や、年金・医療・福祉・教育など「社会での助け合いのための活動」に使われています。</a:t>
            </a:r>
          </a:p>
          <a:p>
            <a:pPr>
              <a:lnSpc>
                <a:spcPct val="130000"/>
              </a:lnSpc>
            </a:pP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そのために必要なたくさんのお金を、</a:t>
            </a:r>
            <a:r>
              <a:rPr kumimoji="1" lang="ja-JP" altLang="en-US" sz="1700" dirty="0">
                <a:solidFill>
                  <a:srgbClr val="F25044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みんなで出し合って</a:t>
            </a:r>
            <a:r>
              <a:rPr kumimoji="1" lang="ja-JP" altLang="en-US" sz="17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負担するのが「税金」です。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4A01E6-1ED5-F38F-0A09-0B89C7289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4FF24B8-A4B8-4B7E-AA3A-FE4BA14E6524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58C1EA3A-15B0-0B0A-9222-DE88E9D7E06F}"/>
              </a:ext>
            </a:extLst>
          </p:cNvPr>
          <p:cNvGrpSpPr/>
          <p:nvPr/>
        </p:nvGrpSpPr>
        <p:grpSpPr>
          <a:xfrm>
            <a:off x="1434688" y="2711709"/>
            <a:ext cx="6274624" cy="2111811"/>
            <a:chOff x="1105689" y="2746132"/>
            <a:chExt cx="6274624" cy="211181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683223E1-0917-E552-3D73-4D72F5CE1E0D}"/>
                </a:ext>
              </a:extLst>
            </p:cNvPr>
            <p:cNvSpPr/>
            <p:nvPr/>
          </p:nvSpPr>
          <p:spPr bwMode="auto">
            <a:xfrm>
              <a:off x="1105689" y="2746132"/>
              <a:ext cx="6274624" cy="2111811"/>
            </a:xfrm>
            <a:prstGeom prst="roundRect">
              <a:avLst>
                <a:gd name="adj" fmla="val 0"/>
              </a:avLst>
            </a:prstGeom>
            <a:solidFill>
              <a:srgbClr val="FCDAD8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ea"/>
                <a:ea typeface="+mn-ea"/>
                <a:cs typeface="+mn-cs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F60D6ED6-EFB0-4A6D-05A2-33692A0BD905}"/>
                </a:ext>
              </a:extLst>
            </p:cNvPr>
            <p:cNvSpPr txBox="1"/>
            <p:nvPr/>
          </p:nvSpPr>
          <p:spPr>
            <a:xfrm>
              <a:off x="1682044" y="3277471"/>
              <a:ext cx="5121915" cy="104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税金は、みんなで社会を支えるための</a:t>
              </a:r>
              <a:endParaRPr kumimoji="1"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algn="ctr">
                <a:lnSpc>
                  <a:spcPct val="140000"/>
                </a:lnSpc>
              </a:pPr>
              <a:r>
                <a:rPr kumimoji="1"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「会費」のようなもの</a:t>
              </a: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59D365E0-5F81-0AD9-18CE-979FAEED100B}"/>
              </a:ext>
            </a:extLst>
          </p:cNvPr>
          <p:cNvGrpSpPr/>
          <p:nvPr/>
        </p:nvGrpSpPr>
        <p:grpSpPr>
          <a:xfrm>
            <a:off x="1126298" y="1599690"/>
            <a:ext cx="1656698" cy="226620"/>
            <a:chOff x="1126298" y="1544269"/>
            <a:chExt cx="1656698" cy="226620"/>
          </a:xfrm>
        </p:grpSpPr>
        <p:sp>
          <p:nvSpPr>
            <p:cNvPr id="3" name="テキスト ボックス 2"/>
            <p:cNvSpPr txBox="1"/>
            <p:nvPr/>
          </p:nvSpPr>
          <p:spPr>
            <a:xfrm>
              <a:off x="1126298" y="1544269"/>
              <a:ext cx="61677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ねんきん</a:t>
              </a: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4D8E8540-0C01-EC0D-9DD4-FACA6CFEBF53}"/>
                </a:ext>
              </a:extLst>
            </p:cNvPr>
            <p:cNvSpPr txBox="1"/>
            <p:nvPr/>
          </p:nvSpPr>
          <p:spPr>
            <a:xfrm>
              <a:off x="1692652" y="1551210"/>
              <a:ext cx="60388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00" b="1" dirty="0"/>
                <a:t>いりょう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43EB7EB-F458-F57F-7EEC-B7B09575E12C}"/>
                </a:ext>
              </a:extLst>
            </p:cNvPr>
            <p:cNvSpPr txBox="1"/>
            <p:nvPr/>
          </p:nvSpPr>
          <p:spPr>
            <a:xfrm>
              <a:off x="2257302" y="1555445"/>
              <a:ext cx="52569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800" b="1" dirty="0"/>
                <a:t>ふくし</a:t>
              </a:r>
            </a:p>
          </p:txBody>
        </p:sp>
      </p:grpSp>
      <p:pic>
        <p:nvPicPr>
          <p:cNvPr id="41" name="図 40">
            <a:extLst>
              <a:ext uri="{FF2B5EF4-FFF2-40B4-BE49-F238E27FC236}">
                <a16:creationId xmlns:a16="http://schemas.microsoft.com/office/drawing/2014/main" id="{C849861B-C955-CE35-F855-2607A1DAD6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0032" y="3738961"/>
            <a:ext cx="2230573" cy="2656930"/>
          </a:xfrm>
          <a:prstGeom prst="rect">
            <a:avLst/>
          </a:prstGeom>
        </p:spPr>
      </p:pic>
      <p:sp>
        <p:nvSpPr>
          <p:cNvPr id="48" name="Text Box 12">
            <a:extLst>
              <a:ext uri="{FF2B5EF4-FFF2-40B4-BE49-F238E27FC236}">
                <a16:creationId xmlns:a16="http://schemas.microsoft.com/office/drawing/2014/main" id="{6C790DE7-8DCE-222D-7976-92758B6EA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129" y="75788"/>
            <a:ext cx="59250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ja-JP" altLang="en-US" dirty="0">
                <a:solidFill>
                  <a:srgbClr val="FFFF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税金は何のためにあるのだろうか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780041-6B60-8AC3-4BB8-5F160FE17282}"/>
              </a:ext>
            </a:extLst>
          </p:cNvPr>
          <p:cNvSpPr txBox="1"/>
          <p:nvPr/>
        </p:nvSpPr>
        <p:spPr>
          <a:xfrm>
            <a:off x="878182" y="6493840"/>
            <a:ext cx="78532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rgbClr val="F25044"/>
                </a:solidFill>
                <a:latin typeface="+mn-ea"/>
                <a:ea typeface="+mn-ea"/>
              </a:rPr>
              <a:t>ゲームで学ぼう：うんこ税金ドリル</a:t>
            </a:r>
            <a:r>
              <a:rPr lang="en-US" altLang="ja-JP" sz="1100" dirty="0">
                <a:solidFill>
                  <a:srgbClr val="F25044"/>
                </a:solidFill>
                <a:latin typeface="+mn-ea"/>
                <a:ea typeface="+mn-ea"/>
              </a:rPr>
              <a:t>  </a:t>
            </a:r>
            <a:r>
              <a:rPr kumimoji="1" lang="en-US" altLang="ja-JP" sz="1100" dirty="0">
                <a:latin typeface="+mn-lt"/>
                <a:ea typeface="+mn-ea"/>
                <a:hlinkClick r:id="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https://www.mof.go.jp/tax_policy/publication/brochure/zeikin_drill/index.html</a:t>
            </a:r>
            <a:r>
              <a:rPr lang="en-US" altLang="ja-JP" sz="1100" dirty="0">
                <a:latin typeface="+mn-lt"/>
                <a:ea typeface="+mn-ea"/>
              </a:rPr>
              <a:t> </a:t>
            </a:r>
            <a:r>
              <a:rPr kumimoji="1" lang="ja-JP" altLang="en-US" sz="1100" dirty="0">
                <a:latin typeface="+mn-ea"/>
                <a:ea typeface="+mn-ea"/>
              </a:rPr>
              <a:t>（財務省</a:t>
            </a:r>
            <a:r>
              <a:rPr kumimoji="1" lang="en-US" altLang="ja-JP" sz="1100" dirty="0">
                <a:latin typeface="+mn-ea"/>
                <a:ea typeface="+mn-ea"/>
              </a:rPr>
              <a:t>HP</a:t>
            </a:r>
            <a:r>
              <a:rPr kumimoji="1" lang="ja-JP" altLang="en-US" sz="1100" dirty="0">
                <a:latin typeface="+mn-ea"/>
                <a:ea typeface="+mn-ea"/>
              </a:rPr>
              <a:t>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16C9CF8-D569-C8F2-65EB-155B3B7E19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8681" y="3437969"/>
            <a:ext cx="1145414" cy="228748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9B92F78D-2AE1-9DC4-AE32-C4D371E032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8288" y="3504246"/>
            <a:ext cx="1051702" cy="272785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4453EE-B620-80FF-0087-7B8D54FE9BE1}"/>
              </a:ext>
            </a:extLst>
          </p:cNvPr>
          <p:cNvSpPr txBox="1"/>
          <p:nvPr/>
        </p:nvSpPr>
        <p:spPr>
          <a:xfrm>
            <a:off x="5375518" y="1913022"/>
            <a:ext cx="504056" cy="229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ふたん</a:t>
            </a:r>
          </a:p>
        </p:txBody>
      </p:sp>
    </p:spTree>
    <p:extLst>
      <p:ext uri="{BB962C8B-B14F-4D97-AF65-F5344CB8AC3E}">
        <p14:creationId xmlns:p14="http://schemas.microsoft.com/office/powerpoint/2010/main" val="312712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8|0.7|0.6|0.6|0.6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3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5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4">
      <a:majorFont>
        <a:latin typeface="Arial"/>
        <a:ea typeface="HGPｺﾞｼｯｸE"/>
        <a:cs typeface=""/>
      </a:majorFont>
      <a:minorFont>
        <a:latin typeface="Arial"/>
        <a:ea typeface="HGPｺﾞｼｯｸE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2085</Words>
  <Application>Microsoft Office PowerPoint</Application>
  <PresentationFormat>画面に合わせる (4:3)</PresentationFormat>
  <Paragraphs>452</Paragraphs>
  <Slides>17</Slides>
  <Notes>17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ＭＳ ゴシック</vt:lpstr>
      <vt:lpstr>Helvetica</vt:lpstr>
      <vt:lpstr>HGPｺﾞｼｯｸE</vt:lpstr>
      <vt:lpstr>HGPｺﾞｼｯｸM</vt:lpstr>
      <vt:lpstr>Arial</vt:lpstr>
      <vt:lpstr>ＭＳ Ｐゴシック</vt:lpstr>
      <vt:lpstr>HGPｺﾞｼｯｸE</vt:lpstr>
      <vt:lpstr>HGP創英角ｺﾞｼｯｸUB</vt:lpstr>
      <vt:lpstr>ＭＳ 明朝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2024-03-27T07:25:40Z</dcterms:created>
  <dcterms:modified xsi:type="dcterms:W3CDTF">2025-06-30T09:33:06Z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0x0101007A217E08946B6C4B85EDC662FC36E188</vt:lpwstr>
  </property>
</Properties>
</file>