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AEAEA"/>
    <a:srgbClr val="05B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3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72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69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92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73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96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8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1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66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8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0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D2F0-7103-42B5-A8EA-6B301A39B0B1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45EE-AB92-4253-89C4-6270ED124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4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617B9979-CB88-4A20-9C46-A51B3EBDE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42234"/>
              </p:ext>
            </p:extLst>
          </p:nvPr>
        </p:nvGraphicFramePr>
        <p:xfrm>
          <a:off x="-1" y="392361"/>
          <a:ext cx="6858000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4114800" imgH="5943553" progId="AcroExch.Document.DC">
                  <p:embed/>
                </p:oleObj>
              </mc:Choice>
              <mc:Fallback>
                <p:oleObj name="Acrobat Document" r:id="rId3" imgW="4114800" imgH="59435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392361"/>
                        <a:ext cx="6858000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3E48CA9F-C8F3-47FB-822D-2CBF539EB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9"/>
            <a:ext cx="6858000" cy="34212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2E63D2-FD83-41DD-905E-B2F6F98DE44D}"/>
              </a:ext>
            </a:extLst>
          </p:cNvPr>
          <p:cNvSpPr txBox="1"/>
          <p:nvPr/>
        </p:nvSpPr>
        <p:spPr>
          <a:xfrm>
            <a:off x="1113372" y="1530466"/>
            <a:ext cx="476990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>
                <a:rot lat="20400000" lon="0" rev="0"/>
              </a:camera>
              <a:lightRig rig="threePt" dir="t"/>
            </a:scene3d>
            <a:sp3d extrusionH="139700">
              <a:extrusionClr>
                <a:srgbClr val="FF5050"/>
              </a:extrusionClr>
            </a:sp3d>
          </a:bodyPr>
          <a:lstStyle/>
          <a:p>
            <a:r>
              <a:rPr lang="ja-JP" altLang="ja-JP" sz="4400" b="1" u="sng" dirty="0">
                <a:solidFill>
                  <a:srgbClr val="FF0000"/>
                </a:solidFill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交通死亡事故多発県内警報</a:t>
            </a:r>
            <a:r>
              <a:rPr lang="ja-JP" altLang="en-US" sz="4400" b="1" u="sng" dirty="0">
                <a:solidFill>
                  <a:srgbClr val="FF0000"/>
                </a:solidFill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発令中！</a:t>
            </a:r>
            <a:endParaRPr lang="ja-JP" altLang="en-US" sz="4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4D2D46-A4EC-42AD-9FD4-21ADE1265419}"/>
              </a:ext>
            </a:extLst>
          </p:cNvPr>
          <p:cNvSpPr txBox="1"/>
          <p:nvPr/>
        </p:nvSpPr>
        <p:spPr>
          <a:xfrm>
            <a:off x="0" y="0"/>
            <a:ext cx="6858000" cy="1064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EF01E2-92E4-4BE9-A8A8-D499A4D099FB}"/>
              </a:ext>
            </a:extLst>
          </p:cNvPr>
          <p:cNvSpPr txBox="1"/>
          <p:nvPr/>
        </p:nvSpPr>
        <p:spPr>
          <a:xfrm>
            <a:off x="0" y="18606"/>
            <a:ext cx="1610139" cy="10464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tIns="108000" rtlCol="0"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ＥＮＡ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スクエア作戦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/>
              <a:t>展開中！！</a:t>
            </a:r>
            <a:endParaRPr kumimoji="1" lang="en-US" altLang="ja-JP" sz="400" dirty="0"/>
          </a:p>
          <a:p>
            <a:endParaRPr kumimoji="1" lang="en-US" altLang="ja-JP" sz="400" dirty="0"/>
          </a:p>
          <a:p>
            <a:endParaRPr kumimoji="1" lang="en-US" altLang="ja-JP" sz="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B90E49-C3E8-43EF-B845-84C701081453}"/>
              </a:ext>
            </a:extLst>
          </p:cNvPr>
          <p:cNvSpPr txBox="1"/>
          <p:nvPr/>
        </p:nvSpPr>
        <p:spPr>
          <a:xfrm>
            <a:off x="456698" y="121830"/>
            <a:ext cx="665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　　</a:t>
            </a:r>
            <a:r>
              <a:rPr kumimoji="1" lang="ja-JP" altLang="en-US" sz="3200" b="1" dirty="0">
                <a:solidFill>
                  <a:srgbClr val="0070C0"/>
                </a:solidFill>
              </a:rPr>
              <a:t>恵那警察署</a:t>
            </a:r>
            <a:r>
              <a:rPr kumimoji="1" lang="ja-JP" altLang="en-US" sz="2800" b="1" dirty="0"/>
              <a:t>からのお知らせ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C7D5DD-5472-4DA0-9453-6AE2AABD4E1B}"/>
              </a:ext>
            </a:extLst>
          </p:cNvPr>
          <p:cNvSpPr txBox="1"/>
          <p:nvPr/>
        </p:nvSpPr>
        <p:spPr>
          <a:xfrm>
            <a:off x="3786558" y="730725"/>
            <a:ext cx="3000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恵那警察署　交通課　</a:t>
            </a:r>
            <a:r>
              <a:rPr kumimoji="1" lang="en-US" altLang="ja-JP" sz="1050" dirty="0"/>
              <a:t>0573-26-0110</a:t>
            </a:r>
            <a:endParaRPr kumimoji="1" lang="ja-JP" altLang="en-US" sz="105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E35226-C95D-4426-8B42-2F7471F96CA3}"/>
              </a:ext>
            </a:extLst>
          </p:cNvPr>
          <p:cNvSpPr txBox="1"/>
          <p:nvPr/>
        </p:nvSpPr>
        <p:spPr>
          <a:xfrm>
            <a:off x="6082748" y="60657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号外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5F8922-39E1-49DD-BDBE-5983D63CD5C3}"/>
              </a:ext>
            </a:extLst>
          </p:cNvPr>
          <p:cNvSpPr txBox="1"/>
          <p:nvPr/>
        </p:nvSpPr>
        <p:spPr>
          <a:xfrm>
            <a:off x="-1" y="9630137"/>
            <a:ext cx="6858001" cy="668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98C56DC-6177-4102-900B-D5768A1141F4}"/>
              </a:ext>
            </a:extLst>
          </p:cNvPr>
          <p:cNvSpPr txBox="1"/>
          <p:nvPr/>
        </p:nvSpPr>
        <p:spPr>
          <a:xfrm>
            <a:off x="-2" y="4354539"/>
            <a:ext cx="6858000" cy="17670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endParaRPr lang="en-US" altLang="ja-JP" sz="1800" b="1" u="sng" dirty="0">
              <a:solidFill>
                <a:srgbClr val="FF0000"/>
              </a:solidFill>
              <a:effectLst/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1800" b="1" u="sng" dirty="0">
              <a:solidFill>
                <a:srgbClr val="FF0000"/>
              </a:solidFill>
              <a:effectLst/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A8DE585-CD2F-4BEF-BA14-B40B042743B7}"/>
              </a:ext>
            </a:extLst>
          </p:cNvPr>
          <p:cNvSpPr txBox="1"/>
          <p:nvPr/>
        </p:nvSpPr>
        <p:spPr>
          <a:xfrm>
            <a:off x="658875" y="4692903"/>
            <a:ext cx="6655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u="sng" dirty="0">
                <a:latin typeface="+mn-ea"/>
                <a:cs typeface="ＭＳ Ｐゴシック" panose="020B0600070205080204" pitchFamily="50" charset="-128"/>
              </a:rPr>
              <a:t>令和６年</a:t>
            </a:r>
            <a:r>
              <a:rPr lang="en-US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11</a:t>
            </a:r>
            <a:r>
              <a:rPr lang="ja-JP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月</a:t>
            </a:r>
            <a:r>
              <a:rPr lang="en-US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28</a:t>
            </a:r>
            <a:r>
              <a:rPr lang="ja-JP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日（木）</a:t>
            </a:r>
            <a:endParaRPr lang="en-US" altLang="ja-JP" sz="2800" b="1" u="sng" dirty="0">
              <a:effectLst/>
              <a:latin typeface="+mn-ea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ffectLst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400" b="1" u="sng" dirty="0">
              <a:solidFill>
                <a:srgbClr val="FF0000"/>
              </a:solidFill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800" b="1" u="sng" dirty="0">
                <a:effectLst/>
                <a:latin typeface="+mn-ea"/>
                <a:cs typeface="ＭＳ Ｐゴシック" panose="020B0600070205080204" pitchFamily="50" charset="-128"/>
              </a:rPr>
              <a:t>令和６年</a:t>
            </a:r>
            <a:r>
              <a:rPr lang="en-US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12</a:t>
            </a:r>
            <a:r>
              <a:rPr lang="ja-JP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月</a:t>
            </a:r>
            <a:r>
              <a:rPr lang="en-US" altLang="ja-JP" sz="2800" b="1" u="sng" dirty="0">
                <a:effectLst/>
                <a:latin typeface="+mn-ea"/>
                <a:cs typeface="ＭＳ Ｐゴシック" panose="020B0600070205080204" pitchFamily="50" charset="-128"/>
              </a:rPr>
              <a:t>12</a:t>
            </a:r>
            <a:r>
              <a:rPr lang="ja-JP" altLang="ja-JP" sz="2800" b="1" u="sng">
                <a:effectLst/>
                <a:latin typeface="+mn-ea"/>
                <a:cs typeface="ＭＳ Ｐゴシック" panose="020B0600070205080204" pitchFamily="50" charset="-128"/>
              </a:rPr>
              <a:t>日（</a:t>
            </a:r>
            <a:r>
              <a:rPr lang="ja-JP" altLang="en-US" sz="2800" b="1" u="sng">
                <a:effectLst/>
                <a:latin typeface="+mn-ea"/>
                <a:cs typeface="ＭＳ Ｐゴシック" panose="020B0600070205080204" pitchFamily="50" charset="-128"/>
              </a:rPr>
              <a:t>木</a:t>
            </a:r>
            <a:r>
              <a:rPr lang="ja-JP" altLang="ja-JP" sz="2800" b="1" u="sng">
                <a:effectLst/>
                <a:latin typeface="+mn-ea"/>
                <a:cs typeface="ＭＳ Ｐゴシック" panose="020B0600070205080204" pitchFamily="50" charset="-128"/>
              </a:rPr>
              <a:t>）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3ADB73-1CD7-4C65-B0B8-C4431FF79F0D}"/>
              </a:ext>
            </a:extLst>
          </p:cNvPr>
          <p:cNvSpPr txBox="1"/>
          <p:nvPr/>
        </p:nvSpPr>
        <p:spPr>
          <a:xfrm>
            <a:off x="4973905" y="5031955"/>
            <a:ext cx="165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effectLst/>
                <a:latin typeface="+mn-ea"/>
                <a:cs typeface="ＭＳ Ｐゴシック" panose="020B0600070205080204" pitchFamily="50" charset="-128"/>
              </a:rPr>
              <a:t>15</a:t>
            </a:r>
            <a:r>
              <a:rPr lang="ja-JP" altLang="ja-JP" sz="2800" b="1" dirty="0">
                <a:solidFill>
                  <a:srgbClr val="FF0000"/>
                </a:solidFill>
                <a:effectLst/>
                <a:latin typeface="+mn-ea"/>
                <a:cs typeface="ＭＳ Ｐゴシック" panose="020B0600070205080204" pitchFamily="50" charset="-128"/>
              </a:rPr>
              <a:t>日間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F75181-E313-4CB9-8930-1C585ECD30D6}"/>
              </a:ext>
            </a:extLst>
          </p:cNvPr>
          <p:cNvSpPr txBox="1"/>
          <p:nvPr/>
        </p:nvSpPr>
        <p:spPr>
          <a:xfrm rot="5400000">
            <a:off x="1893956" y="5089876"/>
            <a:ext cx="50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～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7350A-C3B5-4838-92C5-A8C5609A2223}"/>
              </a:ext>
            </a:extLst>
          </p:cNvPr>
          <p:cNvSpPr txBox="1"/>
          <p:nvPr/>
        </p:nvSpPr>
        <p:spPr>
          <a:xfrm>
            <a:off x="526272" y="2976019"/>
            <a:ext cx="594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n>
                  <a:solidFill>
                    <a:srgbClr val="FF0000"/>
                  </a:solidFill>
                </a:ln>
                <a:effectLst/>
                <a:latin typeface="游ゴシック" panose="020B0400000000000000" pitchFamily="50" charset="-128"/>
                <a:cs typeface="ＭＳ Ｐゴシック" panose="020B0600070205080204" pitchFamily="50" charset="-128"/>
              </a:rPr>
              <a:t>11</a:t>
            </a:r>
            <a:r>
              <a:rPr lang="ja-JP" altLang="ja-JP" sz="2400" b="1" dirty="0">
                <a:ln>
                  <a:solidFill>
                    <a:srgbClr val="FF0000"/>
                  </a:solidFill>
                </a:ln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月の</a:t>
            </a:r>
            <a:r>
              <a:rPr lang="en-US" altLang="ja-JP" sz="2400" b="1" dirty="0">
                <a:ln>
                  <a:solidFill>
                    <a:srgbClr val="FF0000"/>
                  </a:solidFill>
                </a:ln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2400" b="1" dirty="0">
                <a:ln>
                  <a:solidFill>
                    <a:srgbClr val="FF0000"/>
                  </a:solidFill>
                </a:ln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か月間の交通事故死者が</a:t>
            </a:r>
            <a:r>
              <a:rPr lang="en-US" altLang="ja-JP" sz="2400" b="1" dirty="0">
                <a:ln>
                  <a:solidFill>
                    <a:srgbClr val="FF0000"/>
                  </a:solidFill>
                </a:ln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10</a:t>
            </a:r>
            <a:r>
              <a:rPr lang="ja-JP" altLang="ja-JP" sz="2400" b="1" dirty="0">
                <a:ln>
                  <a:solidFill>
                    <a:srgbClr val="FF0000"/>
                  </a:solidFill>
                </a:ln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人と極めて厳しい情勢です</a:t>
            </a:r>
            <a:r>
              <a:rPr lang="ja-JP" altLang="en-US" sz="2400" b="1" dirty="0">
                <a:ln>
                  <a:solidFill>
                    <a:srgbClr val="FF0000"/>
                  </a:solidFill>
                </a:ln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！！</a:t>
            </a:r>
            <a:endParaRPr kumimoji="1" lang="ja-JP" altLang="en-US" sz="24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E0EF4BC-49E2-45F4-A155-476256917D26}"/>
              </a:ext>
            </a:extLst>
          </p:cNvPr>
          <p:cNvSpPr txBox="1"/>
          <p:nvPr/>
        </p:nvSpPr>
        <p:spPr>
          <a:xfrm>
            <a:off x="1636" y="9433957"/>
            <a:ext cx="6858000" cy="495884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400" b="1" dirty="0">
                <a:ln w="15875">
                  <a:solidFill>
                    <a:schemeClr val="tx1"/>
                  </a:solidFill>
                </a:ln>
              </a:rPr>
              <a:t>Ｓ　Ｔ　Ｏ　Ｐ　！　交　通　事　故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BDC9CD8-9F47-404C-BD18-CACFB1B2EA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5" b="9983"/>
          <a:stretch/>
        </p:blipFill>
        <p:spPr>
          <a:xfrm>
            <a:off x="0" y="6400800"/>
            <a:ext cx="6858000" cy="303315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6C7B79-9523-4592-9649-F291332D0219}"/>
              </a:ext>
            </a:extLst>
          </p:cNvPr>
          <p:cNvSpPr txBox="1"/>
          <p:nvPr/>
        </p:nvSpPr>
        <p:spPr>
          <a:xfrm>
            <a:off x="-3" y="6113340"/>
            <a:ext cx="6858000" cy="326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9B3E5CB-ACEC-4DE9-889D-AA4E85159C2E}"/>
              </a:ext>
            </a:extLst>
          </p:cNvPr>
          <p:cNvSpPr/>
          <p:nvPr/>
        </p:nvSpPr>
        <p:spPr>
          <a:xfrm>
            <a:off x="141098" y="4157450"/>
            <a:ext cx="1944547" cy="432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実  施  期  間</a:t>
            </a:r>
          </a:p>
        </p:txBody>
      </p:sp>
    </p:spTree>
    <p:extLst>
      <p:ext uri="{BB962C8B-B14F-4D97-AF65-F5344CB8AC3E}">
        <p14:creationId xmlns:p14="http://schemas.microsoft.com/office/powerpoint/2010/main" val="14986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82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Acrobat 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　賢三</dc:creator>
  <cp:lastModifiedBy>小島　賢三</cp:lastModifiedBy>
  <cp:revision>14</cp:revision>
  <cp:lastPrinted>2024-11-28T10:13:02Z</cp:lastPrinted>
  <dcterms:created xsi:type="dcterms:W3CDTF">2024-11-28T08:46:39Z</dcterms:created>
  <dcterms:modified xsi:type="dcterms:W3CDTF">2024-12-02T09:21:44Z</dcterms:modified>
</cp:coreProperties>
</file>