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sldIdLst>
    <p:sldId id="256" r:id="rId2"/>
  </p:sldIdLst>
  <p:sldSz cx="6858000" cy="9144000" type="screen4x3"/>
  <p:notesSz cx="6888163" cy="100187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66FF33"/>
    <a:srgbClr val="99FFCC"/>
    <a:srgbClr val="FF9900"/>
    <a:srgbClr val="000066"/>
    <a:srgbClr val="009900"/>
    <a:srgbClr val="CCFF99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244" autoAdjust="0"/>
  </p:normalViewPr>
  <p:slideViewPr>
    <p:cSldViewPr showGuides="1">
      <p:cViewPr>
        <p:scale>
          <a:sx n="100" d="100"/>
          <a:sy n="100" d="100"/>
        </p:scale>
        <p:origin x="1236" y="-204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g1239179\Desktop\&#21487;&#20816;\&#36895;&#24230;&#21462;&#32224;&#12426;&#25351;&#37341;\R2&#24180;&#29992;\&#12487;&#12540;&#12479;&#12288;&#38598;&#35336;&#65288;&#20196;&#21644;&#65298;&#24180;&#29992;&#65289;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-55"/>
        <c:axId val="37770752"/>
        <c:axId val="37772288"/>
      </c:barChart>
      <c:catAx>
        <c:axId val="377707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2040000" vert="horz"/>
          <a:lstStyle/>
          <a:p>
            <a:pPr>
              <a:defRPr/>
            </a:pPr>
            <a:endParaRPr lang="ja-JP"/>
          </a:p>
        </c:txPr>
        <c:crossAx val="37772288"/>
        <c:crosses val="autoZero"/>
        <c:auto val="1"/>
        <c:lblAlgn val="ctr"/>
        <c:lblOffset val="100"/>
        <c:noMultiLvlLbl val="0"/>
      </c:catAx>
      <c:valAx>
        <c:axId val="377722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777075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567301407807782E-2"/>
          <c:y val="5.6246589865921938E-2"/>
          <c:w val="0.55953433240199824"/>
          <c:h val="0.854461295786302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件数</c:v>
                </c:pt>
              </c:strCache>
            </c:strRef>
          </c:tx>
          <c:spPr>
            <a:ln w="3175">
              <a:solidFill>
                <a:schemeClr val="tx1"/>
              </a:solidFill>
            </a:ln>
          </c:spPr>
          <c:explosion val="11"/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C37F-49E8-8E58-89832F9DA50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31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37F-49E8-8E58-89832F9DA50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31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C37F-49E8-8E58-89832F9DA50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31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37F-49E8-8E58-89832F9DA50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31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C37F-49E8-8E58-89832F9DA50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31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37F-49E8-8E58-89832F9DA509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31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C37F-49E8-8E58-89832F9DA509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31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37F-49E8-8E58-89832F9DA509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31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C37F-49E8-8E58-89832F9DA509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31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37F-49E8-8E58-89832F9DA509}"/>
              </c:ext>
            </c:extLst>
          </c:dPt>
          <c:dLbls>
            <c:dLbl>
              <c:idx val="3"/>
              <c:tx>
                <c:rich>
                  <a:bodyPr/>
                  <a:lstStyle/>
                  <a:p>
                    <a:r>
                      <a:rPr lang="en-US" altLang="ja-JP"/>
                      <a:t>32</a:t>
                    </a:r>
                    <a:endParaRPr lang="en-US" altLang="ja-JP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37F-49E8-8E58-89832F9DA509}"/>
                </c:ext>
              </c:extLst>
            </c:dLbl>
            <c:dLbl>
              <c:idx val="4"/>
              <c:layout>
                <c:manualLayout>
                  <c:x val="-7.1928720004979713E-2"/>
                  <c:y val="0.1006363859689952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37F-49E8-8E58-89832F9DA509}"/>
                </c:ext>
              </c:extLst>
            </c:dLbl>
            <c:dLbl>
              <c:idx val="5"/>
              <c:layout>
                <c:manualLayout>
                  <c:x val="-8.7914068740857554E-2"/>
                  <c:y val="7.8878760844549603E-2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dirty="0"/>
                      <a:t>１</a:t>
                    </a:r>
                    <a:r>
                      <a:rPr lang="en-US" altLang="ja-JP" dirty="0"/>
                      <a:t>4</a:t>
                    </a:r>
                  </a:p>
                  <a:p>
                    <a:endParaRPr lang="ja-JP" alt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37F-49E8-8E58-89832F9DA509}"/>
                </c:ext>
              </c:extLst>
            </c:dLbl>
            <c:dLbl>
              <c:idx val="6"/>
              <c:layout>
                <c:manualLayout>
                  <c:x val="-5.6585288045564439E-2"/>
                  <c:y val="2.739071409177301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37F-49E8-8E58-89832F9DA509}"/>
                </c:ext>
              </c:extLst>
            </c:dLbl>
            <c:dLbl>
              <c:idx val="7"/>
              <c:layout>
                <c:manualLayout>
                  <c:x val="-6.7034915085433288E-3"/>
                  <c:y val="-4.5258135836468713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37F-49E8-8E58-89832F9DA509}"/>
                </c:ext>
              </c:extLst>
            </c:dLbl>
            <c:dLbl>
              <c:idx val="8"/>
              <c:layout>
                <c:manualLayout>
                  <c:x val="4.3496669813571809E-2"/>
                  <c:y val="0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37F-49E8-8E58-89832F9DA509}"/>
                </c:ext>
              </c:extLst>
            </c:dLbl>
            <c:dLbl>
              <c:idx val="9"/>
              <c:layout>
                <c:manualLayout>
                  <c:x val="4.4656658816694464E-2"/>
                  <c:y val="7.881799257851389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50" b="0" i="0" u="none" strike="noStrike" kern="1200" baseline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altLang="ja-JP" sz="1050" dirty="0">
                        <a:solidFill>
                          <a:schemeClr val="bg1">
                            <a:lumMod val="85000"/>
                          </a:schemeClr>
                        </a:solidFill>
                      </a:rPr>
                      <a:t>30</a:t>
                    </a:r>
                  </a:p>
                  <a:p>
                    <a:pPr>
                      <a:defRPr sz="1050" b="0" i="0" u="none" strike="noStrike" kern="1200" baseline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endParaRPr lang="en-US" altLang="ja-JP" sz="1050" dirty="0">
                      <a:solidFill>
                        <a:schemeClr val="bg1">
                          <a:lumMod val="85000"/>
                        </a:schemeClr>
                      </a:solidFill>
                    </a:endParaRPr>
                  </a:p>
                </c:rich>
              </c:tx>
              <c:spPr>
                <a:noFill/>
                <a:ln w="30362">
                  <a:noFill/>
                </a:ln>
              </c:sp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8512620472865729E-2"/>
                      <c:h val="0.1224302134646961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C37F-49E8-8E58-89832F9DA509}"/>
                </c:ext>
              </c:extLst>
            </c:dLbl>
            <c:spPr>
              <a:noFill/>
              <a:ln w="30362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11386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Sheet1!$A$2:$A$11</c:f>
              <c:strCache>
                <c:ptCount val="10"/>
                <c:pt idx="0">
                  <c:v>追突</c:v>
                </c:pt>
                <c:pt idx="1">
                  <c:v>出会い頭</c:v>
                </c:pt>
                <c:pt idx="2">
                  <c:v>対歩行者</c:v>
                </c:pt>
                <c:pt idx="3">
                  <c:v>右折時</c:v>
                </c:pt>
                <c:pt idx="4">
                  <c:v>正面衝突</c:v>
                </c:pt>
                <c:pt idx="5">
                  <c:v>左折時</c:v>
                </c:pt>
                <c:pt idx="6">
                  <c:v>追越</c:v>
                </c:pt>
                <c:pt idx="7">
                  <c:v>すれ違い</c:v>
                </c:pt>
                <c:pt idx="8">
                  <c:v>単独</c:v>
                </c:pt>
                <c:pt idx="9">
                  <c:v>その他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154</c:v>
                </c:pt>
                <c:pt idx="1">
                  <c:v>87</c:v>
                </c:pt>
                <c:pt idx="2">
                  <c:v>49</c:v>
                </c:pt>
                <c:pt idx="3">
                  <c:v>31</c:v>
                </c:pt>
                <c:pt idx="4">
                  <c:v>9</c:v>
                </c:pt>
                <c:pt idx="5">
                  <c:v>15</c:v>
                </c:pt>
                <c:pt idx="6">
                  <c:v>5</c:v>
                </c:pt>
                <c:pt idx="7">
                  <c:v>2</c:v>
                </c:pt>
                <c:pt idx="8">
                  <c:v>5</c:v>
                </c:pt>
                <c:pt idx="9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37F-49E8-8E58-89832F9DA5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30362">
          <a:noFill/>
        </a:ln>
      </c:spPr>
    </c:plotArea>
    <c:legend>
      <c:legendPos val="r"/>
      <c:layout>
        <c:manualLayout>
          <c:xMode val="edge"/>
          <c:yMode val="edge"/>
          <c:x val="0.68431311014513807"/>
          <c:y val="5.4956233919035979E-2"/>
          <c:w val="0.27965322240496315"/>
          <c:h val="0.9163590758051795"/>
        </c:manualLayout>
      </c:layout>
      <c:overlay val="0"/>
      <c:spPr>
        <a:noFill/>
        <a:ln w="30362">
          <a:noFill/>
        </a:ln>
      </c:spPr>
      <c:txPr>
        <a:bodyPr rot="0" spcFirstLastPara="1" vertOverflow="ellipsis" vert="horz" wrap="square" anchor="ctr" anchorCtr="1"/>
        <a:lstStyle/>
        <a:p>
          <a:pPr>
            <a:defRPr sz="956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ja-JP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980627435054635"/>
          <c:y val="5.7108069144751666E-2"/>
          <c:w val="0.83587097224513629"/>
          <c:h val="0.626846556943864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件数</c:v>
                </c:pt>
              </c:strCache>
            </c:strRef>
          </c:tx>
          <c:spPr>
            <a:solidFill>
              <a:schemeClr val="accent1"/>
            </a:solidFill>
            <a:ln w="6350"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B3DB-4B2F-80E8-87C08AD90CA3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3DB-4B2F-80E8-87C08AD90CA3}"/>
              </c:ext>
            </c:extLst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B3DB-4B2F-80E8-87C08AD90CA3}"/>
              </c:ext>
            </c:extLst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3DB-4B2F-80E8-87C08AD90CA3}"/>
              </c:ext>
            </c:extLst>
          </c:dPt>
          <c:dLbls>
            <c:dLbl>
              <c:idx val="5"/>
              <c:layout>
                <c:manualLayout>
                  <c:x val="-8.0563789547515464E-3"/>
                  <c:y val="1.431122226258973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3DB-4B2F-80E8-87C08AD90C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6~8</c:v>
                </c:pt>
                <c:pt idx="1">
                  <c:v>8~10</c:v>
                </c:pt>
                <c:pt idx="2">
                  <c:v>10~12</c:v>
                </c:pt>
                <c:pt idx="3">
                  <c:v>12~14</c:v>
                </c:pt>
                <c:pt idx="4">
                  <c:v>14~16</c:v>
                </c:pt>
                <c:pt idx="5">
                  <c:v>16~18</c:v>
                </c:pt>
                <c:pt idx="6">
                  <c:v>18~20</c:v>
                </c:pt>
                <c:pt idx="7">
                  <c:v>20~22</c:v>
                </c:pt>
                <c:pt idx="8">
                  <c:v>22~6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46</c:v>
                </c:pt>
                <c:pt idx="1">
                  <c:v>51</c:v>
                </c:pt>
                <c:pt idx="2">
                  <c:v>48</c:v>
                </c:pt>
                <c:pt idx="3">
                  <c:v>39</c:v>
                </c:pt>
                <c:pt idx="4">
                  <c:v>46</c:v>
                </c:pt>
                <c:pt idx="5">
                  <c:v>61</c:v>
                </c:pt>
                <c:pt idx="6">
                  <c:v>56</c:v>
                </c:pt>
                <c:pt idx="7">
                  <c:v>15</c:v>
                </c:pt>
                <c:pt idx="8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3DB-4B2F-80E8-87C08AD90C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174250104"/>
        <c:axId val="1"/>
      </c:barChart>
      <c:catAx>
        <c:axId val="174250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493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493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3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74250104"/>
        <c:crosses val="autoZero"/>
        <c:crossBetween val="between"/>
      </c:valAx>
      <c:spPr>
        <a:noFill/>
        <a:ln w="6350">
          <a:solidFill>
            <a:schemeClr val="tx1"/>
          </a:solidFill>
        </a:ln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 w="6350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9.6092274799154442E-2"/>
          <c:y val="0.11665437227420376"/>
          <c:w val="0.8868514873140857"/>
          <c:h val="0.6293471770041246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R3</c:v>
                </c:pt>
              </c:strCache>
            </c:strRef>
          </c:tx>
          <c:spPr>
            <a:solidFill>
              <a:srgbClr val="5B9BD5"/>
            </a:solidFill>
            <a:ln w="6350"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Sheet1!$A$2:$A$4</c:f>
              <c:strCache>
                <c:ptCount val="3"/>
                <c:pt idx="0">
                  <c:v>国道２１号</c:v>
                </c:pt>
                <c:pt idx="1">
                  <c:v>国道４１号</c:v>
                </c:pt>
                <c:pt idx="2">
                  <c:v>主地８４号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15</c:v>
                </c:pt>
                <c:pt idx="1">
                  <c:v>10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88-471D-B817-E7CA7FA391A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R4</c:v>
                </c:pt>
              </c:strCache>
            </c:strRef>
          </c:tx>
          <c:spPr>
            <a:solidFill>
              <a:srgbClr val="ED7D31"/>
            </a:solidFill>
            <a:ln w="6350"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Sheet1!$A$2:$A$4</c:f>
              <c:strCache>
                <c:ptCount val="3"/>
                <c:pt idx="0">
                  <c:v>国道２１号</c:v>
                </c:pt>
                <c:pt idx="1">
                  <c:v>国道４１号</c:v>
                </c:pt>
                <c:pt idx="2">
                  <c:v>主地８４号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19</c:v>
                </c:pt>
                <c:pt idx="1">
                  <c:v>10</c:v>
                </c:pt>
                <c:pt idx="2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788-471D-B817-E7CA7FA391A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R5</c:v>
                </c:pt>
              </c:strCache>
            </c:strRef>
          </c:tx>
          <c:spPr>
            <a:solidFill>
              <a:srgbClr val="A5A5A5"/>
            </a:solidFill>
            <a:ln w="6350"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Sheet1!$A$2:$A$4</c:f>
              <c:strCache>
                <c:ptCount val="3"/>
                <c:pt idx="0">
                  <c:v>国道２１号</c:v>
                </c:pt>
                <c:pt idx="1">
                  <c:v>国道４１号</c:v>
                </c:pt>
                <c:pt idx="2">
                  <c:v>主地８４号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16</c:v>
                </c:pt>
                <c:pt idx="1">
                  <c:v>8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788-471D-B817-E7CA7FA391A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gapDepth val="0"/>
        <c:shape val="box"/>
        <c:axId val="157797272"/>
        <c:axId val="1"/>
        <c:axId val="0"/>
      </c:bar3DChart>
      <c:catAx>
        <c:axId val="157797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8168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57797272"/>
        <c:crosses val="autoZero"/>
        <c:crossBetween val="between"/>
      </c:valAx>
      <c:spPr>
        <a:noFill/>
        <a:ln w="25362">
          <a:noFill/>
        </a:ln>
      </c:spPr>
    </c:plotArea>
    <c:legend>
      <c:legendPos val="b"/>
      <c:layout>
        <c:manualLayout>
          <c:xMode val="edge"/>
          <c:yMode val="edge"/>
          <c:x val="0.3449424589181011"/>
          <c:y val="0.82007321652740361"/>
          <c:w val="0.38469636947555469"/>
          <c:h val="0.11710164434573889"/>
        </c:manualLayout>
      </c:layout>
      <c:overlay val="0"/>
      <c:txPr>
        <a:bodyPr/>
        <a:lstStyle/>
        <a:p>
          <a:pPr>
            <a:defRPr sz="1198" b="0"/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ja-JP"/>
    </a:p>
  </c:txPr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0.22417</cdr:x>
      <cdr:y>0.5</cdr:y>
    </cdr:from>
    <cdr:to>
      <cdr:x>0.44091</cdr:x>
      <cdr:y>0.64755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622574" y="901570"/>
          <a:ext cx="601946" cy="2660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ja-JP" alt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6088" cy="501650"/>
          </a:xfrm>
          <a:prstGeom prst="rect">
            <a:avLst/>
          </a:prstGeom>
        </p:spPr>
        <p:txBody>
          <a:bodyPr vert="horz" lIns="93073" tIns="46536" rIns="93073" bIns="4653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900489" y="0"/>
            <a:ext cx="2986087" cy="501650"/>
          </a:xfrm>
          <a:prstGeom prst="rect">
            <a:avLst/>
          </a:prstGeom>
        </p:spPr>
        <p:txBody>
          <a:bodyPr vert="horz" lIns="93073" tIns="46536" rIns="93073" bIns="46536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6599577C-99CE-4E77-9B1F-AD1C0822FEF1}" type="datetimeFigureOut">
              <a:rPr lang="ja-JP" altLang="en-US"/>
              <a:pPr>
                <a:defRPr/>
              </a:pPr>
              <a:t>2024/1/24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33588" y="750888"/>
            <a:ext cx="282098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73" tIns="46536" rIns="93073" bIns="46536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8976" y="4759326"/>
            <a:ext cx="5510213" cy="4506913"/>
          </a:xfrm>
          <a:prstGeom prst="rect">
            <a:avLst/>
          </a:prstGeom>
        </p:spPr>
        <p:txBody>
          <a:bodyPr vert="horz" lIns="93073" tIns="46536" rIns="93073" bIns="46536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515475"/>
            <a:ext cx="2986088" cy="501650"/>
          </a:xfrm>
          <a:prstGeom prst="rect">
            <a:avLst/>
          </a:prstGeom>
        </p:spPr>
        <p:txBody>
          <a:bodyPr vert="horz" lIns="93073" tIns="46536" rIns="93073" bIns="4653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900489" y="9515475"/>
            <a:ext cx="2986087" cy="501650"/>
          </a:xfrm>
          <a:prstGeom prst="rect">
            <a:avLst/>
          </a:prstGeom>
        </p:spPr>
        <p:txBody>
          <a:bodyPr vert="horz" wrap="square" lIns="93073" tIns="46536" rIns="93073" bIns="4653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47341F6-5259-4B3D-A3C4-F0106833393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37" indent="-28574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2980" indent="-228596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172" indent="-228596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363" indent="-228596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555" indent="-22859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748" indent="-22859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8939" indent="-22859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131" indent="-22859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53B8A03D-DC5E-4F9D-80E8-3CD175B5B745}" type="slidenum">
              <a:rPr lang="ja-JP" altLang="en-US" smtClean="0"/>
              <a:pPr>
                <a:spcBef>
                  <a:spcPct val="0"/>
                </a:spcBef>
              </a:pPr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135D1-0A11-4EF7-8E8E-3D181038914E}" type="datetimeFigureOut">
              <a:rPr lang="ja-JP" altLang="en-US"/>
              <a:pPr>
                <a:defRPr/>
              </a:pPr>
              <a:t>2024/1/24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96248-A228-491F-A2F5-B410BC575C1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65187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85D51-69CE-4180-8515-6F96DD8114CE}" type="datetimeFigureOut">
              <a:rPr lang="ja-JP" altLang="en-US"/>
              <a:pPr>
                <a:defRPr/>
              </a:pPr>
              <a:t>2024/1/24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99FCD-575C-4231-A216-3C1A169617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70032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4BF80-15FA-485A-99B5-B2D68B718ABE}" type="datetimeFigureOut">
              <a:rPr lang="ja-JP" altLang="en-US"/>
              <a:pPr>
                <a:defRPr/>
              </a:pPr>
              <a:t>2024/1/24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ACB19-AAAA-4316-A863-0DE6D9F88DF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57264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C7774-40CC-46AF-87ED-EB0D60B4F87D}" type="datetimeFigureOut">
              <a:rPr lang="ja-JP" altLang="en-US"/>
              <a:pPr>
                <a:defRPr/>
              </a:pPr>
              <a:t>2024/1/24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7614A-C443-4248-9875-6E888516312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22933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05CD2-CC1B-49BF-996A-946DFF23C879}" type="datetimeFigureOut">
              <a:rPr lang="ja-JP" altLang="en-US"/>
              <a:pPr>
                <a:defRPr/>
              </a:pPr>
              <a:t>2024/1/24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841BC-83F3-44EE-A3AA-1B522A38B4B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76269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F8E19-3071-42C7-A51B-AC6895520752}" type="datetimeFigureOut">
              <a:rPr lang="ja-JP" altLang="en-US"/>
              <a:pPr>
                <a:defRPr/>
              </a:pPr>
              <a:t>2024/1/24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A405A-2079-4665-80C4-6CD28A2AB11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70698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FED2A-5678-4703-A521-8EB8B5B7EE3F}" type="datetimeFigureOut">
              <a:rPr lang="ja-JP" altLang="en-US"/>
              <a:pPr>
                <a:defRPr/>
              </a:pPr>
              <a:t>2024/1/24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8B78A-8A27-4E43-A408-CDC12AD6E71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84841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A7FBA-25D1-494D-A519-30914632C582}" type="datetimeFigureOut">
              <a:rPr lang="ja-JP" altLang="en-US"/>
              <a:pPr>
                <a:defRPr/>
              </a:pPr>
              <a:t>2024/1/24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8B5FB-CCB2-45A9-A850-C57E64B7D43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0316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5C9D1-8462-4022-BA14-2301B2288164}" type="datetimeFigureOut">
              <a:rPr lang="ja-JP" altLang="en-US"/>
              <a:pPr>
                <a:defRPr/>
              </a:pPr>
              <a:t>2024/1/24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13318-B351-4B84-9274-311A7A535AD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50457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1913468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4E81B-5602-4E10-9E69-A879234383D2}" type="datetimeFigureOut">
              <a:rPr lang="ja-JP" altLang="en-US"/>
              <a:pPr>
                <a:defRPr/>
              </a:pPr>
              <a:t>2024/1/24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87E80-8F3E-47D9-9E06-7D82E100C7D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03284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18BCD-79DA-4C05-8A46-06D83BF7DC81}" type="datetimeFigureOut">
              <a:rPr lang="ja-JP" altLang="en-US"/>
              <a:pPr>
                <a:defRPr/>
              </a:pPr>
              <a:t>2024/1/24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88DF4-A070-4165-B988-E074DF660C2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14348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280C70E8-1718-4EAB-B8A8-596C860BFA9F}" type="datetimeFigureOut">
              <a:rPr lang="ja-JP" altLang="en-US"/>
              <a:pPr>
                <a:defRPr/>
              </a:pPr>
              <a:t>2024/1/24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212877D-E0F0-4E65-B3C0-3706A753824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.xml"/><Relationship Id="rId3" Type="http://schemas.openxmlformats.org/officeDocument/2006/relationships/notesSlide" Target="../notesSlides/notesSlide1.xml"/><Relationship Id="rId7" Type="http://schemas.openxmlformats.org/officeDocument/2006/relationships/chart" Target="../charts/chart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1.bin"/><Relationship Id="rId4" Type="http://schemas.openxmlformats.org/officeDocument/2006/relationships/chart" Target="../charts/chart1.xml"/><Relationship Id="rId9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サブタイトル 2"/>
          <p:cNvSpPr txBox="1">
            <a:spLocks/>
          </p:cNvSpPr>
          <p:nvPr/>
        </p:nvSpPr>
        <p:spPr bwMode="auto">
          <a:xfrm>
            <a:off x="500063" y="848718"/>
            <a:ext cx="5853112" cy="7993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endParaRPr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2050" name="タイトル 1"/>
          <p:cNvSpPr>
            <a:spLocks noGrp="1"/>
          </p:cNvSpPr>
          <p:nvPr>
            <p:ph type="ctrTitle"/>
          </p:nvPr>
        </p:nvSpPr>
        <p:spPr>
          <a:xfrm>
            <a:off x="4797425" y="339725"/>
            <a:ext cx="1846263" cy="5175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16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令和６年</a:t>
            </a:r>
            <a:br>
              <a:rPr lang="en-US" altLang="ja-JP" sz="16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</a:br>
            <a:r>
              <a:rPr lang="ja-JP" altLang="en-US" sz="16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可児警察署</a:t>
            </a:r>
          </a:p>
        </p:txBody>
      </p:sp>
      <p:sp>
        <p:nvSpPr>
          <p:cNvPr id="3076" name="サブタイトル 2"/>
          <p:cNvSpPr>
            <a:spLocks noGrp="1"/>
          </p:cNvSpPr>
          <p:nvPr>
            <p:ph type="subTitle" idx="1"/>
          </p:nvPr>
        </p:nvSpPr>
        <p:spPr>
          <a:xfrm>
            <a:off x="500063" y="857250"/>
            <a:ext cx="5929312" cy="409575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速度</a:t>
            </a:r>
            <a:r>
              <a:rPr lang="ja-JP" altLang="en-US" sz="2400">
                <a:solidFill>
                  <a:schemeClr val="tx1"/>
                </a:solidFill>
              </a:rPr>
              <a:t>取締り指針</a:t>
            </a:r>
            <a:endParaRPr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500063" y="857250"/>
            <a:ext cx="5929312" cy="8251825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6" name="直線コネクタ 5"/>
          <p:cNvCxnSpPr/>
          <p:nvPr/>
        </p:nvCxnSpPr>
        <p:spPr>
          <a:xfrm>
            <a:off x="500063" y="1258888"/>
            <a:ext cx="5929312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5475908"/>
              </p:ext>
            </p:extLst>
          </p:nvPr>
        </p:nvGraphicFramePr>
        <p:xfrm>
          <a:off x="571500" y="1779588"/>
          <a:ext cx="5810250" cy="129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7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7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93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394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重点時間帯</a:t>
                      </a:r>
                    </a:p>
                  </a:txBody>
                  <a:tcPr marL="91433" marR="91433" marT="45645" marB="45645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路線</a:t>
                      </a:r>
                    </a:p>
                  </a:txBody>
                  <a:tcPr marL="91433" marR="91433" marT="45645" marB="4564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区　域</a:t>
                      </a:r>
                    </a:p>
                  </a:txBody>
                  <a:tcPr marL="91433" marR="91433" marT="45645" marB="4564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規制速度</a:t>
                      </a:r>
                    </a:p>
                  </a:txBody>
                  <a:tcPr marL="91433" marR="91433" marT="45645" marB="45645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1459">
                <a:tc>
                  <a:txBody>
                    <a:bodyPr/>
                    <a:lstStyle/>
                    <a:p>
                      <a:pPr algn="ctr"/>
                      <a:endParaRPr kumimoji="1" lang="en-US" altLang="ja-JP" sz="1200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６：００～１０：００</a:t>
                      </a:r>
                      <a:endParaRPr kumimoji="1" lang="en-US" altLang="ja-JP" sz="1200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kumimoji="1" lang="en-US" altLang="ja-JP" sz="1200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１６：００～２０：００</a:t>
                      </a:r>
                      <a:endParaRPr kumimoji="1" lang="en-US" altLang="ja-JP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3" marR="91433" marT="45645" marB="45645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200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国道２１号</a:t>
                      </a:r>
                      <a:endParaRPr kumimoji="1" lang="en-US" altLang="ja-JP" sz="1200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主地８４号</a:t>
                      </a:r>
                      <a:endParaRPr kumimoji="1" lang="en-US" altLang="ja-JP" sz="1200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国道４１号</a:t>
                      </a:r>
                      <a:endParaRPr kumimoji="1" lang="en-US" altLang="ja-JP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3" marR="91433" marT="45645" marB="4564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200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美濃加茂市境～土岐市境まで</a:t>
                      </a:r>
                      <a:endParaRPr kumimoji="1" lang="en-US" altLang="ja-JP" sz="1200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美濃加茂市境～土岐市境まで</a:t>
                      </a:r>
                      <a:endParaRPr kumimoji="1" lang="en-US" altLang="ja-JP" sz="1200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国道４１号境～犬山市境まで</a:t>
                      </a:r>
                      <a:endParaRPr kumimoji="1" lang="en-US" altLang="ja-JP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3" marR="91433" marT="45645" marB="4564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200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法定速度</a:t>
                      </a:r>
                      <a:endParaRPr kumimoji="1" lang="en-US" altLang="ja-JP" sz="1200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及び</a:t>
                      </a:r>
                      <a:endParaRPr kumimoji="1" lang="en-US" altLang="ja-JP" sz="1200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指定速度</a:t>
                      </a:r>
                    </a:p>
                  </a:txBody>
                  <a:tcPr marL="91433" marR="91433" marT="45645" marB="45645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タイトル 1"/>
          <p:cNvSpPr txBox="1">
            <a:spLocks/>
          </p:cNvSpPr>
          <p:nvPr/>
        </p:nvSpPr>
        <p:spPr>
          <a:xfrm>
            <a:off x="571500" y="2986088"/>
            <a:ext cx="6072188" cy="500062"/>
          </a:xfrm>
          <a:prstGeom prst="rect">
            <a:avLst/>
          </a:prstGeom>
        </p:spPr>
        <p:txBody>
          <a:bodyPr anchor="ctr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sz="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  <a:cs typeface="+mj-cs"/>
              </a:rPr>
              <a:t>※</a:t>
            </a:r>
            <a:r>
              <a:rPr lang="ja-JP" altLang="en-US" sz="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  <a:cs typeface="+mj-cs"/>
              </a:rPr>
              <a:t>重点以外の場所、時間帯でも取締りを実施することがあります。</a:t>
            </a:r>
            <a:endParaRPr lang="en-US" altLang="ja-JP" sz="15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itchFamily="50" charset="-128"/>
              <a:ea typeface="HG丸ｺﾞｼｯｸM-PRO" pitchFamily="50" charset="-128"/>
              <a:cs typeface="+mj-cs"/>
            </a:endParaRPr>
          </a:p>
        </p:txBody>
      </p:sp>
      <p:sp>
        <p:nvSpPr>
          <p:cNvPr id="11" name="タイトル 1"/>
          <p:cNvSpPr txBox="1">
            <a:spLocks/>
          </p:cNvSpPr>
          <p:nvPr/>
        </p:nvSpPr>
        <p:spPr>
          <a:xfrm>
            <a:off x="1003300" y="3668713"/>
            <a:ext cx="4630738" cy="500062"/>
          </a:xfrm>
          <a:prstGeom prst="rect">
            <a:avLst/>
          </a:prstGeom>
        </p:spPr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ja-JP" altLang="en-US" sz="1100" b="1" dirty="0">
                <a:latin typeface="HG丸ｺﾞｼｯｸM-PRO" pitchFamily="50" charset="-128"/>
                <a:ea typeface="HG丸ｺﾞｼｯｸM-PRO" pitchFamily="50" charset="-128"/>
                <a:cs typeface="+mj-cs"/>
              </a:rPr>
              <a:t>可児警察署管内における人身事故の発生態様別状況</a:t>
            </a:r>
            <a:endParaRPr lang="en-US" altLang="ja-JP" sz="1100" b="1" dirty="0">
              <a:latin typeface="HG丸ｺﾞｼｯｸM-PRO" pitchFamily="50" charset="-128"/>
              <a:ea typeface="HG丸ｺﾞｼｯｸM-PRO" pitchFamily="50" charset="-128"/>
              <a:cs typeface="+mj-cs"/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ja-JP" altLang="en-US" sz="1100" b="1" dirty="0">
                <a:latin typeface="HG丸ｺﾞｼｯｸM-PRO" pitchFamily="50" charset="-128"/>
                <a:ea typeface="HG丸ｺﾞｼｯｸM-PRO" pitchFamily="50" charset="-128"/>
                <a:cs typeface="+mj-cs"/>
              </a:rPr>
              <a:t>令和３年１月から令和５年１２月末までに</a:t>
            </a:r>
            <a:r>
              <a:rPr lang="en-US" altLang="ja-JP" sz="1100" b="1" dirty="0">
                <a:latin typeface="HG丸ｺﾞｼｯｸM-PRO" pitchFamily="50" charset="-128"/>
                <a:ea typeface="HG丸ｺﾞｼｯｸM-PRO" pitchFamily="50" charset="-128"/>
                <a:cs typeface="+mj-cs"/>
              </a:rPr>
              <a:t>3</a:t>
            </a:r>
            <a:r>
              <a:rPr lang="ja-JP" altLang="en-US" sz="1100" b="1" dirty="0">
                <a:latin typeface="HG丸ｺﾞｼｯｸM-PRO" pitchFamily="50" charset="-128"/>
                <a:ea typeface="HG丸ｺﾞｼｯｸM-PRO" pitchFamily="50" charset="-128"/>
                <a:cs typeface="+mj-cs"/>
              </a:rPr>
              <a:t>８７件発生</a:t>
            </a:r>
          </a:p>
        </p:txBody>
      </p:sp>
      <p:sp>
        <p:nvSpPr>
          <p:cNvPr id="18" name="タイトル 1"/>
          <p:cNvSpPr txBox="1">
            <a:spLocks/>
          </p:cNvSpPr>
          <p:nvPr/>
        </p:nvSpPr>
        <p:spPr>
          <a:xfrm>
            <a:off x="1571625" y="1357313"/>
            <a:ext cx="3857625" cy="357187"/>
          </a:xfrm>
          <a:prstGeom prst="rect">
            <a:avLst/>
          </a:prstGeom>
          <a:solidFill>
            <a:srgbClr val="FF0000"/>
          </a:solidFill>
          <a:ln>
            <a:solidFill>
              <a:srgbClr val="7030A0"/>
            </a:solidFill>
          </a:ln>
        </p:spPr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  <a:cs typeface="+mj-cs"/>
              </a:rPr>
              <a:t>可児警察署の速度取締り重点</a:t>
            </a:r>
          </a:p>
        </p:txBody>
      </p:sp>
      <p:sp>
        <p:nvSpPr>
          <p:cNvPr id="23" name="フローチャート : 代替処理 22"/>
          <p:cNvSpPr/>
          <p:nvPr/>
        </p:nvSpPr>
        <p:spPr>
          <a:xfrm>
            <a:off x="976313" y="3441700"/>
            <a:ext cx="4643437" cy="301625"/>
          </a:xfrm>
          <a:prstGeom prst="flowChartAlternateProcess">
            <a:avLst/>
          </a:prstGeom>
          <a:solidFill>
            <a:srgbClr val="FFFF00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b="1" dirty="0">
                <a:solidFill>
                  <a:schemeClr val="tx1"/>
                </a:solidFill>
                <a:latin typeface="HG丸ｺﾞｼｯｸM-PRO" pitchFamily="50" charset="-128"/>
                <a:ea typeface="ＤＦ平成ゴシック体W5" pitchFamily="1" charset="-128"/>
              </a:rPr>
              <a:t>可児警察署管内における交通事故実態</a:t>
            </a:r>
          </a:p>
        </p:txBody>
      </p:sp>
      <p:sp>
        <p:nvSpPr>
          <p:cNvPr id="25" name="角丸四角形 24"/>
          <p:cNvSpPr/>
          <p:nvPr/>
        </p:nvSpPr>
        <p:spPr>
          <a:xfrm>
            <a:off x="563563" y="4171950"/>
            <a:ext cx="2733675" cy="1620838"/>
          </a:xfrm>
          <a:prstGeom prst="roundRect">
            <a:avLst/>
          </a:prstGeom>
          <a:solidFill>
            <a:srgbClr val="FFFF00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ja-JP" altLang="en-US" sz="1200" dirty="0">
                <a:solidFill>
                  <a:schemeClr val="tx1"/>
                </a:solidFill>
              </a:rPr>
              <a:t>　</a:t>
            </a:r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事故類型は追突事故が</a:t>
            </a:r>
            <a:r>
              <a:rPr lang="en-US" altLang="ja-JP" sz="1050" dirty="0">
                <a:solidFill>
                  <a:schemeClr val="tx1"/>
                </a:solidFill>
                <a:latin typeface="+mn-ea"/>
              </a:rPr>
              <a:t>154 </a:t>
            </a:r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件（全体の約</a:t>
            </a:r>
            <a:r>
              <a:rPr lang="en-US" altLang="ja-JP" sz="1050" dirty="0">
                <a:solidFill>
                  <a:schemeClr val="tx1"/>
                </a:solidFill>
                <a:latin typeface="+mn-ea"/>
              </a:rPr>
              <a:t>40</a:t>
            </a:r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％）、次いで出会い頭事故が</a:t>
            </a:r>
            <a:r>
              <a:rPr lang="en-US" altLang="ja-JP" sz="1050" dirty="0">
                <a:solidFill>
                  <a:schemeClr val="tx1"/>
                </a:solidFill>
                <a:latin typeface="+mn-ea"/>
              </a:rPr>
              <a:t>87</a:t>
            </a:r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件（全体の約</a:t>
            </a:r>
            <a:r>
              <a:rPr lang="en-US" altLang="ja-JP" sz="1050" dirty="0">
                <a:solidFill>
                  <a:schemeClr val="tx1"/>
                </a:solidFill>
                <a:latin typeface="+mn-ea"/>
              </a:rPr>
              <a:t>22</a:t>
            </a:r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％）発生しています。</a:t>
            </a:r>
            <a:endParaRPr lang="en-US" altLang="ja-JP" sz="1050" dirty="0">
              <a:solidFill>
                <a:schemeClr val="tx1"/>
              </a:solidFill>
              <a:latin typeface="+mn-ea"/>
            </a:endParaRPr>
          </a:p>
          <a:p>
            <a:pPr eaLnBrk="1" hangingPunct="1">
              <a:defRPr/>
            </a:pPr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　発生時間帯は、午前中（通勤・通学時間帯）と夕方（退社・下校時間帯）の事故が多くなっています。</a:t>
            </a:r>
            <a:endParaRPr lang="en-US" altLang="ja-JP" sz="1050" dirty="0">
              <a:solidFill>
                <a:schemeClr val="tx1"/>
              </a:solidFill>
              <a:latin typeface="+mn-ea"/>
            </a:endParaRPr>
          </a:p>
          <a:p>
            <a:pPr eaLnBrk="1" hangingPunct="1">
              <a:defRPr/>
            </a:pPr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　発生路線は幹線道路が約半数を占め、その中でも国道</a:t>
            </a:r>
            <a:r>
              <a:rPr lang="en-US" altLang="ja-JP" sz="1050" dirty="0">
                <a:solidFill>
                  <a:schemeClr val="tx1"/>
                </a:solidFill>
                <a:latin typeface="+mn-ea"/>
              </a:rPr>
              <a:t>21</a:t>
            </a:r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号、国道</a:t>
            </a:r>
            <a:r>
              <a:rPr lang="en-US" altLang="ja-JP" sz="1050" dirty="0">
                <a:solidFill>
                  <a:schemeClr val="tx1"/>
                </a:solidFill>
                <a:latin typeface="+mn-ea"/>
              </a:rPr>
              <a:t>41</a:t>
            </a:r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号、主地</a:t>
            </a:r>
            <a:r>
              <a:rPr lang="en-US" altLang="ja-JP" sz="1050" dirty="0">
                <a:solidFill>
                  <a:schemeClr val="tx1"/>
                </a:solidFill>
                <a:latin typeface="+mn-ea"/>
              </a:rPr>
              <a:t>84</a:t>
            </a:r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号での発生が目立ちます。　</a:t>
            </a:r>
            <a:r>
              <a:rPr lang="ja-JP" altLang="en-US" sz="1200" dirty="0">
                <a:solidFill>
                  <a:srgbClr val="FF0000"/>
                </a:solidFill>
                <a:latin typeface="+mn-ea"/>
              </a:rPr>
              <a:t>　</a:t>
            </a:r>
          </a:p>
        </p:txBody>
      </p:sp>
      <p:sp>
        <p:nvSpPr>
          <p:cNvPr id="30" name="角丸四角形 29"/>
          <p:cNvSpPr/>
          <p:nvPr/>
        </p:nvSpPr>
        <p:spPr>
          <a:xfrm>
            <a:off x="590240" y="8372202"/>
            <a:ext cx="5772770" cy="652738"/>
          </a:xfrm>
          <a:prstGeom prst="roundRect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b="1" u="sng" dirty="0">
                <a:solidFill>
                  <a:schemeClr val="tx1"/>
                </a:solidFill>
                <a:latin typeface="+mn-ea"/>
              </a:rPr>
              <a:t>～　その他の交通指導取締り要点　～</a:t>
            </a:r>
            <a:endParaRPr lang="en-US" altLang="ja-JP" sz="1050" b="1" u="sng" dirty="0">
              <a:solidFill>
                <a:schemeClr val="tx1"/>
              </a:solidFill>
              <a:latin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○　速度取締りのほか、幹線道路では携帯電話使用等の取締りを強化します。</a:t>
            </a:r>
            <a:endParaRPr lang="en-US" altLang="ja-JP" sz="1050" dirty="0">
              <a:solidFill>
                <a:schemeClr val="tx1"/>
              </a:solidFill>
              <a:latin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○   特に横断歩道は「歩行者最優先」であるため、横断歩行者妨害に対する取締りを強化します。　　　　　　　　　　　　　　　　</a:t>
            </a:r>
            <a:endParaRPr lang="en-US" altLang="ja-JP" sz="1050" dirty="0">
              <a:solidFill>
                <a:schemeClr val="tx1"/>
              </a:solidFill>
              <a:latin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　 </a:t>
            </a:r>
          </a:p>
        </p:txBody>
      </p:sp>
      <p:graphicFrame>
        <p:nvGraphicFramePr>
          <p:cNvPr id="24" name="グラフ 23"/>
          <p:cNvGraphicFramePr>
            <a:graphicFrameLocks/>
          </p:cNvGraphicFramePr>
          <p:nvPr/>
        </p:nvGraphicFramePr>
        <p:xfrm>
          <a:off x="513383" y="6015038"/>
          <a:ext cx="3203649" cy="1941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フローチャート : 端子 11"/>
          <p:cNvSpPr/>
          <p:nvPr/>
        </p:nvSpPr>
        <p:spPr>
          <a:xfrm>
            <a:off x="5153025" y="3967163"/>
            <a:ext cx="1008063" cy="215900"/>
          </a:xfrm>
          <a:prstGeom prst="flowChartTerminator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ja-JP" altLang="en-US" sz="1100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事故類型別</a:t>
            </a:r>
            <a:endParaRPr lang="en-US" altLang="ja-JP" sz="1100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0" name="フローチャート : 端子 19"/>
          <p:cNvSpPr/>
          <p:nvPr/>
        </p:nvSpPr>
        <p:spPr>
          <a:xfrm>
            <a:off x="571500" y="6004792"/>
            <a:ext cx="882650" cy="215900"/>
          </a:xfrm>
          <a:prstGeom prst="flowChartTerminator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ja-JP" altLang="en-US" sz="1200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時間帯別</a:t>
            </a:r>
            <a:endParaRPr lang="en-US" altLang="ja-JP" sz="1200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graphicFrame>
        <p:nvGraphicFramePr>
          <p:cNvPr id="3106" name="グラフ 34"/>
          <p:cNvGraphicFramePr>
            <a:graphicFrameLocks/>
          </p:cNvGraphicFramePr>
          <p:nvPr/>
        </p:nvGraphicFramePr>
        <p:xfrm>
          <a:off x="523875" y="6088063"/>
          <a:ext cx="3208338" cy="191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7" name="グラフ" r:id="rId5" imgW="3218967" imgH="1926503" progId="Excel.Chart.8">
                  <p:embed/>
                </p:oleObj>
              </mc:Choice>
              <mc:Fallback>
                <p:oleObj name="グラフ" r:id="rId5" imgW="3218967" imgH="1926503" progId="Excel.Chart.8">
                  <p:embed/>
                  <p:pic>
                    <p:nvPicPr>
                      <p:cNvPr id="0" name="グラフ 34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6088063"/>
                        <a:ext cx="3208338" cy="1919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フローチャート : 端子 18"/>
          <p:cNvSpPr/>
          <p:nvPr/>
        </p:nvSpPr>
        <p:spPr>
          <a:xfrm>
            <a:off x="3500438" y="5983709"/>
            <a:ext cx="798512" cy="215900"/>
          </a:xfrm>
          <a:prstGeom prst="flowChartTerminator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ja-JP" altLang="en-US" sz="1200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路線別</a:t>
            </a:r>
            <a:endParaRPr lang="en-US" altLang="ja-JP" sz="1200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graphicFrame>
        <p:nvGraphicFramePr>
          <p:cNvPr id="2" name="グラフ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7827902"/>
              </p:ext>
            </p:extLst>
          </p:nvPr>
        </p:nvGraphicFramePr>
        <p:xfrm>
          <a:off x="3297239" y="4106863"/>
          <a:ext cx="3084512" cy="1933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" name="グラフ 20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4959192"/>
              </p:ext>
            </p:extLst>
          </p:nvPr>
        </p:nvGraphicFramePr>
        <p:xfrm>
          <a:off x="579438" y="6220692"/>
          <a:ext cx="2994025" cy="21304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3111" name="テキスト ボックス 2050"/>
          <p:cNvSpPr txBox="1">
            <a:spLocks noChangeArrowheads="1"/>
          </p:cNvSpPr>
          <p:nvPr/>
        </p:nvSpPr>
        <p:spPr bwMode="auto">
          <a:xfrm>
            <a:off x="1772816" y="8099499"/>
            <a:ext cx="862013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900" dirty="0">
                <a:latin typeface="Arial" panose="020B0604020202020204" pitchFamily="34" charset="0"/>
              </a:rPr>
              <a:t>発生時間</a:t>
            </a:r>
          </a:p>
        </p:txBody>
      </p:sp>
      <p:graphicFrame>
        <p:nvGraphicFramePr>
          <p:cNvPr id="5" name="グラフ 206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0999725"/>
              </p:ext>
            </p:extLst>
          </p:nvPr>
        </p:nvGraphicFramePr>
        <p:xfrm>
          <a:off x="3357156" y="6040438"/>
          <a:ext cx="2947242" cy="2573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26" name="テキスト ボックス 2050"/>
          <p:cNvSpPr txBox="1">
            <a:spLocks noChangeArrowheads="1"/>
          </p:cNvSpPr>
          <p:nvPr/>
        </p:nvSpPr>
        <p:spPr bwMode="auto">
          <a:xfrm>
            <a:off x="4231732" y="6183313"/>
            <a:ext cx="514324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900" dirty="0">
                <a:latin typeface="Arial" panose="020B0604020202020204" pitchFamily="34" charset="0"/>
              </a:rPr>
              <a:t>５０件</a:t>
            </a:r>
          </a:p>
        </p:txBody>
      </p:sp>
      <p:sp>
        <p:nvSpPr>
          <p:cNvPr id="28" name="テキスト ボックス 2050"/>
          <p:cNvSpPr txBox="1">
            <a:spLocks noChangeArrowheads="1"/>
          </p:cNvSpPr>
          <p:nvPr/>
        </p:nvSpPr>
        <p:spPr bwMode="auto">
          <a:xfrm>
            <a:off x="5020285" y="6679407"/>
            <a:ext cx="514324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900" dirty="0">
                <a:latin typeface="Arial" panose="020B0604020202020204" pitchFamily="34" charset="0"/>
              </a:rPr>
              <a:t>２８件</a:t>
            </a:r>
          </a:p>
        </p:txBody>
      </p:sp>
      <p:sp>
        <p:nvSpPr>
          <p:cNvPr id="31" name="テキスト ボックス 2050"/>
          <p:cNvSpPr txBox="1">
            <a:spLocks noChangeArrowheads="1"/>
          </p:cNvSpPr>
          <p:nvPr/>
        </p:nvSpPr>
        <p:spPr bwMode="auto">
          <a:xfrm>
            <a:off x="5875364" y="6679407"/>
            <a:ext cx="514324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900" dirty="0">
                <a:latin typeface="Arial" panose="020B0604020202020204" pitchFamily="34" charset="0"/>
              </a:rPr>
              <a:t>２６件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296</Words>
  <Application>Microsoft Office PowerPoint</Application>
  <PresentationFormat>画面に合わせる (4:3)</PresentationFormat>
  <Paragraphs>45</Paragraphs>
  <Slides>1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ＤＦ平成ゴシック体W5</vt:lpstr>
      <vt:lpstr>HG丸ｺﾞｼｯｸM-PRO</vt:lpstr>
      <vt:lpstr>ＭＳ Ｐゴシック</vt:lpstr>
      <vt:lpstr>メイリオ</vt:lpstr>
      <vt:lpstr>Arial</vt:lpstr>
      <vt:lpstr>Calibri</vt:lpstr>
      <vt:lpstr>Office ​​テーマ</vt:lpstr>
      <vt:lpstr>グラフ</vt:lpstr>
      <vt:lpstr>　　　令和６年 　　可児警察署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2024-01-24T02:13:49Z</dcterms:created>
  <dcterms:modified xsi:type="dcterms:W3CDTF">2024-01-24T02:13:49Z</dcterms:modified>
</cp:coreProperties>
</file>