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2" r:id="rId2"/>
    <p:sldId id="388" r:id="rId3"/>
    <p:sldId id="394" r:id="rId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66"/>
    <a:srgbClr val="FFFF99"/>
    <a:srgbClr val="FF33CC"/>
    <a:srgbClr val="CCFFCC"/>
    <a:srgbClr val="64CCC2"/>
    <a:srgbClr val="CCFF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07" autoAdjust="0"/>
    <p:restoredTop sz="94434" autoAdjust="0"/>
  </p:normalViewPr>
  <p:slideViewPr>
    <p:cSldViewPr>
      <p:cViewPr varScale="1">
        <p:scale>
          <a:sx n="110" d="100"/>
          <a:sy n="110" d="100"/>
        </p:scale>
        <p:origin x="192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968" y="-10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5" name="Rectangle 5"/>
          <p:cNvSpPr>
            <a:spLocks noGrp="1" noChangeArrowheads="1"/>
          </p:cNvSpPr>
          <p:nvPr>
            <p:ph type="sldNum" sz="quarter" idx="3"/>
          </p:nvPr>
        </p:nvSpPr>
        <p:spPr bwMode="auto">
          <a:xfrm>
            <a:off x="3855221" y="9440372"/>
            <a:ext cx="2950374" cy="497367"/>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13E53106-3372-4313-A719-4D18344D3F96}" type="slidenum">
              <a:rPr lang="en-US" altLang="ja-JP"/>
              <a:pPr>
                <a:defRPr/>
              </a:pPr>
              <a:t>‹#›</a:t>
            </a:fld>
            <a:endParaRPr lang="en-US" altLang="ja-JP"/>
          </a:p>
        </p:txBody>
      </p:sp>
    </p:spTree>
    <p:extLst>
      <p:ext uri="{BB962C8B-B14F-4D97-AF65-F5344CB8AC3E}">
        <p14:creationId xmlns:p14="http://schemas.microsoft.com/office/powerpoint/2010/main" val="3563260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375" cy="495767"/>
          </a:xfrm>
          <a:prstGeom prst="rect">
            <a:avLst/>
          </a:prstGeom>
        </p:spPr>
        <p:txBody>
          <a:bodyPr vert="horz" lIns="91416" tIns="45708" rIns="91416" bIns="45708"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55221" y="0"/>
            <a:ext cx="2950374" cy="495767"/>
          </a:xfrm>
          <a:prstGeom prst="rect">
            <a:avLst/>
          </a:prstGeom>
        </p:spPr>
        <p:txBody>
          <a:bodyPr vert="horz" lIns="91416" tIns="45708" rIns="91416" bIns="45708" rtlCol="0"/>
          <a:lstStyle>
            <a:lvl1pPr algn="r">
              <a:defRPr sz="1200">
                <a:latin typeface="Arial" charset="0"/>
                <a:ea typeface="ＭＳ Ｐゴシック" pitchFamily="50" charset="-128"/>
              </a:defRPr>
            </a:lvl1pPr>
          </a:lstStyle>
          <a:p>
            <a:pPr>
              <a:defRPr/>
            </a:pPr>
            <a:fld id="{44A6A6E2-6427-4553-B680-AA0DEB7ADA61}" type="datetimeFigureOut">
              <a:rPr lang="ja-JP" altLang="en-US"/>
              <a:pPr>
                <a:defRPr/>
              </a:pPr>
              <a:t>2026/6/10</a:t>
            </a:fld>
            <a:endParaRPr lang="ja-JP" altLang="en-US"/>
          </a:p>
        </p:txBody>
      </p:sp>
      <p:sp>
        <p:nvSpPr>
          <p:cNvPr id="4" name="スライド イメージ プレースホルダ 3"/>
          <p:cNvSpPr>
            <a:spLocks noGrp="1" noRot="1" noChangeAspect="1"/>
          </p:cNvSpPr>
          <p:nvPr>
            <p:ph type="sldImg" idx="2"/>
          </p:nvPr>
        </p:nvSpPr>
        <p:spPr>
          <a:xfrm>
            <a:off x="920750" y="747713"/>
            <a:ext cx="4967288" cy="3724275"/>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0241" y="4720986"/>
            <a:ext cx="5446722" cy="4471502"/>
          </a:xfrm>
          <a:prstGeom prst="rect">
            <a:avLst/>
          </a:prstGeom>
        </p:spPr>
        <p:txBody>
          <a:bodyPr vert="horz" lIns="91416" tIns="45708" rIns="91416" bIns="45708"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440372"/>
            <a:ext cx="2950375" cy="497367"/>
          </a:xfrm>
          <a:prstGeom prst="rect">
            <a:avLst/>
          </a:prstGeom>
        </p:spPr>
        <p:txBody>
          <a:bodyPr vert="horz" lIns="91416" tIns="45708" rIns="91416" bIns="45708"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5221" y="9440372"/>
            <a:ext cx="2950374" cy="497367"/>
          </a:xfrm>
          <a:prstGeom prst="rect">
            <a:avLst/>
          </a:prstGeom>
        </p:spPr>
        <p:txBody>
          <a:bodyPr vert="horz" lIns="91416" tIns="45708" rIns="91416" bIns="45708" rtlCol="0" anchor="b"/>
          <a:lstStyle>
            <a:lvl1pPr algn="r">
              <a:defRPr sz="1200">
                <a:latin typeface="Arial" charset="0"/>
                <a:ea typeface="ＭＳ Ｐゴシック" pitchFamily="50" charset="-128"/>
              </a:defRPr>
            </a:lvl1pPr>
          </a:lstStyle>
          <a:p>
            <a:pPr>
              <a:defRPr/>
            </a:pPr>
            <a:fld id="{8E6EDE3E-1BA9-4655-A908-D16AC6AAB25F}" type="slidenum">
              <a:rPr lang="ja-JP" altLang="en-US"/>
              <a:pPr>
                <a:defRPr/>
              </a:pPr>
              <a:t>‹#›</a:t>
            </a:fld>
            <a:endParaRPr lang="ja-JP" altLang="en-US"/>
          </a:p>
        </p:txBody>
      </p:sp>
    </p:spTree>
    <p:extLst>
      <p:ext uri="{BB962C8B-B14F-4D97-AF65-F5344CB8AC3E}">
        <p14:creationId xmlns:p14="http://schemas.microsoft.com/office/powerpoint/2010/main" val="3586431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・県産材流通課 販路拡大係でございます。</a:t>
            </a:r>
            <a:endParaRPr kumimoji="1" lang="en-US" altLang="ja-JP" dirty="0"/>
          </a:p>
          <a:p>
            <a:r>
              <a:rPr kumimoji="1" lang="ja-JP" altLang="en-US" dirty="0"/>
              <a:t>・私どもの係では、県における県産材の利用方針をお示しさせていただくほか、公共施設の木造化などの補助事業につきまして説明をさせていただきます。</a:t>
            </a:r>
            <a:endParaRPr kumimoji="1" lang="en-US" altLang="ja-JP" dirty="0"/>
          </a:p>
          <a:p>
            <a:r>
              <a:rPr kumimoji="1" lang="ja-JP" altLang="en-US" dirty="0"/>
              <a:t>・資料</a:t>
            </a:r>
            <a:r>
              <a:rPr kumimoji="1" lang="en-US" altLang="ja-JP" dirty="0"/>
              <a:t>2</a:t>
            </a:r>
            <a:r>
              <a:rPr kumimoji="1" lang="ja-JP" altLang="en-US" dirty="0"/>
              <a:t>に沿って説明いたします。</a:t>
            </a:r>
          </a:p>
        </p:txBody>
      </p:sp>
      <p:sp>
        <p:nvSpPr>
          <p:cNvPr id="4" name="スライド番号プレースホルダー 3"/>
          <p:cNvSpPr>
            <a:spLocks noGrp="1"/>
          </p:cNvSpPr>
          <p:nvPr>
            <p:ph type="sldNum" sz="quarter" idx="10"/>
          </p:nvPr>
        </p:nvSpPr>
        <p:spPr/>
        <p:txBody>
          <a:bodyPr/>
          <a:lstStyle/>
          <a:p>
            <a:pPr>
              <a:defRPr/>
            </a:pPr>
            <a:fld id="{8E6EDE3E-1BA9-4655-A908-D16AC6AAB25F}" type="slidenum">
              <a:rPr lang="ja-JP" altLang="en-US" smtClean="0"/>
              <a:pPr>
                <a:defRPr/>
              </a:pPr>
              <a:t>1</a:t>
            </a:fld>
            <a:endParaRPr lang="ja-JP" altLang="en-US" dirty="0"/>
          </a:p>
        </p:txBody>
      </p:sp>
    </p:spTree>
    <p:extLst>
      <p:ext uri="{BB962C8B-B14F-4D97-AF65-F5344CB8AC3E}">
        <p14:creationId xmlns:p14="http://schemas.microsoft.com/office/powerpoint/2010/main" val="2020873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・次に、木の香る快適な公共施設等整備事業と県産材需要拡大施設等整備事業のうち公共施設等木造化支援タイプでございます。</a:t>
            </a:r>
            <a:endParaRPr lang="en-US" altLang="ja-JP" dirty="0"/>
          </a:p>
          <a:p>
            <a:pPr defTabSz="915589">
              <a:defRPr/>
            </a:pPr>
            <a:r>
              <a:rPr lang="ja-JP" altLang="en-US" dirty="0"/>
              <a:t>・どちらも市町村などが教育、福祉施設の木造化、内装木質化を行う場合の補助になります。</a:t>
            </a:r>
            <a:endParaRPr lang="en-US" altLang="ja-JP" dirty="0"/>
          </a:p>
          <a:p>
            <a:r>
              <a:rPr lang="ja-JP" altLang="en-US" dirty="0"/>
              <a:t>・整備面積は教育施設については、延床面積が概ね</a:t>
            </a:r>
            <a:r>
              <a:rPr lang="en-US" altLang="ja-JP" dirty="0"/>
              <a:t>500</a:t>
            </a:r>
            <a:r>
              <a:rPr lang="ja-JP" altLang="en-US" dirty="0"/>
              <a:t>平米以上、福祉施設については、概ね</a:t>
            </a:r>
            <a:r>
              <a:rPr lang="en-US" altLang="ja-JP" dirty="0"/>
              <a:t>300</a:t>
            </a:r>
            <a:r>
              <a:rPr lang="ja-JP" altLang="en-US" dirty="0"/>
              <a:t>平米以上になりますが、教育関連施設の木造化について、延べ床面積が概ね</a:t>
            </a:r>
            <a:r>
              <a:rPr lang="en-US" altLang="ja-JP" dirty="0"/>
              <a:t>2000</a:t>
            </a:r>
            <a:r>
              <a:rPr lang="ja-JP" altLang="en-US" dirty="0"/>
              <a:t>平米未満かつ準耐火構造の規制を受けない施設は補助対象外となります。</a:t>
            </a:r>
            <a:endParaRPr lang="en-US" altLang="ja-JP" dirty="0"/>
          </a:p>
          <a:p>
            <a:r>
              <a:rPr lang="ja-JP" altLang="en-US" dirty="0"/>
              <a:t>・施設整備にあたって、木造化では木質部材の７０～８０％以上に</a:t>
            </a:r>
            <a:r>
              <a:rPr lang="ja-JP" altLang="en-US" dirty="0" err="1"/>
              <a:t>ぎふ</a:t>
            </a:r>
            <a:r>
              <a:rPr lang="ja-JP" altLang="en-US" dirty="0"/>
              <a:t>証明材を使用し、主要構造材にＪＡＳ製品等を使用した場合、１平米あたり１７千円を補助いたします。</a:t>
            </a:r>
            <a:endParaRPr lang="en-US" altLang="ja-JP" dirty="0"/>
          </a:p>
          <a:p>
            <a:r>
              <a:rPr lang="ja-JP" altLang="en-US" dirty="0"/>
              <a:t>・また、内装木質化では壁、床、天井のうち２か所以上を、延べ床面積の５０～６０％以上、</a:t>
            </a:r>
            <a:r>
              <a:rPr lang="ja-JP" altLang="en-US" dirty="0" err="1"/>
              <a:t>ぎふ</a:t>
            </a:r>
            <a:r>
              <a:rPr lang="ja-JP" altLang="en-US" dirty="0"/>
              <a:t>証明材で木質化した場合に１平米あたり１０千円を補助いたします。</a:t>
            </a:r>
            <a:endParaRPr lang="en-US" altLang="ja-JP" dirty="0"/>
          </a:p>
          <a:p>
            <a:r>
              <a:rPr lang="ja-JP" altLang="en-US" dirty="0"/>
              <a:t>・なお、補助上限は</a:t>
            </a:r>
            <a:r>
              <a:rPr lang="en-US" altLang="ja-JP" dirty="0"/>
              <a:t>30,000</a:t>
            </a:r>
            <a:r>
              <a:rPr lang="ja-JP" altLang="en-US" dirty="0"/>
              <a:t>千円になります。</a:t>
            </a:r>
            <a:endParaRPr lang="en-US" altLang="ja-JP" dirty="0"/>
          </a:p>
          <a:p>
            <a:r>
              <a:rPr lang="ja-JP" altLang="en-US" dirty="0"/>
              <a:t>・本事業は、林野庁補助を除く他の補助との併用が可能です。</a:t>
            </a:r>
            <a:endParaRPr lang="en-US" altLang="ja-JP" dirty="0"/>
          </a:p>
        </p:txBody>
      </p:sp>
      <p:sp>
        <p:nvSpPr>
          <p:cNvPr id="522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1CAE18-88D5-4934-8C6D-7C8629830F67}" type="slidenum">
              <a:rPr lang="ja-JP" altLang="en-US" smtClean="0">
                <a:ea typeface="ＭＳ Ｐゴシック" charset="-128"/>
              </a:rPr>
              <a:pPr/>
              <a:t>2</a:t>
            </a:fld>
            <a:endParaRPr lang="en-US" altLang="ja-JP">
              <a:ea typeface="ＭＳ Ｐゴシック" charset="-128"/>
            </a:endParaRPr>
          </a:p>
        </p:txBody>
      </p:sp>
    </p:spTree>
    <p:extLst>
      <p:ext uri="{BB962C8B-B14F-4D97-AF65-F5344CB8AC3E}">
        <p14:creationId xmlns:p14="http://schemas.microsoft.com/office/powerpoint/2010/main" val="554808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0178"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dirty="0"/>
              <a:t>・</a:t>
            </a:r>
            <a:r>
              <a:rPr lang="ja-JP" altLang="en-US" dirty="0" err="1"/>
              <a:t>ぎふの</a:t>
            </a:r>
            <a:r>
              <a:rPr lang="ja-JP" altLang="en-US" dirty="0"/>
              <a:t>木で学校まるごと木製品導入事業でございます。</a:t>
            </a:r>
            <a:endParaRPr lang="en-US" altLang="ja-JP" dirty="0"/>
          </a:p>
          <a:p>
            <a:r>
              <a:rPr lang="ja-JP" altLang="en-US" dirty="0"/>
              <a:t>・市町村、学校法人等が</a:t>
            </a:r>
            <a:r>
              <a:rPr lang="ja-JP" altLang="ja-JP" dirty="0">
                <a:solidFill>
                  <a:schemeClr val="dk1"/>
                </a:solidFill>
              </a:rPr>
              <a:t>幼稚園、小中学校、</a:t>
            </a:r>
            <a:r>
              <a:rPr lang="ja-JP" altLang="en-US" dirty="0">
                <a:solidFill>
                  <a:schemeClr val="dk1"/>
                </a:solidFill>
              </a:rPr>
              <a:t>保育園への</a:t>
            </a:r>
            <a:r>
              <a:rPr lang="ja-JP" altLang="en-US" dirty="0" err="1">
                <a:solidFill>
                  <a:schemeClr val="dk1"/>
                </a:solidFill>
              </a:rPr>
              <a:t>ぎふ</a:t>
            </a:r>
            <a:r>
              <a:rPr lang="ja-JP" altLang="en-US" dirty="0">
                <a:solidFill>
                  <a:schemeClr val="dk1"/>
                </a:solidFill>
              </a:rPr>
              <a:t>証明材の机、イス等の導入に対する経費について１／２、ぎふ木育ひろばへのぎふ証明材の木製品の導入に対する経費について４００千円を上限に補助を行います。</a:t>
            </a:r>
            <a:endParaRPr lang="en-US" altLang="ja-JP" dirty="0">
              <a:solidFill>
                <a:schemeClr val="dk1"/>
              </a:solidFill>
            </a:endParaRPr>
          </a:p>
          <a:p>
            <a:r>
              <a:rPr lang="ja-JP" altLang="en-US" dirty="0"/>
              <a:t>・なお、</a:t>
            </a:r>
            <a:r>
              <a:rPr lang="ja-JP" altLang="en-US" dirty="0" err="1"/>
              <a:t>ぎふ木育の</a:t>
            </a:r>
            <a:r>
              <a:rPr lang="ja-JP" altLang="en-US" dirty="0"/>
              <a:t>認定は、県の恵みの森づくり推進課が行っております。</a:t>
            </a:r>
          </a:p>
        </p:txBody>
      </p:sp>
      <p:sp>
        <p:nvSpPr>
          <p:cNvPr id="5017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5589">
              <a:defRPr/>
            </a:pPr>
            <a:fld id="{FCBD7B75-8B48-415C-B463-1EC4744E10EF}" type="slidenum">
              <a:rPr lang="ja-JP" altLang="en-US">
                <a:solidFill>
                  <a:prstClr val="black"/>
                </a:solidFill>
                <a:ea typeface="ＭＳ Ｐゴシック" charset="-128"/>
              </a:rPr>
              <a:pPr defTabSz="915589">
                <a:defRPr/>
              </a:pPr>
              <a:t>3</a:t>
            </a:fld>
            <a:endParaRPr lang="en-US" altLang="ja-JP">
              <a:solidFill>
                <a:prstClr val="black"/>
              </a:solidFill>
              <a:ea typeface="ＭＳ Ｐゴシック" charset="-128"/>
            </a:endParaRPr>
          </a:p>
        </p:txBody>
      </p:sp>
    </p:spTree>
    <p:extLst>
      <p:ext uri="{BB962C8B-B14F-4D97-AF65-F5344CB8AC3E}">
        <p14:creationId xmlns:p14="http://schemas.microsoft.com/office/powerpoint/2010/main" val="3648161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3A72B18-A8EE-48A9-A803-6095947C84D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B1FB6F4-FECB-4FF1-9850-B9F4010A4BCF}"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9"/>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83BA7FB-25D8-4F2E-A70D-629912BCA7AB}"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457200" y="1600201"/>
            <a:ext cx="4038600"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600201"/>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648200" y="3938589"/>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a:ln/>
        </p:spPr>
        <p:txBody>
          <a:bodyPr/>
          <a:lstStyle>
            <a:lvl1pPr>
              <a:defRPr/>
            </a:lvl1pPr>
          </a:lstStyle>
          <a:p>
            <a:pPr>
              <a:defRPr/>
            </a:pPr>
            <a:fld id="{B39A9406-8A8F-44A0-9D44-F024C45281F6}"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600201"/>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60779F8-3738-44BB-8D83-89CE9273EC28}" type="slidenum">
              <a:rPr lang="en-US" altLang="ja-JP"/>
              <a:pPr>
                <a:defRPr/>
              </a:pPr>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457202" y="1600204"/>
            <a:ext cx="4044462"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4"/>
            <a:ext cx="4044462"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endParaRPr lang="en-US" altLang="ja-JP"/>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BFC8DE35-48AD-4672-AFFA-CD7F02EB11EE}"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92861C3-DE16-4283-912B-0335DE447C1B}"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10F1C02-4519-4B40-9530-A601EE13F904}"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E69A10A-B616-4FA5-BA74-392D1E2CDC7D}"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C5BA326-360F-44B0-ADD7-1641F20FDC6C}"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C429798-1B94-44B9-8D46-AF1057F804E7}"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2A6A1E5A-A8F3-4D42-9593-C9ED527010CD}"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A98F839-0F28-4C51-AB1E-36B0D6BFA8F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066D33A-1AA1-440A-A3F6-8DC5CF78E392}"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a:defRPr/>
            </a:pPr>
            <a:fld id="{A3ACDC10-1E65-4E30-9211-AD12A88435D5}"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50" r:id="rId13"/>
    <p:sldLayoutId id="2147483663" r:id="rId14"/>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a:spLocks/>
          </p:cNvSpPr>
          <p:nvPr/>
        </p:nvSpPr>
        <p:spPr bwMode="auto">
          <a:xfrm>
            <a:off x="250825" y="1772816"/>
            <a:ext cx="8642350" cy="15843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514350" indent="-514350"/>
            <a:br>
              <a:rPr lang="en-US" altLang="ja-JP" sz="4000" kern="0" dirty="0">
                <a:latin typeface="HGP創英角ｺﾞｼｯｸUB" panose="020B0900000000000000" pitchFamily="50" charset="-128"/>
                <a:ea typeface="HGP創英角ｺﾞｼｯｸUB" panose="020B0900000000000000" pitchFamily="50" charset="-128"/>
              </a:rPr>
            </a:br>
            <a:r>
              <a:rPr lang="ja-JP" altLang="en-US" sz="2000" kern="0" dirty="0">
                <a:latin typeface="HGP創英角ｺﾞｼｯｸUB" panose="020B0900000000000000" pitchFamily="50" charset="-128"/>
                <a:ea typeface="HGP創英角ｺﾞｼｯｸUB" panose="020B0900000000000000" pitchFamily="50" charset="-128"/>
              </a:rPr>
              <a:t>令和８年度</a:t>
            </a:r>
            <a:endParaRPr lang="en-US" altLang="ja-JP" sz="2000" kern="0" dirty="0">
              <a:latin typeface="HGP創英角ｺﾞｼｯｸUB" panose="020B0900000000000000" pitchFamily="50" charset="-128"/>
              <a:ea typeface="HGP創英角ｺﾞｼｯｸUB" panose="020B0900000000000000" pitchFamily="50" charset="-128"/>
            </a:endParaRPr>
          </a:p>
          <a:p>
            <a:pPr marL="514350" indent="-514350"/>
            <a:br>
              <a:rPr lang="en-US" altLang="ja-JP" sz="2000" kern="0" dirty="0">
                <a:latin typeface="HGP創英角ｺﾞｼｯｸUB" panose="020B0900000000000000" pitchFamily="50" charset="-128"/>
                <a:ea typeface="HGP創英角ｺﾞｼｯｸUB" panose="020B0900000000000000" pitchFamily="50" charset="-128"/>
              </a:rPr>
            </a:br>
            <a:r>
              <a:rPr lang="ja-JP" altLang="en-US" sz="2000" kern="0" dirty="0">
                <a:latin typeface="HGP創英角ｺﾞｼｯｸUB" panose="020B0900000000000000" pitchFamily="50" charset="-128"/>
                <a:ea typeface="HGP創英角ｺﾞｼｯｸUB" panose="020B0900000000000000" pitchFamily="50" charset="-128"/>
              </a:rPr>
              <a:t>〇ぎふの木で学校まるごと木製品導入事業　</a:t>
            </a:r>
            <a:r>
              <a:rPr lang="en-US" altLang="ja-JP" sz="2000" kern="0" dirty="0">
                <a:latin typeface="HGP創英角ｺﾞｼｯｸUB" panose="020B0900000000000000" pitchFamily="50" charset="-128"/>
                <a:ea typeface="HGP創英角ｺﾞｼｯｸUB" panose="020B0900000000000000" pitchFamily="50" charset="-128"/>
              </a:rPr>
              <a:t>【</a:t>
            </a:r>
            <a:r>
              <a:rPr lang="ja-JP" altLang="en-US" sz="2000" kern="0" dirty="0">
                <a:latin typeface="HGP創英角ｺﾞｼｯｸUB" panose="020B0900000000000000" pitchFamily="50" charset="-128"/>
                <a:ea typeface="HGP創英角ｺﾞｼｯｸUB" panose="020B0900000000000000" pitchFamily="50" charset="-128"/>
              </a:rPr>
              <a:t>森林・環境基金事業</a:t>
            </a:r>
            <a:r>
              <a:rPr lang="en-US" altLang="ja-JP" sz="2000" kern="0" dirty="0">
                <a:latin typeface="HGP創英角ｺﾞｼｯｸUB" panose="020B0900000000000000" pitchFamily="50" charset="-128"/>
                <a:ea typeface="HGP創英角ｺﾞｼｯｸUB" panose="020B0900000000000000" pitchFamily="50" charset="-128"/>
              </a:rPr>
              <a:t>】</a:t>
            </a:r>
          </a:p>
          <a:p>
            <a:pPr marL="514350" indent="-514350"/>
            <a:r>
              <a:rPr lang="ja-JP" altLang="en-US" sz="2000" kern="0" dirty="0">
                <a:latin typeface="HGP創英角ｺﾞｼｯｸUB" panose="020B0900000000000000" pitchFamily="50" charset="-128"/>
                <a:ea typeface="HGP創英角ｺﾞｼｯｸUB" panose="020B0900000000000000" pitchFamily="50" charset="-128"/>
              </a:rPr>
              <a:t>　　　〇木の香る快適な公共施設等整備事業　　　</a:t>
            </a:r>
            <a:r>
              <a:rPr lang="en-US" altLang="ja-JP" sz="2000" kern="0" dirty="0">
                <a:latin typeface="HGP創英角ｺﾞｼｯｸUB" panose="020B0900000000000000" pitchFamily="50" charset="-128"/>
                <a:ea typeface="HGP創英角ｺﾞｼｯｸUB" panose="020B0900000000000000" pitchFamily="50" charset="-128"/>
              </a:rPr>
              <a:t>【</a:t>
            </a:r>
            <a:r>
              <a:rPr lang="ja-JP" altLang="en-US" sz="2000" kern="0" dirty="0">
                <a:latin typeface="HGP創英角ｺﾞｼｯｸUB" panose="020B0900000000000000" pitchFamily="50" charset="-128"/>
                <a:ea typeface="HGP創英角ｺﾞｼｯｸUB" panose="020B0900000000000000" pitchFamily="50" charset="-128"/>
              </a:rPr>
              <a:t>森林・環境基金事業</a:t>
            </a:r>
            <a:r>
              <a:rPr lang="en-US" altLang="ja-JP" sz="2000" kern="0" dirty="0">
                <a:latin typeface="HGP創英角ｺﾞｼｯｸUB" panose="020B0900000000000000" pitchFamily="50" charset="-128"/>
                <a:ea typeface="HGP創英角ｺﾞｼｯｸUB" panose="020B0900000000000000" pitchFamily="50" charset="-128"/>
              </a:rPr>
              <a:t>】</a:t>
            </a:r>
            <a:r>
              <a:rPr lang="ja-JP" altLang="en-US" sz="4800" kern="0" dirty="0">
                <a:latin typeface="HGP創英角ｺﾞｼｯｸUB" panose="020B0900000000000000" pitchFamily="50" charset="-128"/>
                <a:ea typeface="HGP創英角ｺﾞｼｯｸUB" panose="020B0900000000000000" pitchFamily="50" charset="-128"/>
              </a:rPr>
              <a:t>　　</a:t>
            </a:r>
            <a:br>
              <a:rPr lang="en-US" altLang="ja-JP" sz="4800" kern="0" dirty="0">
                <a:latin typeface="HGP創英角ｺﾞｼｯｸUB" panose="020B0900000000000000" pitchFamily="50" charset="-128"/>
                <a:ea typeface="HGP創英角ｺﾞｼｯｸUB" panose="020B0900000000000000" pitchFamily="50" charset="-128"/>
              </a:rPr>
            </a:br>
            <a:endParaRPr lang="ja-JP" altLang="en-US" sz="4800" kern="0" dirty="0">
              <a:latin typeface="HGP創英角ｺﾞｼｯｸUB" panose="020B0900000000000000" pitchFamily="50" charset="-128"/>
              <a:ea typeface="HGP創英角ｺﾞｼｯｸUB" panose="020B0900000000000000" pitchFamily="50" charset="-128"/>
            </a:endParaRPr>
          </a:p>
        </p:txBody>
      </p:sp>
      <p:sp>
        <p:nvSpPr>
          <p:cNvPr id="10" name="フローチャート : 代替処理 2"/>
          <p:cNvSpPr/>
          <p:nvPr/>
        </p:nvSpPr>
        <p:spPr>
          <a:xfrm>
            <a:off x="6948264" y="404614"/>
            <a:ext cx="1584325" cy="576263"/>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400" b="1" dirty="0">
                <a:solidFill>
                  <a:schemeClr val="tx1"/>
                </a:solidFill>
                <a:latin typeface="HG丸ｺﾞｼｯｸM-PRO" pitchFamily="50" charset="-128"/>
                <a:ea typeface="HG丸ｺﾞｼｯｸM-PRO" pitchFamily="50" charset="-128"/>
              </a:rPr>
              <a:t>事業概要</a:t>
            </a:r>
            <a:endParaRPr lang="ja-JP" altLang="en-US" sz="2400" b="1" dirty="0">
              <a:latin typeface="HG丸ｺﾞｼｯｸM-PRO" pitchFamily="50" charset="-128"/>
              <a:ea typeface="HG丸ｺﾞｼｯｸM-PRO"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4"/>
          <p:cNvGraphicFramePr>
            <a:graphicFrameLocks/>
          </p:cNvGraphicFramePr>
          <p:nvPr>
            <p:extLst>
              <p:ext uri="{D42A27DB-BD31-4B8C-83A1-F6EECF244321}">
                <p14:modId xmlns:p14="http://schemas.microsoft.com/office/powerpoint/2010/main" val="3239272487"/>
              </p:ext>
            </p:extLst>
          </p:nvPr>
        </p:nvGraphicFramePr>
        <p:xfrm>
          <a:off x="323528" y="1484784"/>
          <a:ext cx="8568951" cy="4529537"/>
        </p:xfrm>
        <a:graphic>
          <a:graphicData uri="http://schemas.openxmlformats.org/drawingml/2006/table">
            <a:tbl>
              <a:tblPr>
                <a:tableStyleId>{5940675A-B579-460E-94D1-54222C63F5DA}</a:tableStyleId>
              </a:tblPr>
              <a:tblGrid>
                <a:gridCol w="1080120">
                  <a:extLst>
                    <a:ext uri="{9D8B030D-6E8A-4147-A177-3AD203B41FA5}">
                      <a16:colId xmlns:a16="http://schemas.microsoft.com/office/drawing/2014/main" val="20000"/>
                    </a:ext>
                  </a:extLst>
                </a:gridCol>
                <a:gridCol w="4144850">
                  <a:extLst>
                    <a:ext uri="{9D8B030D-6E8A-4147-A177-3AD203B41FA5}">
                      <a16:colId xmlns:a16="http://schemas.microsoft.com/office/drawing/2014/main" val="20001"/>
                    </a:ext>
                  </a:extLst>
                </a:gridCol>
                <a:gridCol w="3343981">
                  <a:extLst>
                    <a:ext uri="{9D8B030D-6E8A-4147-A177-3AD203B41FA5}">
                      <a16:colId xmlns:a16="http://schemas.microsoft.com/office/drawing/2014/main" val="339382551"/>
                    </a:ext>
                  </a:extLst>
                </a:gridCol>
              </a:tblGrid>
              <a:tr h="329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1400" b="0" i="0" u="none" strike="noStrike" cap="none" normalizeH="0" baseline="0" dirty="0">
                          <a:ln>
                            <a:noFill/>
                          </a:ln>
                          <a:solidFill>
                            <a:schemeClr val="bg1"/>
                          </a:solidFill>
                          <a:effectLst/>
                          <a:latin typeface="游ゴシック Medium" panose="020B0500000000000000" pitchFamily="50" charset="-128"/>
                          <a:ea typeface="游ゴシック Medium" panose="020B0500000000000000" pitchFamily="50" charset="-128"/>
                        </a:rPr>
                        <a:t>補助ﾒﾆｭｰ</a:t>
                      </a: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solidFill>
                            <a:schemeClr val="bg1"/>
                          </a:solidFill>
                          <a:effectLst/>
                          <a:latin typeface="游ゴシック Medium" panose="020B0500000000000000" pitchFamily="50" charset="-128"/>
                          <a:ea typeface="游ゴシック Medium" panose="020B0500000000000000" pitchFamily="50" charset="-128"/>
                        </a:rPr>
                        <a:t>木 造 化 </a:t>
                      </a:r>
                      <a:endParaRPr kumimoji="1" lang="en-US" altLang="ja-JP" sz="1400" b="0" i="0" u="none" strike="noStrike" cap="none" normalizeH="0" baseline="0" dirty="0">
                        <a:ln>
                          <a:noFill/>
                        </a:ln>
                        <a:solidFill>
                          <a:schemeClr val="bg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solidFill>
                            <a:schemeClr val="bg1"/>
                          </a:solidFill>
                          <a:effectLst/>
                          <a:latin typeface="游ゴシック Medium" panose="020B0500000000000000" pitchFamily="50" charset="-128"/>
                          <a:ea typeface="游ゴシック Medium" panose="020B0500000000000000" pitchFamily="50" charset="-128"/>
                        </a:rPr>
                        <a:t>内 装 木 質 化</a:t>
                      </a:r>
                      <a:endParaRPr kumimoji="1" lang="ja-JP" altLang="en-US" sz="1400" b="0" i="0" u="none" strike="noStrike" cap="none" normalizeH="0" baseline="0" dirty="0">
                        <a:ln>
                          <a:noFill/>
                        </a:ln>
                        <a:solidFill>
                          <a:schemeClr val="bg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5509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対象施設</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教育関連施設（幼稚園・小・中学校・高等学校（体育館含）等）</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福祉関連施設（保育園・こども園、老人ホーム、</a:t>
                      </a:r>
                      <a:r>
                        <a:rPr kumimoji="1" lang="ja-JP" altLang="en-US" sz="1400" u="none" strike="noStrike" cap="none" normalizeH="0" baseline="0" dirty="0" err="1">
                          <a:ln>
                            <a:noFill/>
                          </a:ln>
                          <a:effectLst/>
                          <a:latin typeface="游ゴシック Medium" panose="020B0500000000000000" pitchFamily="50" charset="-128"/>
                          <a:ea typeface="游ゴシック Medium" panose="020B0500000000000000" pitchFamily="50" charset="-128"/>
                        </a:rPr>
                        <a:t>障がい</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者グループホーム等）</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Arial" charset="0"/>
                        <a:ea typeface="ＭＳ Ｐゴシック" pitchFamily="50" charset="-128"/>
                      </a:endParaRPr>
                    </a:p>
                  </a:txBody>
                  <a:tcPr marL="91441" marR="91441" marT="45715" marB="45715" horzOverflow="overflow"/>
                </a:tc>
                <a:extLst>
                  <a:ext uri="{0D108BD9-81ED-4DB2-BD59-A6C34878D82A}">
                    <a16:rowId xmlns:a16="http://schemas.microsoft.com/office/drawing/2014/main" val="10001"/>
                  </a:ext>
                </a:extLst>
              </a:tr>
              <a:tr h="3504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事業主体</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 市町村、学校法人、社会福祉法人、医療法人、ＮＰＯ法人等</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500" b="0" i="0" u="none" strike="noStrike" cap="none" normalizeH="0" baseline="0" dirty="0">
                        <a:ln>
                          <a:noFill/>
                        </a:ln>
                        <a:solidFill>
                          <a:schemeClr val="tx1"/>
                        </a:solidFill>
                        <a:effectLst/>
                        <a:latin typeface="Arial" charset="0"/>
                        <a:ea typeface="ＭＳ Ｐゴシック" pitchFamily="50" charset="-128"/>
                      </a:endParaRPr>
                    </a:p>
                  </a:txBody>
                  <a:tcPr marL="91441" marR="91441" marT="45715" marB="45715" horzOverflow="overflow"/>
                </a:tc>
                <a:extLst>
                  <a:ext uri="{0D108BD9-81ED-4DB2-BD59-A6C34878D82A}">
                    <a16:rowId xmlns:a16="http://schemas.microsoft.com/office/drawing/2014/main" val="10002"/>
                  </a:ext>
                </a:extLst>
              </a:tr>
              <a:tr h="11797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面積要件</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○教育関連施設、福祉関連施設</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　延床面積が概ね</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以上 </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0" i="0" u="none" strike="noStrike" cap="none" normalizeH="0" baseline="0" dirty="0">
                          <a:ln>
                            <a:noFill/>
                          </a:ln>
                          <a:solidFill>
                            <a:schemeClr val="tx2"/>
                          </a:solidFill>
                          <a:effectLst/>
                          <a:latin typeface="游ゴシック Medium" panose="020B0500000000000000" pitchFamily="50" charset="-128"/>
                          <a:ea typeface="游ゴシック Medium" panose="020B0500000000000000" pitchFamily="50" charset="-128"/>
                        </a:rPr>
                        <a:t>施工面積</a:t>
                      </a:r>
                      <a:r>
                        <a:rPr kumimoji="1" lang="en-US" altLang="ja-JP" sz="1400" b="0" i="0" u="none" strike="noStrike" cap="none" normalizeH="0" baseline="0" dirty="0">
                          <a:ln>
                            <a:noFill/>
                          </a:ln>
                          <a:solidFill>
                            <a:schemeClr val="tx2"/>
                          </a:solidFill>
                          <a:effectLst/>
                          <a:latin typeface="游ゴシック Medium" panose="020B0500000000000000" pitchFamily="50" charset="-128"/>
                          <a:ea typeface="游ゴシック Medium" panose="020B0500000000000000" pitchFamily="50" charset="-128"/>
                        </a:rPr>
                        <a:t>200</a:t>
                      </a:r>
                      <a:r>
                        <a:rPr kumimoji="1" lang="ja-JP" altLang="en-US" sz="1400" b="0" i="0" u="none" strike="noStrike" cap="none" normalizeH="0" baseline="0" dirty="0">
                          <a:ln>
                            <a:noFill/>
                          </a:ln>
                          <a:solidFill>
                            <a:schemeClr val="tx2"/>
                          </a:solidFill>
                          <a:effectLst/>
                          <a:latin typeface="游ゴシック Medium" panose="020B0500000000000000" pitchFamily="50" charset="-128"/>
                          <a:ea typeface="游ゴシック Medium" panose="020B0500000000000000" pitchFamily="50" charset="-128"/>
                        </a:rPr>
                        <a:t>㎡以上</a:t>
                      </a:r>
                      <a:endParaRPr kumimoji="1" lang="ja-JP" altLang="en-US" sz="1400" dirty="0">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061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県産材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使用基準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・木質部材の</a:t>
                      </a:r>
                      <a:r>
                        <a:rPr kumimoji="1" lang="en-US" altLang="ja-JP" sz="1400" u="sng" strike="noStrike" cap="none" normalizeH="0" baseline="0" dirty="0">
                          <a:ln>
                            <a:noFill/>
                          </a:ln>
                          <a:effectLst/>
                          <a:latin typeface="游ゴシック Medium" panose="020B0500000000000000" pitchFamily="50" charset="-128"/>
                          <a:ea typeface="游ゴシック Medium" panose="020B0500000000000000" pitchFamily="50" charset="-128"/>
                        </a:rPr>
                        <a:t>70</a:t>
                      </a:r>
                      <a:r>
                        <a:rPr kumimoji="1" lang="ja-JP" altLang="en-US" sz="1400" u="sng" strike="noStrike" cap="none" normalizeH="0" baseline="0" dirty="0">
                          <a:ln>
                            <a:noFill/>
                          </a:ln>
                          <a:effectLst/>
                          <a:latin typeface="游ゴシック Medium" panose="020B0500000000000000" pitchFamily="50" charset="-128"/>
                          <a:ea typeface="游ゴシック Medium" panose="020B0500000000000000" pitchFamily="50" charset="-128"/>
                        </a:rPr>
                        <a:t>％以上</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に「</a:t>
                      </a:r>
                      <a:r>
                        <a:rPr kumimoji="1" lang="ja-JP" altLang="en-US" sz="1400" u="none" strike="noStrike" cap="none" normalizeH="0" baseline="0" dirty="0" err="1">
                          <a:ln>
                            <a:noFill/>
                          </a:ln>
                          <a:effectLst/>
                          <a:latin typeface="游ゴシック Medium" panose="020B0500000000000000" pitchFamily="50" charset="-128"/>
                          <a:ea typeface="游ゴシック Medium" panose="020B0500000000000000" pitchFamily="50" charset="-128"/>
                        </a:rPr>
                        <a:t>ぎふ</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証明材」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・主要構造材は、原則としてＪＡＳ製品またはぎふ性能表示材</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・木材は原則として「ぎふ証明材」</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・板厚は</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10mm</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以上</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44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補助額</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17,000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円／㎡（上限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 </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5,000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円／㎡</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a:ln>
                            <a:noFill/>
                          </a:ln>
                          <a:solidFill>
                            <a:schemeClr val="tx2"/>
                          </a:solidFill>
                          <a:effectLst/>
                          <a:latin typeface="游ゴシック Medium" panose="020B0500000000000000" pitchFamily="50" charset="-128"/>
                          <a:ea typeface="游ゴシック Medium" panose="020B0500000000000000" pitchFamily="50" charset="-128"/>
                        </a:rPr>
                        <a:t>10,000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／㎡（準不燃材）</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（上限</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30,000</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千円）</a:t>
                      </a:r>
                      <a:endParaRPr kumimoji="1" lang="en-US" altLang="ja-JP" sz="1400" b="0" i="0" u="none" strike="noStrike" cap="none" normalizeH="0" baseline="0" dirty="0">
                        <a:ln>
                          <a:noFill/>
                        </a:ln>
                        <a:solidFill>
                          <a:schemeClr val="tx2"/>
                        </a:solidFill>
                        <a:effectLst/>
                        <a:latin typeface="游ゴシック Medium" panose="020B0500000000000000" pitchFamily="50" charset="-128"/>
                        <a:ea typeface="游ゴシック Medium" panose="020B0500000000000000" pitchFamily="50" charset="-128"/>
                      </a:endParaRPr>
                    </a:p>
                  </a:txBody>
                  <a:tcPr marL="91441" marR="91441"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18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その他</a:t>
                      </a:r>
                      <a:endParaRPr kumimoji="1" lang="ja-JP" altLang="en-US"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・国・県及び市町村との補助制度との併用は可能（ただし、林野庁の補助金は除く）　</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txBody>
                  <a:tcPr marL="91441" marR="91441"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txBody>
                  <a:tcPr marL="91441" marR="91441" marT="45715" marB="45715" horzOverflow="overflow"/>
                </a:tc>
                <a:extLst>
                  <a:ext uri="{0D108BD9-81ED-4DB2-BD59-A6C34878D82A}">
                    <a16:rowId xmlns:a16="http://schemas.microsoft.com/office/drawing/2014/main" val="10006"/>
                  </a:ext>
                </a:extLst>
              </a:tr>
            </a:tbl>
          </a:graphicData>
        </a:graphic>
      </p:graphicFrame>
      <p:sp>
        <p:nvSpPr>
          <p:cNvPr id="8" name="タイトル 1"/>
          <p:cNvSpPr txBox="1">
            <a:spLocks/>
          </p:cNvSpPr>
          <p:nvPr/>
        </p:nvSpPr>
        <p:spPr bwMode="auto">
          <a:xfrm>
            <a:off x="0" y="0"/>
            <a:ext cx="9144000" cy="561975"/>
          </a:xfrm>
          <a:prstGeom prst="rect">
            <a:avLst/>
          </a:prstGeom>
          <a:solidFill>
            <a:srgbClr val="00B050"/>
          </a:solidFill>
          <a:ln w="9525">
            <a:noFill/>
            <a:miter lim="800000"/>
            <a:headEnd/>
            <a:tailEnd/>
          </a:ln>
        </p:spPr>
        <p:txBody>
          <a:bodyPr anchor="ctr"/>
          <a:lstStyle/>
          <a:p>
            <a:pPr algn="ctr">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木造公共施設関連の支援事業</a:t>
            </a:r>
            <a:endParaRPr lang="ja-JP" altLang="en-US" sz="2200" dirty="0">
              <a:solidFill>
                <a:schemeClr val="bg1"/>
              </a:solidFill>
              <a:latin typeface="+mj-ea"/>
              <a:ea typeface="+mj-ea"/>
              <a:cs typeface="+mj-cs"/>
            </a:endParaRPr>
          </a:p>
        </p:txBody>
      </p:sp>
      <p:sp>
        <p:nvSpPr>
          <p:cNvPr id="2" name="テキスト ボックス 1">
            <a:extLst>
              <a:ext uri="{FF2B5EF4-FFF2-40B4-BE49-F238E27FC236}">
                <a16:creationId xmlns:a16="http://schemas.microsoft.com/office/drawing/2014/main" id="{0F520950-62D3-FCC3-2450-594A186529A7}"/>
              </a:ext>
            </a:extLst>
          </p:cNvPr>
          <p:cNvSpPr txBox="1"/>
          <p:nvPr/>
        </p:nvSpPr>
        <p:spPr>
          <a:xfrm>
            <a:off x="98016" y="1017602"/>
            <a:ext cx="7848872" cy="369332"/>
          </a:xfrm>
          <a:prstGeom prst="rect">
            <a:avLst/>
          </a:prstGeom>
          <a:noFill/>
        </p:spPr>
        <p:txBody>
          <a:bodyPr wrap="square" rtlCol="0">
            <a:spAutoFit/>
          </a:bodyPr>
          <a:lstStyle/>
          <a:p>
            <a:r>
              <a:rPr lang="ja-JP" altLang="en-US" dirty="0">
                <a:solidFill>
                  <a:srgbClr val="00B050"/>
                </a:solidFill>
                <a:latin typeface="游ゴシック Medium" panose="020B0500000000000000" pitchFamily="50" charset="-128"/>
                <a:ea typeface="游ゴシック Medium" panose="020B0500000000000000" pitchFamily="50" charset="-128"/>
              </a:rPr>
              <a:t>・木の香る快適な公共施設等整備事業　</a:t>
            </a:r>
            <a:r>
              <a:rPr lang="en-US" altLang="ja-JP" dirty="0">
                <a:solidFill>
                  <a:srgbClr val="00B050"/>
                </a:solidFill>
                <a:latin typeface="游ゴシック Medium" panose="020B0500000000000000" pitchFamily="50" charset="-128"/>
                <a:ea typeface="游ゴシック Medium" panose="020B0500000000000000" pitchFamily="50" charset="-128"/>
              </a:rPr>
              <a:t>【</a:t>
            </a:r>
            <a:r>
              <a:rPr lang="ja-JP" altLang="en-US" dirty="0">
                <a:solidFill>
                  <a:srgbClr val="00B050"/>
                </a:solidFill>
                <a:latin typeface="游ゴシック Medium" panose="020B0500000000000000" pitchFamily="50" charset="-128"/>
                <a:ea typeface="游ゴシック Medium" panose="020B0500000000000000" pitchFamily="50" charset="-128"/>
              </a:rPr>
              <a:t>森林・環境基金事業</a:t>
            </a:r>
            <a:r>
              <a:rPr lang="en-US" altLang="ja-JP" dirty="0">
                <a:solidFill>
                  <a:srgbClr val="00B050"/>
                </a:solidFill>
                <a:latin typeface="游ゴシック Medium" panose="020B0500000000000000" pitchFamily="50" charset="-128"/>
                <a:ea typeface="游ゴシック Medium" panose="020B0500000000000000" pitchFamily="50" charset="-128"/>
              </a:rPr>
              <a:t>】 </a:t>
            </a:r>
          </a:p>
        </p:txBody>
      </p:sp>
    </p:spTree>
    <p:extLst>
      <p:ext uri="{BB962C8B-B14F-4D97-AF65-F5344CB8AC3E}">
        <p14:creationId xmlns:p14="http://schemas.microsoft.com/office/powerpoint/2010/main" val="3872288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555094778"/>
              </p:ext>
            </p:extLst>
          </p:nvPr>
        </p:nvGraphicFramePr>
        <p:xfrm>
          <a:off x="426796" y="1313623"/>
          <a:ext cx="8290408" cy="4419633"/>
        </p:xfrm>
        <a:graphic>
          <a:graphicData uri="http://schemas.openxmlformats.org/drawingml/2006/table">
            <a:tbl>
              <a:tblPr firstRow="1" bandRow="1">
                <a:tableStyleId>{5940675A-B579-460E-94D1-54222C63F5DA}</a:tableStyleId>
              </a:tblPr>
              <a:tblGrid>
                <a:gridCol w="1015483">
                  <a:extLst>
                    <a:ext uri="{9D8B030D-6E8A-4147-A177-3AD203B41FA5}">
                      <a16:colId xmlns:a16="http://schemas.microsoft.com/office/drawing/2014/main" val="20000"/>
                    </a:ext>
                  </a:extLst>
                </a:gridCol>
                <a:gridCol w="7274925">
                  <a:extLst>
                    <a:ext uri="{9D8B030D-6E8A-4147-A177-3AD203B41FA5}">
                      <a16:colId xmlns:a16="http://schemas.microsoft.com/office/drawing/2014/main" val="20001"/>
                    </a:ext>
                  </a:extLst>
                </a:gridCol>
              </a:tblGrid>
              <a:tr h="387185">
                <a:tc>
                  <a:txBody>
                    <a:bodyPr/>
                    <a:lstStyle/>
                    <a:p>
                      <a:r>
                        <a:rPr lang="ja-JP" altLang="en-US" sz="1400" dirty="0">
                          <a:latin typeface="游ゴシック Medium" panose="020B0500000000000000" pitchFamily="50" charset="-128"/>
                          <a:ea typeface="游ゴシック Medium" panose="020B0500000000000000" pitchFamily="50" charset="-128"/>
                        </a:rPr>
                        <a:t>対象施設</a:t>
                      </a:r>
                      <a:endParaRPr kumimoji="1" lang="ja-JP" altLang="en-US" sz="1400" b="0" dirty="0">
                        <a:solidFill>
                          <a:schemeClr val="tx1"/>
                        </a:solidFill>
                        <a:latin typeface="游ゴシック Medium" panose="020B0500000000000000" pitchFamily="50" charset="-128"/>
                        <a:ea typeface="游ゴシック Medium" panose="020B0500000000000000" pitchFamily="50" charset="-128"/>
                      </a:endParaRPr>
                    </a:p>
                  </a:txBody>
                  <a:tcPr marL="84405" marR="84405" marT="45718" marB="45718" anchor="ctr">
                    <a:solidFill>
                      <a:schemeClr val="bg1">
                        <a:lumMod val="85000"/>
                      </a:schemeClr>
                    </a:solidFill>
                  </a:tcPr>
                </a:tc>
                <a:tc>
                  <a:txBody>
                    <a:bodyPr/>
                    <a:lstStyle/>
                    <a:p>
                      <a:r>
                        <a:rPr kumimoji="1" lang="ja-JP" altLang="en-US" sz="1400" u="none" strike="noStrike" kern="1200" cap="none" spc="0" normalizeH="0" baseline="0" noProof="0" dirty="0">
                          <a:ln>
                            <a:noFill/>
                          </a:ln>
                          <a:effectLst/>
                          <a:uLnTx/>
                          <a:uFillTx/>
                          <a:latin typeface="游ゴシック Medium" panose="020B0500000000000000" pitchFamily="50" charset="-128"/>
                          <a:ea typeface="游ゴシック Medium" panose="020B0500000000000000" pitchFamily="50" charset="-128"/>
                        </a:rPr>
                        <a:t>教育施設（幼稚園、小中学校）、児童福祉施設等</a:t>
                      </a:r>
                      <a:endParaRPr kumimoji="1" lang="ja-JP" altLang="en-US" sz="1400" dirty="0">
                        <a:latin typeface="游ゴシック Medium" panose="020B0500000000000000" pitchFamily="50" charset="-128"/>
                        <a:ea typeface="游ゴシック Medium" panose="020B0500000000000000" pitchFamily="50" charset="-128"/>
                      </a:endParaRPr>
                    </a:p>
                  </a:txBody>
                  <a:tcPr marL="84405" marR="84405" marT="45718" marB="45718" anchor="ctr"/>
                </a:tc>
                <a:extLst>
                  <a:ext uri="{0D108BD9-81ED-4DB2-BD59-A6C34878D82A}">
                    <a16:rowId xmlns:a16="http://schemas.microsoft.com/office/drawing/2014/main" val="10000"/>
                  </a:ext>
                </a:extLst>
              </a:tr>
              <a:tr h="360040">
                <a:tc>
                  <a:txBody>
                    <a:bodyPr/>
                    <a:lstStyle/>
                    <a:p>
                      <a:r>
                        <a:rPr kumimoji="1" lang="ja-JP" altLang="en-US" sz="1400" u="none" strike="noStrike" kern="1200" cap="none" spc="0" normalizeH="0" baseline="0" noProof="0" dirty="0">
                          <a:ln>
                            <a:noFill/>
                          </a:ln>
                          <a:effectLst/>
                          <a:uLnTx/>
                          <a:uFillTx/>
                          <a:latin typeface="游ゴシック Medium" panose="020B0500000000000000" pitchFamily="50" charset="-128"/>
                          <a:ea typeface="游ゴシック Medium" panose="020B0500000000000000" pitchFamily="50" charset="-128"/>
                        </a:rPr>
                        <a:t>事業主体</a:t>
                      </a:r>
                      <a:endParaRPr kumimoji="1" lang="ja-JP" altLang="en-US" sz="1400" dirty="0">
                        <a:latin typeface="游ゴシック Medium" panose="020B0500000000000000" pitchFamily="50" charset="-128"/>
                        <a:ea typeface="游ゴシック Medium" panose="020B0500000000000000" pitchFamily="50" charset="-128"/>
                      </a:endParaRPr>
                    </a:p>
                  </a:txBody>
                  <a:tcPr marL="84405" marR="84405" marT="45718" marB="45718" anchor="ctr">
                    <a:solidFill>
                      <a:schemeClr val="bg1">
                        <a:lumMod val="85000"/>
                      </a:schemeClr>
                    </a:solidFill>
                  </a:tcPr>
                </a:tc>
                <a:tc>
                  <a:txBody>
                    <a:bodyPr/>
                    <a:lstStyle/>
                    <a:p>
                      <a:r>
                        <a:rPr kumimoji="1" lang="ja-JP" altLang="en-US" sz="1400" dirty="0">
                          <a:latin typeface="游ゴシック Medium" panose="020B0500000000000000" pitchFamily="50" charset="-128"/>
                          <a:ea typeface="游ゴシック Medium" panose="020B0500000000000000" pitchFamily="50" charset="-128"/>
                        </a:rPr>
                        <a:t>市町村・学校法人・社会福祉法人　等</a:t>
                      </a:r>
                    </a:p>
                  </a:txBody>
                  <a:tcPr marL="84405" marR="84405" marT="45718" marB="45718" anchor="ctr"/>
                </a:tc>
                <a:extLst>
                  <a:ext uri="{0D108BD9-81ED-4DB2-BD59-A6C34878D82A}">
                    <a16:rowId xmlns:a16="http://schemas.microsoft.com/office/drawing/2014/main" val="10001"/>
                  </a:ext>
                </a:extLst>
              </a:tr>
              <a:tr h="432048">
                <a:tc>
                  <a:txBody>
                    <a:bodyPr/>
                    <a:lstStyle/>
                    <a:p>
                      <a:pPr marL="0" marR="0" indent="0" algn="l" defTabSz="914298" rtl="0" eaLnBrk="1" fontAlgn="auto" latinLnBrk="0" hangingPunct="1">
                        <a:lnSpc>
                          <a:spcPct val="100000"/>
                        </a:lnSpc>
                        <a:spcBef>
                          <a:spcPts val="0"/>
                        </a:spcBef>
                        <a:spcAft>
                          <a:spcPts val="0"/>
                        </a:spcAft>
                        <a:buClrTx/>
                        <a:buSzTx/>
                        <a:buFontTx/>
                        <a:buNone/>
                        <a:tabLst/>
                        <a:defRPr/>
                      </a:pPr>
                      <a:r>
                        <a:rPr kumimoji="1" lang="ja-JP" altLang="en-US" sz="1400" dirty="0">
                          <a:latin typeface="游ゴシック Medium" panose="020B0500000000000000" pitchFamily="50" charset="-128"/>
                          <a:ea typeface="游ゴシック Medium" panose="020B0500000000000000" pitchFamily="50" charset="-128"/>
                        </a:rPr>
                        <a:t>事業概要</a:t>
                      </a:r>
                    </a:p>
                  </a:txBody>
                  <a:tcPr marL="84405" marR="84405" marT="45718" marB="45718" anchor="ctr">
                    <a:solidFill>
                      <a:schemeClr val="bg1">
                        <a:lumMod val="85000"/>
                      </a:schemeClr>
                    </a:solidFill>
                  </a:tcPr>
                </a:tc>
                <a:tc>
                  <a:txBody>
                    <a:bodyPr/>
                    <a:lstStyle/>
                    <a:p>
                      <a:pPr eaLnBrk="0" fontAlgn="base" hangingPunct="0"/>
                      <a:r>
                        <a:rPr kumimoji="1" lang="ja-JP" altLang="en-US" sz="1400" kern="1200" dirty="0">
                          <a:effectLst/>
                          <a:latin typeface="游ゴシック Medium" panose="020B0500000000000000" pitchFamily="50" charset="-128"/>
                          <a:ea typeface="游ゴシック Medium" panose="020B0500000000000000" pitchFamily="50" charset="-128"/>
                        </a:rPr>
                        <a:t>●</a:t>
                      </a:r>
                      <a:r>
                        <a:rPr kumimoji="1" lang="ja-JP" altLang="ja-JP" sz="1400" kern="1200" dirty="0">
                          <a:effectLst/>
                          <a:latin typeface="游ゴシック Medium" panose="020B0500000000000000" pitchFamily="50" charset="-128"/>
                          <a:ea typeface="游ゴシック Medium" panose="020B0500000000000000" pitchFamily="50" charset="-128"/>
                        </a:rPr>
                        <a:t>幼稚園、小中学校、</a:t>
                      </a:r>
                      <a:r>
                        <a:rPr kumimoji="1" lang="ja-JP" altLang="en-US" sz="1400" kern="1200" dirty="0">
                          <a:effectLst/>
                          <a:latin typeface="游ゴシック Medium" panose="020B0500000000000000" pitchFamily="50" charset="-128"/>
                          <a:ea typeface="游ゴシック Medium" panose="020B0500000000000000" pitchFamily="50" charset="-128"/>
                        </a:rPr>
                        <a:t>保育園</a:t>
                      </a:r>
                      <a:r>
                        <a:rPr kumimoji="1" lang="ja-JP" altLang="ja-JP" sz="1400" kern="1200" dirty="0">
                          <a:effectLst/>
                          <a:latin typeface="游ゴシック Medium" panose="020B0500000000000000" pitchFamily="50" charset="-128"/>
                          <a:ea typeface="游ゴシック Medium" panose="020B0500000000000000" pitchFamily="50" charset="-128"/>
                        </a:rPr>
                        <a:t>における県産材を使用した机・イス等の導入経費を補助</a:t>
                      </a:r>
                      <a:endParaRPr kumimoji="1" lang="ja-JP" altLang="ja-JP" sz="1400" kern="1200" dirty="0">
                        <a:solidFill>
                          <a:schemeClr val="dk1"/>
                        </a:solidFill>
                        <a:effectLst/>
                        <a:latin typeface="游ゴシック Medium" panose="020B0500000000000000" pitchFamily="50" charset="-128"/>
                        <a:ea typeface="游ゴシック Medium" panose="020B0500000000000000" pitchFamily="50" charset="-128"/>
                        <a:cs typeface="+mn-cs"/>
                      </a:endParaRPr>
                    </a:p>
                  </a:txBody>
                  <a:tcPr marL="84405" marR="84405" marT="45718" marB="45718" anchor="ctr"/>
                </a:tc>
                <a:extLst>
                  <a:ext uri="{0D108BD9-81ED-4DB2-BD59-A6C34878D82A}">
                    <a16:rowId xmlns:a16="http://schemas.microsoft.com/office/drawing/2014/main" val="10002"/>
                  </a:ext>
                </a:extLst>
              </a:tr>
              <a:tr h="599205">
                <a:tc>
                  <a:txBody>
                    <a:bodyPr/>
                    <a:lstStyle/>
                    <a:p>
                      <a:pPr marL="0" marR="0" indent="0" algn="l" defTabSz="914298" rtl="0" eaLnBrk="1" fontAlgn="auto" latinLnBrk="0" hangingPunct="1">
                        <a:lnSpc>
                          <a:spcPct val="100000"/>
                        </a:lnSpc>
                        <a:spcBef>
                          <a:spcPts val="0"/>
                        </a:spcBef>
                        <a:spcAft>
                          <a:spcPts val="0"/>
                        </a:spcAft>
                        <a:buClrTx/>
                        <a:buSzTx/>
                        <a:buFontTx/>
                        <a:buNone/>
                        <a:tabLst/>
                        <a:defRPr/>
                      </a:pPr>
                      <a:r>
                        <a:rPr lang="ja-JP" altLang="en-US" sz="1400" dirty="0">
                          <a:latin typeface="游ゴシック Medium" panose="020B0500000000000000" pitchFamily="50" charset="-128"/>
                          <a:ea typeface="游ゴシック Medium" panose="020B0500000000000000" pitchFamily="50" charset="-128"/>
                        </a:rPr>
                        <a:t>補助率</a:t>
                      </a:r>
                      <a:endParaRPr kumimoji="1" lang="ja-JP" altLang="en-US" sz="1400" dirty="0">
                        <a:latin typeface="游ゴシック Medium" panose="020B0500000000000000" pitchFamily="50" charset="-128"/>
                        <a:ea typeface="游ゴシック Medium" panose="020B0500000000000000" pitchFamily="50" charset="-128"/>
                      </a:endParaRPr>
                    </a:p>
                  </a:txBody>
                  <a:tcPr marL="84405" marR="84405" marT="45718" marB="45718" anchor="ctr">
                    <a:solidFill>
                      <a:schemeClr val="bg1">
                        <a:lumMod val="85000"/>
                      </a:schemeClr>
                    </a:solidFill>
                  </a:tcPr>
                </a:tc>
                <a:tc>
                  <a:txBody>
                    <a:bodyPr/>
                    <a:lstStyle/>
                    <a:p>
                      <a:pPr eaLnBrk="0" fontAlgn="base" hangingPunct="0"/>
                      <a:r>
                        <a:rPr kumimoji="1" lang="ja-JP" altLang="en-US" sz="1400" kern="1200" dirty="0">
                          <a:effectLst/>
                          <a:latin typeface="游ゴシック Medium" panose="020B0500000000000000" pitchFamily="50" charset="-128"/>
                          <a:ea typeface="游ゴシック Medium" panose="020B0500000000000000" pitchFamily="50" charset="-128"/>
                        </a:rPr>
                        <a:t>●</a:t>
                      </a:r>
                      <a:r>
                        <a:rPr kumimoji="1" lang="ja-JP" altLang="ja-JP" sz="1400" kern="1200" dirty="0">
                          <a:effectLst/>
                          <a:latin typeface="游ゴシック Medium" panose="020B0500000000000000" pitchFamily="50" charset="-128"/>
                          <a:ea typeface="游ゴシック Medium" panose="020B0500000000000000" pitchFamily="50" charset="-128"/>
                        </a:rPr>
                        <a:t>購入費用の１</a:t>
                      </a:r>
                      <a:r>
                        <a:rPr kumimoji="1" lang="ja-JP" altLang="en-US" sz="1400" kern="1200" dirty="0">
                          <a:effectLst/>
                          <a:latin typeface="游ゴシック Medium" panose="020B0500000000000000" pitchFamily="50" charset="-128"/>
                          <a:ea typeface="游ゴシック Medium" panose="020B0500000000000000" pitchFamily="50" charset="-128"/>
                        </a:rPr>
                        <a:t>／</a:t>
                      </a:r>
                      <a:r>
                        <a:rPr kumimoji="1" lang="ja-JP" altLang="ja-JP" sz="1400" kern="1200" dirty="0">
                          <a:effectLst/>
                          <a:latin typeface="游ゴシック Medium" panose="020B0500000000000000" pitchFamily="50" charset="-128"/>
                          <a:ea typeface="游ゴシック Medium" panose="020B0500000000000000" pitchFamily="50" charset="-128"/>
                        </a:rPr>
                        <a:t>２以内</a:t>
                      </a:r>
                      <a:r>
                        <a:rPr kumimoji="1" lang="ja-JP" altLang="en-US" sz="1400" kern="1200" dirty="0">
                          <a:effectLst/>
                          <a:latin typeface="游ゴシック Medium" panose="020B0500000000000000" pitchFamily="50" charset="-128"/>
                          <a:ea typeface="游ゴシック Medium" panose="020B0500000000000000" pitchFamily="50" charset="-128"/>
                        </a:rPr>
                        <a:t>　</a:t>
                      </a:r>
                      <a:r>
                        <a:rPr kumimoji="1" lang="ja-JP" altLang="ja-JP" sz="1400" kern="1200" dirty="0">
                          <a:effectLst/>
                          <a:latin typeface="游ゴシック Medium" panose="020B0500000000000000" pitchFamily="50" charset="-128"/>
                          <a:ea typeface="游ゴシック Medium" panose="020B0500000000000000" pitchFamily="50" charset="-128"/>
                        </a:rPr>
                        <a:t>（但し、机・イスのセットについては上限</a:t>
                      </a:r>
                      <a:r>
                        <a:rPr kumimoji="1" lang="en-US" altLang="ja-JP" sz="1400" kern="1200" dirty="0">
                          <a:effectLst/>
                          <a:latin typeface="游ゴシック Medium" panose="020B0500000000000000" pitchFamily="50" charset="-128"/>
                          <a:ea typeface="游ゴシック Medium" panose="020B0500000000000000" pitchFamily="50" charset="-128"/>
                        </a:rPr>
                        <a:t>18,000</a:t>
                      </a:r>
                      <a:r>
                        <a:rPr kumimoji="1" lang="ja-JP" altLang="ja-JP" sz="1400" kern="1200" dirty="0">
                          <a:effectLst/>
                          <a:latin typeface="游ゴシック Medium" panose="020B0500000000000000" pitchFamily="50" charset="-128"/>
                          <a:ea typeface="游ゴシック Medium" panose="020B0500000000000000" pitchFamily="50" charset="-128"/>
                        </a:rPr>
                        <a:t>円</a:t>
                      </a:r>
                      <a:r>
                        <a:rPr kumimoji="1" lang="en-US" altLang="ja-JP" sz="1400" kern="1200" dirty="0">
                          <a:effectLst/>
                          <a:latin typeface="游ゴシック Medium" panose="020B0500000000000000" pitchFamily="50" charset="-128"/>
                          <a:ea typeface="游ゴシック Medium" panose="020B0500000000000000" pitchFamily="50" charset="-128"/>
                        </a:rPr>
                        <a:t>/</a:t>
                      </a:r>
                      <a:r>
                        <a:rPr kumimoji="1" lang="ja-JP" altLang="ja-JP" sz="1400" kern="1200" dirty="0">
                          <a:effectLst/>
                          <a:latin typeface="游ゴシック Medium" panose="020B0500000000000000" pitchFamily="50" charset="-128"/>
                          <a:ea typeface="游ゴシック Medium" panose="020B0500000000000000" pitchFamily="50" charset="-128"/>
                        </a:rPr>
                        <a:t>セット）</a:t>
                      </a:r>
                      <a:endParaRPr kumimoji="1" lang="ja-JP" altLang="ja-JP" sz="1400" kern="1200" dirty="0">
                        <a:solidFill>
                          <a:schemeClr val="dk1"/>
                        </a:solidFill>
                        <a:effectLst/>
                        <a:latin typeface="游ゴシック Medium" panose="020B0500000000000000" pitchFamily="50" charset="-128"/>
                        <a:ea typeface="游ゴシック Medium" panose="020B0500000000000000" pitchFamily="50" charset="-128"/>
                        <a:cs typeface="+mn-cs"/>
                      </a:endParaRPr>
                    </a:p>
                  </a:txBody>
                  <a:tcPr marL="84405" marR="84405" marT="45718" marB="45718" anchor="ctr"/>
                </a:tc>
                <a:extLst>
                  <a:ext uri="{0D108BD9-81ED-4DB2-BD59-A6C34878D82A}">
                    <a16:rowId xmlns:a16="http://schemas.microsoft.com/office/drawing/2014/main" val="10003"/>
                  </a:ext>
                </a:extLst>
              </a:tr>
              <a:tr h="1224136">
                <a:tc>
                  <a:txBody>
                    <a:bodyPr/>
                    <a:lstStyle/>
                    <a:p>
                      <a:r>
                        <a:rPr kumimoji="1" lang="ja-JP" altLang="en-US" sz="1400" u="none" strike="noStrike" kern="1200" cap="none" spc="0" normalizeH="0" baseline="0" noProof="0" dirty="0">
                          <a:ln>
                            <a:noFill/>
                          </a:ln>
                          <a:effectLst/>
                          <a:uLnTx/>
                          <a:uFillTx/>
                          <a:latin typeface="游ゴシック Medium" panose="020B0500000000000000" pitchFamily="50" charset="-128"/>
                          <a:ea typeface="游ゴシック Medium" panose="020B0500000000000000" pitchFamily="50" charset="-128"/>
                        </a:rPr>
                        <a:t>補助対象</a:t>
                      </a:r>
                      <a:endParaRPr kumimoji="1" lang="ja-JP" altLang="en-US" sz="1400" dirty="0">
                        <a:latin typeface="游ゴシック Medium" panose="020B0500000000000000" pitchFamily="50" charset="-128"/>
                        <a:ea typeface="游ゴシック Medium" panose="020B0500000000000000" pitchFamily="50" charset="-128"/>
                      </a:endParaRPr>
                    </a:p>
                  </a:txBody>
                  <a:tcPr marL="84405" marR="84405" marT="45718" marB="45718" anchor="c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・全て「</a:t>
                      </a:r>
                      <a:r>
                        <a:rPr kumimoji="1" lang="ja-JP" altLang="en-US" sz="1400" u="none" strike="noStrike" cap="none" normalizeH="0" baseline="0" dirty="0" err="1">
                          <a:ln>
                            <a:noFill/>
                          </a:ln>
                          <a:effectLst/>
                          <a:latin typeface="游ゴシック Medium" panose="020B0500000000000000" pitchFamily="50" charset="-128"/>
                          <a:ea typeface="游ゴシック Medium" panose="020B0500000000000000" pitchFamily="50" charset="-128"/>
                        </a:rPr>
                        <a:t>ぎふ</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証明材」を使用し製造された、机・イス・教卓・ロッカー・下駄箱等</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・導入製品は原則、</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JIS</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適合製品、若しくは</a:t>
                      </a:r>
                      <a:r>
                        <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rPr>
                        <a:t>JIS</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に準拠した試験に合格したもの（但し、</a:t>
                      </a:r>
                      <a:endParaRPr kumimoji="1" lang="en-US" altLang="ja-JP" sz="1400" u="none" strike="noStrike" cap="none" normalizeH="0" baseline="0" dirty="0">
                        <a:ln>
                          <a:noFill/>
                        </a:ln>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　ロッカー・下駄箱等の収納ユニットは除く）</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a:t>
                      </a:r>
                      <a:r>
                        <a:rPr kumimoji="1" lang="en-US" altLang="ja-JP" sz="1400" dirty="0">
                          <a:latin typeface="游ゴシック Medium" panose="020B0500000000000000" pitchFamily="50" charset="-128"/>
                          <a:ea typeface="游ゴシック Medium" panose="020B0500000000000000" pitchFamily="50" charset="-128"/>
                        </a:rPr>
                        <a:t>【</a:t>
                      </a:r>
                      <a:r>
                        <a:rPr kumimoji="1" lang="ja-JP" altLang="en-US" sz="1400" dirty="0">
                          <a:latin typeface="游ゴシック Medium" panose="020B0500000000000000" pitchFamily="50" charset="-128"/>
                          <a:ea typeface="游ゴシック Medium" panose="020B0500000000000000" pitchFamily="50" charset="-128"/>
                        </a:rPr>
                        <a:t>木育</a:t>
                      </a:r>
                      <a:r>
                        <a:rPr kumimoji="1" lang="en-US" altLang="ja-JP" sz="1400" dirty="0">
                          <a:latin typeface="游ゴシック Medium" panose="020B0500000000000000" pitchFamily="50" charset="-128"/>
                          <a:ea typeface="游ゴシック Medium" panose="020B0500000000000000" pitchFamily="50" charset="-128"/>
                        </a:rPr>
                        <a:t>】</a:t>
                      </a:r>
                      <a:r>
                        <a:rPr kumimoji="1" lang="ja-JP" altLang="en-US" sz="1400" u="none" strike="noStrike" cap="none" normalizeH="0" baseline="0" dirty="0">
                          <a:ln>
                            <a:noFill/>
                          </a:ln>
                          <a:effectLst/>
                          <a:latin typeface="游ゴシック Medium" panose="020B0500000000000000" pitchFamily="50" charset="-128"/>
                          <a:ea typeface="游ゴシック Medium" panose="020B0500000000000000" pitchFamily="50" charset="-128"/>
                        </a:rPr>
                        <a:t>家具、仕切り、置き床等</a:t>
                      </a:r>
                      <a:endParaRPr kumimoji="1" lang="en-US" altLang="ja-JP" sz="14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a:txBody>
                  <a:tcPr marL="84405" marR="84405" marT="45718" marB="45718" anchor="ctr"/>
                </a:tc>
                <a:extLst>
                  <a:ext uri="{0D108BD9-81ED-4DB2-BD59-A6C34878D82A}">
                    <a16:rowId xmlns:a16="http://schemas.microsoft.com/office/drawing/2014/main" val="10004"/>
                  </a:ext>
                </a:extLst>
              </a:tr>
              <a:tr h="1417019">
                <a:tc>
                  <a:txBody>
                    <a:bodyPr/>
                    <a:lstStyle/>
                    <a:p>
                      <a:r>
                        <a:rPr kumimoji="1" lang="ja-JP" altLang="en-US" sz="1400" dirty="0">
                          <a:latin typeface="游ゴシック Medium" panose="020B0500000000000000" pitchFamily="50" charset="-128"/>
                          <a:ea typeface="游ゴシック Medium" panose="020B0500000000000000" pitchFamily="50" charset="-128"/>
                        </a:rPr>
                        <a:t>その他</a:t>
                      </a:r>
                    </a:p>
                  </a:txBody>
                  <a:tcPr marL="84405" marR="84405" marT="45718" marB="45718" anchor="ctr">
                    <a:solidFill>
                      <a:schemeClr val="bg1">
                        <a:lumMod val="85000"/>
                      </a:schemeClr>
                    </a:solidFill>
                  </a:tcPr>
                </a:tc>
                <a:tc>
                  <a:txBody>
                    <a:bodyPr/>
                    <a:lstStyle/>
                    <a:p>
                      <a:r>
                        <a:rPr kumimoji="1" lang="ja-JP" altLang="en-US" sz="1400" dirty="0">
                          <a:latin typeface="游ゴシック Medium" panose="020B0500000000000000" pitchFamily="50" charset="-128"/>
                          <a:ea typeface="游ゴシック Medium" panose="020B0500000000000000" pitchFamily="50" charset="-128"/>
                        </a:rPr>
                        <a:t>・導入した木製品の利用者に対し「</a:t>
                      </a:r>
                      <a:r>
                        <a:rPr kumimoji="1" lang="ja-JP" altLang="en-US" sz="1400" dirty="0" err="1">
                          <a:latin typeface="游ゴシック Medium" panose="020B0500000000000000" pitchFamily="50" charset="-128"/>
                          <a:ea typeface="游ゴシック Medium" panose="020B0500000000000000" pitchFamily="50" charset="-128"/>
                        </a:rPr>
                        <a:t>ぎふ木育</a:t>
                      </a:r>
                      <a:r>
                        <a:rPr kumimoji="1" lang="ja-JP" altLang="en-US" sz="1400" dirty="0">
                          <a:latin typeface="游ゴシック Medium" panose="020B0500000000000000" pitchFamily="50" charset="-128"/>
                          <a:ea typeface="游ゴシック Medium" panose="020B0500000000000000" pitchFamily="50" charset="-128"/>
                        </a:rPr>
                        <a:t>」を実施すること</a:t>
                      </a:r>
                      <a:endParaRPr kumimoji="1" lang="en-US" altLang="ja-JP" sz="1400" dirty="0">
                        <a:latin typeface="游ゴシック Medium" panose="020B0500000000000000" pitchFamily="50" charset="-128"/>
                        <a:ea typeface="游ゴシック Medium" panose="020B0500000000000000" pitchFamily="50" charset="-128"/>
                      </a:endParaRPr>
                    </a:p>
                    <a:p>
                      <a:r>
                        <a:rPr kumimoji="1" lang="ja-JP" altLang="en-US" sz="1400" dirty="0">
                          <a:latin typeface="游ゴシック Medium" panose="020B0500000000000000" pitchFamily="50" charset="-128"/>
                          <a:ea typeface="游ゴシック Medium" panose="020B0500000000000000" pitchFamily="50" charset="-128"/>
                        </a:rPr>
                        <a:t>　（但し実施経費は補助対象外）</a:t>
                      </a:r>
                    </a:p>
                    <a:p>
                      <a:r>
                        <a:rPr kumimoji="1" lang="ja-JP" altLang="en-US" sz="1400" dirty="0">
                          <a:latin typeface="游ゴシック Medium" panose="020B0500000000000000" pitchFamily="50" charset="-128"/>
                          <a:ea typeface="游ゴシック Medium" panose="020B0500000000000000" pitchFamily="50" charset="-128"/>
                        </a:rPr>
                        <a:t>・ただし、新設の施設に対する導入であり、木育実施の対象者がいない場合は、補助事業者が外部講師への委託等により研修会を実施し、研修会実施報告書と次年度実施計画書の提出をもって上記にかえることが可能</a:t>
                      </a:r>
                      <a:endParaRPr kumimoji="1" lang="en-US" altLang="ja-JP" sz="1400" dirty="0">
                        <a:latin typeface="游ゴシック Medium" panose="020B0500000000000000" pitchFamily="50" charset="-128"/>
                        <a:ea typeface="游ゴシック Medium" panose="020B0500000000000000" pitchFamily="50" charset="-128"/>
                      </a:endParaRPr>
                    </a:p>
                  </a:txBody>
                  <a:tcPr marL="84405" marR="84405" marT="45718" marB="45718" anchor="ctr"/>
                </a:tc>
                <a:extLst>
                  <a:ext uri="{0D108BD9-81ED-4DB2-BD59-A6C34878D82A}">
                    <a16:rowId xmlns:a16="http://schemas.microsoft.com/office/drawing/2014/main" val="10005"/>
                  </a:ext>
                </a:extLst>
              </a:tr>
            </a:tbl>
          </a:graphicData>
        </a:graphic>
      </p:graphicFrame>
      <p:sp>
        <p:nvSpPr>
          <p:cNvPr id="8" name="タイトル 1"/>
          <p:cNvSpPr txBox="1">
            <a:spLocks/>
          </p:cNvSpPr>
          <p:nvPr/>
        </p:nvSpPr>
        <p:spPr bwMode="auto">
          <a:xfrm>
            <a:off x="0" y="0"/>
            <a:ext cx="9144000" cy="561975"/>
          </a:xfrm>
          <a:prstGeom prst="rect">
            <a:avLst/>
          </a:prstGeom>
          <a:solidFill>
            <a:srgbClr val="00B050"/>
          </a:solidFill>
          <a:ln w="9525">
            <a:no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200" dirty="0">
                <a:solidFill>
                  <a:schemeClr val="bg1"/>
                </a:solidFill>
                <a:latin typeface="ＭＳ Ｐゴシック" panose="020B0600070205080204" pitchFamily="50" charset="-128"/>
                <a:ea typeface="ＭＳ Ｐゴシック" panose="020B0600070205080204" pitchFamily="50" charset="-128"/>
              </a:rPr>
              <a:t>木造公共施設関連の支援事業</a:t>
            </a:r>
            <a:endParaRPr kumimoji="1" lang="ja-JP" altLang="en-US" sz="2200" b="0" i="0" u="none" strike="noStrike" kern="1200" cap="none" spc="0" normalizeH="0" baseline="0" noProof="0" dirty="0">
              <a:ln>
                <a:noFill/>
              </a:ln>
              <a:solidFill>
                <a:srgbClr val="FFFFFF"/>
              </a:solidFill>
              <a:effectLst/>
              <a:uLnTx/>
              <a:uFillTx/>
              <a:latin typeface="ＭＳ Ｐゴシック"/>
              <a:ea typeface="ＭＳ Ｐゴシック"/>
              <a:cs typeface="+mn-cs"/>
            </a:endParaRPr>
          </a:p>
        </p:txBody>
      </p:sp>
      <p:sp>
        <p:nvSpPr>
          <p:cNvPr id="2" name="テキスト ボックス 1">
            <a:extLst>
              <a:ext uri="{FF2B5EF4-FFF2-40B4-BE49-F238E27FC236}">
                <a16:creationId xmlns:a16="http://schemas.microsoft.com/office/drawing/2014/main" id="{C73AB196-ACB4-03C5-B433-FF0FA72A7612}"/>
              </a:ext>
            </a:extLst>
          </p:cNvPr>
          <p:cNvSpPr txBox="1"/>
          <p:nvPr/>
        </p:nvSpPr>
        <p:spPr>
          <a:xfrm>
            <a:off x="323528" y="944291"/>
            <a:ext cx="8290408" cy="369332"/>
          </a:xfrm>
          <a:prstGeom prst="rect">
            <a:avLst/>
          </a:prstGeom>
          <a:noFill/>
        </p:spPr>
        <p:txBody>
          <a:bodyPr wrap="square" rtlCol="0">
            <a:spAutoFit/>
          </a:bodyPr>
          <a:lstStyle/>
          <a:p>
            <a:r>
              <a:rPr lang="ja-JP" altLang="en-US" dirty="0">
                <a:solidFill>
                  <a:srgbClr val="00B050"/>
                </a:solidFill>
                <a:latin typeface="游ゴシック Medium" panose="020B0500000000000000" pitchFamily="50" charset="-128"/>
                <a:ea typeface="游ゴシック Medium" panose="020B0500000000000000" pitchFamily="50" charset="-128"/>
              </a:rPr>
              <a:t>・ぎふの木で学校まるごと木製品導入事業</a:t>
            </a:r>
            <a:r>
              <a:rPr lang="en-US" altLang="ja-JP" dirty="0">
                <a:solidFill>
                  <a:srgbClr val="00B050"/>
                </a:solidFill>
                <a:latin typeface="游ゴシック Medium" panose="020B0500000000000000" pitchFamily="50" charset="-128"/>
                <a:ea typeface="游ゴシック Medium" panose="020B0500000000000000" pitchFamily="50" charset="-128"/>
              </a:rPr>
              <a:t>【</a:t>
            </a:r>
            <a:r>
              <a:rPr lang="ja-JP" altLang="en-US" dirty="0">
                <a:solidFill>
                  <a:srgbClr val="00B050"/>
                </a:solidFill>
                <a:latin typeface="游ゴシック Medium" panose="020B0500000000000000" pitchFamily="50" charset="-128"/>
                <a:ea typeface="游ゴシック Medium" panose="020B0500000000000000" pitchFamily="50" charset="-128"/>
              </a:rPr>
              <a:t>森林・環境基金事業</a:t>
            </a:r>
            <a:r>
              <a:rPr lang="en-US" altLang="ja-JP" dirty="0">
                <a:solidFill>
                  <a:srgbClr val="00B050"/>
                </a:solidFill>
                <a:latin typeface="游ゴシック Medium" panose="020B0500000000000000" pitchFamily="50" charset="-128"/>
                <a:ea typeface="游ゴシック Medium" panose="020B0500000000000000" pitchFamily="50" charset="-128"/>
              </a:rPr>
              <a:t>】 </a:t>
            </a:r>
          </a:p>
        </p:txBody>
      </p:sp>
    </p:spTree>
    <p:extLst>
      <p:ext uri="{BB962C8B-B14F-4D97-AF65-F5344CB8AC3E}">
        <p14:creationId xmlns:p14="http://schemas.microsoft.com/office/powerpoint/2010/main" val="2616063779"/>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9043</TotalTime>
  <Words>870</Words>
  <Application>Microsoft Office PowerPoint</Application>
  <PresentationFormat>画面に合わせる (4:3)</PresentationFormat>
  <Paragraphs>66</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HGP創英角ｺﾞｼｯｸUB</vt:lpstr>
      <vt:lpstr>HG丸ｺﾞｼｯｸM-PRO</vt:lpstr>
      <vt:lpstr>ＭＳ Ｐゴシック</vt:lpstr>
      <vt:lpstr>游ゴシック Medium</vt:lpstr>
      <vt:lpstr>Arial</vt:lpstr>
      <vt:lpstr>Calibri</vt:lpstr>
      <vt:lpstr>標準デザイン</vt:lpstr>
      <vt:lpstr>PowerPoint プレゼンテーション</vt:lpstr>
      <vt:lpstr>PowerPoint プレゼンテーション</vt:lpstr>
      <vt:lpstr>PowerPoint プレゼンテーション</vt:lpstr>
    </vt:vector>
  </TitlesOfParts>
  <Company>岐阜県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公共施設木質化等の取り組みについて</dc:title>
  <dc:creator>RENTAI</dc:creator>
  <cp:lastModifiedBy>安田 有輝</cp:lastModifiedBy>
  <cp:revision>671</cp:revision>
  <cp:lastPrinted>2026-06-10T02:43:41Z</cp:lastPrinted>
  <dcterms:created xsi:type="dcterms:W3CDTF">2009-02-17T08:07:16Z</dcterms:created>
  <dcterms:modified xsi:type="dcterms:W3CDTF">2026-06-10T02:43:43Z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2024-07-26T06:38:33Z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b3aceacd-ceff-4204-ad98-1574a3312f69</vt:lpwstr>
  </property>
  <property fmtid="{D5CDD505-2E9C-101B-9397-08002B2CF9AE}" pid="7" name="MSIP_Label_defa4170-0d19-0005-0004-bc88714345d2_ActionId">
    <vt:lpwstr>c47d6fd1-47c2-4863-95fd-1551621345ef</vt:lpwstr>
  </property>
  <property fmtid="{D5CDD505-2E9C-101B-9397-08002B2CF9AE}" pid="8" name="MSIP_Label_defa4170-0d19-0005-0004-bc88714345d2_ContentBits">
    <vt:lpwstr>0</vt:lpwstr>
  </property>
</Properties>
</file>