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28"/>
  </p:notesMasterIdLst>
  <p:handoutMasterIdLst>
    <p:handoutMasterId r:id="rId29"/>
  </p:handoutMasterIdLst>
  <p:sldIdLst>
    <p:sldId id="448" r:id="rId7"/>
    <p:sldId id="531" r:id="rId8"/>
    <p:sldId id="536" r:id="rId9"/>
    <p:sldId id="535" r:id="rId10"/>
    <p:sldId id="498" r:id="rId11"/>
    <p:sldId id="519" r:id="rId12"/>
    <p:sldId id="518" r:id="rId13"/>
    <p:sldId id="537" r:id="rId14"/>
    <p:sldId id="530" r:id="rId15"/>
    <p:sldId id="525" r:id="rId16"/>
    <p:sldId id="543" r:id="rId17"/>
    <p:sldId id="529" r:id="rId18"/>
    <p:sldId id="538" r:id="rId19"/>
    <p:sldId id="540" r:id="rId20"/>
    <p:sldId id="541" r:id="rId21"/>
    <p:sldId id="512" r:id="rId22"/>
    <p:sldId id="533" r:id="rId23"/>
    <p:sldId id="528" r:id="rId24"/>
    <p:sldId id="506" r:id="rId25"/>
    <p:sldId id="544" r:id="rId26"/>
    <p:sldId id="532" r:id="rId27"/>
  </p:sldIdLst>
  <p:sldSz cx="9144000" cy="6858000" type="screen4x3"/>
  <p:notesSz cx="6807200" cy="9939338"/>
  <p:custDataLst>
    <p:tags r:id="rId30"/>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66FF"/>
    <a:srgbClr val="9966FF"/>
    <a:srgbClr val="FF9999"/>
    <a:srgbClr val="2683C6"/>
    <a:srgbClr val="FFCCFF"/>
    <a:srgbClr val="FFFFFF"/>
    <a:srgbClr val="E1FFE1"/>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471" autoAdjust="0"/>
  </p:normalViewPr>
  <p:slideViewPr>
    <p:cSldViewPr>
      <p:cViewPr varScale="1">
        <p:scale>
          <a:sx n="164" d="100"/>
          <a:sy n="164" d="100"/>
        </p:scale>
        <p:origin x="654" y="15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3"/>
            <a:ext cx="2950529" cy="497525"/>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1" y="0"/>
            <a:ext cx="2950529" cy="497525"/>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1" y="9441813"/>
            <a:ext cx="2950529" cy="497525"/>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1"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2025/7/2</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7"/>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1" y="9440647"/>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2025/7/2</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2025/7/2</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2025/7/2</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2025/7/2</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2025/7/2</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2025/7/2</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2025/7/2</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2025/7/2</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2025/7/2</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2025/7/2</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2025/7/2</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2025/7/2</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2025/7/2</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2025/7/2</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2025/7/2</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4.png"/><Relationship Id="rId11" Type="http://schemas.openxmlformats.org/officeDocument/2006/relationships/image" Target="../media/image17.png"/><Relationship Id="rId5" Type="http://schemas.openxmlformats.org/officeDocument/2006/relationships/image" Target="../media/image7.png"/><Relationship Id="rId10" Type="http://schemas.openxmlformats.org/officeDocument/2006/relationships/image" Target="../media/image16.png"/><Relationship Id="rId4" Type="http://schemas.openxmlformats.org/officeDocument/2006/relationships/image" Target="../media/image6.png"/><Relationship Id="rId9"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4.png"/><Relationship Id="rId5" Type="http://schemas.openxmlformats.org/officeDocument/2006/relationships/image" Target="../media/image4.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5.png"/><Relationship Id="rId10" Type="http://schemas.openxmlformats.org/officeDocument/2006/relationships/image" Target="../media/image11.png"/><Relationship Id="rId4" Type="http://schemas.openxmlformats.org/officeDocument/2006/relationships/image" Target="../media/image4.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683C6"/>
        </a:solidFill>
        <a:effectLst/>
      </p:bgPr>
    </p:bg>
    <p:spTree>
      <p:nvGrpSpPr>
        <p:cNvPr id="1" name=""/>
        <p:cNvGrpSpPr/>
        <p:nvPr/>
      </p:nvGrpSpPr>
      <p:grpSpPr>
        <a:xfrm>
          <a:off x="0" y="0"/>
          <a:ext cx="0" cy="0"/>
          <a:chOff x="0" y="0"/>
          <a:chExt cx="0" cy="0"/>
        </a:xfrm>
      </p:grpSpPr>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テーマ１７</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オンラインカジノ</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2065" y="1565377"/>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オンラインだから大丈夫って</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本当？</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rot="290185">
            <a:off x="4117649" y="4138095"/>
            <a:ext cx="1224136" cy="1590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オンラインカジノは</a:t>
            </a:r>
            <a:endParaRPr kumimoji="1" lang="en-US" altLang="ja-JP" dirty="0">
              <a:solidFill>
                <a:srgbClr val="FF0000"/>
              </a:solidFill>
            </a:endParaRPr>
          </a:p>
          <a:p>
            <a:pPr algn="ctr"/>
            <a:r>
              <a:rPr kumimoji="1" lang="ja-JP" altLang="en-US" dirty="0">
                <a:solidFill>
                  <a:srgbClr val="FF0000"/>
                </a:solidFill>
              </a:rPr>
              <a:t>違法です</a:t>
            </a:r>
            <a:endParaRPr kumimoji="1" lang="en-US" altLang="ja-JP" dirty="0">
              <a:solidFill>
                <a:srgbClr val="FF0000"/>
              </a:solidFill>
            </a:endParaRPr>
          </a:p>
        </p:txBody>
      </p:sp>
      <p:sp>
        <p:nvSpPr>
          <p:cNvPr id="3" name="テキスト ボックス 2">
            <a:extLst>
              <a:ext uri="{FF2B5EF4-FFF2-40B4-BE49-F238E27FC236}">
                <a16:creationId xmlns:a16="http://schemas.microsoft.com/office/drawing/2014/main" id="{9B1611B9-80E2-7EC2-24C6-46DCD93A3BBB}"/>
              </a:ext>
            </a:extLst>
          </p:cNvPr>
          <p:cNvSpPr txBox="1"/>
          <p:nvPr/>
        </p:nvSpPr>
        <p:spPr>
          <a:xfrm>
            <a:off x="5580112" y="1484784"/>
            <a:ext cx="1800200" cy="261610"/>
          </a:xfrm>
          <a:prstGeom prst="rect">
            <a:avLst/>
          </a:prstGeom>
          <a:noFill/>
        </p:spPr>
        <p:txBody>
          <a:bodyPr wrap="square" rtlCol="0">
            <a:spAutoFit/>
          </a:bodyPr>
          <a:lstStyle/>
          <a:p>
            <a:r>
              <a:rPr kumimoji="1" lang="ja-JP" altLang="en-US" sz="1100" dirty="0">
                <a:solidFill>
                  <a:srgbClr val="FFC000"/>
                </a:solidFill>
              </a:rPr>
              <a:t>だい           じょう            ぶ</a:t>
            </a:r>
          </a:p>
        </p:txBody>
      </p:sp>
      <p:sp>
        <p:nvSpPr>
          <p:cNvPr id="5" name="テキスト ボックス 4">
            <a:extLst>
              <a:ext uri="{FF2B5EF4-FFF2-40B4-BE49-F238E27FC236}">
                <a16:creationId xmlns:a16="http://schemas.microsoft.com/office/drawing/2014/main" id="{A0607764-CCB6-4C76-919D-18FFB6395F53}"/>
              </a:ext>
            </a:extLst>
          </p:cNvPr>
          <p:cNvSpPr txBox="1"/>
          <p:nvPr/>
        </p:nvSpPr>
        <p:spPr>
          <a:xfrm>
            <a:off x="3774229" y="2311735"/>
            <a:ext cx="1157811" cy="261610"/>
          </a:xfrm>
          <a:prstGeom prst="rect">
            <a:avLst/>
          </a:prstGeom>
          <a:noFill/>
        </p:spPr>
        <p:txBody>
          <a:bodyPr wrap="square" rtlCol="0">
            <a:spAutoFit/>
          </a:bodyPr>
          <a:lstStyle/>
          <a:p>
            <a:r>
              <a:rPr kumimoji="1" lang="ja-JP" altLang="en-US" sz="1100" dirty="0">
                <a:solidFill>
                  <a:srgbClr val="FFC000"/>
                </a:solidFill>
              </a:rPr>
              <a:t>ほん　　　　 とう</a:t>
            </a:r>
          </a:p>
        </p:txBody>
      </p:sp>
      <p:sp>
        <p:nvSpPr>
          <p:cNvPr id="6" name="テキスト ボックス 5">
            <a:extLst>
              <a:ext uri="{FF2B5EF4-FFF2-40B4-BE49-F238E27FC236}">
                <a16:creationId xmlns:a16="http://schemas.microsoft.com/office/drawing/2014/main" id="{59894859-5F5D-3DC9-E563-E8C3B9B30291}"/>
              </a:ext>
            </a:extLst>
          </p:cNvPr>
          <p:cNvSpPr txBox="1"/>
          <p:nvPr/>
        </p:nvSpPr>
        <p:spPr>
          <a:xfrm rot="347915">
            <a:off x="4280238" y="4966997"/>
            <a:ext cx="673761" cy="184666"/>
          </a:xfrm>
          <a:prstGeom prst="rect">
            <a:avLst/>
          </a:prstGeom>
          <a:noFill/>
        </p:spPr>
        <p:txBody>
          <a:bodyPr wrap="square" rtlCol="0">
            <a:spAutoFit/>
          </a:bodyPr>
          <a:lstStyle/>
          <a:p>
            <a:r>
              <a:rPr kumimoji="1" lang="ja-JP" altLang="en-US" sz="600" dirty="0">
                <a:solidFill>
                  <a:srgbClr val="FF0000"/>
                </a:solidFill>
              </a:rPr>
              <a:t>い　　　ほう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6" name="テキスト ボックス 5">
            <a:extLst>
              <a:ext uri="{FF2B5EF4-FFF2-40B4-BE49-F238E27FC236}">
                <a16:creationId xmlns:a16="http://schemas.microsoft.com/office/drawing/2014/main" id="{54AD312D-753F-F439-D7C3-081C49DB2D2B}"/>
              </a:ext>
            </a:extLst>
          </p:cNvPr>
          <p:cNvSpPr txBox="1"/>
          <p:nvPr/>
        </p:nvSpPr>
        <p:spPr>
          <a:xfrm>
            <a:off x="69627" y="5052106"/>
            <a:ext cx="9074373" cy="1277273"/>
          </a:xfrm>
          <a:prstGeom prst="rect">
            <a:avLst/>
          </a:prstGeom>
          <a:noFill/>
        </p:spPr>
        <p:txBody>
          <a:bodyPr wrap="square">
            <a:spAutoFit/>
          </a:bodyPr>
          <a:lstStyle/>
          <a:p>
            <a:pPr marL="720725" indent="-720725"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この説明では誤解をしてしまいます。</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720725" indent="-720725"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正しい説明はどんなものでしょうか？</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ED74F586-1271-3207-5027-E02DB91FD1EE}"/>
              </a:ext>
            </a:extLst>
          </p:cNvPr>
          <p:cNvSpPr txBox="1"/>
          <p:nvPr/>
        </p:nvSpPr>
        <p:spPr>
          <a:xfrm>
            <a:off x="7020" y="812304"/>
            <a:ext cx="9125744" cy="461665"/>
          </a:xfrm>
          <a:prstGeom prst="rect">
            <a:avLst/>
          </a:prstGeom>
          <a:noFill/>
        </p:spPr>
        <p:txBody>
          <a:bodyPr wrap="square">
            <a:spAutoFit/>
          </a:bodyPr>
          <a:lstStyle/>
          <a:p>
            <a:pPr algn="ctr" eaLnBrk="1" hangingPunct="1">
              <a:spcBef>
                <a:spcPts val="600"/>
              </a:spcBef>
              <a:spcAft>
                <a:spcPts val="0"/>
              </a:spcAft>
              <a:buSzPct val="100000"/>
              <a:defRPr/>
            </a:pPr>
            <a:r>
              <a:rPr lang="ja-JP" altLang="en-US" sz="2400" b="1" dirty="0">
                <a:latin typeface="ＭＳ ゴシック" panose="020B0609070205080204" pitchFamily="49" charset="-128"/>
                <a:ea typeface="ＭＳ ゴシック" panose="020B0609070205080204" pitchFamily="49" charset="-128"/>
              </a:rPr>
              <a:t>オンラインカジノのサイトでは、以下の説明をよく見かけます。</a:t>
            </a:r>
            <a:endParaRPr lang="en-US" altLang="ja-JP" sz="2400" b="1"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C9BE3B98-D777-4709-F22D-674962D7764A}"/>
              </a:ext>
            </a:extLst>
          </p:cNvPr>
          <p:cNvGrpSpPr/>
          <p:nvPr/>
        </p:nvGrpSpPr>
        <p:grpSpPr>
          <a:xfrm>
            <a:off x="323528" y="1404988"/>
            <a:ext cx="8424936" cy="912779"/>
            <a:chOff x="593812" y="1404988"/>
            <a:chExt cx="7992888" cy="912779"/>
          </a:xfrm>
        </p:grpSpPr>
        <p:sp>
          <p:nvSpPr>
            <p:cNvPr id="11" name="矢印: 下 10">
              <a:extLst>
                <a:ext uri="{FF2B5EF4-FFF2-40B4-BE49-F238E27FC236}">
                  <a16:creationId xmlns:a16="http://schemas.microsoft.com/office/drawing/2014/main" id="{67AD9030-50E0-ACE2-EB8A-EAB90396A0C4}"/>
                </a:ext>
              </a:extLst>
            </p:cNvPr>
            <p:cNvSpPr/>
            <p:nvPr/>
          </p:nvSpPr>
          <p:spPr>
            <a:xfrm>
              <a:off x="3867605" y="2047562"/>
              <a:ext cx="1445301" cy="270205"/>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69632244-0C29-54F1-9928-66A60845CA24}"/>
                </a:ext>
              </a:extLst>
            </p:cNvPr>
            <p:cNvSpPr/>
            <p:nvPr/>
          </p:nvSpPr>
          <p:spPr>
            <a:xfrm>
              <a:off x="593812" y="140498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このサイトは〇〇国の△△社が運営をしています。</a:t>
              </a:r>
            </a:p>
          </p:txBody>
        </p:sp>
      </p:grpSp>
      <p:grpSp>
        <p:nvGrpSpPr>
          <p:cNvPr id="15" name="グループ化 14">
            <a:extLst>
              <a:ext uri="{FF2B5EF4-FFF2-40B4-BE49-F238E27FC236}">
                <a16:creationId xmlns:a16="http://schemas.microsoft.com/office/drawing/2014/main" id="{E394F2A3-178D-0825-F136-7D98A6CF046A}"/>
              </a:ext>
            </a:extLst>
          </p:cNvPr>
          <p:cNvGrpSpPr/>
          <p:nvPr/>
        </p:nvGrpSpPr>
        <p:grpSpPr>
          <a:xfrm>
            <a:off x="359532" y="2349651"/>
            <a:ext cx="8424936" cy="944663"/>
            <a:chOff x="607628" y="2514948"/>
            <a:chExt cx="7992888" cy="944663"/>
          </a:xfrm>
        </p:grpSpPr>
        <p:sp>
          <p:nvSpPr>
            <p:cNvPr id="3" name="四角形: 角を丸くする 2">
              <a:extLst>
                <a:ext uri="{FF2B5EF4-FFF2-40B4-BE49-F238E27FC236}">
                  <a16:creationId xmlns:a16="http://schemas.microsoft.com/office/drawing/2014/main" id="{D4EC21E1-A319-1F9C-710C-B8752FD41AC7}"/>
                </a:ext>
              </a:extLst>
            </p:cNvPr>
            <p:cNvSpPr/>
            <p:nvPr/>
          </p:nvSpPr>
          <p:spPr>
            <a:xfrm>
              <a:off x="607628" y="251494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〇〇国ではオンラインカジノ（賭博）は合法です。</a:t>
              </a:r>
            </a:p>
          </p:txBody>
        </p:sp>
        <p:sp>
          <p:nvSpPr>
            <p:cNvPr id="4" name="矢印: 下 3">
              <a:extLst>
                <a:ext uri="{FF2B5EF4-FFF2-40B4-BE49-F238E27FC236}">
                  <a16:creationId xmlns:a16="http://schemas.microsoft.com/office/drawing/2014/main" id="{444D88F9-75F7-8508-5025-7F4C1603AA6A}"/>
                </a:ext>
              </a:extLst>
            </p:cNvPr>
            <p:cNvSpPr/>
            <p:nvPr/>
          </p:nvSpPr>
          <p:spPr>
            <a:xfrm>
              <a:off x="3867605" y="3125638"/>
              <a:ext cx="1445301" cy="333973"/>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479D0B4B-D9CA-86B8-95E3-3105DD633520}"/>
              </a:ext>
            </a:extLst>
          </p:cNvPr>
          <p:cNvGrpSpPr/>
          <p:nvPr/>
        </p:nvGrpSpPr>
        <p:grpSpPr>
          <a:xfrm>
            <a:off x="323528" y="3301313"/>
            <a:ext cx="8424936" cy="951662"/>
            <a:chOff x="607628" y="3695441"/>
            <a:chExt cx="7992888" cy="951662"/>
          </a:xfrm>
        </p:grpSpPr>
        <p:sp>
          <p:nvSpPr>
            <p:cNvPr id="5" name="四角形: 角を丸くする 4">
              <a:extLst>
                <a:ext uri="{FF2B5EF4-FFF2-40B4-BE49-F238E27FC236}">
                  <a16:creationId xmlns:a16="http://schemas.microsoft.com/office/drawing/2014/main" id="{3E5E49C1-66B1-6FCD-D5A8-72EA0A008FAB}"/>
                </a:ext>
              </a:extLst>
            </p:cNvPr>
            <p:cNvSpPr/>
            <p:nvPr/>
          </p:nvSpPr>
          <p:spPr>
            <a:xfrm>
              <a:off x="607628" y="3695441"/>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このことから、このサイトは合法です。</a:t>
              </a:r>
            </a:p>
          </p:txBody>
        </p:sp>
        <p:sp>
          <p:nvSpPr>
            <p:cNvPr id="7" name="矢印: 下 6">
              <a:extLst>
                <a:ext uri="{FF2B5EF4-FFF2-40B4-BE49-F238E27FC236}">
                  <a16:creationId xmlns:a16="http://schemas.microsoft.com/office/drawing/2014/main" id="{6B7BBF7E-489F-DFC2-3F39-2D54450788E9}"/>
                </a:ext>
              </a:extLst>
            </p:cNvPr>
            <p:cNvSpPr/>
            <p:nvPr/>
          </p:nvSpPr>
          <p:spPr>
            <a:xfrm>
              <a:off x="3881421" y="4375634"/>
              <a:ext cx="1445301" cy="27146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四角形: 角を丸くする 8">
            <a:extLst>
              <a:ext uri="{FF2B5EF4-FFF2-40B4-BE49-F238E27FC236}">
                <a16:creationId xmlns:a16="http://schemas.microsoft.com/office/drawing/2014/main" id="{56CE5CE5-4561-5B84-45C2-F302D261893D}"/>
              </a:ext>
            </a:extLst>
          </p:cNvPr>
          <p:cNvSpPr/>
          <p:nvPr/>
        </p:nvSpPr>
        <p:spPr>
          <a:xfrm>
            <a:off x="323528" y="4321602"/>
            <a:ext cx="8424936"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あなたがこのサイトを利用することは合法です。</a:t>
            </a:r>
          </a:p>
        </p:txBody>
      </p:sp>
      <p:sp>
        <p:nvSpPr>
          <p:cNvPr id="10" name="テキスト ボックス 9">
            <a:extLst>
              <a:ext uri="{FF2B5EF4-FFF2-40B4-BE49-F238E27FC236}">
                <a16:creationId xmlns:a16="http://schemas.microsoft.com/office/drawing/2014/main" id="{4BEDC364-150D-CE4D-ADF8-937DF9152E43}"/>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
        <p:nvSpPr>
          <p:cNvPr id="13" name="テキスト ボックス 12">
            <a:extLst>
              <a:ext uri="{FF2B5EF4-FFF2-40B4-BE49-F238E27FC236}">
                <a16:creationId xmlns:a16="http://schemas.microsoft.com/office/drawing/2014/main" id="{BFA6CD2B-285C-FEBF-0219-90F0B71A3DC8}"/>
              </a:ext>
            </a:extLst>
          </p:cNvPr>
          <p:cNvSpPr txBox="1"/>
          <p:nvPr/>
        </p:nvSpPr>
        <p:spPr>
          <a:xfrm>
            <a:off x="4716016" y="737477"/>
            <a:ext cx="2880320" cy="215444"/>
          </a:xfrm>
          <a:prstGeom prst="rect">
            <a:avLst/>
          </a:prstGeom>
          <a:noFill/>
        </p:spPr>
        <p:txBody>
          <a:bodyPr wrap="square" rtlCol="0">
            <a:spAutoFit/>
          </a:bodyPr>
          <a:lstStyle/>
          <a:p>
            <a:r>
              <a:rPr kumimoji="1" lang="ja-JP" altLang="en-US" sz="800" dirty="0"/>
              <a:t>い　　　 か　　　　　　　せつ   めい                                      み</a:t>
            </a:r>
          </a:p>
        </p:txBody>
      </p:sp>
      <p:sp>
        <p:nvSpPr>
          <p:cNvPr id="14" name="テキスト ボックス 13">
            <a:extLst>
              <a:ext uri="{FF2B5EF4-FFF2-40B4-BE49-F238E27FC236}">
                <a16:creationId xmlns:a16="http://schemas.microsoft.com/office/drawing/2014/main" id="{868FDF6A-0A40-2CD3-173E-FBB40E38130B}"/>
              </a:ext>
            </a:extLst>
          </p:cNvPr>
          <p:cNvSpPr txBox="1"/>
          <p:nvPr/>
        </p:nvSpPr>
        <p:spPr>
          <a:xfrm>
            <a:off x="3347864" y="1401007"/>
            <a:ext cx="344228" cy="215444"/>
          </a:xfrm>
          <a:prstGeom prst="rect">
            <a:avLst/>
          </a:prstGeom>
          <a:noFill/>
        </p:spPr>
        <p:txBody>
          <a:bodyPr wrap="square" rtlCol="0">
            <a:spAutoFit/>
          </a:bodyPr>
          <a:lstStyle/>
          <a:p>
            <a:r>
              <a:rPr kumimoji="1" lang="ja-JP" altLang="en-US" sz="800" dirty="0">
                <a:solidFill>
                  <a:schemeClr val="bg1"/>
                </a:solidFill>
              </a:rPr>
              <a:t>こく</a:t>
            </a:r>
          </a:p>
        </p:txBody>
      </p:sp>
      <p:sp>
        <p:nvSpPr>
          <p:cNvPr id="17" name="テキスト ボックス 16">
            <a:extLst>
              <a:ext uri="{FF2B5EF4-FFF2-40B4-BE49-F238E27FC236}">
                <a16:creationId xmlns:a16="http://schemas.microsoft.com/office/drawing/2014/main" id="{087CEF80-97F9-2B94-1844-4203ADC5A6BD}"/>
              </a:ext>
            </a:extLst>
          </p:cNvPr>
          <p:cNvSpPr txBox="1"/>
          <p:nvPr/>
        </p:nvSpPr>
        <p:spPr>
          <a:xfrm>
            <a:off x="4778374" y="1394560"/>
            <a:ext cx="441697" cy="215444"/>
          </a:xfrm>
          <a:prstGeom prst="rect">
            <a:avLst/>
          </a:prstGeom>
          <a:noFill/>
        </p:spPr>
        <p:txBody>
          <a:bodyPr wrap="square" rtlCol="0">
            <a:spAutoFit/>
          </a:bodyPr>
          <a:lstStyle/>
          <a:p>
            <a:r>
              <a:rPr kumimoji="1" lang="ja-JP" altLang="en-US" sz="800" dirty="0">
                <a:solidFill>
                  <a:schemeClr val="bg1"/>
                </a:solidFill>
              </a:rPr>
              <a:t>しゃ</a:t>
            </a:r>
          </a:p>
        </p:txBody>
      </p:sp>
      <p:sp>
        <p:nvSpPr>
          <p:cNvPr id="18" name="テキスト ボックス 17">
            <a:extLst>
              <a:ext uri="{FF2B5EF4-FFF2-40B4-BE49-F238E27FC236}">
                <a16:creationId xmlns:a16="http://schemas.microsoft.com/office/drawing/2014/main" id="{86CC172A-65B7-3663-733E-08742D1290AE}"/>
              </a:ext>
            </a:extLst>
          </p:cNvPr>
          <p:cNvSpPr txBox="1"/>
          <p:nvPr/>
        </p:nvSpPr>
        <p:spPr>
          <a:xfrm>
            <a:off x="5508104" y="1404917"/>
            <a:ext cx="678650" cy="215444"/>
          </a:xfrm>
          <a:prstGeom prst="rect">
            <a:avLst/>
          </a:prstGeom>
          <a:noFill/>
        </p:spPr>
        <p:txBody>
          <a:bodyPr wrap="square" rtlCol="0">
            <a:spAutoFit/>
          </a:bodyPr>
          <a:lstStyle/>
          <a:p>
            <a:r>
              <a:rPr kumimoji="1" lang="ja-JP" altLang="en-US" sz="800" dirty="0">
                <a:solidFill>
                  <a:schemeClr val="bg1"/>
                </a:solidFill>
              </a:rPr>
              <a:t>うん　　えい</a:t>
            </a:r>
          </a:p>
        </p:txBody>
      </p:sp>
      <p:sp>
        <p:nvSpPr>
          <p:cNvPr id="19" name="テキスト ボックス 18">
            <a:extLst>
              <a:ext uri="{FF2B5EF4-FFF2-40B4-BE49-F238E27FC236}">
                <a16:creationId xmlns:a16="http://schemas.microsoft.com/office/drawing/2014/main" id="{EE50E49B-8DB5-162A-D347-3F08D6BF1421}"/>
              </a:ext>
            </a:extLst>
          </p:cNvPr>
          <p:cNvSpPr txBox="1"/>
          <p:nvPr/>
        </p:nvSpPr>
        <p:spPr>
          <a:xfrm>
            <a:off x="1691680" y="2356650"/>
            <a:ext cx="360040" cy="215444"/>
          </a:xfrm>
          <a:prstGeom prst="rect">
            <a:avLst/>
          </a:prstGeom>
          <a:noFill/>
        </p:spPr>
        <p:txBody>
          <a:bodyPr wrap="square" rtlCol="0">
            <a:spAutoFit/>
          </a:bodyPr>
          <a:lstStyle/>
          <a:p>
            <a:r>
              <a:rPr kumimoji="1" lang="ja-JP" altLang="en-US" sz="800" dirty="0">
                <a:solidFill>
                  <a:schemeClr val="bg1"/>
                </a:solidFill>
              </a:rPr>
              <a:t>こく</a:t>
            </a:r>
          </a:p>
        </p:txBody>
      </p:sp>
      <p:sp>
        <p:nvSpPr>
          <p:cNvPr id="20" name="テキスト ボックス 19">
            <a:extLst>
              <a:ext uri="{FF2B5EF4-FFF2-40B4-BE49-F238E27FC236}">
                <a16:creationId xmlns:a16="http://schemas.microsoft.com/office/drawing/2014/main" id="{3CAE1819-95D9-01D9-E739-C3739B8B8F63}"/>
              </a:ext>
            </a:extLst>
          </p:cNvPr>
          <p:cNvSpPr txBox="1"/>
          <p:nvPr/>
        </p:nvSpPr>
        <p:spPr>
          <a:xfrm>
            <a:off x="5297708" y="2350628"/>
            <a:ext cx="2082604" cy="215444"/>
          </a:xfrm>
          <a:prstGeom prst="rect">
            <a:avLst/>
          </a:prstGeom>
          <a:noFill/>
        </p:spPr>
        <p:txBody>
          <a:bodyPr wrap="square" rtlCol="0">
            <a:spAutoFit/>
          </a:bodyPr>
          <a:lstStyle/>
          <a:p>
            <a:r>
              <a:rPr kumimoji="1" lang="ja-JP" altLang="en-US" sz="800" dirty="0">
                <a:solidFill>
                  <a:schemeClr val="bg1"/>
                </a:solidFill>
              </a:rPr>
              <a:t> と         ばく                         ごう       ほう</a:t>
            </a:r>
          </a:p>
        </p:txBody>
      </p:sp>
      <p:sp>
        <p:nvSpPr>
          <p:cNvPr id="21" name="テキスト ボックス 20">
            <a:extLst>
              <a:ext uri="{FF2B5EF4-FFF2-40B4-BE49-F238E27FC236}">
                <a16:creationId xmlns:a16="http://schemas.microsoft.com/office/drawing/2014/main" id="{02A595BE-0289-4F51-3ACE-BA630EE8802C}"/>
              </a:ext>
            </a:extLst>
          </p:cNvPr>
          <p:cNvSpPr txBox="1"/>
          <p:nvPr/>
        </p:nvSpPr>
        <p:spPr>
          <a:xfrm>
            <a:off x="5724128" y="3302441"/>
            <a:ext cx="825278" cy="215444"/>
          </a:xfrm>
          <a:prstGeom prst="rect">
            <a:avLst/>
          </a:prstGeom>
          <a:noFill/>
        </p:spPr>
        <p:txBody>
          <a:bodyPr wrap="square" rtlCol="0">
            <a:spAutoFit/>
          </a:bodyPr>
          <a:lstStyle/>
          <a:p>
            <a:r>
              <a:rPr kumimoji="1" lang="ja-JP" altLang="en-US" sz="800" dirty="0">
                <a:solidFill>
                  <a:schemeClr val="bg1"/>
                </a:solidFill>
              </a:rPr>
              <a:t>ごう       ほう</a:t>
            </a:r>
          </a:p>
        </p:txBody>
      </p:sp>
      <p:sp>
        <p:nvSpPr>
          <p:cNvPr id="22" name="テキスト ボックス 21">
            <a:extLst>
              <a:ext uri="{FF2B5EF4-FFF2-40B4-BE49-F238E27FC236}">
                <a16:creationId xmlns:a16="http://schemas.microsoft.com/office/drawing/2014/main" id="{68D727CC-EA1A-AE3A-5FC1-CF2C7EFCB0F8}"/>
              </a:ext>
            </a:extLst>
          </p:cNvPr>
          <p:cNvSpPr txBox="1"/>
          <p:nvPr/>
        </p:nvSpPr>
        <p:spPr>
          <a:xfrm>
            <a:off x="6444208" y="4322043"/>
            <a:ext cx="825278" cy="215444"/>
          </a:xfrm>
          <a:prstGeom prst="rect">
            <a:avLst/>
          </a:prstGeom>
          <a:noFill/>
        </p:spPr>
        <p:txBody>
          <a:bodyPr wrap="square" rtlCol="0">
            <a:spAutoFit/>
          </a:bodyPr>
          <a:lstStyle/>
          <a:p>
            <a:r>
              <a:rPr kumimoji="1" lang="ja-JP" altLang="en-US" sz="800" dirty="0">
                <a:solidFill>
                  <a:schemeClr val="bg1"/>
                </a:solidFill>
              </a:rPr>
              <a:t>ごう       ほう</a:t>
            </a:r>
          </a:p>
        </p:txBody>
      </p:sp>
      <p:sp>
        <p:nvSpPr>
          <p:cNvPr id="23" name="テキスト ボックス 22">
            <a:extLst>
              <a:ext uri="{FF2B5EF4-FFF2-40B4-BE49-F238E27FC236}">
                <a16:creationId xmlns:a16="http://schemas.microsoft.com/office/drawing/2014/main" id="{1A157AEC-7C52-3AD3-6E8B-85544C8B9FA8}"/>
              </a:ext>
            </a:extLst>
          </p:cNvPr>
          <p:cNvSpPr txBox="1"/>
          <p:nvPr/>
        </p:nvSpPr>
        <p:spPr>
          <a:xfrm>
            <a:off x="4194174" y="4326956"/>
            <a:ext cx="825278" cy="215444"/>
          </a:xfrm>
          <a:prstGeom prst="rect">
            <a:avLst/>
          </a:prstGeom>
          <a:noFill/>
        </p:spPr>
        <p:txBody>
          <a:bodyPr wrap="square" rtlCol="0">
            <a:spAutoFit/>
          </a:bodyPr>
          <a:lstStyle/>
          <a:p>
            <a:r>
              <a:rPr kumimoji="1" lang="ja-JP" altLang="en-US" sz="800" dirty="0">
                <a:solidFill>
                  <a:schemeClr val="bg1"/>
                </a:solidFill>
              </a:rPr>
              <a:t> り         よう</a:t>
            </a:r>
            <a:endParaRPr kumimoji="1" lang="en-US" altLang="ja-JP" sz="800" dirty="0">
              <a:solidFill>
                <a:schemeClr val="bg1"/>
              </a:solidFill>
            </a:endParaRPr>
          </a:p>
        </p:txBody>
      </p:sp>
      <p:sp>
        <p:nvSpPr>
          <p:cNvPr id="24" name="テキスト ボックス 23">
            <a:extLst>
              <a:ext uri="{FF2B5EF4-FFF2-40B4-BE49-F238E27FC236}">
                <a16:creationId xmlns:a16="http://schemas.microsoft.com/office/drawing/2014/main" id="{7C51FFB9-3B0C-484B-83E5-B3C44B1C9D70}"/>
              </a:ext>
            </a:extLst>
          </p:cNvPr>
          <p:cNvSpPr txBox="1"/>
          <p:nvPr/>
        </p:nvSpPr>
        <p:spPr>
          <a:xfrm>
            <a:off x="1691680" y="5005366"/>
            <a:ext cx="936104" cy="215444"/>
          </a:xfrm>
          <a:prstGeom prst="rect">
            <a:avLst/>
          </a:prstGeom>
          <a:noFill/>
        </p:spPr>
        <p:txBody>
          <a:bodyPr wrap="square" rtlCol="0">
            <a:spAutoFit/>
          </a:bodyPr>
          <a:lstStyle/>
          <a:p>
            <a:r>
              <a:rPr kumimoji="1" lang="ja-JP" altLang="en-US" sz="800" dirty="0">
                <a:solidFill>
                  <a:srgbClr val="FF0000"/>
                </a:solidFill>
              </a:rPr>
              <a:t>せつ　　　　めい</a:t>
            </a:r>
          </a:p>
        </p:txBody>
      </p:sp>
      <p:sp>
        <p:nvSpPr>
          <p:cNvPr id="25" name="テキスト ボックス 24">
            <a:extLst>
              <a:ext uri="{FF2B5EF4-FFF2-40B4-BE49-F238E27FC236}">
                <a16:creationId xmlns:a16="http://schemas.microsoft.com/office/drawing/2014/main" id="{5311FB6E-6499-07E3-223A-84E24DEF3E3E}"/>
              </a:ext>
            </a:extLst>
          </p:cNvPr>
          <p:cNvSpPr txBox="1"/>
          <p:nvPr/>
        </p:nvSpPr>
        <p:spPr>
          <a:xfrm>
            <a:off x="3531562" y="5005366"/>
            <a:ext cx="936104" cy="215444"/>
          </a:xfrm>
          <a:prstGeom prst="rect">
            <a:avLst/>
          </a:prstGeom>
          <a:noFill/>
        </p:spPr>
        <p:txBody>
          <a:bodyPr wrap="square" rtlCol="0">
            <a:spAutoFit/>
          </a:bodyPr>
          <a:lstStyle/>
          <a:p>
            <a:r>
              <a:rPr kumimoji="1" lang="ja-JP" altLang="en-US" sz="800" dirty="0">
                <a:solidFill>
                  <a:srgbClr val="FF0000"/>
                </a:solidFill>
              </a:rPr>
              <a:t> ご　　　　かい</a:t>
            </a:r>
          </a:p>
        </p:txBody>
      </p:sp>
      <p:sp>
        <p:nvSpPr>
          <p:cNvPr id="26" name="テキスト ボックス 25">
            <a:extLst>
              <a:ext uri="{FF2B5EF4-FFF2-40B4-BE49-F238E27FC236}">
                <a16:creationId xmlns:a16="http://schemas.microsoft.com/office/drawing/2014/main" id="{E5AA67AA-55FC-9BFB-D781-E8E119014F08}"/>
              </a:ext>
            </a:extLst>
          </p:cNvPr>
          <p:cNvSpPr txBox="1"/>
          <p:nvPr/>
        </p:nvSpPr>
        <p:spPr>
          <a:xfrm>
            <a:off x="755576" y="5647874"/>
            <a:ext cx="2304256" cy="215444"/>
          </a:xfrm>
          <a:prstGeom prst="rect">
            <a:avLst/>
          </a:prstGeom>
          <a:noFill/>
        </p:spPr>
        <p:txBody>
          <a:bodyPr wrap="square" rtlCol="0">
            <a:spAutoFit/>
          </a:bodyPr>
          <a:lstStyle/>
          <a:p>
            <a:r>
              <a:rPr kumimoji="1" lang="ja-JP" altLang="en-US" sz="800" dirty="0">
                <a:solidFill>
                  <a:srgbClr val="FF0000"/>
                </a:solidFill>
              </a:rPr>
              <a:t>ただ　　　　　　　　　　　　　　　　　せつ　　　　めい</a:t>
            </a:r>
          </a:p>
        </p:txBody>
      </p:sp>
    </p:spTree>
    <p:extLst>
      <p:ext uri="{BB962C8B-B14F-4D97-AF65-F5344CB8AC3E}">
        <p14:creationId xmlns:p14="http://schemas.microsoft.com/office/powerpoint/2010/main" val="15830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4" grpId="0"/>
      <p:bldP spid="17" grpId="0"/>
      <p:bldP spid="18" grpId="0"/>
      <p:bldP spid="19" grpId="0"/>
      <p:bldP spid="20" grpId="0"/>
      <p:bldP spid="21" grpId="0"/>
      <p:bldP spid="22" grpId="0"/>
      <p:bldP spid="23"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8" name="テキスト ボックス 7">
            <a:extLst>
              <a:ext uri="{FF2B5EF4-FFF2-40B4-BE49-F238E27FC236}">
                <a16:creationId xmlns:a16="http://schemas.microsoft.com/office/drawing/2014/main" id="{ED74F586-1271-3207-5027-E02DB91FD1EE}"/>
              </a:ext>
            </a:extLst>
          </p:cNvPr>
          <p:cNvSpPr txBox="1"/>
          <p:nvPr/>
        </p:nvSpPr>
        <p:spPr>
          <a:xfrm>
            <a:off x="7020" y="812304"/>
            <a:ext cx="9125744" cy="461665"/>
          </a:xfrm>
          <a:prstGeom prst="rect">
            <a:avLst/>
          </a:prstGeom>
          <a:noFill/>
        </p:spPr>
        <p:txBody>
          <a:bodyPr wrap="square">
            <a:spAutoFit/>
          </a:bodyPr>
          <a:lstStyle/>
          <a:p>
            <a:pPr algn="ctr" eaLnBrk="1" hangingPunct="1">
              <a:spcBef>
                <a:spcPts val="600"/>
              </a:spcBef>
              <a:spcAft>
                <a:spcPts val="0"/>
              </a:spcAft>
              <a:buSzPct val="100000"/>
              <a:defRPr/>
            </a:pPr>
            <a:r>
              <a:rPr lang="ja-JP" altLang="en-US" sz="2400" b="1" dirty="0">
                <a:latin typeface="ＭＳ ゴシック" panose="020B0609070205080204" pitchFamily="49" charset="-128"/>
                <a:ea typeface="ＭＳ ゴシック" panose="020B0609070205080204" pitchFamily="49" charset="-128"/>
              </a:rPr>
              <a:t>こんな言葉が隠れています。</a:t>
            </a:r>
            <a:endParaRPr lang="en-US" altLang="ja-JP" sz="2400" b="1"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C9BE3B98-D777-4709-F22D-674962D7764A}"/>
              </a:ext>
            </a:extLst>
          </p:cNvPr>
          <p:cNvGrpSpPr/>
          <p:nvPr/>
        </p:nvGrpSpPr>
        <p:grpSpPr>
          <a:xfrm>
            <a:off x="323528" y="1404988"/>
            <a:ext cx="8424936" cy="912779"/>
            <a:chOff x="593812" y="1404988"/>
            <a:chExt cx="7992888" cy="912779"/>
          </a:xfrm>
        </p:grpSpPr>
        <p:sp>
          <p:nvSpPr>
            <p:cNvPr id="11" name="矢印: 下 10">
              <a:extLst>
                <a:ext uri="{FF2B5EF4-FFF2-40B4-BE49-F238E27FC236}">
                  <a16:creationId xmlns:a16="http://schemas.microsoft.com/office/drawing/2014/main" id="{67AD9030-50E0-ACE2-EB8A-EAB90396A0C4}"/>
                </a:ext>
              </a:extLst>
            </p:cNvPr>
            <p:cNvSpPr/>
            <p:nvPr/>
          </p:nvSpPr>
          <p:spPr>
            <a:xfrm>
              <a:off x="3867605" y="2047562"/>
              <a:ext cx="1445301" cy="270205"/>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69632244-0C29-54F1-9928-66A60845CA24}"/>
                </a:ext>
              </a:extLst>
            </p:cNvPr>
            <p:cNvSpPr/>
            <p:nvPr/>
          </p:nvSpPr>
          <p:spPr>
            <a:xfrm>
              <a:off x="593812" y="140498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本サイトは〇〇国の△△社が運営をしています。</a:t>
              </a:r>
            </a:p>
          </p:txBody>
        </p:sp>
      </p:grpSp>
      <p:grpSp>
        <p:nvGrpSpPr>
          <p:cNvPr id="15" name="グループ化 14">
            <a:extLst>
              <a:ext uri="{FF2B5EF4-FFF2-40B4-BE49-F238E27FC236}">
                <a16:creationId xmlns:a16="http://schemas.microsoft.com/office/drawing/2014/main" id="{E394F2A3-178D-0825-F136-7D98A6CF046A}"/>
              </a:ext>
            </a:extLst>
          </p:cNvPr>
          <p:cNvGrpSpPr/>
          <p:nvPr/>
        </p:nvGrpSpPr>
        <p:grpSpPr>
          <a:xfrm>
            <a:off x="359532" y="2349651"/>
            <a:ext cx="8424936" cy="944664"/>
            <a:chOff x="607628" y="2514948"/>
            <a:chExt cx="7992888" cy="944664"/>
          </a:xfrm>
        </p:grpSpPr>
        <p:sp>
          <p:nvSpPr>
            <p:cNvPr id="3" name="四角形: 角を丸くする 2">
              <a:extLst>
                <a:ext uri="{FF2B5EF4-FFF2-40B4-BE49-F238E27FC236}">
                  <a16:creationId xmlns:a16="http://schemas.microsoft.com/office/drawing/2014/main" id="{D4EC21E1-A319-1F9C-710C-B8752FD41AC7}"/>
                </a:ext>
              </a:extLst>
            </p:cNvPr>
            <p:cNvSpPr/>
            <p:nvPr/>
          </p:nvSpPr>
          <p:spPr>
            <a:xfrm>
              <a:off x="607628" y="251494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〇〇国ではオンラインカジノ（賭博）は合法です。</a:t>
              </a:r>
            </a:p>
          </p:txBody>
        </p:sp>
        <p:sp>
          <p:nvSpPr>
            <p:cNvPr id="4" name="矢印: 下 3">
              <a:extLst>
                <a:ext uri="{FF2B5EF4-FFF2-40B4-BE49-F238E27FC236}">
                  <a16:creationId xmlns:a16="http://schemas.microsoft.com/office/drawing/2014/main" id="{444D88F9-75F7-8508-5025-7F4C1603AA6A}"/>
                </a:ext>
              </a:extLst>
            </p:cNvPr>
            <p:cNvSpPr/>
            <p:nvPr/>
          </p:nvSpPr>
          <p:spPr>
            <a:xfrm>
              <a:off x="3867605" y="3101486"/>
              <a:ext cx="1445301" cy="358126"/>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479D0B4B-D9CA-86B8-95E3-3105DD633520}"/>
              </a:ext>
            </a:extLst>
          </p:cNvPr>
          <p:cNvGrpSpPr/>
          <p:nvPr/>
        </p:nvGrpSpPr>
        <p:grpSpPr>
          <a:xfrm>
            <a:off x="323528" y="3301313"/>
            <a:ext cx="8424936" cy="951662"/>
            <a:chOff x="607628" y="3695441"/>
            <a:chExt cx="7992888" cy="951662"/>
          </a:xfrm>
        </p:grpSpPr>
        <p:sp>
          <p:nvSpPr>
            <p:cNvPr id="5" name="四角形: 角を丸くする 4">
              <a:extLst>
                <a:ext uri="{FF2B5EF4-FFF2-40B4-BE49-F238E27FC236}">
                  <a16:creationId xmlns:a16="http://schemas.microsoft.com/office/drawing/2014/main" id="{3E5E49C1-66B1-6FCD-D5A8-72EA0A008FAB}"/>
                </a:ext>
              </a:extLst>
            </p:cNvPr>
            <p:cNvSpPr/>
            <p:nvPr/>
          </p:nvSpPr>
          <p:spPr>
            <a:xfrm>
              <a:off x="607628" y="3695441"/>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このことから、</a:t>
              </a:r>
              <a:r>
                <a:rPr kumimoji="1" lang="ja-JP" altLang="en-US" sz="2800" b="1" dirty="0">
                  <a:solidFill>
                    <a:srgbClr val="FF0000"/>
                  </a:solidFill>
                  <a:effectLst>
                    <a:glow rad="127000">
                      <a:schemeClr val="bg1"/>
                    </a:glow>
                  </a:effectLst>
                </a:rPr>
                <a:t>〇〇国では、</a:t>
              </a:r>
              <a:r>
                <a:rPr kumimoji="1" lang="ja-JP" altLang="en-US" sz="2800" dirty="0"/>
                <a:t>このサイトは合法です。</a:t>
              </a:r>
            </a:p>
          </p:txBody>
        </p:sp>
        <p:sp>
          <p:nvSpPr>
            <p:cNvPr id="7" name="矢印: 下 6">
              <a:extLst>
                <a:ext uri="{FF2B5EF4-FFF2-40B4-BE49-F238E27FC236}">
                  <a16:creationId xmlns:a16="http://schemas.microsoft.com/office/drawing/2014/main" id="{6B7BBF7E-489F-DFC2-3F39-2D54450788E9}"/>
                </a:ext>
              </a:extLst>
            </p:cNvPr>
            <p:cNvSpPr/>
            <p:nvPr/>
          </p:nvSpPr>
          <p:spPr>
            <a:xfrm>
              <a:off x="3881421" y="4375634"/>
              <a:ext cx="1445301" cy="27146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四角形: 角を丸くする 8">
            <a:extLst>
              <a:ext uri="{FF2B5EF4-FFF2-40B4-BE49-F238E27FC236}">
                <a16:creationId xmlns:a16="http://schemas.microsoft.com/office/drawing/2014/main" id="{56CE5CE5-4561-5B84-45C2-F302D261893D}"/>
              </a:ext>
            </a:extLst>
          </p:cNvPr>
          <p:cNvSpPr/>
          <p:nvPr/>
        </p:nvSpPr>
        <p:spPr>
          <a:xfrm>
            <a:off x="323528" y="4252975"/>
            <a:ext cx="8424936" cy="1017617"/>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effectLst>
                  <a:glow rad="127000">
                    <a:schemeClr val="bg1"/>
                  </a:glow>
                </a:effectLst>
              </a:rPr>
              <a:t>〇〇国内で、</a:t>
            </a:r>
            <a:r>
              <a:rPr kumimoji="1" lang="ja-JP" altLang="en-US" sz="2800" dirty="0"/>
              <a:t>あなたが、このサイトを利用することは</a:t>
            </a:r>
            <a:endParaRPr kumimoji="1" lang="en-US" altLang="ja-JP" sz="2800" dirty="0"/>
          </a:p>
          <a:p>
            <a:pPr algn="ctr"/>
            <a:r>
              <a:rPr kumimoji="1" lang="ja-JP" altLang="en-US" sz="2800" dirty="0"/>
              <a:t>合法です。</a:t>
            </a:r>
          </a:p>
        </p:txBody>
      </p:sp>
      <p:sp>
        <p:nvSpPr>
          <p:cNvPr id="10" name="テキスト ボックス 9">
            <a:extLst>
              <a:ext uri="{FF2B5EF4-FFF2-40B4-BE49-F238E27FC236}">
                <a16:creationId xmlns:a16="http://schemas.microsoft.com/office/drawing/2014/main" id="{9777CAAE-5FAC-6ECA-9314-CB044639C896}"/>
              </a:ext>
            </a:extLst>
          </p:cNvPr>
          <p:cNvSpPr txBox="1"/>
          <p:nvPr/>
        </p:nvSpPr>
        <p:spPr>
          <a:xfrm>
            <a:off x="6722" y="5270592"/>
            <a:ext cx="9137278" cy="1031051"/>
          </a:xfrm>
          <a:prstGeom prst="rect">
            <a:avLst/>
          </a:prstGeom>
          <a:noFill/>
        </p:spPr>
        <p:txBody>
          <a:bodyPr wrap="square">
            <a:spAutoFit/>
          </a:bodyPr>
          <a:lstStyle/>
          <a:p>
            <a:pPr algn="ctr" eaLnBrk="1" hangingPunct="1">
              <a:spcBef>
                <a:spcPts val="600"/>
              </a:spcBef>
              <a:spcAft>
                <a:spcPts val="0"/>
              </a:spcAft>
              <a:buSzPct val="100000"/>
              <a:defRPr/>
            </a:pPr>
            <a:r>
              <a:rPr lang="ja-JP" altLang="en-US" sz="28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「〇〇国で合法」はあくまでも「〇〇国」の中の話</a:t>
            </a:r>
            <a:endParaRPr lang="en-US" altLang="ja-JP" sz="28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海外のサイトでも、</a:t>
            </a: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日本からの利用は犯罪です。</a:t>
            </a:r>
          </a:p>
        </p:txBody>
      </p:sp>
      <p:sp>
        <p:nvSpPr>
          <p:cNvPr id="6" name="テキスト ボックス 5">
            <a:extLst>
              <a:ext uri="{FF2B5EF4-FFF2-40B4-BE49-F238E27FC236}">
                <a16:creationId xmlns:a16="http://schemas.microsoft.com/office/drawing/2014/main" id="{77E5615F-A463-FEAC-3B93-8852327B276D}"/>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
        <p:nvSpPr>
          <p:cNvPr id="13" name="テキスト ボックス 12">
            <a:extLst>
              <a:ext uri="{FF2B5EF4-FFF2-40B4-BE49-F238E27FC236}">
                <a16:creationId xmlns:a16="http://schemas.microsoft.com/office/drawing/2014/main" id="{50A01255-5A20-F8BF-07E5-AFEF75A59EB9}"/>
              </a:ext>
            </a:extLst>
          </p:cNvPr>
          <p:cNvSpPr txBox="1"/>
          <p:nvPr/>
        </p:nvSpPr>
        <p:spPr>
          <a:xfrm>
            <a:off x="3235325" y="1404917"/>
            <a:ext cx="344228" cy="215444"/>
          </a:xfrm>
          <a:prstGeom prst="rect">
            <a:avLst/>
          </a:prstGeom>
          <a:noFill/>
        </p:spPr>
        <p:txBody>
          <a:bodyPr wrap="square" rtlCol="0">
            <a:spAutoFit/>
          </a:bodyPr>
          <a:lstStyle/>
          <a:p>
            <a:r>
              <a:rPr kumimoji="1" lang="ja-JP" altLang="en-US" sz="800" dirty="0">
                <a:solidFill>
                  <a:schemeClr val="bg1"/>
                </a:solidFill>
              </a:rPr>
              <a:t>こく</a:t>
            </a:r>
          </a:p>
        </p:txBody>
      </p:sp>
      <p:sp>
        <p:nvSpPr>
          <p:cNvPr id="14" name="テキスト ボックス 13">
            <a:extLst>
              <a:ext uri="{FF2B5EF4-FFF2-40B4-BE49-F238E27FC236}">
                <a16:creationId xmlns:a16="http://schemas.microsoft.com/office/drawing/2014/main" id="{859FCDDA-5158-27EF-FCA2-1A0EC8BD2812}"/>
              </a:ext>
            </a:extLst>
          </p:cNvPr>
          <p:cNvSpPr txBox="1"/>
          <p:nvPr/>
        </p:nvSpPr>
        <p:spPr>
          <a:xfrm>
            <a:off x="4639559" y="1394317"/>
            <a:ext cx="441697" cy="215444"/>
          </a:xfrm>
          <a:prstGeom prst="rect">
            <a:avLst/>
          </a:prstGeom>
          <a:noFill/>
        </p:spPr>
        <p:txBody>
          <a:bodyPr wrap="square" rtlCol="0">
            <a:spAutoFit/>
          </a:bodyPr>
          <a:lstStyle/>
          <a:p>
            <a:r>
              <a:rPr kumimoji="1" lang="ja-JP" altLang="en-US" sz="800" dirty="0">
                <a:solidFill>
                  <a:schemeClr val="bg1"/>
                </a:solidFill>
              </a:rPr>
              <a:t>しゃ</a:t>
            </a:r>
          </a:p>
        </p:txBody>
      </p:sp>
      <p:sp>
        <p:nvSpPr>
          <p:cNvPr id="17" name="テキスト ボックス 16">
            <a:extLst>
              <a:ext uri="{FF2B5EF4-FFF2-40B4-BE49-F238E27FC236}">
                <a16:creationId xmlns:a16="http://schemas.microsoft.com/office/drawing/2014/main" id="{0ABF9EFF-2E01-4B18-FE97-1CC3EE0BAF0A}"/>
              </a:ext>
            </a:extLst>
          </p:cNvPr>
          <p:cNvSpPr txBox="1"/>
          <p:nvPr/>
        </p:nvSpPr>
        <p:spPr>
          <a:xfrm>
            <a:off x="5364088" y="1394317"/>
            <a:ext cx="678650" cy="215444"/>
          </a:xfrm>
          <a:prstGeom prst="rect">
            <a:avLst/>
          </a:prstGeom>
          <a:noFill/>
        </p:spPr>
        <p:txBody>
          <a:bodyPr wrap="square" rtlCol="0">
            <a:spAutoFit/>
          </a:bodyPr>
          <a:lstStyle/>
          <a:p>
            <a:r>
              <a:rPr kumimoji="1" lang="ja-JP" altLang="en-US" sz="800" dirty="0">
                <a:solidFill>
                  <a:schemeClr val="bg1"/>
                </a:solidFill>
              </a:rPr>
              <a:t>うん　　えい</a:t>
            </a:r>
          </a:p>
        </p:txBody>
      </p:sp>
      <p:sp>
        <p:nvSpPr>
          <p:cNvPr id="18" name="テキスト ボックス 17">
            <a:extLst>
              <a:ext uri="{FF2B5EF4-FFF2-40B4-BE49-F238E27FC236}">
                <a16:creationId xmlns:a16="http://schemas.microsoft.com/office/drawing/2014/main" id="{D0886518-56AE-EBE6-60F4-F0C4E5ED9F54}"/>
              </a:ext>
            </a:extLst>
          </p:cNvPr>
          <p:cNvSpPr txBox="1"/>
          <p:nvPr/>
        </p:nvSpPr>
        <p:spPr>
          <a:xfrm>
            <a:off x="1691680" y="2356650"/>
            <a:ext cx="360040" cy="215444"/>
          </a:xfrm>
          <a:prstGeom prst="rect">
            <a:avLst/>
          </a:prstGeom>
          <a:noFill/>
        </p:spPr>
        <p:txBody>
          <a:bodyPr wrap="square" rtlCol="0">
            <a:spAutoFit/>
          </a:bodyPr>
          <a:lstStyle/>
          <a:p>
            <a:r>
              <a:rPr kumimoji="1" lang="ja-JP" altLang="en-US" sz="800" dirty="0">
                <a:solidFill>
                  <a:schemeClr val="bg1"/>
                </a:solidFill>
              </a:rPr>
              <a:t>こく</a:t>
            </a:r>
          </a:p>
        </p:txBody>
      </p:sp>
      <p:sp>
        <p:nvSpPr>
          <p:cNvPr id="19" name="テキスト ボックス 18">
            <a:extLst>
              <a:ext uri="{FF2B5EF4-FFF2-40B4-BE49-F238E27FC236}">
                <a16:creationId xmlns:a16="http://schemas.microsoft.com/office/drawing/2014/main" id="{0C6FE131-E855-5C9C-A1E9-300B058B4395}"/>
              </a:ext>
            </a:extLst>
          </p:cNvPr>
          <p:cNvSpPr txBox="1"/>
          <p:nvPr/>
        </p:nvSpPr>
        <p:spPr>
          <a:xfrm>
            <a:off x="5297708" y="2350628"/>
            <a:ext cx="2082604" cy="215444"/>
          </a:xfrm>
          <a:prstGeom prst="rect">
            <a:avLst/>
          </a:prstGeom>
          <a:noFill/>
        </p:spPr>
        <p:txBody>
          <a:bodyPr wrap="square" rtlCol="0">
            <a:spAutoFit/>
          </a:bodyPr>
          <a:lstStyle/>
          <a:p>
            <a:r>
              <a:rPr kumimoji="1" lang="ja-JP" altLang="en-US" sz="800" dirty="0">
                <a:solidFill>
                  <a:schemeClr val="bg1"/>
                </a:solidFill>
              </a:rPr>
              <a:t> と         ばく                         ごう       ほう</a:t>
            </a:r>
          </a:p>
        </p:txBody>
      </p:sp>
      <p:sp>
        <p:nvSpPr>
          <p:cNvPr id="20" name="テキスト ボックス 19">
            <a:extLst>
              <a:ext uri="{FF2B5EF4-FFF2-40B4-BE49-F238E27FC236}">
                <a16:creationId xmlns:a16="http://schemas.microsoft.com/office/drawing/2014/main" id="{5AD9CF04-7F06-5E11-3105-97A8B2434844}"/>
              </a:ext>
            </a:extLst>
          </p:cNvPr>
          <p:cNvSpPr txBox="1"/>
          <p:nvPr/>
        </p:nvSpPr>
        <p:spPr>
          <a:xfrm>
            <a:off x="6732240" y="3301313"/>
            <a:ext cx="825278" cy="215444"/>
          </a:xfrm>
          <a:prstGeom prst="rect">
            <a:avLst/>
          </a:prstGeom>
          <a:noFill/>
        </p:spPr>
        <p:txBody>
          <a:bodyPr wrap="square" rtlCol="0">
            <a:spAutoFit/>
          </a:bodyPr>
          <a:lstStyle/>
          <a:p>
            <a:r>
              <a:rPr kumimoji="1" lang="ja-JP" altLang="en-US" sz="800" dirty="0">
                <a:solidFill>
                  <a:schemeClr val="bg1"/>
                </a:solidFill>
              </a:rPr>
              <a:t>ごう       ほう</a:t>
            </a:r>
          </a:p>
        </p:txBody>
      </p:sp>
      <p:sp>
        <p:nvSpPr>
          <p:cNvPr id="21" name="テキスト ボックス 20">
            <a:extLst>
              <a:ext uri="{FF2B5EF4-FFF2-40B4-BE49-F238E27FC236}">
                <a16:creationId xmlns:a16="http://schemas.microsoft.com/office/drawing/2014/main" id="{A06D9685-602F-34A8-848B-13E43D8BACF2}"/>
              </a:ext>
            </a:extLst>
          </p:cNvPr>
          <p:cNvSpPr txBox="1"/>
          <p:nvPr/>
        </p:nvSpPr>
        <p:spPr>
          <a:xfrm>
            <a:off x="3579553" y="3285266"/>
            <a:ext cx="344375" cy="215444"/>
          </a:xfrm>
          <a:prstGeom prst="rect">
            <a:avLst/>
          </a:prstGeom>
          <a:noFill/>
        </p:spPr>
        <p:txBody>
          <a:bodyPr wrap="square" rtlCol="0">
            <a:spAutoFit/>
          </a:bodyPr>
          <a:lstStyle/>
          <a:p>
            <a:r>
              <a:rPr kumimoji="1" lang="ja-JP" altLang="en-US" sz="800" dirty="0">
                <a:solidFill>
                  <a:schemeClr val="bg1"/>
                </a:solidFill>
              </a:rPr>
              <a:t>こく</a:t>
            </a:r>
          </a:p>
        </p:txBody>
      </p:sp>
      <p:sp>
        <p:nvSpPr>
          <p:cNvPr id="22" name="テキスト ボックス 21">
            <a:extLst>
              <a:ext uri="{FF2B5EF4-FFF2-40B4-BE49-F238E27FC236}">
                <a16:creationId xmlns:a16="http://schemas.microsoft.com/office/drawing/2014/main" id="{20A2F0E3-9222-00A6-36DB-BCAF3F31F326}"/>
              </a:ext>
            </a:extLst>
          </p:cNvPr>
          <p:cNvSpPr txBox="1"/>
          <p:nvPr/>
        </p:nvSpPr>
        <p:spPr>
          <a:xfrm>
            <a:off x="3733930" y="4644163"/>
            <a:ext cx="825278" cy="215444"/>
          </a:xfrm>
          <a:prstGeom prst="rect">
            <a:avLst/>
          </a:prstGeom>
          <a:noFill/>
        </p:spPr>
        <p:txBody>
          <a:bodyPr wrap="square" rtlCol="0">
            <a:spAutoFit/>
          </a:bodyPr>
          <a:lstStyle/>
          <a:p>
            <a:r>
              <a:rPr kumimoji="1" lang="ja-JP" altLang="en-US" sz="800" dirty="0">
                <a:solidFill>
                  <a:schemeClr val="bg1"/>
                </a:solidFill>
              </a:rPr>
              <a:t>ごう       ほう</a:t>
            </a:r>
          </a:p>
        </p:txBody>
      </p:sp>
      <p:sp>
        <p:nvSpPr>
          <p:cNvPr id="23" name="テキスト ボックス 22">
            <a:extLst>
              <a:ext uri="{FF2B5EF4-FFF2-40B4-BE49-F238E27FC236}">
                <a16:creationId xmlns:a16="http://schemas.microsoft.com/office/drawing/2014/main" id="{46281F5E-B510-7B4E-7329-2B398CBA2B14}"/>
              </a:ext>
            </a:extLst>
          </p:cNvPr>
          <p:cNvSpPr txBox="1"/>
          <p:nvPr/>
        </p:nvSpPr>
        <p:spPr>
          <a:xfrm>
            <a:off x="6084168" y="4218207"/>
            <a:ext cx="825278" cy="215444"/>
          </a:xfrm>
          <a:prstGeom prst="rect">
            <a:avLst/>
          </a:prstGeom>
          <a:noFill/>
        </p:spPr>
        <p:txBody>
          <a:bodyPr wrap="square" rtlCol="0">
            <a:spAutoFit/>
          </a:bodyPr>
          <a:lstStyle/>
          <a:p>
            <a:r>
              <a:rPr kumimoji="1" lang="ja-JP" altLang="en-US" sz="800" dirty="0">
                <a:solidFill>
                  <a:schemeClr val="bg1"/>
                </a:solidFill>
              </a:rPr>
              <a:t> り         よう</a:t>
            </a:r>
            <a:endParaRPr kumimoji="1" lang="en-US" altLang="ja-JP" sz="800" dirty="0">
              <a:solidFill>
                <a:schemeClr val="bg1"/>
              </a:solidFill>
            </a:endParaRPr>
          </a:p>
        </p:txBody>
      </p:sp>
      <p:sp>
        <p:nvSpPr>
          <p:cNvPr id="24" name="テキスト ボックス 23">
            <a:extLst>
              <a:ext uri="{FF2B5EF4-FFF2-40B4-BE49-F238E27FC236}">
                <a16:creationId xmlns:a16="http://schemas.microsoft.com/office/drawing/2014/main" id="{A0921951-E9C9-55CB-7347-6FB21F45B544}"/>
              </a:ext>
            </a:extLst>
          </p:cNvPr>
          <p:cNvSpPr txBox="1"/>
          <p:nvPr/>
        </p:nvSpPr>
        <p:spPr>
          <a:xfrm>
            <a:off x="1409276" y="4211208"/>
            <a:ext cx="825278" cy="215444"/>
          </a:xfrm>
          <a:prstGeom prst="rect">
            <a:avLst/>
          </a:prstGeom>
          <a:noFill/>
        </p:spPr>
        <p:txBody>
          <a:bodyPr wrap="square" rtlCol="0">
            <a:spAutoFit/>
          </a:bodyPr>
          <a:lstStyle/>
          <a:p>
            <a:r>
              <a:rPr kumimoji="1" lang="ja-JP" altLang="en-US" sz="800" dirty="0">
                <a:solidFill>
                  <a:schemeClr val="bg1"/>
                </a:solidFill>
              </a:rPr>
              <a:t>こく　　　 ない</a:t>
            </a:r>
            <a:endParaRPr kumimoji="1" lang="en-US" altLang="ja-JP" sz="800" dirty="0">
              <a:solidFill>
                <a:schemeClr val="bg1"/>
              </a:solidFill>
            </a:endParaRPr>
          </a:p>
        </p:txBody>
      </p:sp>
      <p:sp>
        <p:nvSpPr>
          <p:cNvPr id="25" name="テキスト ボックス 24">
            <a:extLst>
              <a:ext uri="{FF2B5EF4-FFF2-40B4-BE49-F238E27FC236}">
                <a16:creationId xmlns:a16="http://schemas.microsoft.com/office/drawing/2014/main" id="{3BA03D4C-C346-D973-F61C-EAFF05C5143E}"/>
              </a:ext>
            </a:extLst>
          </p:cNvPr>
          <p:cNvSpPr txBox="1"/>
          <p:nvPr/>
        </p:nvSpPr>
        <p:spPr>
          <a:xfrm>
            <a:off x="1715839" y="5228825"/>
            <a:ext cx="1519485" cy="215444"/>
          </a:xfrm>
          <a:prstGeom prst="rect">
            <a:avLst/>
          </a:prstGeom>
          <a:noFill/>
        </p:spPr>
        <p:txBody>
          <a:bodyPr wrap="square" rtlCol="0">
            <a:spAutoFit/>
          </a:bodyPr>
          <a:lstStyle/>
          <a:p>
            <a:r>
              <a:rPr kumimoji="1" lang="ja-JP" altLang="en-US" sz="800" b="1" dirty="0">
                <a:solidFill>
                  <a:srgbClr val="0070C0"/>
                </a:solidFill>
              </a:rPr>
              <a:t>こく　　　　　　　 　ごう        ほう</a:t>
            </a:r>
            <a:endParaRPr kumimoji="1" lang="en-US" altLang="ja-JP" sz="800" b="1" dirty="0">
              <a:solidFill>
                <a:srgbClr val="0070C0"/>
              </a:solidFill>
            </a:endParaRPr>
          </a:p>
        </p:txBody>
      </p:sp>
      <p:sp>
        <p:nvSpPr>
          <p:cNvPr id="26" name="テキスト ボックス 25">
            <a:extLst>
              <a:ext uri="{FF2B5EF4-FFF2-40B4-BE49-F238E27FC236}">
                <a16:creationId xmlns:a16="http://schemas.microsoft.com/office/drawing/2014/main" id="{4D08EB08-D142-A4F7-3D02-857F2C3591C8}"/>
              </a:ext>
            </a:extLst>
          </p:cNvPr>
          <p:cNvSpPr txBox="1"/>
          <p:nvPr/>
        </p:nvSpPr>
        <p:spPr>
          <a:xfrm>
            <a:off x="6732240" y="5213199"/>
            <a:ext cx="2232248" cy="215444"/>
          </a:xfrm>
          <a:prstGeom prst="rect">
            <a:avLst/>
          </a:prstGeom>
          <a:noFill/>
        </p:spPr>
        <p:txBody>
          <a:bodyPr wrap="square" rtlCol="0">
            <a:spAutoFit/>
          </a:bodyPr>
          <a:lstStyle/>
          <a:p>
            <a:r>
              <a:rPr kumimoji="1" lang="ja-JP" altLang="en-US" sz="800" b="1" dirty="0">
                <a:solidFill>
                  <a:srgbClr val="0070C0"/>
                </a:solidFill>
              </a:rPr>
              <a:t>こく　　　　　　　 　            なか　　　　　　　はなし</a:t>
            </a:r>
            <a:endParaRPr kumimoji="1" lang="en-US" altLang="ja-JP" sz="800" b="1" dirty="0">
              <a:solidFill>
                <a:srgbClr val="0070C0"/>
              </a:solidFill>
            </a:endParaRPr>
          </a:p>
        </p:txBody>
      </p:sp>
      <p:sp>
        <p:nvSpPr>
          <p:cNvPr id="27" name="テキスト ボックス 26">
            <a:extLst>
              <a:ext uri="{FF2B5EF4-FFF2-40B4-BE49-F238E27FC236}">
                <a16:creationId xmlns:a16="http://schemas.microsoft.com/office/drawing/2014/main" id="{13F4B89E-841C-7EEB-7325-9324E02402A3}"/>
              </a:ext>
            </a:extLst>
          </p:cNvPr>
          <p:cNvSpPr txBox="1"/>
          <p:nvPr/>
        </p:nvSpPr>
        <p:spPr>
          <a:xfrm>
            <a:off x="691865" y="5706361"/>
            <a:ext cx="703485" cy="215444"/>
          </a:xfrm>
          <a:prstGeom prst="rect">
            <a:avLst/>
          </a:prstGeom>
          <a:noFill/>
        </p:spPr>
        <p:txBody>
          <a:bodyPr wrap="square" rtlCol="0">
            <a:spAutoFit/>
          </a:bodyPr>
          <a:lstStyle/>
          <a:p>
            <a:r>
              <a:rPr kumimoji="1" lang="ja-JP" altLang="en-US" sz="800" b="1" dirty="0">
                <a:solidFill>
                  <a:srgbClr val="FF0000"/>
                </a:solidFill>
              </a:rPr>
              <a:t>かい　 がい</a:t>
            </a:r>
            <a:endParaRPr kumimoji="1" lang="en-US" altLang="ja-JP" sz="800" b="1" dirty="0">
              <a:solidFill>
                <a:srgbClr val="FF0000"/>
              </a:solidFill>
            </a:endParaRPr>
          </a:p>
        </p:txBody>
      </p:sp>
      <p:sp>
        <p:nvSpPr>
          <p:cNvPr id="28" name="テキスト ボックス 27">
            <a:extLst>
              <a:ext uri="{FF2B5EF4-FFF2-40B4-BE49-F238E27FC236}">
                <a16:creationId xmlns:a16="http://schemas.microsoft.com/office/drawing/2014/main" id="{9614A844-DB0E-D1B9-1C9D-F55861574298}"/>
              </a:ext>
            </a:extLst>
          </p:cNvPr>
          <p:cNvSpPr txBox="1"/>
          <p:nvPr/>
        </p:nvSpPr>
        <p:spPr>
          <a:xfrm>
            <a:off x="3915718" y="5692810"/>
            <a:ext cx="703485" cy="215444"/>
          </a:xfrm>
          <a:prstGeom prst="rect">
            <a:avLst/>
          </a:prstGeom>
          <a:noFill/>
        </p:spPr>
        <p:txBody>
          <a:bodyPr wrap="square" rtlCol="0">
            <a:spAutoFit/>
          </a:bodyPr>
          <a:lstStyle/>
          <a:p>
            <a:r>
              <a:rPr kumimoji="1" lang="ja-JP" altLang="en-US" sz="800" b="1" dirty="0">
                <a:solidFill>
                  <a:srgbClr val="FF0000"/>
                </a:solidFill>
              </a:rPr>
              <a:t>に　　　ほん</a:t>
            </a:r>
            <a:endParaRPr kumimoji="1" lang="en-US" altLang="ja-JP" sz="800" b="1" dirty="0">
              <a:solidFill>
                <a:srgbClr val="FF0000"/>
              </a:solidFill>
            </a:endParaRPr>
          </a:p>
        </p:txBody>
      </p:sp>
      <p:sp>
        <p:nvSpPr>
          <p:cNvPr id="29" name="テキスト ボックス 28">
            <a:extLst>
              <a:ext uri="{FF2B5EF4-FFF2-40B4-BE49-F238E27FC236}">
                <a16:creationId xmlns:a16="http://schemas.microsoft.com/office/drawing/2014/main" id="{EE8512AB-0F89-6956-4B13-C89D2ED7D7A4}"/>
              </a:ext>
            </a:extLst>
          </p:cNvPr>
          <p:cNvSpPr txBox="1"/>
          <p:nvPr/>
        </p:nvSpPr>
        <p:spPr>
          <a:xfrm>
            <a:off x="5703413" y="5678395"/>
            <a:ext cx="703485" cy="215444"/>
          </a:xfrm>
          <a:prstGeom prst="rect">
            <a:avLst/>
          </a:prstGeom>
          <a:noFill/>
        </p:spPr>
        <p:txBody>
          <a:bodyPr wrap="square" rtlCol="0">
            <a:spAutoFit/>
          </a:bodyPr>
          <a:lstStyle/>
          <a:p>
            <a:r>
              <a:rPr kumimoji="1" lang="ja-JP" altLang="en-US" sz="800" b="1" dirty="0">
                <a:solidFill>
                  <a:srgbClr val="FF0000"/>
                </a:solidFill>
              </a:rPr>
              <a:t>り　　　よう</a:t>
            </a:r>
            <a:endParaRPr kumimoji="1" lang="en-US" altLang="ja-JP" sz="800" b="1" dirty="0">
              <a:solidFill>
                <a:srgbClr val="FF0000"/>
              </a:solidFill>
            </a:endParaRPr>
          </a:p>
        </p:txBody>
      </p:sp>
      <p:sp>
        <p:nvSpPr>
          <p:cNvPr id="30" name="テキスト ボックス 29">
            <a:extLst>
              <a:ext uri="{FF2B5EF4-FFF2-40B4-BE49-F238E27FC236}">
                <a16:creationId xmlns:a16="http://schemas.microsoft.com/office/drawing/2014/main" id="{AE9BC006-CA3A-F7A2-5BA8-6E413FB6FB2D}"/>
              </a:ext>
            </a:extLst>
          </p:cNvPr>
          <p:cNvSpPr txBox="1"/>
          <p:nvPr/>
        </p:nvSpPr>
        <p:spPr>
          <a:xfrm>
            <a:off x="6740298" y="5675878"/>
            <a:ext cx="817220" cy="215444"/>
          </a:xfrm>
          <a:prstGeom prst="rect">
            <a:avLst/>
          </a:prstGeom>
          <a:noFill/>
        </p:spPr>
        <p:txBody>
          <a:bodyPr wrap="square" rtlCol="0">
            <a:spAutoFit/>
          </a:bodyPr>
          <a:lstStyle/>
          <a:p>
            <a:r>
              <a:rPr kumimoji="1" lang="ja-JP" altLang="en-US" sz="800" b="1" dirty="0">
                <a:solidFill>
                  <a:srgbClr val="FF0000"/>
                </a:solidFill>
              </a:rPr>
              <a:t>はん　　ざい</a:t>
            </a:r>
            <a:endParaRPr kumimoji="1" lang="en-US" altLang="ja-JP" sz="800" b="1" dirty="0">
              <a:solidFill>
                <a:srgbClr val="FF0000"/>
              </a:solidFill>
            </a:endParaRPr>
          </a:p>
        </p:txBody>
      </p:sp>
      <p:sp>
        <p:nvSpPr>
          <p:cNvPr id="31" name="テキスト ボックス 30">
            <a:extLst>
              <a:ext uri="{FF2B5EF4-FFF2-40B4-BE49-F238E27FC236}">
                <a16:creationId xmlns:a16="http://schemas.microsoft.com/office/drawing/2014/main" id="{273024BB-3CD7-8B97-55D8-4D7968BB8CDC}"/>
              </a:ext>
            </a:extLst>
          </p:cNvPr>
          <p:cNvSpPr txBox="1"/>
          <p:nvPr/>
        </p:nvSpPr>
        <p:spPr>
          <a:xfrm>
            <a:off x="3441105" y="756634"/>
            <a:ext cx="1346919" cy="215444"/>
          </a:xfrm>
          <a:prstGeom prst="rect">
            <a:avLst/>
          </a:prstGeom>
          <a:noFill/>
        </p:spPr>
        <p:txBody>
          <a:bodyPr wrap="square" rtlCol="0">
            <a:spAutoFit/>
          </a:bodyPr>
          <a:lstStyle/>
          <a:p>
            <a:r>
              <a:rPr kumimoji="1" lang="ja-JP" altLang="en-US" sz="800" dirty="0"/>
              <a:t> こと      ば                かく</a:t>
            </a:r>
          </a:p>
        </p:txBody>
      </p:sp>
    </p:spTree>
    <p:extLst>
      <p:ext uri="{BB962C8B-B14F-4D97-AF65-F5344CB8AC3E}">
        <p14:creationId xmlns:p14="http://schemas.microsoft.com/office/powerpoint/2010/main" val="12301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p:bldP spid="14"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⑥違法行為に関わらないために</a:t>
              </a:r>
            </a:p>
          </p:txBody>
        </p:sp>
      </p:grpSp>
      <p:sp>
        <p:nvSpPr>
          <p:cNvPr id="16" name="テキスト ボックス 4"/>
          <p:cNvSpPr>
            <a:spLocks noChangeArrowheads="1"/>
          </p:cNvSpPr>
          <p:nvPr/>
        </p:nvSpPr>
        <p:spPr bwMode="auto">
          <a:xfrm>
            <a:off x="0" y="792946"/>
            <a:ext cx="9144000" cy="55163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720725" indent="-72072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１．誤った知識や誤解</a:t>
            </a: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に基づいて判断しない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lnSpc>
                <a:spcPts val="2400"/>
              </a:lnSpc>
              <a:spcBef>
                <a:spcPts val="600"/>
              </a:spcBef>
              <a:spcAft>
                <a:spcPts val="0"/>
              </a:spcAft>
              <a:buSzPct val="100000"/>
              <a:defRPr/>
            </a:pPr>
            <a:r>
              <a:rPr lang="ja-JP" altLang="en-US" sz="1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日本ではオンラインカジノの扱いがあいまいだから」「法律が対応していないから」という</a:t>
            </a:r>
            <a:r>
              <a:rPr lang="ja-JP" altLang="en-US" b="1" u="sng" dirty="0">
                <a:solidFill>
                  <a:srgbClr val="FF0000"/>
                </a:solidFill>
                <a:latin typeface="ＭＳ ゴシック" panose="020B0609070205080204" pitchFamily="49" charset="-128"/>
                <a:ea typeface="ＭＳ ゴシック" panose="020B0609070205080204" pitchFamily="49" charset="-128"/>
              </a:rPr>
              <a:t>誤った知識や誤解</a:t>
            </a:r>
            <a:r>
              <a:rPr lang="ja-JP" altLang="en-US" dirty="0">
                <a:latin typeface="ＭＳ ゴシック" panose="020B0609070205080204" pitchFamily="49" charset="-128"/>
                <a:ea typeface="ＭＳ ゴシック" panose="020B0609070205080204" pitchFamily="49" charset="-128"/>
              </a:rPr>
              <a:t>をもとに、オンラインカジノは、違法でも合法でもない「グレーゾーン」だと判断して、利用する人がいます。</a:t>
            </a:r>
            <a:r>
              <a:rPr lang="ja-JP" altLang="en-US" b="1" u="sng" dirty="0">
                <a:solidFill>
                  <a:srgbClr val="FF0000"/>
                </a:solidFill>
                <a:latin typeface="ＭＳ ゴシック" panose="020B0609070205080204" pitchFamily="49" charset="-128"/>
                <a:ea typeface="ＭＳ ゴシック" panose="020B0609070205080204" pitchFamily="49" charset="-128"/>
              </a:rPr>
              <a:t>何度も言いますがオンラインカジノは「違法」です。</a:t>
            </a:r>
            <a:endParaRPr lang="en-US" altLang="ja-JP" b="1" u="sng" dirty="0">
              <a:solidFill>
                <a:srgbClr val="FF0000"/>
              </a:solidFill>
              <a:latin typeface="ＭＳ ゴシック" panose="020B0609070205080204" pitchFamily="49" charset="-128"/>
              <a:ea typeface="ＭＳ ゴシック" panose="020B0609070205080204" pitchFamily="49" charset="-128"/>
            </a:endParaRPr>
          </a:p>
          <a:p>
            <a:pPr marL="180975" indent="-18097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２．「ライセンス」や「認可」</a:t>
            </a: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に惑わされない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実際に、オンラインカジノの運営にはライセンスや認可が必要ですので、サイトやアプリに「ライセンス保有」「認可済」といった記載があること自体は、事実であれば問題にはなりません。</a:t>
            </a:r>
            <a:endParaRPr lang="en-US" altLang="ja-JP" dirty="0">
              <a:latin typeface="ＭＳ ゴシック" panose="020B0609070205080204" pitchFamily="49" charset="-128"/>
              <a:ea typeface="ＭＳ ゴシック" panose="020B0609070205080204" pitchFamily="49" charset="-128"/>
            </a:endParaRPr>
          </a:p>
          <a:p>
            <a:pPr marL="447675" indent="-447675" eaLnBrk="1" hangingPunct="1">
              <a:lnSpc>
                <a:spcPts val="2400"/>
              </a:lnSpc>
              <a:spcBef>
                <a:spcPts val="0"/>
              </a:spcBef>
              <a:spcAft>
                <a:spcPts val="0"/>
              </a:spcAft>
              <a:buSzPct val="100000"/>
              <a:defRPr/>
            </a:pPr>
            <a:r>
              <a:rPr lang="ja-JP" altLang="en-US" dirty="0">
                <a:latin typeface="ＭＳ ゴシック" panose="020B0609070205080204" pitchFamily="49" charset="-128"/>
                <a:ea typeface="ＭＳ ゴシック" panose="020B0609070205080204" pitchFamily="49" charset="-128"/>
              </a:rPr>
              <a:t>　　　しかし、</a:t>
            </a:r>
            <a:r>
              <a:rPr lang="ja-JP" altLang="en-US" b="1" u="sng" dirty="0">
                <a:solidFill>
                  <a:srgbClr val="FF0000"/>
                </a:solidFill>
                <a:latin typeface="ＭＳ ゴシック" panose="020B0609070205080204" pitchFamily="49" charset="-128"/>
                <a:ea typeface="ＭＳ ゴシック" panose="020B0609070205080204" pitchFamily="49" charset="-128"/>
              </a:rPr>
              <a:t>日本ではオンラインカジノなどの賭博は違法</a:t>
            </a:r>
            <a:r>
              <a:rPr lang="ja-JP" altLang="en-US" dirty="0">
                <a:latin typeface="ＭＳ ゴシック" panose="020B0609070205080204" pitchFamily="49" charset="-128"/>
                <a:ea typeface="ＭＳ ゴシック" panose="020B0609070205080204" pitchFamily="49" charset="-128"/>
              </a:rPr>
              <a:t>ですから、運営会社がライセンスを持っているかどうかに関係なく、</a:t>
            </a:r>
            <a:r>
              <a:rPr lang="ja-JP" altLang="en-US" b="1" u="sng" dirty="0">
                <a:solidFill>
                  <a:srgbClr val="FF0000"/>
                </a:solidFill>
                <a:latin typeface="ＭＳ ゴシック" panose="020B0609070205080204" pitchFamily="49" charset="-128"/>
                <a:ea typeface="ＭＳ ゴシック" panose="020B0609070205080204" pitchFamily="49" charset="-128"/>
              </a:rPr>
              <a:t>日本国内ではオンラインカジノの利用は犯罪</a:t>
            </a:r>
            <a:r>
              <a:rPr lang="ja-JP" altLang="en-US" dirty="0">
                <a:latin typeface="ＭＳ ゴシック" panose="020B0609070205080204" pitchFamily="49" charset="-128"/>
                <a:ea typeface="ＭＳ ゴシック" panose="020B0609070205080204" pitchFamily="49" charset="-128"/>
              </a:rPr>
              <a:t>となります。当然ですが、「日本のライセンス保有」や「日本政府より認可済」といったことも賭博が違法な日本においては、あり得ません。</a:t>
            </a:r>
            <a:endParaRPr lang="en-US" altLang="ja-JP" dirty="0">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３．オンラインカジノに「グレーゾーン」はない</a:t>
            </a:r>
            <a:endParaRPr lang="en-US" altLang="ja-JP"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日本国内では、「賭博」は違法であり、「賭博」を行うオンラインカジノの運営、利用も違法となります。したがって、</a:t>
            </a:r>
            <a:r>
              <a:rPr lang="ja-JP" altLang="en-US" b="1" u="sng" dirty="0">
                <a:solidFill>
                  <a:srgbClr val="FF0000"/>
                </a:solidFill>
                <a:latin typeface="ＭＳ ゴシック" panose="020B0609070205080204" pitchFamily="49" charset="-128"/>
                <a:ea typeface="ＭＳ ゴシック" panose="020B0609070205080204" pitchFamily="49" charset="-128"/>
              </a:rPr>
              <a:t>「グレーゾーン」は存在しません。</a:t>
            </a:r>
            <a:endParaRPr lang="en-US" altLang="ja-JP" b="1" u="sng" dirty="0">
              <a:solidFill>
                <a:srgbClr val="FF0000"/>
              </a:solidFill>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dirty="0">
              <a:latin typeface="ＭＳ ゴシック" panose="020B0609070205080204" pitchFamily="49" charset="-128"/>
              <a:ea typeface="ＭＳ ゴシック" panose="020B0609070205080204" pitchFamily="49" charset="-128"/>
            </a:endParaRPr>
          </a:p>
          <a:p>
            <a:pPr marL="720725" indent="-720725" algn="ctr" eaLnBrk="1" hangingPunct="1">
              <a:spcBef>
                <a:spcPts val="600"/>
              </a:spcBef>
              <a:spcAft>
                <a:spcPts val="0"/>
              </a:spcAft>
              <a:buSzPct val="100000"/>
              <a:defRPr/>
            </a:pPr>
            <a:endParaRPr lang="en-US" altLang="ja-JP" b="1" u="sng" dirty="0">
              <a:solidFill>
                <a:srgbClr val="FF0000"/>
              </a:solidFill>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2ADBB33F-76F1-0040-79C7-68C381C54B65}"/>
              </a:ext>
            </a:extLst>
          </p:cNvPr>
          <p:cNvSpPr txBox="1"/>
          <p:nvPr/>
        </p:nvSpPr>
        <p:spPr>
          <a:xfrm>
            <a:off x="683568" y="-39555"/>
            <a:ext cx="2808312" cy="215444"/>
          </a:xfrm>
          <a:prstGeom prst="rect">
            <a:avLst/>
          </a:prstGeom>
          <a:noFill/>
        </p:spPr>
        <p:txBody>
          <a:bodyPr wrap="square" rtlCol="0">
            <a:spAutoFit/>
          </a:bodyPr>
          <a:lstStyle/>
          <a:p>
            <a:r>
              <a:rPr kumimoji="1" lang="ja-JP" altLang="en-US" sz="800" b="1" dirty="0">
                <a:solidFill>
                  <a:schemeClr val="bg1"/>
                </a:solidFill>
              </a:rPr>
              <a:t>い　　　　 ほう　   　　こう　　　　 い    　　　　　　　　 　かか</a:t>
            </a:r>
            <a:endParaRPr kumimoji="1" lang="en-US" altLang="ja-JP" sz="800" b="1" dirty="0">
              <a:solidFill>
                <a:schemeClr val="bg1"/>
              </a:solidFill>
            </a:endParaRPr>
          </a:p>
        </p:txBody>
      </p:sp>
      <p:sp>
        <p:nvSpPr>
          <p:cNvPr id="3" name="テキスト ボックス 2">
            <a:extLst>
              <a:ext uri="{FF2B5EF4-FFF2-40B4-BE49-F238E27FC236}">
                <a16:creationId xmlns:a16="http://schemas.microsoft.com/office/drawing/2014/main" id="{6BEEF16A-BE15-B2F2-8659-9FEB1E9A6234}"/>
              </a:ext>
            </a:extLst>
          </p:cNvPr>
          <p:cNvSpPr txBox="1"/>
          <p:nvPr/>
        </p:nvSpPr>
        <p:spPr>
          <a:xfrm>
            <a:off x="755575" y="692696"/>
            <a:ext cx="5565849" cy="215444"/>
          </a:xfrm>
          <a:prstGeom prst="rect">
            <a:avLst/>
          </a:prstGeom>
          <a:noFill/>
        </p:spPr>
        <p:txBody>
          <a:bodyPr wrap="square" rtlCol="0">
            <a:spAutoFit/>
          </a:bodyPr>
          <a:lstStyle/>
          <a:p>
            <a:r>
              <a:rPr kumimoji="1" lang="ja-JP" altLang="en-US" sz="800" b="1" dirty="0">
                <a:solidFill>
                  <a:srgbClr val="FF0000"/>
                </a:solidFill>
              </a:rPr>
              <a:t>　あや　　　　　　　　　　　　　　ち　　 しき　　　　　　　　　ご　　　かい　　　　　　　 もと　　　　　　　　　　　　　　　　　　　はん   だん</a:t>
            </a:r>
            <a:endParaRPr kumimoji="1" lang="en-US" altLang="ja-JP" sz="800" b="1" dirty="0">
              <a:solidFill>
                <a:srgbClr val="FF0000"/>
              </a:solidFill>
            </a:endParaRPr>
          </a:p>
        </p:txBody>
      </p:sp>
      <p:sp>
        <p:nvSpPr>
          <p:cNvPr id="4" name="テキスト ボックス 3">
            <a:extLst>
              <a:ext uri="{FF2B5EF4-FFF2-40B4-BE49-F238E27FC236}">
                <a16:creationId xmlns:a16="http://schemas.microsoft.com/office/drawing/2014/main" id="{B5D81015-E308-254E-DEE3-46259C7B2CA3}"/>
              </a:ext>
            </a:extLst>
          </p:cNvPr>
          <p:cNvSpPr txBox="1"/>
          <p:nvPr/>
        </p:nvSpPr>
        <p:spPr>
          <a:xfrm>
            <a:off x="899592" y="1258084"/>
            <a:ext cx="648072" cy="184666"/>
          </a:xfrm>
          <a:prstGeom prst="rect">
            <a:avLst/>
          </a:prstGeom>
          <a:noFill/>
        </p:spPr>
        <p:txBody>
          <a:bodyPr wrap="square" rtlCol="0">
            <a:spAutoFit/>
          </a:bodyPr>
          <a:lstStyle/>
          <a:p>
            <a:r>
              <a:rPr kumimoji="1" lang="ja-JP" altLang="en-US" sz="600" b="1" dirty="0"/>
              <a:t>にっ   ぽん</a:t>
            </a:r>
            <a:endParaRPr kumimoji="1" lang="en-US" altLang="ja-JP" sz="600" b="1" dirty="0"/>
          </a:p>
        </p:txBody>
      </p:sp>
      <p:sp>
        <p:nvSpPr>
          <p:cNvPr id="5" name="テキスト ボックス 4">
            <a:extLst>
              <a:ext uri="{FF2B5EF4-FFF2-40B4-BE49-F238E27FC236}">
                <a16:creationId xmlns:a16="http://schemas.microsoft.com/office/drawing/2014/main" id="{9EACF88F-463A-403B-4423-24B342B25373}"/>
              </a:ext>
            </a:extLst>
          </p:cNvPr>
          <p:cNvSpPr txBox="1"/>
          <p:nvPr/>
        </p:nvSpPr>
        <p:spPr>
          <a:xfrm>
            <a:off x="3779912" y="1248516"/>
            <a:ext cx="432048" cy="184666"/>
          </a:xfrm>
          <a:prstGeom prst="rect">
            <a:avLst/>
          </a:prstGeom>
          <a:noFill/>
        </p:spPr>
        <p:txBody>
          <a:bodyPr wrap="square" rtlCol="0">
            <a:spAutoFit/>
          </a:bodyPr>
          <a:lstStyle/>
          <a:p>
            <a:r>
              <a:rPr kumimoji="1" lang="ja-JP" altLang="en-US" sz="600" b="1" dirty="0"/>
              <a:t>あつか</a:t>
            </a:r>
            <a:endParaRPr kumimoji="1" lang="en-US" altLang="ja-JP" sz="600" b="1" dirty="0"/>
          </a:p>
        </p:txBody>
      </p:sp>
      <p:sp>
        <p:nvSpPr>
          <p:cNvPr id="6" name="テキスト ボックス 5">
            <a:extLst>
              <a:ext uri="{FF2B5EF4-FFF2-40B4-BE49-F238E27FC236}">
                <a16:creationId xmlns:a16="http://schemas.microsoft.com/office/drawing/2014/main" id="{9CF109E7-D1BD-C90C-104A-4A43F83C2775}"/>
              </a:ext>
            </a:extLst>
          </p:cNvPr>
          <p:cNvSpPr txBox="1"/>
          <p:nvPr/>
        </p:nvSpPr>
        <p:spPr>
          <a:xfrm>
            <a:off x="6588224" y="1258084"/>
            <a:ext cx="1368152" cy="215444"/>
          </a:xfrm>
          <a:prstGeom prst="rect">
            <a:avLst/>
          </a:prstGeom>
          <a:noFill/>
        </p:spPr>
        <p:txBody>
          <a:bodyPr wrap="square" rtlCol="0">
            <a:spAutoFit/>
          </a:bodyPr>
          <a:lstStyle/>
          <a:p>
            <a:r>
              <a:rPr kumimoji="1" lang="ja-JP" altLang="en-US" sz="800" b="1" dirty="0"/>
              <a:t>ほう りつ　　　　 たい おう </a:t>
            </a:r>
            <a:endParaRPr kumimoji="1" lang="en-US" altLang="ja-JP" sz="800" b="1" dirty="0"/>
          </a:p>
        </p:txBody>
      </p:sp>
      <p:sp>
        <p:nvSpPr>
          <p:cNvPr id="7" name="テキスト ボックス 6">
            <a:extLst>
              <a:ext uri="{FF2B5EF4-FFF2-40B4-BE49-F238E27FC236}">
                <a16:creationId xmlns:a16="http://schemas.microsoft.com/office/drawing/2014/main" id="{4837F425-7E0A-883D-DE03-E9FCCB791CC1}"/>
              </a:ext>
            </a:extLst>
          </p:cNvPr>
          <p:cNvSpPr txBox="1"/>
          <p:nvPr/>
        </p:nvSpPr>
        <p:spPr>
          <a:xfrm>
            <a:off x="1843584" y="1546116"/>
            <a:ext cx="2080344" cy="184666"/>
          </a:xfrm>
          <a:prstGeom prst="rect">
            <a:avLst/>
          </a:prstGeom>
          <a:noFill/>
        </p:spPr>
        <p:txBody>
          <a:bodyPr wrap="square" rtlCol="0">
            <a:spAutoFit/>
          </a:bodyPr>
          <a:lstStyle/>
          <a:p>
            <a:r>
              <a:rPr kumimoji="1" lang="ja-JP" altLang="en-US" sz="600" b="1" dirty="0">
                <a:solidFill>
                  <a:srgbClr val="FF0000"/>
                </a:solidFill>
              </a:rPr>
              <a:t>あやま　　　　　　　　　　 ち　　　しき　　　　　　　ご　　　かい</a:t>
            </a:r>
            <a:endParaRPr kumimoji="1" lang="en-US" altLang="ja-JP" sz="600" b="1" dirty="0">
              <a:solidFill>
                <a:srgbClr val="FF0000"/>
              </a:solidFill>
            </a:endParaRPr>
          </a:p>
        </p:txBody>
      </p:sp>
      <p:sp>
        <p:nvSpPr>
          <p:cNvPr id="8" name="テキスト ボックス 7">
            <a:extLst>
              <a:ext uri="{FF2B5EF4-FFF2-40B4-BE49-F238E27FC236}">
                <a16:creationId xmlns:a16="http://schemas.microsoft.com/office/drawing/2014/main" id="{3D1DDAE0-55C2-7511-9758-F66698368C61}"/>
              </a:ext>
            </a:extLst>
          </p:cNvPr>
          <p:cNvSpPr txBox="1"/>
          <p:nvPr/>
        </p:nvSpPr>
        <p:spPr>
          <a:xfrm>
            <a:off x="7164288" y="1546116"/>
            <a:ext cx="648072" cy="184666"/>
          </a:xfrm>
          <a:prstGeom prst="rect">
            <a:avLst/>
          </a:prstGeom>
          <a:noFill/>
        </p:spPr>
        <p:txBody>
          <a:bodyPr wrap="square" rtlCol="0">
            <a:spAutoFit/>
          </a:bodyPr>
          <a:lstStyle/>
          <a:p>
            <a:r>
              <a:rPr kumimoji="1" lang="ja-JP" altLang="en-US" sz="600" b="1" dirty="0"/>
              <a:t>い　　　ほう　</a:t>
            </a:r>
            <a:endParaRPr kumimoji="1" lang="en-US" altLang="ja-JP" sz="600" b="1" dirty="0"/>
          </a:p>
        </p:txBody>
      </p:sp>
      <p:sp>
        <p:nvSpPr>
          <p:cNvPr id="9" name="テキスト ボックス 8">
            <a:extLst>
              <a:ext uri="{FF2B5EF4-FFF2-40B4-BE49-F238E27FC236}">
                <a16:creationId xmlns:a16="http://schemas.microsoft.com/office/drawing/2014/main" id="{15E2395F-47D5-692A-8CEA-90B4812FE3B2}"/>
              </a:ext>
            </a:extLst>
          </p:cNvPr>
          <p:cNvSpPr txBox="1"/>
          <p:nvPr/>
        </p:nvSpPr>
        <p:spPr>
          <a:xfrm>
            <a:off x="8028384" y="1546116"/>
            <a:ext cx="648072" cy="184666"/>
          </a:xfrm>
          <a:prstGeom prst="rect">
            <a:avLst/>
          </a:prstGeom>
          <a:noFill/>
        </p:spPr>
        <p:txBody>
          <a:bodyPr wrap="square" rtlCol="0">
            <a:spAutoFit/>
          </a:bodyPr>
          <a:lstStyle/>
          <a:p>
            <a:r>
              <a:rPr kumimoji="1" lang="ja-JP" altLang="en-US" sz="600" b="1" dirty="0"/>
              <a:t>ごう　　　ほう　</a:t>
            </a:r>
            <a:endParaRPr kumimoji="1" lang="en-US" altLang="ja-JP" sz="600" b="1" dirty="0"/>
          </a:p>
        </p:txBody>
      </p:sp>
      <p:sp>
        <p:nvSpPr>
          <p:cNvPr id="10" name="テキスト ボックス 9">
            <a:extLst>
              <a:ext uri="{FF2B5EF4-FFF2-40B4-BE49-F238E27FC236}">
                <a16:creationId xmlns:a16="http://schemas.microsoft.com/office/drawing/2014/main" id="{13F9CDF8-5FFB-CA20-FB9D-658B21923D1A}"/>
              </a:ext>
            </a:extLst>
          </p:cNvPr>
          <p:cNvSpPr txBox="1"/>
          <p:nvPr/>
        </p:nvSpPr>
        <p:spPr>
          <a:xfrm>
            <a:off x="3235325" y="1881903"/>
            <a:ext cx="648072" cy="184666"/>
          </a:xfrm>
          <a:prstGeom prst="rect">
            <a:avLst/>
          </a:prstGeom>
          <a:noFill/>
        </p:spPr>
        <p:txBody>
          <a:bodyPr wrap="square" rtlCol="0">
            <a:spAutoFit/>
          </a:bodyPr>
          <a:lstStyle/>
          <a:p>
            <a:r>
              <a:rPr kumimoji="1" lang="ja-JP" altLang="en-US" sz="600" b="1" dirty="0"/>
              <a:t>はん    だん</a:t>
            </a:r>
            <a:endParaRPr kumimoji="1" lang="en-US" altLang="ja-JP" sz="600" b="1" dirty="0"/>
          </a:p>
        </p:txBody>
      </p:sp>
      <p:sp>
        <p:nvSpPr>
          <p:cNvPr id="11" name="テキスト ボックス 10">
            <a:extLst>
              <a:ext uri="{FF2B5EF4-FFF2-40B4-BE49-F238E27FC236}">
                <a16:creationId xmlns:a16="http://schemas.microsoft.com/office/drawing/2014/main" id="{55799890-D1A7-02E4-1D85-9ECA1484302B}"/>
              </a:ext>
            </a:extLst>
          </p:cNvPr>
          <p:cNvSpPr txBox="1"/>
          <p:nvPr/>
        </p:nvSpPr>
        <p:spPr>
          <a:xfrm>
            <a:off x="4427984" y="1868511"/>
            <a:ext cx="648072" cy="184666"/>
          </a:xfrm>
          <a:prstGeom prst="rect">
            <a:avLst/>
          </a:prstGeom>
          <a:noFill/>
        </p:spPr>
        <p:txBody>
          <a:bodyPr wrap="square" rtlCol="0">
            <a:spAutoFit/>
          </a:bodyPr>
          <a:lstStyle/>
          <a:p>
            <a:r>
              <a:rPr kumimoji="1" lang="ja-JP" altLang="en-US" sz="600" b="1" dirty="0"/>
              <a:t>り   　よう</a:t>
            </a:r>
            <a:endParaRPr kumimoji="1" lang="en-US" altLang="ja-JP" sz="600" b="1" dirty="0"/>
          </a:p>
        </p:txBody>
      </p:sp>
      <p:sp>
        <p:nvSpPr>
          <p:cNvPr id="12" name="テキスト ボックス 11">
            <a:extLst>
              <a:ext uri="{FF2B5EF4-FFF2-40B4-BE49-F238E27FC236}">
                <a16:creationId xmlns:a16="http://schemas.microsoft.com/office/drawing/2014/main" id="{95D77453-561B-4129-90FF-F5119D11646B}"/>
              </a:ext>
            </a:extLst>
          </p:cNvPr>
          <p:cNvSpPr txBox="1"/>
          <p:nvPr/>
        </p:nvSpPr>
        <p:spPr>
          <a:xfrm>
            <a:off x="6660232" y="1837714"/>
            <a:ext cx="1008112" cy="184666"/>
          </a:xfrm>
          <a:prstGeom prst="rect">
            <a:avLst/>
          </a:prstGeom>
          <a:noFill/>
        </p:spPr>
        <p:txBody>
          <a:bodyPr wrap="square" rtlCol="0">
            <a:spAutoFit/>
          </a:bodyPr>
          <a:lstStyle/>
          <a:p>
            <a:r>
              <a:rPr kumimoji="1" lang="ja-JP" altLang="en-US" sz="600" b="1" dirty="0">
                <a:solidFill>
                  <a:srgbClr val="FF0000"/>
                </a:solidFill>
              </a:rPr>
              <a:t>なん　　　ど　　　　　　　い</a:t>
            </a:r>
            <a:endParaRPr kumimoji="1" lang="en-US" altLang="ja-JP" sz="600" b="1" dirty="0">
              <a:solidFill>
                <a:srgbClr val="FF0000"/>
              </a:solidFill>
            </a:endParaRPr>
          </a:p>
        </p:txBody>
      </p:sp>
      <p:sp>
        <p:nvSpPr>
          <p:cNvPr id="13" name="テキスト ボックス 12">
            <a:extLst>
              <a:ext uri="{FF2B5EF4-FFF2-40B4-BE49-F238E27FC236}">
                <a16:creationId xmlns:a16="http://schemas.microsoft.com/office/drawing/2014/main" id="{DB3A167E-9793-4A66-3909-FB663B4D45C9}"/>
              </a:ext>
            </a:extLst>
          </p:cNvPr>
          <p:cNvSpPr txBox="1"/>
          <p:nvPr/>
        </p:nvSpPr>
        <p:spPr>
          <a:xfrm>
            <a:off x="2339752" y="2155682"/>
            <a:ext cx="576064" cy="184666"/>
          </a:xfrm>
          <a:prstGeom prst="rect">
            <a:avLst/>
          </a:prstGeom>
          <a:noFill/>
        </p:spPr>
        <p:txBody>
          <a:bodyPr wrap="square" rtlCol="0">
            <a:spAutoFit/>
          </a:bodyPr>
          <a:lstStyle/>
          <a:p>
            <a:r>
              <a:rPr kumimoji="1" lang="ja-JP" altLang="en-US" sz="600" b="1" dirty="0">
                <a:solidFill>
                  <a:srgbClr val="FF0000"/>
                </a:solidFill>
              </a:rPr>
              <a:t>  い      ほう</a:t>
            </a:r>
            <a:endParaRPr kumimoji="1" lang="en-US" altLang="ja-JP" sz="600" b="1" dirty="0">
              <a:solidFill>
                <a:srgbClr val="FF0000"/>
              </a:solidFill>
            </a:endParaRPr>
          </a:p>
        </p:txBody>
      </p:sp>
      <p:sp>
        <p:nvSpPr>
          <p:cNvPr id="14" name="テキスト ボックス 13">
            <a:extLst>
              <a:ext uri="{FF2B5EF4-FFF2-40B4-BE49-F238E27FC236}">
                <a16:creationId xmlns:a16="http://schemas.microsoft.com/office/drawing/2014/main" id="{93861170-2BE6-ED20-495A-3621BA7AF96F}"/>
              </a:ext>
            </a:extLst>
          </p:cNvPr>
          <p:cNvSpPr txBox="1"/>
          <p:nvPr/>
        </p:nvSpPr>
        <p:spPr>
          <a:xfrm>
            <a:off x="3985348" y="2515016"/>
            <a:ext cx="2469504" cy="215444"/>
          </a:xfrm>
          <a:prstGeom prst="rect">
            <a:avLst/>
          </a:prstGeom>
          <a:noFill/>
        </p:spPr>
        <p:txBody>
          <a:bodyPr wrap="square" rtlCol="0">
            <a:spAutoFit/>
          </a:bodyPr>
          <a:lstStyle/>
          <a:p>
            <a:r>
              <a:rPr kumimoji="1" lang="ja-JP" altLang="en-US" sz="800" b="1" dirty="0">
                <a:solidFill>
                  <a:srgbClr val="FF0000"/>
                </a:solidFill>
              </a:rPr>
              <a:t>にん　　　 か　　　　　　　　　　　　　 まど</a:t>
            </a:r>
            <a:endParaRPr kumimoji="1" lang="en-US" altLang="ja-JP" sz="800" b="1" dirty="0">
              <a:solidFill>
                <a:srgbClr val="FF0000"/>
              </a:solidFill>
            </a:endParaRPr>
          </a:p>
        </p:txBody>
      </p:sp>
      <p:sp>
        <p:nvSpPr>
          <p:cNvPr id="15" name="テキスト ボックス 14">
            <a:extLst>
              <a:ext uri="{FF2B5EF4-FFF2-40B4-BE49-F238E27FC236}">
                <a16:creationId xmlns:a16="http://schemas.microsoft.com/office/drawing/2014/main" id="{11968998-B61F-1320-90F6-96D704847B5C}"/>
              </a:ext>
            </a:extLst>
          </p:cNvPr>
          <p:cNvSpPr txBox="1"/>
          <p:nvPr/>
        </p:nvSpPr>
        <p:spPr>
          <a:xfrm>
            <a:off x="755575" y="2985434"/>
            <a:ext cx="565819" cy="184666"/>
          </a:xfrm>
          <a:prstGeom prst="rect">
            <a:avLst/>
          </a:prstGeom>
          <a:noFill/>
        </p:spPr>
        <p:txBody>
          <a:bodyPr wrap="square" rtlCol="0">
            <a:spAutoFit/>
          </a:bodyPr>
          <a:lstStyle/>
          <a:p>
            <a:r>
              <a:rPr kumimoji="1" lang="ja-JP" altLang="en-US" sz="600" b="1" dirty="0"/>
              <a:t>じっ　　さい</a:t>
            </a:r>
            <a:endParaRPr kumimoji="1" lang="en-US" altLang="ja-JP" sz="600" b="1" dirty="0"/>
          </a:p>
        </p:txBody>
      </p:sp>
      <p:sp>
        <p:nvSpPr>
          <p:cNvPr id="17" name="テキスト ボックス 16">
            <a:extLst>
              <a:ext uri="{FF2B5EF4-FFF2-40B4-BE49-F238E27FC236}">
                <a16:creationId xmlns:a16="http://schemas.microsoft.com/office/drawing/2014/main" id="{AC7BC907-FFC5-C5E1-D4A6-172E5B561010}"/>
              </a:ext>
            </a:extLst>
          </p:cNvPr>
          <p:cNvSpPr txBox="1"/>
          <p:nvPr/>
        </p:nvSpPr>
        <p:spPr>
          <a:xfrm>
            <a:off x="3713026" y="2985434"/>
            <a:ext cx="565819" cy="184666"/>
          </a:xfrm>
          <a:prstGeom prst="rect">
            <a:avLst/>
          </a:prstGeom>
          <a:noFill/>
        </p:spPr>
        <p:txBody>
          <a:bodyPr wrap="square" rtlCol="0">
            <a:spAutoFit/>
          </a:bodyPr>
          <a:lstStyle/>
          <a:p>
            <a:r>
              <a:rPr kumimoji="1" lang="ja-JP" altLang="en-US" sz="600" b="1" dirty="0"/>
              <a:t>うん　　えい</a:t>
            </a:r>
            <a:endParaRPr kumimoji="1" lang="en-US" altLang="ja-JP" sz="600" b="1" dirty="0"/>
          </a:p>
        </p:txBody>
      </p:sp>
      <p:sp>
        <p:nvSpPr>
          <p:cNvPr id="18" name="テキスト ボックス 17">
            <a:extLst>
              <a:ext uri="{FF2B5EF4-FFF2-40B4-BE49-F238E27FC236}">
                <a16:creationId xmlns:a16="http://schemas.microsoft.com/office/drawing/2014/main" id="{0906F173-898C-FD68-F7F1-02A569C66176}"/>
              </a:ext>
            </a:extLst>
          </p:cNvPr>
          <p:cNvSpPr txBox="1"/>
          <p:nvPr/>
        </p:nvSpPr>
        <p:spPr>
          <a:xfrm>
            <a:off x="6022405" y="2985434"/>
            <a:ext cx="565819" cy="184666"/>
          </a:xfrm>
          <a:prstGeom prst="rect">
            <a:avLst/>
          </a:prstGeom>
          <a:noFill/>
        </p:spPr>
        <p:txBody>
          <a:bodyPr wrap="square" rtlCol="0">
            <a:spAutoFit/>
          </a:bodyPr>
          <a:lstStyle/>
          <a:p>
            <a:r>
              <a:rPr kumimoji="1" lang="ja-JP" altLang="en-US" sz="600" b="1" dirty="0"/>
              <a:t>にん　 か</a:t>
            </a:r>
            <a:endParaRPr kumimoji="1" lang="en-US" altLang="ja-JP" sz="600" b="1" dirty="0"/>
          </a:p>
        </p:txBody>
      </p:sp>
      <p:sp>
        <p:nvSpPr>
          <p:cNvPr id="19" name="テキスト ボックス 18">
            <a:extLst>
              <a:ext uri="{FF2B5EF4-FFF2-40B4-BE49-F238E27FC236}">
                <a16:creationId xmlns:a16="http://schemas.microsoft.com/office/drawing/2014/main" id="{AE9B2EA1-219F-246E-7403-6A516B413294}"/>
              </a:ext>
            </a:extLst>
          </p:cNvPr>
          <p:cNvSpPr txBox="1"/>
          <p:nvPr/>
        </p:nvSpPr>
        <p:spPr>
          <a:xfrm>
            <a:off x="6677351" y="2985434"/>
            <a:ext cx="565819" cy="184666"/>
          </a:xfrm>
          <a:prstGeom prst="rect">
            <a:avLst/>
          </a:prstGeom>
          <a:noFill/>
        </p:spPr>
        <p:txBody>
          <a:bodyPr wrap="square" rtlCol="0">
            <a:spAutoFit/>
          </a:bodyPr>
          <a:lstStyle/>
          <a:p>
            <a:r>
              <a:rPr kumimoji="1" lang="ja-JP" altLang="en-US" sz="600" b="1" dirty="0"/>
              <a:t>ひつ　 よう</a:t>
            </a:r>
            <a:endParaRPr kumimoji="1" lang="en-US" altLang="ja-JP" sz="600" b="1" dirty="0"/>
          </a:p>
        </p:txBody>
      </p:sp>
      <p:sp>
        <p:nvSpPr>
          <p:cNvPr id="20" name="テキスト ボックス 19">
            <a:extLst>
              <a:ext uri="{FF2B5EF4-FFF2-40B4-BE49-F238E27FC236}">
                <a16:creationId xmlns:a16="http://schemas.microsoft.com/office/drawing/2014/main" id="{416D178B-9706-CD3A-917D-FF6982DA81D5}"/>
              </a:ext>
            </a:extLst>
          </p:cNvPr>
          <p:cNvSpPr txBox="1"/>
          <p:nvPr/>
        </p:nvSpPr>
        <p:spPr>
          <a:xfrm>
            <a:off x="3059832" y="3261791"/>
            <a:ext cx="565819" cy="184666"/>
          </a:xfrm>
          <a:prstGeom prst="rect">
            <a:avLst/>
          </a:prstGeom>
          <a:noFill/>
        </p:spPr>
        <p:txBody>
          <a:bodyPr wrap="square" rtlCol="0">
            <a:spAutoFit/>
          </a:bodyPr>
          <a:lstStyle/>
          <a:p>
            <a:r>
              <a:rPr kumimoji="1" lang="ja-JP" altLang="en-US" sz="600" b="1" dirty="0"/>
              <a:t>ほ　　ゆう</a:t>
            </a:r>
            <a:endParaRPr kumimoji="1" lang="en-US" altLang="ja-JP" sz="600" b="1" dirty="0"/>
          </a:p>
        </p:txBody>
      </p:sp>
      <p:sp>
        <p:nvSpPr>
          <p:cNvPr id="21" name="テキスト ボックス 20">
            <a:extLst>
              <a:ext uri="{FF2B5EF4-FFF2-40B4-BE49-F238E27FC236}">
                <a16:creationId xmlns:a16="http://schemas.microsoft.com/office/drawing/2014/main" id="{2CF35238-3FCD-1B5E-93E3-945CB3EAA99D}"/>
              </a:ext>
            </a:extLst>
          </p:cNvPr>
          <p:cNvSpPr txBox="1"/>
          <p:nvPr/>
        </p:nvSpPr>
        <p:spPr>
          <a:xfrm>
            <a:off x="3929050" y="3261791"/>
            <a:ext cx="786966" cy="184666"/>
          </a:xfrm>
          <a:prstGeom prst="rect">
            <a:avLst/>
          </a:prstGeom>
          <a:noFill/>
        </p:spPr>
        <p:txBody>
          <a:bodyPr wrap="square" rtlCol="0">
            <a:spAutoFit/>
          </a:bodyPr>
          <a:lstStyle/>
          <a:p>
            <a:r>
              <a:rPr kumimoji="1" lang="ja-JP" altLang="en-US" sz="600" b="1" dirty="0"/>
              <a:t>にん　　か　　 ずみ</a:t>
            </a:r>
            <a:endParaRPr kumimoji="1" lang="en-US" altLang="ja-JP" sz="600" b="1" dirty="0"/>
          </a:p>
        </p:txBody>
      </p:sp>
      <p:sp>
        <p:nvSpPr>
          <p:cNvPr id="22" name="テキスト ボックス 21">
            <a:extLst>
              <a:ext uri="{FF2B5EF4-FFF2-40B4-BE49-F238E27FC236}">
                <a16:creationId xmlns:a16="http://schemas.microsoft.com/office/drawing/2014/main" id="{2B7ABDBC-AB3A-FFED-F024-11394DD37909}"/>
              </a:ext>
            </a:extLst>
          </p:cNvPr>
          <p:cNvSpPr txBox="1"/>
          <p:nvPr/>
        </p:nvSpPr>
        <p:spPr>
          <a:xfrm>
            <a:off x="5794887" y="3261791"/>
            <a:ext cx="526537" cy="184666"/>
          </a:xfrm>
          <a:prstGeom prst="rect">
            <a:avLst/>
          </a:prstGeom>
          <a:noFill/>
        </p:spPr>
        <p:txBody>
          <a:bodyPr wrap="square" rtlCol="0">
            <a:spAutoFit/>
          </a:bodyPr>
          <a:lstStyle/>
          <a:p>
            <a:r>
              <a:rPr kumimoji="1" lang="ja-JP" altLang="en-US" sz="600" b="1" dirty="0"/>
              <a:t>き　 　さい</a:t>
            </a:r>
            <a:endParaRPr kumimoji="1" lang="en-US" altLang="ja-JP" sz="600" b="1" dirty="0"/>
          </a:p>
        </p:txBody>
      </p:sp>
      <p:sp>
        <p:nvSpPr>
          <p:cNvPr id="23" name="テキスト ボックス 22">
            <a:extLst>
              <a:ext uri="{FF2B5EF4-FFF2-40B4-BE49-F238E27FC236}">
                <a16:creationId xmlns:a16="http://schemas.microsoft.com/office/drawing/2014/main" id="{7DE5634D-68C3-DC48-726F-06C83B228C58}"/>
              </a:ext>
            </a:extLst>
          </p:cNvPr>
          <p:cNvSpPr txBox="1"/>
          <p:nvPr/>
        </p:nvSpPr>
        <p:spPr>
          <a:xfrm>
            <a:off x="7400295" y="3257174"/>
            <a:ext cx="526537" cy="184666"/>
          </a:xfrm>
          <a:prstGeom prst="rect">
            <a:avLst/>
          </a:prstGeom>
          <a:noFill/>
        </p:spPr>
        <p:txBody>
          <a:bodyPr wrap="square" rtlCol="0">
            <a:spAutoFit/>
          </a:bodyPr>
          <a:lstStyle/>
          <a:p>
            <a:r>
              <a:rPr kumimoji="1" lang="ja-JP" altLang="en-US" sz="600" b="1" dirty="0"/>
              <a:t>じ　 　たい</a:t>
            </a:r>
            <a:endParaRPr kumimoji="1" lang="en-US" altLang="ja-JP" sz="600" b="1" dirty="0"/>
          </a:p>
        </p:txBody>
      </p:sp>
      <p:sp>
        <p:nvSpPr>
          <p:cNvPr id="24" name="テキスト ボックス 23">
            <a:extLst>
              <a:ext uri="{FF2B5EF4-FFF2-40B4-BE49-F238E27FC236}">
                <a16:creationId xmlns:a16="http://schemas.microsoft.com/office/drawing/2014/main" id="{931F5FD5-00DF-5988-25F5-24BD05BA9060}"/>
              </a:ext>
            </a:extLst>
          </p:cNvPr>
          <p:cNvSpPr txBox="1"/>
          <p:nvPr/>
        </p:nvSpPr>
        <p:spPr>
          <a:xfrm>
            <a:off x="8316416" y="3250560"/>
            <a:ext cx="526537" cy="184666"/>
          </a:xfrm>
          <a:prstGeom prst="rect">
            <a:avLst/>
          </a:prstGeom>
          <a:noFill/>
        </p:spPr>
        <p:txBody>
          <a:bodyPr wrap="square" rtlCol="0">
            <a:spAutoFit/>
          </a:bodyPr>
          <a:lstStyle/>
          <a:p>
            <a:r>
              <a:rPr kumimoji="1" lang="ja-JP" altLang="en-US" sz="600" b="1" dirty="0"/>
              <a:t>じ　 　じつ</a:t>
            </a:r>
            <a:endParaRPr kumimoji="1" lang="en-US" altLang="ja-JP" sz="600" b="1" dirty="0"/>
          </a:p>
        </p:txBody>
      </p:sp>
      <p:sp>
        <p:nvSpPr>
          <p:cNvPr id="25" name="テキスト ボックス 24">
            <a:extLst>
              <a:ext uri="{FF2B5EF4-FFF2-40B4-BE49-F238E27FC236}">
                <a16:creationId xmlns:a16="http://schemas.microsoft.com/office/drawing/2014/main" id="{25A847E8-71DD-E8E5-8700-967480D477F3}"/>
              </a:ext>
            </a:extLst>
          </p:cNvPr>
          <p:cNvSpPr txBox="1"/>
          <p:nvPr/>
        </p:nvSpPr>
        <p:spPr>
          <a:xfrm>
            <a:off x="1187624" y="3543677"/>
            <a:ext cx="565819" cy="184666"/>
          </a:xfrm>
          <a:prstGeom prst="rect">
            <a:avLst/>
          </a:prstGeom>
          <a:noFill/>
        </p:spPr>
        <p:txBody>
          <a:bodyPr wrap="square" rtlCol="0">
            <a:spAutoFit/>
          </a:bodyPr>
          <a:lstStyle/>
          <a:p>
            <a:r>
              <a:rPr kumimoji="1" lang="ja-JP" altLang="en-US" sz="600" b="1" dirty="0"/>
              <a:t>もん　 だい</a:t>
            </a:r>
            <a:endParaRPr kumimoji="1" lang="en-US" altLang="ja-JP" sz="600" b="1" dirty="0"/>
          </a:p>
        </p:txBody>
      </p:sp>
      <p:sp>
        <p:nvSpPr>
          <p:cNvPr id="26" name="テキスト ボックス 25">
            <a:extLst>
              <a:ext uri="{FF2B5EF4-FFF2-40B4-BE49-F238E27FC236}">
                <a16:creationId xmlns:a16="http://schemas.microsoft.com/office/drawing/2014/main" id="{F63850EA-82DA-7649-4D8C-4E2F2D392F89}"/>
              </a:ext>
            </a:extLst>
          </p:cNvPr>
          <p:cNvSpPr txBox="1"/>
          <p:nvPr/>
        </p:nvSpPr>
        <p:spPr>
          <a:xfrm>
            <a:off x="1691680" y="3798968"/>
            <a:ext cx="565819" cy="184666"/>
          </a:xfrm>
          <a:prstGeom prst="rect">
            <a:avLst/>
          </a:prstGeom>
          <a:noFill/>
        </p:spPr>
        <p:txBody>
          <a:bodyPr wrap="square" rtlCol="0">
            <a:spAutoFit/>
          </a:bodyPr>
          <a:lstStyle/>
          <a:p>
            <a:r>
              <a:rPr kumimoji="1" lang="ja-JP" altLang="en-US" sz="600" b="1" dirty="0">
                <a:solidFill>
                  <a:srgbClr val="FF0000"/>
                </a:solidFill>
              </a:rPr>
              <a:t>にっ　ぽん</a:t>
            </a:r>
            <a:endParaRPr kumimoji="1" lang="en-US" altLang="ja-JP" sz="600" b="1" dirty="0">
              <a:solidFill>
                <a:srgbClr val="FF0000"/>
              </a:solidFill>
            </a:endParaRPr>
          </a:p>
        </p:txBody>
      </p:sp>
      <p:sp>
        <p:nvSpPr>
          <p:cNvPr id="27" name="テキスト ボックス 26">
            <a:extLst>
              <a:ext uri="{FF2B5EF4-FFF2-40B4-BE49-F238E27FC236}">
                <a16:creationId xmlns:a16="http://schemas.microsoft.com/office/drawing/2014/main" id="{43C3BAE0-1454-4934-AA11-224689F8BA68}"/>
              </a:ext>
            </a:extLst>
          </p:cNvPr>
          <p:cNvSpPr txBox="1"/>
          <p:nvPr/>
        </p:nvSpPr>
        <p:spPr>
          <a:xfrm>
            <a:off x="5134930" y="3785378"/>
            <a:ext cx="1319922" cy="184666"/>
          </a:xfrm>
          <a:prstGeom prst="rect">
            <a:avLst/>
          </a:prstGeom>
          <a:noFill/>
        </p:spPr>
        <p:txBody>
          <a:bodyPr wrap="square" rtlCol="0">
            <a:spAutoFit/>
          </a:bodyPr>
          <a:lstStyle/>
          <a:p>
            <a:r>
              <a:rPr kumimoji="1" lang="ja-JP" altLang="en-US" sz="600" b="1" dirty="0">
                <a:solidFill>
                  <a:srgbClr val="FF0000"/>
                </a:solidFill>
              </a:rPr>
              <a:t>と　　　ばく　　　　　　　 い　 　ほう</a:t>
            </a:r>
            <a:endParaRPr kumimoji="1" lang="en-US" altLang="ja-JP" sz="600" b="1" dirty="0">
              <a:solidFill>
                <a:srgbClr val="FF0000"/>
              </a:solidFill>
            </a:endParaRPr>
          </a:p>
        </p:txBody>
      </p:sp>
      <p:sp>
        <p:nvSpPr>
          <p:cNvPr id="29" name="テキスト ボックス 28">
            <a:extLst>
              <a:ext uri="{FF2B5EF4-FFF2-40B4-BE49-F238E27FC236}">
                <a16:creationId xmlns:a16="http://schemas.microsoft.com/office/drawing/2014/main" id="{5C1CC7C8-DF52-20B9-9E40-420B01401456}"/>
              </a:ext>
            </a:extLst>
          </p:cNvPr>
          <p:cNvSpPr txBox="1"/>
          <p:nvPr/>
        </p:nvSpPr>
        <p:spPr>
          <a:xfrm>
            <a:off x="7429839" y="3785378"/>
            <a:ext cx="1102601" cy="184666"/>
          </a:xfrm>
          <a:prstGeom prst="rect">
            <a:avLst/>
          </a:prstGeom>
          <a:noFill/>
        </p:spPr>
        <p:txBody>
          <a:bodyPr wrap="square" rtlCol="0">
            <a:spAutoFit/>
          </a:bodyPr>
          <a:lstStyle/>
          <a:p>
            <a:r>
              <a:rPr kumimoji="1" lang="ja-JP" altLang="en-US" sz="600" b="1" dirty="0"/>
              <a:t>うん　 えい　 がい　  しゃ</a:t>
            </a:r>
            <a:endParaRPr kumimoji="1" lang="en-US" altLang="ja-JP" sz="600" b="1" dirty="0"/>
          </a:p>
        </p:txBody>
      </p:sp>
      <p:sp>
        <p:nvSpPr>
          <p:cNvPr id="30" name="テキスト ボックス 29">
            <a:extLst>
              <a:ext uri="{FF2B5EF4-FFF2-40B4-BE49-F238E27FC236}">
                <a16:creationId xmlns:a16="http://schemas.microsoft.com/office/drawing/2014/main" id="{ADEBA555-9089-107B-9B2D-1378EF70E44B}"/>
              </a:ext>
            </a:extLst>
          </p:cNvPr>
          <p:cNvSpPr txBox="1"/>
          <p:nvPr/>
        </p:nvSpPr>
        <p:spPr>
          <a:xfrm>
            <a:off x="1435877" y="4101768"/>
            <a:ext cx="2875365" cy="184666"/>
          </a:xfrm>
          <a:prstGeom prst="rect">
            <a:avLst/>
          </a:prstGeom>
          <a:noFill/>
        </p:spPr>
        <p:txBody>
          <a:bodyPr wrap="square" rtlCol="0">
            <a:spAutoFit/>
          </a:bodyPr>
          <a:lstStyle/>
          <a:p>
            <a:r>
              <a:rPr kumimoji="1" lang="ja-JP" altLang="en-US" sz="600" b="1" dirty="0"/>
              <a:t>も　　　　　　　　　　　　　　　　　　　　　　　　　　　　　　　　　　　　　　　　　　　かん　　けい　</a:t>
            </a:r>
            <a:endParaRPr kumimoji="1" lang="en-US" altLang="ja-JP" sz="600" b="1" dirty="0"/>
          </a:p>
        </p:txBody>
      </p:sp>
      <p:sp>
        <p:nvSpPr>
          <p:cNvPr id="31" name="テキスト ボックス 30">
            <a:extLst>
              <a:ext uri="{FF2B5EF4-FFF2-40B4-BE49-F238E27FC236}">
                <a16:creationId xmlns:a16="http://schemas.microsoft.com/office/drawing/2014/main" id="{C2FA8752-4B92-A2F8-7241-97A78952F5EB}"/>
              </a:ext>
            </a:extLst>
          </p:cNvPr>
          <p:cNvSpPr txBox="1"/>
          <p:nvPr/>
        </p:nvSpPr>
        <p:spPr>
          <a:xfrm>
            <a:off x="4874381" y="4106201"/>
            <a:ext cx="1126341" cy="276999"/>
          </a:xfrm>
          <a:prstGeom prst="rect">
            <a:avLst/>
          </a:prstGeom>
          <a:noFill/>
        </p:spPr>
        <p:txBody>
          <a:bodyPr wrap="square" rtlCol="0">
            <a:spAutoFit/>
          </a:bodyPr>
          <a:lstStyle/>
          <a:p>
            <a:r>
              <a:rPr kumimoji="1" lang="ja-JP" altLang="en-US" sz="600" b="1" dirty="0">
                <a:solidFill>
                  <a:srgbClr val="FF0000"/>
                </a:solidFill>
              </a:rPr>
              <a:t>にっ　ぽん　　　こく　ない</a:t>
            </a:r>
            <a:endParaRPr kumimoji="1" lang="en-US" altLang="ja-JP" sz="600" b="1" dirty="0">
              <a:solidFill>
                <a:srgbClr val="FF0000"/>
              </a:solidFill>
            </a:endParaRPr>
          </a:p>
          <a:p>
            <a:endParaRPr kumimoji="1" lang="en-US" altLang="ja-JP" sz="600" b="1" dirty="0">
              <a:solidFill>
                <a:srgbClr val="FF0000"/>
              </a:solidFill>
            </a:endParaRPr>
          </a:p>
        </p:txBody>
      </p:sp>
      <p:sp>
        <p:nvSpPr>
          <p:cNvPr id="89888" name="テキスト ボックス 89887">
            <a:extLst>
              <a:ext uri="{FF2B5EF4-FFF2-40B4-BE49-F238E27FC236}">
                <a16:creationId xmlns:a16="http://schemas.microsoft.com/office/drawing/2014/main" id="{A7DF7CFF-569A-5D45-FB21-553B9535007C}"/>
              </a:ext>
            </a:extLst>
          </p:cNvPr>
          <p:cNvSpPr txBox="1"/>
          <p:nvPr/>
        </p:nvSpPr>
        <p:spPr>
          <a:xfrm>
            <a:off x="8331917" y="4094484"/>
            <a:ext cx="563614" cy="184666"/>
          </a:xfrm>
          <a:prstGeom prst="rect">
            <a:avLst/>
          </a:prstGeom>
          <a:noFill/>
        </p:spPr>
        <p:txBody>
          <a:bodyPr wrap="square" rtlCol="0">
            <a:spAutoFit/>
          </a:bodyPr>
          <a:lstStyle/>
          <a:p>
            <a:r>
              <a:rPr kumimoji="1" lang="ja-JP" altLang="en-US" sz="600" b="1" dirty="0">
                <a:solidFill>
                  <a:srgbClr val="FF0000"/>
                </a:solidFill>
              </a:rPr>
              <a:t>り　　　よう</a:t>
            </a:r>
            <a:endParaRPr kumimoji="1" lang="en-US" altLang="ja-JP" sz="600" b="1" dirty="0">
              <a:solidFill>
                <a:srgbClr val="FF0000"/>
              </a:solidFill>
            </a:endParaRPr>
          </a:p>
        </p:txBody>
      </p:sp>
      <p:sp>
        <p:nvSpPr>
          <p:cNvPr id="89889" name="テキスト ボックス 89888">
            <a:extLst>
              <a:ext uri="{FF2B5EF4-FFF2-40B4-BE49-F238E27FC236}">
                <a16:creationId xmlns:a16="http://schemas.microsoft.com/office/drawing/2014/main" id="{03ACEE7F-C152-05F7-C3C9-8C5CA3322A1E}"/>
              </a:ext>
            </a:extLst>
          </p:cNvPr>
          <p:cNvSpPr txBox="1"/>
          <p:nvPr/>
        </p:nvSpPr>
        <p:spPr>
          <a:xfrm>
            <a:off x="474870" y="4383200"/>
            <a:ext cx="640746" cy="184666"/>
          </a:xfrm>
          <a:prstGeom prst="rect">
            <a:avLst/>
          </a:prstGeom>
          <a:noFill/>
        </p:spPr>
        <p:txBody>
          <a:bodyPr wrap="square" rtlCol="0">
            <a:spAutoFit/>
          </a:bodyPr>
          <a:lstStyle/>
          <a:p>
            <a:r>
              <a:rPr kumimoji="1" lang="ja-JP" altLang="en-US" sz="600" b="1" dirty="0">
                <a:solidFill>
                  <a:srgbClr val="FF0000"/>
                </a:solidFill>
              </a:rPr>
              <a:t>はん     ざい</a:t>
            </a:r>
            <a:endParaRPr kumimoji="1" lang="en-US" altLang="ja-JP" sz="600" b="1" dirty="0">
              <a:solidFill>
                <a:srgbClr val="FF0000"/>
              </a:solidFill>
            </a:endParaRPr>
          </a:p>
        </p:txBody>
      </p:sp>
      <p:sp>
        <p:nvSpPr>
          <p:cNvPr id="89891" name="テキスト ボックス 89890">
            <a:extLst>
              <a:ext uri="{FF2B5EF4-FFF2-40B4-BE49-F238E27FC236}">
                <a16:creationId xmlns:a16="http://schemas.microsoft.com/office/drawing/2014/main" id="{601D4E2E-8F64-BCEB-9306-B1D3FC8AC51A}"/>
              </a:ext>
            </a:extLst>
          </p:cNvPr>
          <p:cNvSpPr txBox="1"/>
          <p:nvPr/>
        </p:nvSpPr>
        <p:spPr>
          <a:xfrm>
            <a:off x="2339752" y="4392423"/>
            <a:ext cx="576064" cy="184666"/>
          </a:xfrm>
          <a:prstGeom prst="rect">
            <a:avLst/>
          </a:prstGeom>
          <a:noFill/>
        </p:spPr>
        <p:txBody>
          <a:bodyPr wrap="square" rtlCol="0">
            <a:spAutoFit/>
          </a:bodyPr>
          <a:lstStyle/>
          <a:p>
            <a:r>
              <a:rPr kumimoji="1" lang="ja-JP" altLang="en-US" sz="600" b="1" dirty="0"/>
              <a:t>とう　  ぜん</a:t>
            </a:r>
            <a:endParaRPr kumimoji="1" lang="en-US" altLang="ja-JP" sz="600" b="1" dirty="0"/>
          </a:p>
        </p:txBody>
      </p:sp>
      <p:sp>
        <p:nvSpPr>
          <p:cNvPr id="89892" name="テキスト ボックス 89891">
            <a:extLst>
              <a:ext uri="{FF2B5EF4-FFF2-40B4-BE49-F238E27FC236}">
                <a16:creationId xmlns:a16="http://schemas.microsoft.com/office/drawing/2014/main" id="{9BBA3298-D68D-AF82-81D4-364EE9981377}"/>
              </a:ext>
            </a:extLst>
          </p:cNvPr>
          <p:cNvSpPr txBox="1"/>
          <p:nvPr/>
        </p:nvSpPr>
        <p:spPr>
          <a:xfrm>
            <a:off x="3933742" y="4407276"/>
            <a:ext cx="576064" cy="184666"/>
          </a:xfrm>
          <a:prstGeom prst="rect">
            <a:avLst/>
          </a:prstGeom>
          <a:noFill/>
        </p:spPr>
        <p:txBody>
          <a:bodyPr wrap="square" rtlCol="0">
            <a:spAutoFit/>
          </a:bodyPr>
          <a:lstStyle/>
          <a:p>
            <a:r>
              <a:rPr kumimoji="1" lang="ja-JP" altLang="en-US" sz="600" b="1" dirty="0"/>
              <a:t>にっ　 ぽん</a:t>
            </a:r>
            <a:endParaRPr kumimoji="1" lang="en-US" altLang="ja-JP" sz="600" b="1" dirty="0"/>
          </a:p>
        </p:txBody>
      </p:sp>
      <p:sp>
        <p:nvSpPr>
          <p:cNvPr id="89893" name="テキスト ボックス 89892">
            <a:extLst>
              <a:ext uri="{FF2B5EF4-FFF2-40B4-BE49-F238E27FC236}">
                <a16:creationId xmlns:a16="http://schemas.microsoft.com/office/drawing/2014/main" id="{2F9270FA-70CF-E16F-0B61-EBA9896DD625}"/>
              </a:ext>
            </a:extLst>
          </p:cNvPr>
          <p:cNvSpPr txBox="1"/>
          <p:nvPr/>
        </p:nvSpPr>
        <p:spPr>
          <a:xfrm>
            <a:off x="5770123" y="4399921"/>
            <a:ext cx="576064" cy="184666"/>
          </a:xfrm>
          <a:prstGeom prst="rect">
            <a:avLst/>
          </a:prstGeom>
          <a:noFill/>
        </p:spPr>
        <p:txBody>
          <a:bodyPr wrap="square" rtlCol="0">
            <a:spAutoFit/>
          </a:bodyPr>
          <a:lstStyle/>
          <a:p>
            <a:r>
              <a:rPr kumimoji="1" lang="ja-JP" altLang="en-US" sz="600" b="1" dirty="0"/>
              <a:t> ほ      ゆう</a:t>
            </a:r>
            <a:endParaRPr kumimoji="1" lang="en-US" altLang="ja-JP" sz="600" b="1" dirty="0"/>
          </a:p>
        </p:txBody>
      </p:sp>
      <p:sp>
        <p:nvSpPr>
          <p:cNvPr id="89894" name="テキスト ボックス 89893">
            <a:extLst>
              <a:ext uri="{FF2B5EF4-FFF2-40B4-BE49-F238E27FC236}">
                <a16:creationId xmlns:a16="http://schemas.microsoft.com/office/drawing/2014/main" id="{9A3DB7F3-7A6D-2213-8D2E-3A1BB5EDE4E7}"/>
              </a:ext>
            </a:extLst>
          </p:cNvPr>
          <p:cNvSpPr txBox="1"/>
          <p:nvPr/>
        </p:nvSpPr>
        <p:spPr>
          <a:xfrm>
            <a:off x="6916498" y="4399921"/>
            <a:ext cx="1991430" cy="184666"/>
          </a:xfrm>
          <a:prstGeom prst="rect">
            <a:avLst/>
          </a:prstGeom>
          <a:noFill/>
        </p:spPr>
        <p:txBody>
          <a:bodyPr wrap="square" rtlCol="0">
            <a:spAutoFit/>
          </a:bodyPr>
          <a:lstStyle/>
          <a:p>
            <a:r>
              <a:rPr kumimoji="1" lang="ja-JP" altLang="en-US" sz="600" b="1" dirty="0"/>
              <a:t> にっ　 ぽん   せい      ふ　　　　　　　　　　　にん    か</a:t>
            </a:r>
            <a:endParaRPr kumimoji="1" lang="en-US" altLang="ja-JP" sz="600" b="1" dirty="0"/>
          </a:p>
        </p:txBody>
      </p:sp>
      <p:sp>
        <p:nvSpPr>
          <p:cNvPr id="89895" name="テキスト ボックス 89894">
            <a:extLst>
              <a:ext uri="{FF2B5EF4-FFF2-40B4-BE49-F238E27FC236}">
                <a16:creationId xmlns:a16="http://schemas.microsoft.com/office/drawing/2014/main" id="{91BF97DB-15D8-C082-1BF4-3667C8EDF80D}"/>
              </a:ext>
            </a:extLst>
          </p:cNvPr>
          <p:cNvSpPr txBox="1"/>
          <p:nvPr/>
        </p:nvSpPr>
        <p:spPr>
          <a:xfrm>
            <a:off x="507211" y="4712784"/>
            <a:ext cx="392381" cy="184666"/>
          </a:xfrm>
          <a:prstGeom prst="rect">
            <a:avLst/>
          </a:prstGeom>
          <a:noFill/>
        </p:spPr>
        <p:txBody>
          <a:bodyPr wrap="square" rtlCol="0">
            <a:spAutoFit/>
          </a:bodyPr>
          <a:lstStyle/>
          <a:p>
            <a:r>
              <a:rPr kumimoji="1" lang="ja-JP" altLang="en-US" sz="600" b="1" dirty="0"/>
              <a:t>ずみ</a:t>
            </a:r>
            <a:endParaRPr kumimoji="1" lang="en-US" altLang="ja-JP" sz="600" b="1" dirty="0"/>
          </a:p>
        </p:txBody>
      </p:sp>
      <p:sp>
        <p:nvSpPr>
          <p:cNvPr id="89896" name="テキスト ボックス 89895">
            <a:extLst>
              <a:ext uri="{FF2B5EF4-FFF2-40B4-BE49-F238E27FC236}">
                <a16:creationId xmlns:a16="http://schemas.microsoft.com/office/drawing/2014/main" id="{B3364396-F697-38BA-7093-81A764771223}"/>
              </a:ext>
            </a:extLst>
          </p:cNvPr>
          <p:cNvSpPr txBox="1"/>
          <p:nvPr/>
        </p:nvSpPr>
        <p:spPr>
          <a:xfrm>
            <a:off x="2523435" y="4712784"/>
            <a:ext cx="1986371" cy="276999"/>
          </a:xfrm>
          <a:prstGeom prst="rect">
            <a:avLst/>
          </a:prstGeom>
          <a:noFill/>
        </p:spPr>
        <p:txBody>
          <a:bodyPr wrap="square" rtlCol="0">
            <a:spAutoFit/>
          </a:bodyPr>
          <a:lstStyle/>
          <a:p>
            <a:r>
              <a:rPr kumimoji="1" lang="ja-JP" altLang="en-US" sz="600" b="1" dirty="0"/>
              <a:t>　と　　　ばく　　　　　　　　い　　ほう　　　　　　にっ　　ぽん</a:t>
            </a:r>
            <a:endParaRPr kumimoji="1" lang="en-US" altLang="ja-JP" sz="600" b="1" dirty="0"/>
          </a:p>
          <a:p>
            <a:endParaRPr kumimoji="1" lang="en-US" altLang="ja-JP" sz="600" b="1" dirty="0"/>
          </a:p>
        </p:txBody>
      </p:sp>
      <p:sp>
        <p:nvSpPr>
          <p:cNvPr id="89897" name="テキスト ボックス 89896">
            <a:extLst>
              <a:ext uri="{FF2B5EF4-FFF2-40B4-BE49-F238E27FC236}">
                <a16:creationId xmlns:a16="http://schemas.microsoft.com/office/drawing/2014/main" id="{686D765B-25DD-EEE3-93BA-FEC98F5A3922}"/>
              </a:ext>
            </a:extLst>
          </p:cNvPr>
          <p:cNvSpPr txBox="1"/>
          <p:nvPr/>
        </p:nvSpPr>
        <p:spPr>
          <a:xfrm>
            <a:off x="6250839" y="4716402"/>
            <a:ext cx="576064" cy="184666"/>
          </a:xfrm>
          <a:prstGeom prst="rect">
            <a:avLst/>
          </a:prstGeom>
          <a:noFill/>
        </p:spPr>
        <p:txBody>
          <a:bodyPr wrap="square" rtlCol="0">
            <a:spAutoFit/>
          </a:bodyPr>
          <a:lstStyle/>
          <a:p>
            <a:r>
              <a:rPr kumimoji="1" lang="ja-JP" altLang="en-US" sz="600" b="1" dirty="0"/>
              <a:t> え</a:t>
            </a:r>
            <a:endParaRPr kumimoji="1" lang="en-US" altLang="ja-JP" sz="600" b="1" dirty="0"/>
          </a:p>
        </p:txBody>
      </p:sp>
      <p:sp>
        <p:nvSpPr>
          <p:cNvPr id="28" name="テキスト ボックス 27">
            <a:extLst>
              <a:ext uri="{FF2B5EF4-FFF2-40B4-BE49-F238E27FC236}">
                <a16:creationId xmlns:a16="http://schemas.microsoft.com/office/drawing/2014/main" id="{82F5DADD-5944-EDB4-77F0-AD1822D1B9B4}"/>
              </a:ext>
            </a:extLst>
          </p:cNvPr>
          <p:cNvSpPr txBox="1"/>
          <p:nvPr/>
        </p:nvSpPr>
        <p:spPr>
          <a:xfrm>
            <a:off x="728191" y="5624427"/>
            <a:ext cx="1126341" cy="276999"/>
          </a:xfrm>
          <a:prstGeom prst="rect">
            <a:avLst/>
          </a:prstGeom>
          <a:noFill/>
        </p:spPr>
        <p:txBody>
          <a:bodyPr wrap="square" rtlCol="0">
            <a:spAutoFit/>
          </a:bodyPr>
          <a:lstStyle/>
          <a:p>
            <a:r>
              <a:rPr kumimoji="1" lang="ja-JP" altLang="en-US" sz="600" b="1" dirty="0"/>
              <a:t>にっ　ぽん　　　こく　ない</a:t>
            </a:r>
            <a:endParaRPr kumimoji="1" lang="en-US" altLang="ja-JP" sz="600" b="1" dirty="0"/>
          </a:p>
          <a:p>
            <a:endParaRPr kumimoji="1" lang="en-US" altLang="ja-JP" sz="600" b="1" dirty="0"/>
          </a:p>
        </p:txBody>
      </p:sp>
      <p:sp>
        <p:nvSpPr>
          <p:cNvPr id="89890" name="テキスト ボックス 89889">
            <a:extLst>
              <a:ext uri="{FF2B5EF4-FFF2-40B4-BE49-F238E27FC236}">
                <a16:creationId xmlns:a16="http://schemas.microsoft.com/office/drawing/2014/main" id="{5CF0610C-A755-17F7-8C36-39416FD034FE}"/>
              </a:ext>
            </a:extLst>
          </p:cNvPr>
          <p:cNvSpPr txBox="1"/>
          <p:nvPr/>
        </p:nvSpPr>
        <p:spPr>
          <a:xfrm>
            <a:off x="2625306" y="5578261"/>
            <a:ext cx="1442638" cy="184666"/>
          </a:xfrm>
          <a:prstGeom prst="rect">
            <a:avLst/>
          </a:prstGeom>
          <a:noFill/>
        </p:spPr>
        <p:txBody>
          <a:bodyPr wrap="square" rtlCol="0">
            <a:spAutoFit/>
          </a:bodyPr>
          <a:lstStyle/>
          <a:p>
            <a:r>
              <a:rPr kumimoji="1" lang="ja-JP" altLang="en-US" sz="600" b="1" dirty="0"/>
              <a:t>と　　 ばく　　　　　　　　　　　　い　　ほう</a:t>
            </a:r>
            <a:endParaRPr kumimoji="1" lang="en-US" altLang="ja-JP" sz="600" b="1" dirty="0"/>
          </a:p>
        </p:txBody>
      </p:sp>
      <p:sp>
        <p:nvSpPr>
          <p:cNvPr id="89898" name="テキスト ボックス 89897">
            <a:extLst>
              <a:ext uri="{FF2B5EF4-FFF2-40B4-BE49-F238E27FC236}">
                <a16:creationId xmlns:a16="http://schemas.microsoft.com/office/drawing/2014/main" id="{E555B2F4-C92F-0959-FC19-0178899786E8}"/>
              </a:ext>
            </a:extLst>
          </p:cNvPr>
          <p:cNvSpPr txBox="1"/>
          <p:nvPr/>
        </p:nvSpPr>
        <p:spPr>
          <a:xfrm>
            <a:off x="5114038" y="5565042"/>
            <a:ext cx="538082" cy="184666"/>
          </a:xfrm>
          <a:prstGeom prst="rect">
            <a:avLst/>
          </a:prstGeom>
          <a:noFill/>
        </p:spPr>
        <p:txBody>
          <a:bodyPr wrap="square" rtlCol="0">
            <a:spAutoFit/>
          </a:bodyPr>
          <a:lstStyle/>
          <a:p>
            <a:r>
              <a:rPr kumimoji="1" lang="ja-JP" altLang="en-US" sz="600" b="1" dirty="0"/>
              <a:t>と　　 ばく</a:t>
            </a:r>
            <a:endParaRPr kumimoji="1" lang="en-US" altLang="ja-JP" sz="600" b="1" dirty="0"/>
          </a:p>
        </p:txBody>
      </p:sp>
      <p:sp>
        <p:nvSpPr>
          <p:cNvPr id="89899" name="テキスト ボックス 89898">
            <a:extLst>
              <a:ext uri="{FF2B5EF4-FFF2-40B4-BE49-F238E27FC236}">
                <a16:creationId xmlns:a16="http://schemas.microsoft.com/office/drawing/2014/main" id="{ED6E06EF-4051-7CE5-7C35-CF66147CE5BB}"/>
              </a:ext>
            </a:extLst>
          </p:cNvPr>
          <p:cNvSpPr txBox="1"/>
          <p:nvPr/>
        </p:nvSpPr>
        <p:spPr>
          <a:xfrm>
            <a:off x="8552555" y="5578261"/>
            <a:ext cx="538082" cy="184666"/>
          </a:xfrm>
          <a:prstGeom prst="rect">
            <a:avLst/>
          </a:prstGeom>
          <a:noFill/>
        </p:spPr>
        <p:txBody>
          <a:bodyPr wrap="square" rtlCol="0">
            <a:spAutoFit/>
          </a:bodyPr>
          <a:lstStyle/>
          <a:p>
            <a:r>
              <a:rPr kumimoji="1" lang="ja-JP" altLang="en-US" sz="600" b="1" dirty="0"/>
              <a:t>うん　えい</a:t>
            </a:r>
            <a:endParaRPr kumimoji="1" lang="en-US" altLang="ja-JP" sz="600" b="1" dirty="0"/>
          </a:p>
        </p:txBody>
      </p:sp>
      <p:sp>
        <p:nvSpPr>
          <p:cNvPr id="89900" name="テキスト ボックス 89899">
            <a:extLst>
              <a:ext uri="{FF2B5EF4-FFF2-40B4-BE49-F238E27FC236}">
                <a16:creationId xmlns:a16="http://schemas.microsoft.com/office/drawing/2014/main" id="{7CE1FCC1-3A4B-782A-8656-F29F00926BFE}"/>
              </a:ext>
            </a:extLst>
          </p:cNvPr>
          <p:cNvSpPr txBox="1"/>
          <p:nvPr/>
        </p:nvSpPr>
        <p:spPr>
          <a:xfrm>
            <a:off x="526202" y="5876915"/>
            <a:ext cx="1317382" cy="184666"/>
          </a:xfrm>
          <a:prstGeom prst="rect">
            <a:avLst/>
          </a:prstGeom>
          <a:noFill/>
        </p:spPr>
        <p:txBody>
          <a:bodyPr wrap="square" rtlCol="0">
            <a:spAutoFit/>
          </a:bodyPr>
          <a:lstStyle/>
          <a:p>
            <a:r>
              <a:rPr kumimoji="1" lang="ja-JP" altLang="en-US" sz="600" b="1" dirty="0"/>
              <a:t>り　　　よう　　　　　　　い　　　ほう</a:t>
            </a:r>
            <a:endParaRPr kumimoji="1" lang="en-US" altLang="ja-JP" sz="600" b="1" dirty="0"/>
          </a:p>
        </p:txBody>
      </p:sp>
      <p:sp>
        <p:nvSpPr>
          <p:cNvPr id="89901" name="テキスト ボックス 89900">
            <a:extLst>
              <a:ext uri="{FF2B5EF4-FFF2-40B4-BE49-F238E27FC236}">
                <a16:creationId xmlns:a16="http://schemas.microsoft.com/office/drawing/2014/main" id="{00EB5E8A-B43D-1FC9-B297-953C15DC217E}"/>
              </a:ext>
            </a:extLst>
          </p:cNvPr>
          <p:cNvSpPr txBox="1"/>
          <p:nvPr/>
        </p:nvSpPr>
        <p:spPr>
          <a:xfrm>
            <a:off x="6454852" y="5876915"/>
            <a:ext cx="565819" cy="184666"/>
          </a:xfrm>
          <a:prstGeom prst="rect">
            <a:avLst/>
          </a:prstGeom>
          <a:noFill/>
        </p:spPr>
        <p:txBody>
          <a:bodyPr wrap="square" rtlCol="0">
            <a:spAutoFit/>
          </a:bodyPr>
          <a:lstStyle/>
          <a:p>
            <a:r>
              <a:rPr kumimoji="1" lang="ja-JP" altLang="en-US" sz="600" b="1" dirty="0">
                <a:solidFill>
                  <a:srgbClr val="FF0000"/>
                </a:solidFill>
              </a:rPr>
              <a:t>そん    ざい</a:t>
            </a:r>
            <a:endParaRPr kumimoji="1" lang="en-US" altLang="ja-JP" sz="600" b="1" dirty="0">
              <a:solidFill>
                <a:srgbClr val="FF0000"/>
              </a:solidFill>
            </a:endParaRPr>
          </a:p>
        </p:txBody>
      </p:sp>
    </p:spTree>
    <p:extLst>
      <p:ext uri="{BB962C8B-B14F-4D97-AF65-F5344CB8AC3E}">
        <p14:creationId xmlns:p14="http://schemas.microsoft.com/office/powerpoint/2010/main" val="176391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xEl>
                                              <p:pRg st="4" end="4"/>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988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988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989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989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989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989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989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6">
                                            <p:txEl>
                                              <p:pRg st="6" end="6"/>
                                            </p:txEl>
                                          </p:spTgt>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9896"/>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989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989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989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989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9900"/>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89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P spid="3" grpId="0"/>
      <p:bldP spid="4" grpId="0"/>
      <p:bldP spid="5" grpId="0"/>
      <p:bldP spid="6" grpId="0"/>
      <p:bldP spid="7" grpId="0"/>
      <p:bldP spid="8" grpId="0"/>
      <p:bldP spid="9" grpId="0"/>
      <p:bldP spid="10" grpId="0"/>
      <p:bldP spid="11" grpId="0"/>
      <p:bldP spid="12" grpId="0"/>
      <p:bldP spid="13" grpId="0"/>
      <p:bldP spid="14" grpId="0"/>
      <p:bldP spid="15" grpId="0"/>
      <p:bldP spid="17" grpId="0"/>
      <p:bldP spid="18" grpId="0"/>
      <p:bldP spid="19" grpId="0"/>
      <p:bldP spid="20" grpId="0"/>
      <p:bldP spid="21" grpId="0"/>
      <p:bldP spid="22" grpId="0"/>
      <p:bldP spid="23" grpId="0"/>
      <p:bldP spid="24" grpId="0"/>
      <p:bldP spid="25" grpId="0"/>
      <p:bldP spid="26" grpId="0"/>
      <p:bldP spid="27" grpId="0"/>
      <p:bldP spid="29" grpId="0"/>
      <p:bldP spid="30" grpId="0"/>
      <p:bldP spid="31" grpId="0"/>
      <p:bldP spid="89888" grpId="0"/>
      <p:bldP spid="89889" grpId="0"/>
      <p:bldP spid="89891" grpId="0"/>
      <p:bldP spid="89892" grpId="0"/>
      <p:bldP spid="89893" grpId="0"/>
      <p:bldP spid="89894" grpId="0"/>
      <p:bldP spid="89895" grpId="0"/>
      <p:bldP spid="89896" grpId="0"/>
      <p:bldP spid="89897" grpId="0"/>
      <p:bldP spid="28" grpId="0"/>
      <p:bldP spid="89890" grpId="0"/>
      <p:bldP spid="89898" grpId="0"/>
      <p:bldP spid="89899" grpId="0"/>
      <p:bldP spid="89900" grpId="0"/>
      <p:bldP spid="899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73594957-E814-5B08-2B90-36F28D584D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48420" y="-54386"/>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688973"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704725" y="2468293"/>
            <a:ext cx="1968305" cy="1993875"/>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a:extLst>
              <a:ext uri="{FF2B5EF4-FFF2-40B4-BE49-F238E27FC236}">
                <a16:creationId xmlns:a16="http://schemas.microsoft.com/office/drawing/2014/main" id="{BD465595-261C-5AA2-487F-C5E68F7225DC}"/>
              </a:ext>
            </a:extLst>
          </p:cNvPr>
          <p:cNvGrpSpPr/>
          <p:nvPr/>
        </p:nvGrpSpPr>
        <p:grpSpPr>
          <a:xfrm>
            <a:off x="2115664" y="1828345"/>
            <a:ext cx="2834884" cy="4517762"/>
            <a:chOff x="85981" y="1823882"/>
            <a:chExt cx="2834884" cy="4517762"/>
          </a:xfrm>
        </p:grpSpPr>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414896AE-4661-3A66-E682-9BC9C292B1D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吹き出し: 円形 15">
            <a:extLst>
              <a:ext uri="{FF2B5EF4-FFF2-40B4-BE49-F238E27FC236}">
                <a16:creationId xmlns:a16="http://schemas.microsoft.com/office/drawing/2014/main" id="{AD868818-A9AC-3290-C595-545138F57470}"/>
              </a:ext>
            </a:extLst>
          </p:cNvPr>
          <p:cNvSpPr/>
          <p:nvPr/>
        </p:nvSpPr>
        <p:spPr>
          <a:xfrm>
            <a:off x="56987" y="1188228"/>
            <a:ext cx="3124646" cy="1897950"/>
          </a:xfrm>
          <a:prstGeom prst="wedgeEllipseCallout">
            <a:avLst>
              <a:gd name="adj1" fmla="val 49114"/>
              <a:gd name="adj2" fmla="val 4910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無料だし、試しにやってみよう。</a:t>
            </a:r>
            <a:endParaRPr kumimoji="1" lang="en-US" altLang="ja-JP" sz="2400" dirty="0">
              <a:solidFill>
                <a:schemeClr val="tx1"/>
              </a:solidFill>
            </a:endParaRPr>
          </a:p>
        </p:txBody>
      </p:sp>
      <p:sp>
        <p:nvSpPr>
          <p:cNvPr id="15" name="吹き出し: 円形 14">
            <a:extLst>
              <a:ext uri="{FF2B5EF4-FFF2-40B4-BE49-F238E27FC236}">
                <a16:creationId xmlns:a16="http://schemas.microsoft.com/office/drawing/2014/main" id="{37DD0F12-F298-07BA-D3F8-845E48340A90}"/>
              </a:ext>
            </a:extLst>
          </p:cNvPr>
          <p:cNvSpPr/>
          <p:nvPr/>
        </p:nvSpPr>
        <p:spPr>
          <a:xfrm>
            <a:off x="188839" y="4246552"/>
            <a:ext cx="3124646" cy="1897950"/>
          </a:xfrm>
          <a:prstGeom prst="wedgeEllipseCallout">
            <a:avLst>
              <a:gd name="adj1" fmla="val 44132"/>
              <a:gd name="adj2" fmla="val -4520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たくさん勝って</a:t>
            </a:r>
            <a:endParaRPr kumimoji="1" lang="en-US" altLang="ja-JP" sz="2400" dirty="0">
              <a:solidFill>
                <a:schemeClr val="tx1"/>
              </a:solidFill>
            </a:endParaRPr>
          </a:p>
          <a:p>
            <a:pPr algn="ctr"/>
            <a:r>
              <a:rPr kumimoji="1" lang="ja-JP" altLang="en-US" sz="2400" dirty="0">
                <a:solidFill>
                  <a:schemeClr val="tx1"/>
                </a:solidFill>
              </a:rPr>
              <a:t>ポイントを獲得していこう。</a:t>
            </a:r>
            <a:endParaRPr kumimoji="1" lang="en-US" altLang="ja-JP" sz="2400" dirty="0">
              <a:solidFill>
                <a:schemeClr val="tx1"/>
              </a:solidFill>
            </a:endParaRPr>
          </a:p>
        </p:txBody>
      </p:sp>
      <p:sp>
        <p:nvSpPr>
          <p:cNvPr id="13" name="吹き出し: 円形 12">
            <a:extLst>
              <a:ext uri="{FF2B5EF4-FFF2-40B4-BE49-F238E27FC236}">
                <a16:creationId xmlns:a16="http://schemas.microsoft.com/office/drawing/2014/main" id="{BAC9D6A2-4FA8-AE95-C1BE-B4999ED5E1FA}"/>
              </a:ext>
            </a:extLst>
          </p:cNvPr>
          <p:cNvSpPr/>
          <p:nvPr/>
        </p:nvSpPr>
        <p:spPr>
          <a:xfrm>
            <a:off x="5335786" y="942624"/>
            <a:ext cx="3124646" cy="1897950"/>
          </a:xfrm>
          <a:prstGeom prst="wedgeEllipseCallout">
            <a:avLst>
              <a:gd name="adj1" fmla="val -33075"/>
              <a:gd name="adj2" fmla="val 5576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簡単なゲームだから、勝ち負けも分かりやすいよ。</a:t>
            </a:r>
            <a:endParaRPr kumimoji="1" lang="en-US" altLang="ja-JP" sz="2400" dirty="0">
              <a:solidFill>
                <a:schemeClr val="tx1"/>
              </a:solidFill>
            </a:endParaRPr>
          </a:p>
        </p:txBody>
      </p:sp>
      <p:sp>
        <p:nvSpPr>
          <p:cNvPr id="2" name="テキスト ボックス 1">
            <a:extLst>
              <a:ext uri="{FF2B5EF4-FFF2-40B4-BE49-F238E27FC236}">
                <a16:creationId xmlns:a16="http://schemas.microsoft.com/office/drawing/2014/main" id="{E2FF3B60-C4AE-6CE0-24E8-BF55E5B1AD16}"/>
              </a:ext>
            </a:extLst>
          </p:cNvPr>
          <p:cNvSpPr txBox="1"/>
          <p:nvPr/>
        </p:nvSpPr>
        <p:spPr>
          <a:xfrm>
            <a:off x="505868" y="1676155"/>
            <a:ext cx="1761876" cy="215444"/>
          </a:xfrm>
          <a:prstGeom prst="rect">
            <a:avLst/>
          </a:prstGeom>
          <a:noFill/>
        </p:spPr>
        <p:txBody>
          <a:bodyPr wrap="square" rtlCol="0">
            <a:spAutoFit/>
          </a:bodyPr>
          <a:lstStyle/>
          <a:p>
            <a:r>
              <a:rPr kumimoji="1" lang="ja-JP" altLang="en-US" sz="800" b="1" dirty="0"/>
              <a:t> む     りょう                             ため</a:t>
            </a:r>
          </a:p>
        </p:txBody>
      </p:sp>
      <p:sp>
        <p:nvSpPr>
          <p:cNvPr id="4" name="テキスト ボックス 3">
            <a:extLst>
              <a:ext uri="{FF2B5EF4-FFF2-40B4-BE49-F238E27FC236}">
                <a16:creationId xmlns:a16="http://schemas.microsoft.com/office/drawing/2014/main" id="{F55F302B-3F45-4B7A-F8D7-C6960045C247}"/>
              </a:ext>
            </a:extLst>
          </p:cNvPr>
          <p:cNvSpPr txBox="1"/>
          <p:nvPr/>
        </p:nvSpPr>
        <p:spPr>
          <a:xfrm>
            <a:off x="5850956" y="1225550"/>
            <a:ext cx="710038" cy="215444"/>
          </a:xfrm>
          <a:prstGeom prst="rect">
            <a:avLst/>
          </a:prstGeom>
          <a:noFill/>
        </p:spPr>
        <p:txBody>
          <a:bodyPr wrap="square" rtlCol="0">
            <a:spAutoFit/>
          </a:bodyPr>
          <a:lstStyle/>
          <a:p>
            <a:r>
              <a:rPr kumimoji="1" lang="ja-JP" altLang="en-US" sz="800" b="1" dirty="0"/>
              <a:t>かん　 たん</a:t>
            </a:r>
          </a:p>
        </p:txBody>
      </p:sp>
      <p:sp>
        <p:nvSpPr>
          <p:cNvPr id="5" name="テキスト ボックス 4">
            <a:extLst>
              <a:ext uri="{FF2B5EF4-FFF2-40B4-BE49-F238E27FC236}">
                <a16:creationId xmlns:a16="http://schemas.microsoft.com/office/drawing/2014/main" id="{90C8696A-FE92-9469-826E-436034526E48}"/>
              </a:ext>
            </a:extLst>
          </p:cNvPr>
          <p:cNvSpPr txBox="1"/>
          <p:nvPr/>
        </p:nvSpPr>
        <p:spPr>
          <a:xfrm>
            <a:off x="6560994" y="1619010"/>
            <a:ext cx="963334" cy="215444"/>
          </a:xfrm>
          <a:prstGeom prst="rect">
            <a:avLst/>
          </a:prstGeom>
          <a:noFill/>
        </p:spPr>
        <p:txBody>
          <a:bodyPr wrap="square" rtlCol="0">
            <a:spAutoFit/>
          </a:bodyPr>
          <a:lstStyle/>
          <a:p>
            <a:r>
              <a:rPr kumimoji="1" lang="ja-JP" altLang="en-US" sz="800" b="1" dirty="0"/>
              <a:t>か　　　　　　 まけ</a:t>
            </a:r>
            <a:endParaRPr kumimoji="1" lang="en-US" altLang="ja-JP" sz="800" b="1" dirty="0"/>
          </a:p>
        </p:txBody>
      </p:sp>
      <p:sp>
        <p:nvSpPr>
          <p:cNvPr id="10" name="テキスト ボックス 9">
            <a:extLst>
              <a:ext uri="{FF2B5EF4-FFF2-40B4-BE49-F238E27FC236}">
                <a16:creationId xmlns:a16="http://schemas.microsoft.com/office/drawing/2014/main" id="{BD172AE6-9899-61B4-61F3-F6FDF7E0A2B5}"/>
              </a:ext>
            </a:extLst>
          </p:cNvPr>
          <p:cNvSpPr txBox="1"/>
          <p:nvPr/>
        </p:nvSpPr>
        <p:spPr>
          <a:xfrm>
            <a:off x="5806480" y="1967111"/>
            <a:ext cx="277688" cy="215444"/>
          </a:xfrm>
          <a:prstGeom prst="rect">
            <a:avLst/>
          </a:prstGeom>
          <a:noFill/>
        </p:spPr>
        <p:txBody>
          <a:bodyPr wrap="square" rtlCol="0">
            <a:spAutoFit/>
          </a:bodyPr>
          <a:lstStyle/>
          <a:p>
            <a:r>
              <a:rPr kumimoji="1" lang="ja-JP" altLang="en-US" sz="800" b="1" dirty="0"/>
              <a:t>わ</a:t>
            </a:r>
            <a:endParaRPr kumimoji="1" lang="en-US" altLang="ja-JP" sz="800" b="1" dirty="0"/>
          </a:p>
        </p:txBody>
      </p:sp>
      <p:sp>
        <p:nvSpPr>
          <p:cNvPr id="11" name="テキスト ボックス 10">
            <a:extLst>
              <a:ext uri="{FF2B5EF4-FFF2-40B4-BE49-F238E27FC236}">
                <a16:creationId xmlns:a16="http://schemas.microsoft.com/office/drawing/2014/main" id="{9CA1A281-6641-D880-78A2-A17FF5DA5F9E}"/>
              </a:ext>
            </a:extLst>
          </p:cNvPr>
          <p:cNvSpPr txBox="1"/>
          <p:nvPr/>
        </p:nvSpPr>
        <p:spPr>
          <a:xfrm>
            <a:off x="1864993" y="4506334"/>
            <a:ext cx="250670" cy="215444"/>
          </a:xfrm>
          <a:prstGeom prst="rect">
            <a:avLst/>
          </a:prstGeom>
          <a:noFill/>
        </p:spPr>
        <p:txBody>
          <a:bodyPr wrap="square" rtlCol="0">
            <a:spAutoFit/>
          </a:bodyPr>
          <a:lstStyle/>
          <a:p>
            <a:r>
              <a:rPr kumimoji="1" lang="ja-JP" altLang="en-US" sz="800" b="1" dirty="0"/>
              <a:t>か</a:t>
            </a:r>
          </a:p>
        </p:txBody>
      </p:sp>
      <p:sp>
        <p:nvSpPr>
          <p:cNvPr id="12" name="テキスト ボックス 11">
            <a:extLst>
              <a:ext uri="{FF2B5EF4-FFF2-40B4-BE49-F238E27FC236}">
                <a16:creationId xmlns:a16="http://schemas.microsoft.com/office/drawing/2014/main" id="{58216E56-AA1E-8FB7-9D27-C90213C4A36E}"/>
              </a:ext>
            </a:extLst>
          </p:cNvPr>
          <p:cNvSpPr txBox="1"/>
          <p:nvPr/>
        </p:nvSpPr>
        <p:spPr>
          <a:xfrm>
            <a:off x="1923652" y="4924999"/>
            <a:ext cx="704131" cy="215444"/>
          </a:xfrm>
          <a:prstGeom prst="rect">
            <a:avLst/>
          </a:prstGeom>
          <a:noFill/>
        </p:spPr>
        <p:txBody>
          <a:bodyPr wrap="square" rtlCol="0">
            <a:spAutoFit/>
          </a:bodyPr>
          <a:lstStyle/>
          <a:p>
            <a:r>
              <a:rPr kumimoji="1" lang="ja-JP" altLang="en-US" sz="800" b="1" dirty="0"/>
              <a:t> かく     とく</a:t>
            </a:r>
          </a:p>
        </p:txBody>
      </p:sp>
      <p:sp>
        <p:nvSpPr>
          <p:cNvPr id="14" name="テキスト ボックス 13">
            <a:extLst>
              <a:ext uri="{FF2B5EF4-FFF2-40B4-BE49-F238E27FC236}">
                <a16:creationId xmlns:a16="http://schemas.microsoft.com/office/drawing/2014/main" id="{26CFC049-A67F-299D-5176-087608D406B7}"/>
              </a:ext>
            </a:extLst>
          </p:cNvPr>
          <p:cNvSpPr txBox="1"/>
          <p:nvPr/>
        </p:nvSpPr>
        <p:spPr>
          <a:xfrm>
            <a:off x="2871734" y="-60885"/>
            <a:ext cx="425896" cy="215444"/>
          </a:xfrm>
          <a:prstGeom prst="rect">
            <a:avLst/>
          </a:prstGeom>
          <a:noFill/>
        </p:spPr>
        <p:txBody>
          <a:bodyPr wrap="square" rtlCol="0">
            <a:spAutoFit/>
          </a:bodyPr>
          <a:lstStyle/>
          <a:p>
            <a:r>
              <a:rPr kumimoji="1" lang="ja-JP" altLang="en-US" sz="800" dirty="0">
                <a:solidFill>
                  <a:schemeClr val="bg1"/>
                </a:solidFill>
              </a:rPr>
              <a:t>おも</a:t>
            </a:r>
            <a:endParaRPr kumimoji="1" lang="en-US" altLang="ja-JP" sz="800" dirty="0">
              <a:solidFill>
                <a:schemeClr val="bg1"/>
              </a:solidFill>
            </a:endParaRPr>
          </a:p>
        </p:txBody>
      </p:sp>
    </p:spTree>
    <p:extLst>
      <p:ext uri="{BB962C8B-B14F-4D97-AF65-F5344CB8AC3E}">
        <p14:creationId xmlns:p14="http://schemas.microsoft.com/office/powerpoint/2010/main" val="355889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13" grpId="0" animBg="1"/>
      <p:bldP spid="2" grpId="0"/>
      <p:bldP spid="4" grpId="0"/>
      <p:bldP spid="5"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13438A07-44E1-8FE3-DED9-39A3E7DF5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3338" y="-55815"/>
            <a:ext cx="9240838" cy="868363"/>
            <a:chOff x="-21" y="-46"/>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 y="-46"/>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409005"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24757" y="2468293"/>
            <a:ext cx="1968305" cy="19938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35696" y="3844283"/>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414896AE-4661-3A66-E682-9BC9C292B1D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33548" y="1828345"/>
            <a:ext cx="2099296" cy="2425175"/>
          </a:xfrm>
          <a:prstGeom prst="rect">
            <a:avLst/>
          </a:prstGeom>
          <a:noFill/>
          <a:extLst>
            <a:ext uri="{909E8E84-426E-40DD-AFC4-6F175D3DCCD1}">
              <a14:hiddenFill xmlns:a14="http://schemas.microsoft.com/office/drawing/2010/main">
                <a:solidFill>
                  <a:srgbClr val="FFFFFF"/>
                </a:solidFill>
              </a14:hiddenFill>
            </a:ext>
          </a:extLst>
        </p:spPr>
      </p:pic>
      <p:sp>
        <p:nvSpPr>
          <p:cNvPr id="2" name="吹き出し: 円形 1">
            <a:extLst>
              <a:ext uri="{FF2B5EF4-FFF2-40B4-BE49-F238E27FC236}">
                <a16:creationId xmlns:a16="http://schemas.microsoft.com/office/drawing/2014/main" id="{AD868818-A9AC-3290-C595-545138F57470}"/>
              </a:ext>
            </a:extLst>
          </p:cNvPr>
          <p:cNvSpPr/>
          <p:nvPr/>
        </p:nvSpPr>
        <p:spPr>
          <a:xfrm>
            <a:off x="158550" y="956188"/>
            <a:ext cx="3124646" cy="1897950"/>
          </a:xfrm>
          <a:prstGeom prst="wedgeEllipseCallout">
            <a:avLst>
              <a:gd name="adj1" fmla="val 38841"/>
              <a:gd name="adj2" fmla="val 5576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よし、ポイントもたまったし、お金に交換しよう。</a:t>
            </a:r>
            <a:endParaRPr kumimoji="1" lang="en-US" altLang="ja-JP" sz="2400" dirty="0">
              <a:solidFill>
                <a:schemeClr val="tx1"/>
              </a:solidFill>
            </a:endParaRPr>
          </a:p>
        </p:txBody>
      </p:sp>
      <p:grpSp>
        <p:nvGrpSpPr>
          <p:cNvPr id="11" name="グループ化 10">
            <a:extLst>
              <a:ext uri="{FF2B5EF4-FFF2-40B4-BE49-F238E27FC236}">
                <a16:creationId xmlns:a16="http://schemas.microsoft.com/office/drawing/2014/main" id="{37B9A10E-6A8B-DCC4-A9D5-F23DDBC6C6A5}"/>
              </a:ext>
            </a:extLst>
          </p:cNvPr>
          <p:cNvGrpSpPr/>
          <p:nvPr/>
        </p:nvGrpSpPr>
        <p:grpSpPr>
          <a:xfrm>
            <a:off x="6577958" y="2402488"/>
            <a:ext cx="2680602" cy="3947162"/>
            <a:chOff x="6577958" y="2402488"/>
            <a:chExt cx="2680602" cy="3947162"/>
          </a:xfrm>
        </p:grpSpPr>
        <p:pic>
          <p:nvPicPr>
            <p:cNvPr id="10"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696DAA17-B111-C4B1-2F2A-800A55CC34D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6767286" y="4229148"/>
              <a:ext cx="2491274" cy="21205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Users\crestec\Desktop\平井作業フォルダ\CEC_2018年度用(捨てないで！)\ペープサート教材\ペープサート教材_イラスト集_Delivery\ペープサート教材_イラスト集\キャラ\中学生女子\005_中学女子A_焦る.png">
              <a:extLst>
                <a:ext uri="{FF2B5EF4-FFF2-40B4-BE49-F238E27FC236}">
                  <a16:creationId xmlns:a16="http://schemas.microsoft.com/office/drawing/2014/main" id="{4C23DDFA-C5FA-013C-7237-DD66041C8AE1}"/>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6577958" y="2402488"/>
              <a:ext cx="2639144" cy="2120502"/>
            </a:xfrm>
            <a:prstGeom prst="rect">
              <a:avLst/>
            </a:prstGeom>
            <a:noFill/>
            <a:extLst>
              <a:ext uri="{909E8E84-426E-40DD-AFC4-6F175D3DCCD1}">
                <a14:hiddenFill xmlns:a14="http://schemas.microsoft.com/office/drawing/2010/main">
                  <a:solidFill>
                    <a:srgbClr val="FFFFFF"/>
                  </a:solidFill>
                </a14:hiddenFill>
              </a:ext>
            </a:extLst>
          </p:spPr>
        </p:pic>
      </p:grpSp>
      <p:pic>
        <p:nvPicPr>
          <p:cNvPr id="17" name="Picture 28" descr="C:\Users\crestec\Desktop\平井作業フォルダ\CEC_2018年度用(捨てないで！)\ペープサート教材\ペープサート教材_イラスト集_Delivery\ペープサート教材_イラスト集\キャラ\小学校高学年男子\010_小学高学年男子B_焦る.png">
            <a:extLst>
              <a:ext uri="{FF2B5EF4-FFF2-40B4-BE49-F238E27FC236}">
                <a16:creationId xmlns:a16="http://schemas.microsoft.com/office/drawing/2014/main" id="{AB4D7B59-3570-4A05-5BB4-5F549B70459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387243" y="2175066"/>
            <a:ext cx="1971406" cy="23482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C:\Users\crestec\Desktop\平井作業フォルダ\CEC_2018年度用(捨てないで！)\ペープサート教材\ペープサート教材_イラスト集_Delivery\ペープサート教材_イラスト集\キャラ\中学生男子\001_中学男子A_驚く.png">
            <a:extLst>
              <a:ext uri="{FF2B5EF4-FFF2-40B4-BE49-F238E27FC236}">
                <a16:creationId xmlns:a16="http://schemas.microsoft.com/office/drawing/2014/main" id="{D2D6AB59-D82C-A59F-3F84-8AC35955B5F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53221" y="1831721"/>
            <a:ext cx="2114548" cy="2442796"/>
          </a:xfrm>
          <a:prstGeom prst="rect">
            <a:avLst/>
          </a:prstGeom>
          <a:noFill/>
          <a:extLst>
            <a:ext uri="{909E8E84-426E-40DD-AFC4-6F175D3DCCD1}">
              <a14:hiddenFill xmlns:a14="http://schemas.microsoft.com/office/drawing/2010/main">
                <a:solidFill>
                  <a:srgbClr val="FFFFFF"/>
                </a:solidFill>
              </a14:hiddenFill>
            </a:ext>
          </a:extLst>
        </p:spPr>
      </p:pic>
      <p:sp>
        <p:nvSpPr>
          <p:cNvPr id="20" name="爆発 1 6">
            <a:extLst>
              <a:ext uri="{FF2B5EF4-FFF2-40B4-BE49-F238E27FC236}">
                <a16:creationId xmlns:a16="http://schemas.microsoft.com/office/drawing/2014/main" id="{57B1451E-81C6-1BA1-F35A-8047EFCDA492}"/>
              </a:ext>
            </a:extLst>
          </p:cNvPr>
          <p:cNvSpPr/>
          <p:nvPr/>
        </p:nvSpPr>
        <p:spPr>
          <a:xfrm>
            <a:off x="1596073" y="647983"/>
            <a:ext cx="4037216" cy="2456881"/>
          </a:xfrm>
          <a:prstGeom prst="irregularSeal1">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800" dirty="0">
                <a:solidFill>
                  <a:schemeClr val="tx1"/>
                </a:solidFill>
              </a:rPr>
              <a:t>えっ</a:t>
            </a:r>
            <a:r>
              <a:rPr lang="en-US" altLang="ja-JP" sz="2800" dirty="0">
                <a:solidFill>
                  <a:schemeClr val="tx1"/>
                </a:solidFill>
              </a:rPr>
              <a:t>!?</a:t>
            </a:r>
          </a:p>
          <a:p>
            <a:pPr algn="ctr"/>
            <a:r>
              <a:rPr lang="ja-JP" altLang="en-US" sz="2800" dirty="0">
                <a:solidFill>
                  <a:schemeClr val="tx1"/>
                </a:solidFill>
              </a:rPr>
              <a:t>ｵﾝﾗｲﾝゲームじゃないの？</a:t>
            </a:r>
          </a:p>
        </p:txBody>
      </p:sp>
      <p:sp>
        <p:nvSpPr>
          <p:cNvPr id="3" name="テキスト ボックス 2">
            <a:extLst>
              <a:ext uri="{FF2B5EF4-FFF2-40B4-BE49-F238E27FC236}">
                <a16:creationId xmlns:a16="http://schemas.microsoft.com/office/drawing/2014/main" id="{7C5BD100-6019-143C-DB02-2491F9C489B1}"/>
              </a:ext>
            </a:extLst>
          </p:cNvPr>
          <p:cNvSpPr txBox="1"/>
          <p:nvPr/>
        </p:nvSpPr>
        <p:spPr>
          <a:xfrm>
            <a:off x="2871734" y="-60885"/>
            <a:ext cx="425896" cy="215444"/>
          </a:xfrm>
          <a:prstGeom prst="rect">
            <a:avLst/>
          </a:prstGeom>
          <a:noFill/>
        </p:spPr>
        <p:txBody>
          <a:bodyPr wrap="square" rtlCol="0">
            <a:spAutoFit/>
          </a:bodyPr>
          <a:lstStyle/>
          <a:p>
            <a:r>
              <a:rPr kumimoji="1" lang="ja-JP" altLang="en-US" sz="800" dirty="0">
                <a:solidFill>
                  <a:schemeClr val="bg1"/>
                </a:solidFill>
              </a:rPr>
              <a:t>おも</a:t>
            </a:r>
            <a:endParaRPr kumimoji="1" lang="en-US" altLang="ja-JP" sz="800" dirty="0">
              <a:solidFill>
                <a:schemeClr val="bg1"/>
              </a:solidFill>
            </a:endParaRPr>
          </a:p>
        </p:txBody>
      </p:sp>
      <p:sp>
        <p:nvSpPr>
          <p:cNvPr id="4" name="テキスト ボックス 3">
            <a:extLst>
              <a:ext uri="{FF2B5EF4-FFF2-40B4-BE49-F238E27FC236}">
                <a16:creationId xmlns:a16="http://schemas.microsoft.com/office/drawing/2014/main" id="{02FEEE74-2A16-8E78-C0CC-2896695070D5}"/>
              </a:ext>
            </a:extLst>
          </p:cNvPr>
          <p:cNvSpPr txBox="1"/>
          <p:nvPr/>
        </p:nvSpPr>
        <p:spPr>
          <a:xfrm>
            <a:off x="2397931" y="1635689"/>
            <a:ext cx="438876" cy="215444"/>
          </a:xfrm>
          <a:prstGeom prst="rect">
            <a:avLst/>
          </a:prstGeom>
          <a:noFill/>
        </p:spPr>
        <p:txBody>
          <a:bodyPr wrap="square" rtlCol="0">
            <a:spAutoFit/>
          </a:bodyPr>
          <a:lstStyle/>
          <a:p>
            <a:r>
              <a:rPr kumimoji="1" lang="ja-JP" altLang="en-US" sz="800" b="1" dirty="0"/>
              <a:t> かね</a:t>
            </a:r>
          </a:p>
        </p:txBody>
      </p:sp>
      <p:sp>
        <p:nvSpPr>
          <p:cNvPr id="9" name="テキスト ボックス 8">
            <a:extLst>
              <a:ext uri="{FF2B5EF4-FFF2-40B4-BE49-F238E27FC236}">
                <a16:creationId xmlns:a16="http://schemas.microsoft.com/office/drawing/2014/main" id="{1480A19B-BEC5-5000-E06B-5D780C2121A4}"/>
              </a:ext>
            </a:extLst>
          </p:cNvPr>
          <p:cNvSpPr txBox="1"/>
          <p:nvPr/>
        </p:nvSpPr>
        <p:spPr>
          <a:xfrm>
            <a:off x="1040892" y="1982484"/>
            <a:ext cx="866812" cy="215444"/>
          </a:xfrm>
          <a:prstGeom prst="rect">
            <a:avLst/>
          </a:prstGeom>
          <a:noFill/>
        </p:spPr>
        <p:txBody>
          <a:bodyPr wrap="square" rtlCol="0">
            <a:spAutoFit/>
          </a:bodyPr>
          <a:lstStyle/>
          <a:p>
            <a:r>
              <a:rPr kumimoji="1" lang="ja-JP" altLang="en-US" sz="800" b="1" dirty="0"/>
              <a:t> こう　　 かん</a:t>
            </a:r>
          </a:p>
        </p:txBody>
      </p:sp>
      <p:grpSp>
        <p:nvGrpSpPr>
          <p:cNvPr id="14" name="グループ化 13">
            <a:extLst>
              <a:ext uri="{FF2B5EF4-FFF2-40B4-BE49-F238E27FC236}">
                <a16:creationId xmlns:a16="http://schemas.microsoft.com/office/drawing/2014/main" id="{182F6E7C-ECA7-4C6D-FB12-C967016679D7}"/>
              </a:ext>
            </a:extLst>
          </p:cNvPr>
          <p:cNvGrpSpPr/>
          <p:nvPr/>
        </p:nvGrpSpPr>
        <p:grpSpPr>
          <a:xfrm>
            <a:off x="4572000" y="378769"/>
            <a:ext cx="4668838" cy="2796275"/>
            <a:chOff x="4572000" y="378769"/>
            <a:chExt cx="4668838" cy="2796275"/>
          </a:xfrm>
        </p:grpSpPr>
        <p:sp>
          <p:nvSpPr>
            <p:cNvPr id="12" name="爆発 1 6">
              <a:extLst>
                <a:ext uri="{FF2B5EF4-FFF2-40B4-BE49-F238E27FC236}">
                  <a16:creationId xmlns:a16="http://schemas.microsoft.com/office/drawing/2014/main" id="{9FB89B9E-17A3-6A6B-74B9-1FB80F8F1AD1}"/>
                </a:ext>
              </a:extLst>
            </p:cNvPr>
            <p:cNvSpPr/>
            <p:nvPr/>
          </p:nvSpPr>
          <p:spPr>
            <a:xfrm>
              <a:off x="4572000" y="378769"/>
              <a:ext cx="4668838" cy="2796275"/>
            </a:xfrm>
            <a:prstGeom prst="irregularSeal1">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dirty="0">
                  <a:solidFill>
                    <a:schemeClr val="tx1"/>
                  </a:solidFill>
                </a:rPr>
                <a:t>ちょっと待って</a:t>
              </a:r>
              <a:r>
                <a:rPr lang="en-US" altLang="ja-JP" sz="2400" dirty="0">
                  <a:solidFill>
                    <a:schemeClr val="tx1"/>
                  </a:solidFill>
                </a:rPr>
                <a:t>!!</a:t>
              </a:r>
            </a:p>
            <a:p>
              <a:pPr algn="ctr"/>
              <a:r>
                <a:rPr lang="ja-JP" altLang="en-US" sz="2400" dirty="0">
                  <a:solidFill>
                    <a:schemeClr val="tx1"/>
                  </a:solidFill>
                </a:rPr>
                <a:t>それはやっぱり</a:t>
              </a:r>
              <a:endParaRPr lang="en-US" altLang="ja-JP" sz="2400" dirty="0">
                <a:solidFill>
                  <a:schemeClr val="tx1"/>
                </a:solidFill>
              </a:endParaRPr>
            </a:p>
            <a:p>
              <a:pPr algn="ctr"/>
              <a:r>
                <a:rPr lang="ja-JP" altLang="en-US" sz="2400" dirty="0">
                  <a:solidFill>
                    <a:schemeClr val="tx1"/>
                  </a:solidFill>
                </a:rPr>
                <a:t>オンラインカジノよ</a:t>
              </a:r>
              <a:r>
                <a:rPr lang="en-US" altLang="ja-JP" sz="2400" dirty="0">
                  <a:solidFill>
                    <a:schemeClr val="tx1"/>
                  </a:solidFill>
                </a:rPr>
                <a:t>!</a:t>
              </a:r>
              <a:endParaRPr lang="ja-JP" altLang="en-US" sz="2400" dirty="0">
                <a:solidFill>
                  <a:schemeClr val="tx1"/>
                </a:solidFill>
              </a:endParaRPr>
            </a:p>
          </p:txBody>
        </p:sp>
        <p:sp>
          <p:nvSpPr>
            <p:cNvPr id="13" name="テキスト ボックス 12">
              <a:extLst>
                <a:ext uri="{FF2B5EF4-FFF2-40B4-BE49-F238E27FC236}">
                  <a16:creationId xmlns:a16="http://schemas.microsoft.com/office/drawing/2014/main" id="{A4C480F5-6B08-59BE-12A0-6118C86073D5}"/>
                </a:ext>
              </a:extLst>
            </p:cNvPr>
            <p:cNvSpPr txBox="1"/>
            <p:nvPr/>
          </p:nvSpPr>
          <p:spPr>
            <a:xfrm>
              <a:off x="6876256" y="1031688"/>
              <a:ext cx="216024" cy="215444"/>
            </a:xfrm>
            <a:prstGeom prst="rect">
              <a:avLst/>
            </a:prstGeom>
            <a:noFill/>
          </p:spPr>
          <p:txBody>
            <a:bodyPr wrap="square" rtlCol="0">
              <a:spAutoFit/>
            </a:bodyPr>
            <a:lstStyle/>
            <a:p>
              <a:r>
                <a:rPr kumimoji="1" lang="ja-JP" altLang="en-US" sz="800" b="1" dirty="0"/>
                <a:t>ま</a:t>
              </a:r>
            </a:p>
          </p:txBody>
        </p:sp>
      </p:grpSp>
    </p:spTree>
    <p:extLst>
      <p:ext uri="{BB962C8B-B14F-4D97-AF65-F5344CB8AC3E}">
        <p14:creationId xmlns:p14="http://schemas.microsoft.com/office/powerpoint/2010/main" val="235539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2"/>
                                        </p:tgtEl>
                                        <p:attrNameLst>
                                          <p:attrName>style.visibility</p:attrName>
                                        </p:attrNameLst>
                                      </p:cBhvr>
                                      <p:to>
                                        <p:strVal val="hidden"/>
                                      </p:to>
                                    </p:set>
                                  </p:childTnLst>
                                </p:cTn>
                              </p:par>
                              <p:par>
                                <p:cTn id="22" presetID="1" presetClass="entr" presetSubtype="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par>
                                <p:cTn id="26" presetID="1" presetClass="exit" presetSubtype="0" fill="hold" nodeType="withEffect">
                                  <p:stCondLst>
                                    <p:cond delay="0"/>
                                  </p:stCondLst>
                                  <p:childTnLst>
                                    <p:set>
                                      <p:cBhvr>
                                        <p:cTn id="27" dur="1" fill="hold">
                                          <p:stCondLst>
                                            <p:cond delay="0"/>
                                          </p:stCondLst>
                                        </p:cTn>
                                        <p:tgtEl>
                                          <p:spTgt spid="7"/>
                                        </p:tgtEl>
                                        <p:attrNameLst>
                                          <p:attrName>style.visibility</p:attrName>
                                        </p:attrNameLst>
                                      </p:cBhvr>
                                      <p:to>
                                        <p:strVal val="hidden"/>
                                      </p:to>
                                    </p:set>
                                  </p:childTnLst>
                                </p:cTn>
                              </p:par>
                              <p:par>
                                <p:cTn id="28" presetID="1"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4"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6CD5C34B-BDC7-CE83-BE98-7299A51D59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16405" y="-53848"/>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977910"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5696" y="3844283"/>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1" descr="C:\Users\crestec\Desktop\平井作業フォルダ\CEC_2018年度用(捨てないで！)\ペープサート教材\ペープサート教材_イラスト集_Delivery\ペープサート教材_イラスト集\キャラ\小学校高学年男子\010_小学高学年男子B_悩む.png">
            <a:extLst>
              <a:ext uri="{FF2B5EF4-FFF2-40B4-BE49-F238E27FC236}">
                <a16:creationId xmlns:a16="http://schemas.microsoft.com/office/drawing/2014/main" id="{74571057-B814-E15F-AFED-56FFEA479E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0526977" flipH="1">
            <a:off x="4632501" y="1964262"/>
            <a:ext cx="2348782" cy="250182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3" descr="C:\Users\crestec\Desktop\平井作業フォルダ\CEC_2018年度用(捨てないで！)\ペープサート教材\ペープサート教材_イラスト集_Delivery\ペープサート教材_イラスト集\キャラ\中学生男子\001_中学男子A_悩む.png">
            <a:extLst>
              <a:ext uri="{FF2B5EF4-FFF2-40B4-BE49-F238E27FC236}">
                <a16:creationId xmlns:a16="http://schemas.microsoft.com/office/drawing/2014/main" id="{287F0249-8FF8-F8C2-37BB-B5C7631F7EB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16889" y="1596338"/>
            <a:ext cx="2279029" cy="2632809"/>
          </a:xfrm>
          <a:prstGeom prst="rect">
            <a:avLst/>
          </a:prstGeom>
          <a:noFill/>
          <a:extLst>
            <a:ext uri="{909E8E84-426E-40DD-AFC4-6F175D3DCCD1}">
              <a14:hiddenFill xmlns:a14="http://schemas.microsoft.com/office/drawing/2010/main">
                <a:solidFill>
                  <a:srgbClr val="FFFFFF"/>
                </a:solidFill>
              </a14:hiddenFill>
            </a:ext>
          </a:extLst>
        </p:spPr>
      </p:pic>
      <p:sp>
        <p:nvSpPr>
          <p:cNvPr id="14" name="円形吹き出し 5">
            <a:extLst>
              <a:ext uri="{FF2B5EF4-FFF2-40B4-BE49-F238E27FC236}">
                <a16:creationId xmlns:a16="http://schemas.microsoft.com/office/drawing/2014/main" id="{0F2171F5-0098-C09B-2221-86B603C0848F}"/>
              </a:ext>
            </a:extLst>
          </p:cNvPr>
          <p:cNvSpPr/>
          <p:nvPr/>
        </p:nvSpPr>
        <p:spPr>
          <a:xfrm>
            <a:off x="4037616" y="745077"/>
            <a:ext cx="4422816" cy="2430113"/>
          </a:xfrm>
          <a:prstGeom prst="wedgeEllipseCallout">
            <a:avLst>
              <a:gd name="adj1" fmla="val -43581"/>
              <a:gd name="adj2" fmla="val 4610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800" dirty="0">
                <a:solidFill>
                  <a:schemeClr val="tx1"/>
                </a:solidFill>
              </a:rPr>
              <a:t>オンラインカジノとオンラインゲームってどうやって見分ければいいんだろう？</a:t>
            </a:r>
            <a:r>
              <a:rPr lang="en-US" altLang="ja-JP" sz="2800" dirty="0">
                <a:solidFill>
                  <a:schemeClr val="tx1"/>
                </a:solidFill>
              </a:rPr>
              <a:t>…</a:t>
            </a:r>
            <a:endParaRPr lang="ja-JP" altLang="en-US" sz="2800" dirty="0">
              <a:solidFill>
                <a:schemeClr val="tx1"/>
              </a:solidFill>
            </a:endParaRPr>
          </a:p>
        </p:txBody>
      </p:sp>
      <p:sp>
        <p:nvSpPr>
          <p:cNvPr id="2" name="テキスト ボックス 1">
            <a:extLst>
              <a:ext uri="{FF2B5EF4-FFF2-40B4-BE49-F238E27FC236}">
                <a16:creationId xmlns:a16="http://schemas.microsoft.com/office/drawing/2014/main" id="{71595F59-F327-82CD-0D94-C771517990DB}"/>
              </a:ext>
            </a:extLst>
          </p:cNvPr>
          <p:cNvSpPr txBox="1"/>
          <p:nvPr/>
        </p:nvSpPr>
        <p:spPr>
          <a:xfrm>
            <a:off x="6273930" y="1852411"/>
            <a:ext cx="818349" cy="215444"/>
          </a:xfrm>
          <a:prstGeom prst="rect">
            <a:avLst/>
          </a:prstGeom>
          <a:noFill/>
        </p:spPr>
        <p:txBody>
          <a:bodyPr wrap="square" rtlCol="0">
            <a:spAutoFit/>
          </a:bodyPr>
          <a:lstStyle/>
          <a:p>
            <a:r>
              <a:rPr kumimoji="1" lang="ja-JP" altLang="en-US" sz="800" b="1" dirty="0"/>
              <a:t>　み　　　  わ</a:t>
            </a:r>
          </a:p>
        </p:txBody>
      </p:sp>
      <p:sp>
        <p:nvSpPr>
          <p:cNvPr id="3" name="テキスト ボックス 2">
            <a:extLst>
              <a:ext uri="{FF2B5EF4-FFF2-40B4-BE49-F238E27FC236}">
                <a16:creationId xmlns:a16="http://schemas.microsoft.com/office/drawing/2014/main" id="{6972F7B7-C30B-C61C-1C37-A6BDEB513AAE}"/>
              </a:ext>
            </a:extLst>
          </p:cNvPr>
          <p:cNvSpPr txBox="1"/>
          <p:nvPr/>
        </p:nvSpPr>
        <p:spPr>
          <a:xfrm>
            <a:off x="2871734" y="-60885"/>
            <a:ext cx="425896" cy="215444"/>
          </a:xfrm>
          <a:prstGeom prst="rect">
            <a:avLst/>
          </a:prstGeom>
          <a:noFill/>
        </p:spPr>
        <p:txBody>
          <a:bodyPr wrap="square" rtlCol="0">
            <a:spAutoFit/>
          </a:bodyPr>
          <a:lstStyle/>
          <a:p>
            <a:r>
              <a:rPr kumimoji="1" lang="ja-JP" altLang="en-US" sz="800" dirty="0">
                <a:solidFill>
                  <a:schemeClr val="bg1"/>
                </a:solidFill>
              </a:rPr>
              <a:t>おも</a:t>
            </a:r>
            <a:endParaRPr kumimoji="1" lang="en-US" altLang="ja-JP" sz="800" dirty="0">
              <a:solidFill>
                <a:schemeClr val="bg1"/>
              </a:solidFill>
            </a:endParaRPr>
          </a:p>
        </p:txBody>
      </p:sp>
    </p:spTree>
    <p:extLst>
      <p:ext uri="{BB962C8B-B14F-4D97-AF65-F5344CB8AC3E}">
        <p14:creationId xmlns:p14="http://schemas.microsoft.com/office/powerpoint/2010/main" val="2324024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⑧知っておこう！</a:t>
              </a:r>
            </a:p>
          </p:txBody>
        </p:sp>
      </p:grpSp>
      <p:sp>
        <p:nvSpPr>
          <p:cNvPr id="16" name="正方形/長方形 15"/>
          <p:cNvSpPr/>
          <p:nvPr/>
        </p:nvSpPr>
        <p:spPr>
          <a:xfrm>
            <a:off x="-30163" y="1626434"/>
            <a:ext cx="9174163" cy="2123658"/>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オンラインゲームと</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オンラインカジノを</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見分けるポイントは？</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Ｑ．３</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C2A8A399-F37E-134C-FCA5-CBC17DDCAC2F}"/>
              </a:ext>
            </a:extLst>
          </p:cNvPr>
          <p:cNvSpPr txBox="1"/>
          <p:nvPr/>
        </p:nvSpPr>
        <p:spPr>
          <a:xfrm>
            <a:off x="827584" y="-42258"/>
            <a:ext cx="301303" cy="215444"/>
          </a:xfrm>
          <a:prstGeom prst="rect">
            <a:avLst/>
          </a:prstGeom>
          <a:noFill/>
        </p:spPr>
        <p:txBody>
          <a:bodyPr wrap="square" rtlCol="0">
            <a:spAutoFit/>
          </a:bodyPr>
          <a:lstStyle/>
          <a:p>
            <a:r>
              <a:rPr kumimoji="1" lang="ja-JP" altLang="en-US" sz="800" dirty="0">
                <a:solidFill>
                  <a:schemeClr val="bg1"/>
                </a:solidFill>
              </a:rPr>
              <a:t>し</a:t>
            </a:r>
            <a:endParaRPr kumimoji="1" lang="en-US" altLang="ja-JP" sz="800" dirty="0">
              <a:solidFill>
                <a:schemeClr val="bg1"/>
              </a:solidFill>
            </a:endParaRPr>
          </a:p>
        </p:txBody>
      </p:sp>
      <p:sp>
        <p:nvSpPr>
          <p:cNvPr id="3" name="テキスト ボックス 2">
            <a:extLst>
              <a:ext uri="{FF2B5EF4-FFF2-40B4-BE49-F238E27FC236}">
                <a16:creationId xmlns:a16="http://schemas.microsoft.com/office/drawing/2014/main" id="{070BD7EF-5C30-EBEA-D902-04DB8CE1DF7F}"/>
              </a:ext>
            </a:extLst>
          </p:cNvPr>
          <p:cNvSpPr txBox="1"/>
          <p:nvPr/>
        </p:nvSpPr>
        <p:spPr>
          <a:xfrm>
            <a:off x="2195736" y="2924944"/>
            <a:ext cx="864096" cy="215444"/>
          </a:xfrm>
          <a:prstGeom prst="rect">
            <a:avLst/>
          </a:prstGeom>
          <a:noFill/>
        </p:spPr>
        <p:txBody>
          <a:bodyPr wrap="square" rtlCol="0">
            <a:spAutoFit/>
          </a:bodyPr>
          <a:lstStyle/>
          <a:p>
            <a:r>
              <a:rPr kumimoji="1" lang="ja-JP" altLang="en-US" sz="800" b="1" dirty="0">
                <a:solidFill>
                  <a:srgbClr val="FF0000"/>
                </a:solidFill>
              </a:rPr>
              <a:t>み　　　　　　わ</a:t>
            </a:r>
            <a:endParaRPr kumimoji="1" lang="en-US" altLang="ja-JP" sz="800" b="1" dirty="0">
              <a:solidFill>
                <a:srgbClr val="FF0000"/>
              </a:solidFill>
            </a:endParaRPr>
          </a:p>
        </p:txBody>
      </p:sp>
    </p:spTree>
    <p:extLst>
      <p:ext uri="{BB962C8B-B14F-4D97-AF65-F5344CB8AC3E}">
        <p14:creationId xmlns:p14="http://schemas.microsoft.com/office/powerpoint/2010/main" val="209341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⑨オンラインゲームとオンラインカジノ</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53752" y="917937"/>
            <a:ext cx="9036496" cy="4244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・ホームページの広告や</a:t>
            </a:r>
            <a:r>
              <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から特定のサイト、アプリのダウンロードなどに誘導される。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・ルーレットやスロット、スポーツなどのゲームに参加する。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・サイトやアプリ内でポイントを購入してゲームなどを行う。</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・「初回無料」や「ポイントプレゼント」といったキャンペーンで人を集める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6" name="テキスト ボックス 4">
            <a:extLst>
              <a:ext uri="{FF2B5EF4-FFF2-40B4-BE49-F238E27FC236}">
                <a16:creationId xmlns:a16="http://schemas.microsoft.com/office/drawing/2014/main" id="{A08A7F02-4088-228B-392A-FB658CC4A2E1}"/>
              </a:ext>
            </a:extLst>
          </p:cNvPr>
          <p:cNvSpPr>
            <a:spLocks noChangeArrowheads="1"/>
          </p:cNvSpPr>
          <p:nvPr/>
        </p:nvSpPr>
        <p:spPr bwMode="auto">
          <a:xfrm>
            <a:off x="-30163" y="5194448"/>
            <a:ext cx="9144000" cy="11936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4000"/>
              </a:lnSpc>
              <a:spcBef>
                <a:spcPts val="600"/>
              </a:spcBef>
              <a:spcAft>
                <a:spcPts val="0"/>
              </a:spcAft>
              <a:buSzPct val="100000"/>
              <a:defRPr/>
            </a:pPr>
            <a:r>
              <a:rPr lang="ja-JP" altLang="en-US"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ここまでは、オンラインゲームでも</a:t>
            </a:r>
            <a:endParaRPr lang="en-US" altLang="ja-JP"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lnSpc>
                <a:spcPts val="4000"/>
              </a:lnSpc>
              <a:spcBef>
                <a:spcPts val="600"/>
              </a:spcBef>
              <a:spcAft>
                <a:spcPts val="0"/>
              </a:spcAft>
              <a:buSzPct val="100000"/>
              <a:defRPr/>
            </a:pPr>
            <a:r>
              <a:rPr lang="ja-JP" altLang="en-US"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よく見かけます。</a:t>
            </a:r>
            <a:endParaRPr lang="en-US" altLang="ja-JP"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A9CC23B-8AF2-1BA9-CA22-F51A289CF7E2}"/>
              </a:ext>
            </a:extLst>
          </p:cNvPr>
          <p:cNvSpPr txBox="1"/>
          <p:nvPr/>
        </p:nvSpPr>
        <p:spPr>
          <a:xfrm>
            <a:off x="3419871" y="870506"/>
            <a:ext cx="3528393" cy="215444"/>
          </a:xfrm>
          <a:prstGeom prst="rect">
            <a:avLst/>
          </a:prstGeom>
          <a:noFill/>
        </p:spPr>
        <p:txBody>
          <a:bodyPr wrap="square" rtlCol="0">
            <a:spAutoFit/>
          </a:bodyPr>
          <a:lstStyle/>
          <a:p>
            <a:r>
              <a:rPr kumimoji="1" lang="ja-JP" altLang="en-US" sz="800" b="1" dirty="0"/>
              <a:t> こう         こく                                                                          とく        てい</a:t>
            </a:r>
          </a:p>
        </p:txBody>
      </p:sp>
      <p:sp>
        <p:nvSpPr>
          <p:cNvPr id="8" name="テキスト ボックス 7">
            <a:extLst>
              <a:ext uri="{FF2B5EF4-FFF2-40B4-BE49-F238E27FC236}">
                <a16:creationId xmlns:a16="http://schemas.microsoft.com/office/drawing/2014/main" id="{A2634D88-9385-7AD7-1CED-8185D1F1A4FD}"/>
              </a:ext>
            </a:extLst>
          </p:cNvPr>
          <p:cNvSpPr txBox="1"/>
          <p:nvPr/>
        </p:nvSpPr>
        <p:spPr>
          <a:xfrm>
            <a:off x="6012160" y="1412776"/>
            <a:ext cx="895574" cy="123111"/>
          </a:xfrm>
          <a:prstGeom prst="rect">
            <a:avLst/>
          </a:prstGeom>
          <a:noFill/>
        </p:spPr>
        <p:txBody>
          <a:bodyPr wrap="square" lIns="0" tIns="0" rIns="0" bIns="0" rtlCol="0">
            <a:spAutoFit/>
          </a:bodyPr>
          <a:lstStyle/>
          <a:p>
            <a:r>
              <a:rPr kumimoji="1" lang="ja-JP" altLang="en-US" sz="800" b="1" dirty="0"/>
              <a:t>ゆう　　　　どう</a:t>
            </a:r>
          </a:p>
        </p:txBody>
      </p:sp>
      <p:sp>
        <p:nvSpPr>
          <p:cNvPr id="9" name="テキスト ボックス 8">
            <a:extLst>
              <a:ext uri="{FF2B5EF4-FFF2-40B4-BE49-F238E27FC236}">
                <a16:creationId xmlns:a16="http://schemas.microsoft.com/office/drawing/2014/main" id="{ED0BDA4A-FCCF-1A4C-7C3D-1B9554D6B537}"/>
              </a:ext>
            </a:extLst>
          </p:cNvPr>
          <p:cNvSpPr txBox="1"/>
          <p:nvPr/>
        </p:nvSpPr>
        <p:spPr>
          <a:xfrm>
            <a:off x="1547664" y="2492896"/>
            <a:ext cx="895574" cy="123111"/>
          </a:xfrm>
          <a:prstGeom prst="rect">
            <a:avLst/>
          </a:prstGeom>
          <a:noFill/>
        </p:spPr>
        <p:txBody>
          <a:bodyPr wrap="square" lIns="0" tIns="0" rIns="0" bIns="0" rtlCol="0">
            <a:spAutoFit/>
          </a:bodyPr>
          <a:lstStyle/>
          <a:p>
            <a:r>
              <a:rPr kumimoji="1" lang="ja-JP" altLang="en-US" sz="800" b="1" dirty="0"/>
              <a:t>さん　　　　か</a:t>
            </a:r>
            <a:endParaRPr kumimoji="1" lang="en-US" altLang="ja-JP" sz="800" b="1" dirty="0"/>
          </a:p>
        </p:txBody>
      </p:sp>
      <p:sp>
        <p:nvSpPr>
          <p:cNvPr id="10" name="テキスト ボックス 9">
            <a:extLst>
              <a:ext uri="{FF2B5EF4-FFF2-40B4-BE49-F238E27FC236}">
                <a16:creationId xmlns:a16="http://schemas.microsoft.com/office/drawing/2014/main" id="{02CE7C44-B082-9DD3-2F58-52F4D7DACE8C}"/>
              </a:ext>
            </a:extLst>
          </p:cNvPr>
          <p:cNvSpPr txBox="1"/>
          <p:nvPr/>
        </p:nvSpPr>
        <p:spPr>
          <a:xfrm>
            <a:off x="3563888" y="3017857"/>
            <a:ext cx="216024" cy="123111"/>
          </a:xfrm>
          <a:prstGeom prst="rect">
            <a:avLst/>
          </a:prstGeom>
          <a:noFill/>
        </p:spPr>
        <p:txBody>
          <a:bodyPr wrap="square" lIns="0" tIns="0" rIns="0" bIns="0" rtlCol="0">
            <a:spAutoFit/>
          </a:bodyPr>
          <a:lstStyle/>
          <a:p>
            <a:r>
              <a:rPr kumimoji="1" lang="ja-JP" altLang="en-US" sz="800" b="1" dirty="0"/>
              <a:t>ない</a:t>
            </a:r>
            <a:endParaRPr kumimoji="1" lang="en-US" altLang="ja-JP" sz="800" b="1" dirty="0"/>
          </a:p>
        </p:txBody>
      </p:sp>
      <p:sp>
        <p:nvSpPr>
          <p:cNvPr id="11" name="テキスト ボックス 10">
            <a:extLst>
              <a:ext uri="{FF2B5EF4-FFF2-40B4-BE49-F238E27FC236}">
                <a16:creationId xmlns:a16="http://schemas.microsoft.com/office/drawing/2014/main" id="{5CDEFA86-60CF-DD34-B541-DD3E14017A31}"/>
              </a:ext>
            </a:extLst>
          </p:cNvPr>
          <p:cNvSpPr txBox="1"/>
          <p:nvPr/>
        </p:nvSpPr>
        <p:spPr>
          <a:xfrm>
            <a:off x="6351934" y="3002107"/>
            <a:ext cx="668337" cy="123111"/>
          </a:xfrm>
          <a:prstGeom prst="rect">
            <a:avLst/>
          </a:prstGeom>
          <a:noFill/>
        </p:spPr>
        <p:txBody>
          <a:bodyPr wrap="square" lIns="0" tIns="0" rIns="0" bIns="0" rtlCol="0">
            <a:spAutoFit/>
          </a:bodyPr>
          <a:lstStyle/>
          <a:p>
            <a:r>
              <a:rPr kumimoji="1" lang="ja-JP" altLang="en-US" sz="800" b="1" dirty="0"/>
              <a:t>こう　　　にゅう</a:t>
            </a:r>
            <a:endParaRPr kumimoji="1" lang="en-US" altLang="ja-JP" sz="800" b="1" dirty="0"/>
          </a:p>
        </p:txBody>
      </p:sp>
      <p:sp>
        <p:nvSpPr>
          <p:cNvPr id="12" name="テキスト ボックス 11">
            <a:extLst>
              <a:ext uri="{FF2B5EF4-FFF2-40B4-BE49-F238E27FC236}">
                <a16:creationId xmlns:a16="http://schemas.microsoft.com/office/drawing/2014/main" id="{A0268500-B4BE-2DE4-97DE-6A31BFAB258C}"/>
              </a:ext>
            </a:extLst>
          </p:cNvPr>
          <p:cNvSpPr txBox="1"/>
          <p:nvPr/>
        </p:nvSpPr>
        <p:spPr>
          <a:xfrm>
            <a:off x="1115616" y="4067855"/>
            <a:ext cx="1512168" cy="123111"/>
          </a:xfrm>
          <a:prstGeom prst="rect">
            <a:avLst/>
          </a:prstGeom>
          <a:noFill/>
        </p:spPr>
        <p:txBody>
          <a:bodyPr wrap="square" lIns="0" tIns="0" rIns="0" bIns="0" rtlCol="0">
            <a:spAutoFit/>
          </a:bodyPr>
          <a:lstStyle/>
          <a:p>
            <a:r>
              <a:rPr kumimoji="1" lang="ja-JP" altLang="en-US" sz="800" b="1" dirty="0"/>
              <a:t>しょ　　　かい　　　　む　　　　りょう</a:t>
            </a:r>
            <a:endParaRPr kumimoji="1" lang="en-US" altLang="ja-JP" sz="800" b="1" dirty="0"/>
          </a:p>
        </p:txBody>
      </p:sp>
      <p:sp>
        <p:nvSpPr>
          <p:cNvPr id="13" name="テキスト ボックス 12">
            <a:extLst>
              <a:ext uri="{FF2B5EF4-FFF2-40B4-BE49-F238E27FC236}">
                <a16:creationId xmlns:a16="http://schemas.microsoft.com/office/drawing/2014/main" id="{354BBFF8-A4C1-E967-4091-0F118628ADC6}"/>
              </a:ext>
            </a:extLst>
          </p:cNvPr>
          <p:cNvSpPr txBox="1"/>
          <p:nvPr/>
        </p:nvSpPr>
        <p:spPr>
          <a:xfrm>
            <a:off x="4809257" y="4581128"/>
            <a:ext cx="1130895" cy="123111"/>
          </a:xfrm>
          <a:prstGeom prst="rect">
            <a:avLst/>
          </a:prstGeom>
          <a:noFill/>
        </p:spPr>
        <p:txBody>
          <a:bodyPr wrap="square" lIns="0" tIns="0" rIns="0" bIns="0" rtlCol="0">
            <a:spAutoFit/>
          </a:bodyPr>
          <a:lstStyle/>
          <a:p>
            <a:r>
              <a:rPr kumimoji="1" lang="ja-JP" altLang="en-US" sz="800" b="1" dirty="0"/>
              <a:t>ひと　　　　　　　　　あつ</a:t>
            </a:r>
            <a:endParaRPr kumimoji="1" lang="en-US" altLang="ja-JP" sz="800" b="1" dirty="0"/>
          </a:p>
        </p:txBody>
      </p:sp>
      <p:sp>
        <p:nvSpPr>
          <p:cNvPr id="14" name="テキスト ボックス 13">
            <a:extLst>
              <a:ext uri="{FF2B5EF4-FFF2-40B4-BE49-F238E27FC236}">
                <a16:creationId xmlns:a16="http://schemas.microsoft.com/office/drawing/2014/main" id="{D309CF85-DB0D-EB52-6C17-D5A5A09A86F0}"/>
              </a:ext>
            </a:extLst>
          </p:cNvPr>
          <p:cNvSpPr txBox="1"/>
          <p:nvPr/>
        </p:nvSpPr>
        <p:spPr>
          <a:xfrm>
            <a:off x="3701017" y="5729718"/>
            <a:ext cx="150903" cy="123111"/>
          </a:xfrm>
          <a:prstGeom prst="rect">
            <a:avLst/>
          </a:prstGeom>
          <a:noFill/>
        </p:spPr>
        <p:txBody>
          <a:bodyPr wrap="square" lIns="0" tIns="0" rIns="0" bIns="0" rtlCol="0">
            <a:spAutoFit/>
          </a:bodyPr>
          <a:lstStyle/>
          <a:p>
            <a:r>
              <a:rPr kumimoji="1" lang="ja-JP" altLang="en-US" sz="800" b="1" dirty="0">
                <a:solidFill>
                  <a:srgbClr val="0070C0"/>
                </a:solidFill>
              </a:rPr>
              <a:t>み</a:t>
            </a:r>
            <a:endParaRPr kumimoji="1" lang="en-US" altLang="ja-JP" sz="800" b="1" dirty="0">
              <a:solidFill>
                <a:srgbClr val="0070C0"/>
              </a:solidFill>
            </a:endParaRPr>
          </a:p>
        </p:txBody>
      </p:sp>
    </p:spTree>
    <p:extLst>
      <p:ext uri="{BB962C8B-B14F-4D97-AF65-F5344CB8AC3E}">
        <p14:creationId xmlns:p14="http://schemas.microsoft.com/office/powerpoint/2010/main" val="302203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7" grpId="0"/>
      <p:bldP spid="8" grpId="0"/>
      <p:bldP spid="9" grpId="0"/>
      <p:bldP spid="10" grpId="0"/>
      <p:bldP spid="11" grpId="0"/>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⑨オンラインゲームとオンラインカジノ</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6548" y="1438506"/>
            <a:ext cx="9130904" cy="47988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〇自分が予測したゲームの結果などに現金やポイントを賭け、結果に応じて</a:t>
            </a:r>
            <a:r>
              <a:rPr lang="ja-JP" altLang="en-US" sz="36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金銭的な利益や損失が生まれる。</a:t>
            </a:r>
            <a:endParaRPr lang="en-US" altLang="ja-JP" sz="36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〇ゲームで獲得したポイントなどを</a:t>
            </a:r>
            <a:r>
              <a:rPr lang="ja-JP" altLang="en-US"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現金や</a:t>
            </a:r>
            <a:endParaRPr lang="en-US" altLang="ja-JP"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　電子マネー、仮想通貨などに交換</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できる。</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lnSpc>
                <a:spcPts val="4700"/>
              </a:lnSpc>
              <a:spcBef>
                <a:spcPts val="600"/>
              </a:spcBef>
              <a:spcAft>
                <a:spcPts val="0"/>
              </a:spcAft>
              <a:buSzPct val="100000"/>
              <a:defRPr/>
            </a:pPr>
            <a:r>
              <a:rPr lang="ja-JP" altLang="en-US" sz="3600" b="1" dirty="0">
                <a:latin typeface="ＭＳ ゴシック" panose="020B0609070205080204" pitchFamily="49" charset="-128"/>
                <a:ea typeface="ＭＳ ゴシック" panose="020B0609070205080204" pitchFamily="49" charset="-128"/>
              </a:rPr>
              <a:t>〇アカウントを作るために</a:t>
            </a:r>
            <a:r>
              <a:rPr lang="ja-JP" altLang="en-US"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銀行口座やクレジットカード情報の登録、電子マネーなどでのチャージを求められる。</a:t>
            </a:r>
            <a:endParaRPr lang="ja-JP" altLang="en-US" sz="3600" b="1" dirty="0">
              <a:latin typeface="ＭＳ ゴシック" panose="020B0609070205080204" pitchFamily="49" charset="-128"/>
              <a:ea typeface="ＭＳ ゴシック" panose="020B0609070205080204" pitchFamily="49" charset="-128"/>
            </a:endParaRPr>
          </a:p>
        </p:txBody>
      </p:sp>
      <p:sp>
        <p:nvSpPr>
          <p:cNvPr id="7" name="テキスト ボックス 4">
            <a:extLst>
              <a:ext uri="{FF2B5EF4-FFF2-40B4-BE49-F238E27FC236}">
                <a16:creationId xmlns:a16="http://schemas.microsoft.com/office/drawing/2014/main" id="{AF72F814-979B-2B67-D92F-A07742ED9C9D}"/>
              </a:ext>
            </a:extLst>
          </p:cNvPr>
          <p:cNvSpPr>
            <a:spLocks noChangeArrowheads="1"/>
          </p:cNvSpPr>
          <p:nvPr/>
        </p:nvSpPr>
        <p:spPr bwMode="auto">
          <a:xfrm>
            <a:off x="-6548" y="776732"/>
            <a:ext cx="9144000"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4000" b="1" dirty="0">
                <a:solidFill>
                  <a:srgbClr val="0070C0"/>
                </a:solidFill>
                <a:effectLst/>
                <a:latin typeface="ＭＳ ゴシック" panose="020B0609070205080204" pitchFamily="49" charset="-128"/>
                <a:ea typeface="ＭＳ ゴシック" panose="020B0609070205080204" pitchFamily="49" charset="-128"/>
              </a:rPr>
              <a:t>オンラインゲームとの違い</a:t>
            </a:r>
            <a:endParaRPr lang="en-US" altLang="ja-JP" sz="4000" b="1" dirty="0">
              <a:solidFill>
                <a:srgbClr val="0070C0"/>
              </a:solidFill>
              <a:effectLst/>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02D05FF9-7B9A-4FB4-4CAC-E58950DBD673}"/>
              </a:ext>
            </a:extLst>
          </p:cNvPr>
          <p:cNvSpPr txBox="1"/>
          <p:nvPr/>
        </p:nvSpPr>
        <p:spPr>
          <a:xfrm>
            <a:off x="6732240" y="749981"/>
            <a:ext cx="504056" cy="215444"/>
          </a:xfrm>
          <a:prstGeom prst="rect">
            <a:avLst/>
          </a:prstGeom>
          <a:noFill/>
        </p:spPr>
        <p:txBody>
          <a:bodyPr wrap="square" rtlCol="0">
            <a:spAutoFit/>
          </a:bodyPr>
          <a:lstStyle/>
          <a:p>
            <a:r>
              <a:rPr kumimoji="1" lang="ja-JP" altLang="en-US" sz="800" b="1" dirty="0">
                <a:solidFill>
                  <a:srgbClr val="0070C0"/>
                </a:solidFill>
              </a:rPr>
              <a:t>ちが</a:t>
            </a:r>
          </a:p>
        </p:txBody>
      </p:sp>
      <p:sp>
        <p:nvSpPr>
          <p:cNvPr id="8" name="テキスト ボックス 7">
            <a:extLst>
              <a:ext uri="{FF2B5EF4-FFF2-40B4-BE49-F238E27FC236}">
                <a16:creationId xmlns:a16="http://schemas.microsoft.com/office/drawing/2014/main" id="{2EA493A5-CDC8-E2F4-A23E-874AA38F1E77}"/>
              </a:ext>
            </a:extLst>
          </p:cNvPr>
          <p:cNvSpPr txBox="1"/>
          <p:nvPr/>
        </p:nvSpPr>
        <p:spPr>
          <a:xfrm>
            <a:off x="611560" y="1372273"/>
            <a:ext cx="8280920" cy="215444"/>
          </a:xfrm>
          <a:prstGeom prst="rect">
            <a:avLst/>
          </a:prstGeom>
          <a:noFill/>
        </p:spPr>
        <p:txBody>
          <a:bodyPr wrap="square" rtlCol="0">
            <a:spAutoFit/>
          </a:bodyPr>
          <a:lstStyle/>
          <a:p>
            <a:r>
              <a:rPr kumimoji="1" lang="ja-JP" altLang="en-US" sz="800" b="1" dirty="0"/>
              <a:t>  じ            ぶん                          よ　　　　 　そく　　　　　　　　　　　　　　　　　　　　　　　　　　　　　　　　　　　　　　　　　　　　　けっ　　　  か                                                         　 げん　　　 きん</a:t>
            </a:r>
          </a:p>
        </p:txBody>
      </p:sp>
      <p:sp>
        <p:nvSpPr>
          <p:cNvPr id="9" name="テキスト ボックス 8">
            <a:extLst>
              <a:ext uri="{FF2B5EF4-FFF2-40B4-BE49-F238E27FC236}">
                <a16:creationId xmlns:a16="http://schemas.microsoft.com/office/drawing/2014/main" id="{09E5E16B-EC58-BD80-8DF7-A699A11D0A6C}"/>
              </a:ext>
            </a:extLst>
          </p:cNvPr>
          <p:cNvSpPr txBox="1"/>
          <p:nvPr/>
        </p:nvSpPr>
        <p:spPr>
          <a:xfrm>
            <a:off x="3275856" y="1924476"/>
            <a:ext cx="5616624" cy="215444"/>
          </a:xfrm>
          <a:prstGeom prst="rect">
            <a:avLst/>
          </a:prstGeom>
          <a:noFill/>
        </p:spPr>
        <p:txBody>
          <a:bodyPr wrap="square" rtlCol="0">
            <a:spAutoFit/>
          </a:bodyPr>
          <a:lstStyle/>
          <a:p>
            <a:r>
              <a:rPr kumimoji="1" lang="ja-JP" altLang="en-US" sz="800" b="1" dirty="0"/>
              <a:t>  　か　　　　　　　　　　　　　　　　　　　けっ　　　　か　　　　　　　　　　　おう　　　　　　　　　　　　　　　　　　</a:t>
            </a:r>
            <a:r>
              <a:rPr kumimoji="1" lang="ja-JP" altLang="en-US" sz="800" b="1" dirty="0">
                <a:solidFill>
                  <a:srgbClr val="FF0000"/>
                </a:solidFill>
              </a:rPr>
              <a:t>きん　　　　せん　　　　てき</a:t>
            </a:r>
          </a:p>
        </p:txBody>
      </p:sp>
      <p:sp>
        <p:nvSpPr>
          <p:cNvPr id="10" name="テキスト ボックス 9">
            <a:extLst>
              <a:ext uri="{FF2B5EF4-FFF2-40B4-BE49-F238E27FC236}">
                <a16:creationId xmlns:a16="http://schemas.microsoft.com/office/drawing/2014/main" id="{319B2F35-24E3-F44C-DF32-41F504C50706}"/>
              </a:ext>
            </a:extLst>
          </p:cNvPr>
          <p:cNvSpPr txBox="1"/>
          <p:nvPr/>
        </p:nvSpPr>
        <p:spPr>
          <a:xfrm>
            <a:off x="1115616" y="2477273"/>
            <a:ext cx="3384376" cy="215444"/>
          </a:xfrm>
          <a:prstGeom prst="rect">
            <a:avLst/>
          </a:prstGeom>
          <a:noFill/>
        </p:spPr>
        <p:txBody>
          <a:bodyPr wrap="square" rtlCol="0">
            <a:spAutoFit/>
          </a:bodyPr>
          <a:lstStyle/>
          <a:p>
            <a:r>
              <a:rPr kumimoji="1" lang="ja-JP" altLang="en-US" sz="800" b="1" dirty="0">
                <a:solidFill>
                  <a:srgbClr val="FF0000"/>
                </a:solidFill>
              </a:rPr>
              <a:t>り　　　　　えき　　　　　　　　　　　そん　　　　しつ　　　　　　　　　　　 う</a:t>
            </a:r>
          </a:p>
        </p:txBody>
      </p:sp>
      <p:sp>
        <p:nvSpPr>
          <p:cNvPr id="11" name="テキスト ボックス 10">
            <a:extLst>
              <a:ext uri="{FF2B5EF4-FFF2-40B4-BE49-F238E27FC236}">
                <a16:creationId xmlns:a16="http://schemas.microsoft.com/office/drawing/2014/main" id="{0629ED81-28D9-7E8E-9801-6A3C41BF90E4}"/>
              </a:ext>
            </a:extLst>
          </p:cNvPr>
          <p:cNvSpPr txBox="1"/>
          <p:nvPr/>
        </p:nvSpPr>
        <p:spPr>
          <a:xfrm>
            <a:off x="2483768" y="3074778"/>
            <a:ext cx="6305227" cy="215444"/>
          </a:xfrm>
          <a:prstGeom prst="rect">
            <a:avLst/>
          </a:prstGeom>
          <a:noFill/>
        </p:spPr>
        <p:txBody>
          <a:bodyPr wrap="square" rtlCol="0">
            <a:spAutoFit/>
          </a:bodyPr>
          <a:lstStyle/>
          <a:p>
            <a:r>
              <a:rPr kumimoji="1" lang="ja-JP" altLang="en-US" sz="800" b="1" dirty="0"/>
              <a:t> かく          とく　　　　　　　　　　　　　　　　　　　　　　　　　　　　　　　　　　　　　　　　　　　　　　　　　　　　　　　　　　　　　　　　　</a:t>
            </a:r>
            <a:r>
              <a:rPr kumimoji="1" lang="ja-JP" altLang="en-US" sz="800" b="1" dirty="0">
                <a:solidFill>
                  <a:srgbClr val="FF0000"/>
                </a:solidFill>
              </a:rPr>
              <a:t>げん　　　きん</a:t>
            </a:r>
          </a:p>
        </p:txBody>
      </p:sp>
      <p:sp>
        <p:nvSpPr>
          <p:cNvPr id="12" name="テキスト ボックス 11">
            <a:extLst>
              <a:ext uri="{FF2B5EF4-FFF2-40B4-BE49-F238E27FC236}">
                <a16:creationId xmlns:a16="http://schemas.microsoft.com/office/drawing/2014/main" id="{23537F8C-D6A4-1792-92F1-51B89459EC7A}"/>
              </a:ext>
            </a:extLst>
          </p:cNvPr>
          <p:cNvSpPr txBox="1"/>
          <p:nvPr/>
        </p:nvSpPr>
        <p:spPr>
          <a:xfrm>
            <a:off x="611560" y="3690660"/>
            <a:ext cx="6984776" cy="215444"/>
          </a:xfrm>
          <a:prstGeom prst="rect">
            <a:avLst/>
          </a:prstGeom>
          <a:noFill/>
        </p:spPr>
        <p:txBody>
          <a:bodyPr wrap="square" rtlCol="0">
            <a:spAutoFit/>
          </a:bodyPr>
          <a:lstStyle/>
          <a:p>
            <a:r>
              <a:rPr kumimoji="1" lang="ja-JP" altLang="en-US" sz="800" b="1" dirty="0">
                <a:solidFill>
                  <a:srgbClr val="FF0000"/>
                </a:solidFill>
              </a:rPr>
              <a:t> でん　　　　 し                                                                              か          そう           つう          か                                                            こう          かん</a:t>
            </a:r>
          </a:p>
        </p:txBody>
      </p:sp>
      <p:sp>
        <p:nvSpPr>
          <p:cNvPr id="13" name="テキスト ボックス 12">
            <a:extLst>
              <a:ext uri="{FF2B5EF4-FFF2-40B4-BE49-F238E27FC236}">
                <a16:creationId xmlns:a16="http://schemas.microsoft.com/office/drawing/2014/main" id="{97BFBDBE-E9B9-7A75-CBD4-91DAE753B7AE}"/>
              </a:ext>
            </a:extLst>
          </p:cNvPr>
          <p:cNvSpPr txBox="1"/>
          <p:nvPr/>
        </p:nvSpPr>
        <p:spPr>
          <a:xfrm>
            <a:off x="3347864" y="4340272"/>
            <a:ext cx="4320480" cy="215444"/>
          </a:xfrm>
          <a:prstGeom prst="rect">
            <a:avLst/>
          </a:prstGeom>
          <a:noFill/>
        </p:spPr>
        <p:txBody>
          <a:bodyPr wrap="square" rtlCol="0">
            <a:spAutoFit/>
          </a:bodyPr>
          <a:lstStyle/>
          <a:p>
            <a:r>
              <a:rPr kumimoji="1" lang="ja-JP" altLang="en-US" sz="800" b="1" dirty="0"/>
              <a:t>つく　　　　　　　　　　　　　　　　　　　　　　　　　　　　　　　 </a:t>
            </a:r>
            <a:r>
              <a:rPr kumimoji="1" lang="ja-JP" altLang="en-US" sz="800" b="1" dirty="0">
                <a:solidFill>
                  <a:srgbClr val="FF0000"/>
                </a:solidFill>
              </a:rPr>
              <a:t>ぎん　　　　こう　　　　　こう　　　　　ざ</a:t>
            </a:r>
          </a:p>
        </p:txBody>
      </p:sp>
      <p:sp>
        <p:nvSpPr>
          <p:cNvPr id="14" name="テキスト ボックス 13">
            <a:extLst>
              <a:ext uri="{FF2B5EF4-FFF2-40B4-BE49-F238E27FC236}">
                <a16:creationId xmlns:a16="http://schemas.microsoft.com/office/drawing/2014/main" id="{844CA027-8AC9-9857-0911-99B67BC8B1AD}"/>
              </a:ext>
            </a:extLst>
          </p:cNvPr>
          <p:cNvSpPr txBox="1"/>
          <p:nvPr/>
        </p:nvSpPr>
        <p:spPr>
          <a:xfrm>
            <a:off x="3362158" y="4919996"/>
            <a:ext cx="4320480" cy="215444"/>
          </a:xfrm>
          <a:prstGeom prst="rect">
            <a:avLst/>
          </a:prstGeom>
          <a:noFill/>
        </p:spPr>
        <p:txBody>
          <a:bodyPr wrap="square" rtlCol="0">
            <a:spAutoFit/>
          </a:bodyPr>
          <a:lstStyle/>
          <a:p>
            <a:r>
              <a:rPr kumimoji="1" lang="ja-JP" altLang="en-US" sz="800" b="1" dirty="0">
                <a:solidFill>
                  <a:srgbClr val="FF0000"/>
                </a:solidFill>
              </a:rPr>
              <a:t>じょう　　　ほう　　　　　　　　　　　とう　　　　 ろく　　　　　　　　　　　 でん           し </a:t>
            </a:r>
            <a:endParaRPr kumimoji="1" lang="en-US" altLang="ja-JP" sz="800" b="1" dirty="0">
              <a:solidFill>
                <a:srgbClr val="FF0000"/>
              </a:solidFill>
            </a:endParaRPr>
          </a:p>
        </p:txBody>
      </p:sp>
      <p:sp>
        <p:nvSpPr>
          <p:cNvPr id="15" name="テキスト ボックス 14">
            <a:extLst>
              <a:ext uri="{FF2B5EF4-FFF2-40B4-BE49-F238E27FC236}">
                <a16:creationId xmlns:a16="http://schemas.microsoft.com/office/drawing/2014/main" id="{4D17FDA4-9D0D-B465-588F-952060015B89}"/>
              </a:ext>
            </a:extLst>
          </p:cNvPr>
          <p:cNvSpPr txBox="1"/>
          <p:nvPr/>
        </p:nvSpPr>
        <p:spPr>
          <a:xfrm>
            <a:off x="4260401" y="5514011"/>
            <a:ext cx="455615" cy="215444"/>
          </a:xfrm>
          <a:prstGeom prst="rect">
            <a:avLst/>
          </a:prstGeom>
          <a:noFill/>
        </p:spPr>
        <p:txBody>
          <a:bodyPr wrap="square" rtlCol="0">
            <a:spAutoFit/>
          </a:bodyPr>
          <a:lstStyle/>
          <a:p>
            <a:r>
              <a:rPr kumimoji="1" lang="ja-JP" altLang="en-US" sz="800" b="1" dirty="0">
                <a:solidFill>
                  <a:srgbClr val="FF0000"/>
                </a:solidFill>
              </a:rPr>
              <a:t>もと</a:t>
            </a:r>
            <a:endParaRPr kumimoji="1" lang="en-US" altLang="ja-JP" sz="800" b="1" dirty="0">
              <a:solidFill>
                <a:srgbClr val="FF0000"/>
              </a:solidFill>
            </a:endParaRPr>
          </a:p>
        </p:txBody>
      </p:sp>
    </p:spTree>
    <p:extLst>
      <p:ext uri="{BB962C8B-B14F-4D97-AF65-F5344CB8AC3E}">
        <p14:creationId xmlns:p14="http://schemas.microsoft.com/office/powerpoint/2010/main" val="51230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8" grpId="0"/>
      <p:bldP spid="9" grpId="0"/>
      <p:bldP spid="10" grpId="0"/>
      <p:bldP spid="11" grpId="0"/>
      <p:bldP spid="12" grpId="0"/>
      <p:bldP spid="13" grpId="0"/>
      <p:bldP spid="14"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
        <p:nvSpPr>
          <p:cNvPr id="16" name="正方形/長方形 15"/>
          <p:cNvSpPr/>
          <p:nvPr/>
        </p:nvSpPr>
        <p:spPr>
          <a:xfrm>
            <a:off x="233264" y="2348880"/>
            <a:ext cx="8677472" cy="1569660"/>
          </a:xfrm>
          <a:prstGeom prst="rect">
            <a:avLst/>
          </a:prstGeom>
          <a:noFill/>
        </p:spPr>
        <p:txBody>
          <a:bodyPr wrap="square">
            <a:spAutoFit/>
          </a:bodyPr>
          <a:lstStyle/>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オンラインカジノなどの</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賭博の先に待っているのは</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Ｑ．４</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DA8024DD-6247-BDFF-52F9-7E320546B41D}"/>
              </a:ext>
            </a:extLst>
          </p:cNvPr>
          <p:cNvSpPr txBox="1"/>
          <p:nvPr/>
        </p:nvSpPr>
        <p:spPr>
          <a:xfrm>
            <a:off x="971600" y="3025988"/>
            <a:ext cx="3456384" cy="215444"/>
          </a:xfrm>
          <a:prstGeom prst="rect">
            <a:avLst/>
          </a:prstGeom>
          <a:noFill/>
        </p:spPr>
        <p:txBody>
          <a:bodyPr wrap="square" rtlCol="0">
            <a:spAutoFit/>
          </a:bodyPr>
          <a:lstStyle/>
          <a:p>
            <a:r>
              <a:rPr kumimoji="1" lang="ja-JP" altLang="en-US" sz="800" b="1" dirty="0">
                <a:solidFill>
                  <a:srgbClr val="FF0000"/>
                </a:solidFill>
              </a:rPr>
              <a:t>と　　　　　　ばく　　　　　　　　　　　　　　　　さき　　　　　　　　　　　 　　　　ま</a:t>
            </a:r>
          </a:p>
        </p:txBody>
      </p:sp>
      <p:sp>
        <p:nvSpPr>
          <p:cNvPr id="3" name="テキスト ボックス 2">
            <a:extLst>
              <a:ext uri="{FF2B5EF4-FFF2-40B4-BE49-F238E27FC236}">
                <a16:creationId xmlns:a16="http://schemas.microsoft.com/office/drawing/2014/main" id="{91E7DBAB-CC58-AF72-FDE0-F22857B8E2FC}"/>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Tree>
    <p:extLst>
      <p:ext uri="{BB962C8B-B14F-4D97-AF65-F5344CB8AC3E}">
        <p14:creationId xmlns:p14="http://schemas.microsoft.com/office/powerpoint/2010/main" val="368351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B281797F-751B-4ED3-C36A-9D67C45EB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①こんなサイトやアプリを見つけたら</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grpSp>
        <p:nvGrpSpPr>
          <p:cNvPr id="3" name="グループ化 2">
            <a:extLst>
              <a:ext uri="{FF2B5EF4-FFF2-40B4-BE49-F238E27FC236}">
                <a16:creationId xmlns:a16="http://schemas.microsoft.com/office/drawing/2014/main" id="{14D7CDF1-0B1C-3144-FAB0-B4EA874F240F}"/>
              </a:ext>
            </a:extLst>
          </p:cNvPr>
          <p:cNvGrpSpPr/>
          <p:nvPr/>
        </p:nvGrpSpPr>
        <p:grpSpPr>
          <a:xfrm>
            <a:off x="1133822" y="1839616"/>
            <a:ext cx="2834884" cy="4517762"/>
            <a:chOff x="85981" y="1823882"/>
            <a:chExt cx="2834884" cy="4517762"/>
          </a:xfrm>
        </p:grpSpPr>
        <p:pic>
          <p:nvPicPr>
            <p:cNvPr id="2"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3005C0EB-F1E5-13C8-4310-620063C9902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88C52D2B-6139-EBCE-2E97-678A9B44E03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FDDEF503-270C-CE4E-EC73-0BA7385A1FA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588681" y="4149080"/>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640376" y="2517777"/>
            <a:ext cx="1968305" cy="1993875"/>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グループ化 17">
            <a:extLst>
              <a:ext uri="{FF2B5EF4-FFF2-40B4-BE49-F238E27FC236}">
                <a16:creationId xmlns:a16="http://schemas.microsoft.com/office/drawing/2014/main" id="{E97D0167-91D4-7524-B0D1-D71C3B5715DD}"/>
              </a:ext>
            </a:extLst>
          </p:cNvPr>
          <p:cNvGrpSpPr/>
          <p:nvPr/>
        </p:nvGrpSpPr>
        <p:grpSpPr>
          <a:xfrm>
            <a:off x="3025048" y="2773094"/>
            <a:ext cx="3174783" cy="3599645"/>
            <a:chOff x="3297645" y="2646995"/>
            <a:chExt cx="2570499" cy="3635420"/>
          </a:xfrm>
        </p:grpSpPr>
        <p:pic>
          <p:nvPicPr>
            <p:cNvPr id="8" name="図 7">
              <a:extLst>
                <a:ext uri="{FF2B5EF4-FFF2-40B4-BE49-F238E27FC236}">
                  <a16:creationId xmlns:a16="http://schemas.microsoft.com/office/drawing/2014/main" id="{8227E34B-CC8C-9207-AD98-8C03BB00DE6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7645" y="2646995"/>
              <a:ext cx="2570499" cy="3635420"/>
            </a:xfrm>
            <a:prstGeom prst="rect">
              <a:avLst/>
            </a:prstGeom>
          </p:spPr>
        </p:pic>
        <p:sp>
          <p:nvSpPr>
            <p:cNvPr id="9" name="正方形/長方形 8">
              <a:extLst>
                <a:ext uri="{FF2B5EF4-FFF2-40B4-BE49-F238E27FC236}">
                  <a16:creationId xmlns:a16="http://schemas.microsoft.com/office/drawing/2014/main" id="{52357EAC-4D9E-4767-0806-AAC3FA0E1F8B}"/>
                </a:ext>
              </a:extLst>
            </p:cNvPr>
            <p:cNvSpPr/>
            <p:nvPr/>
          </p:nvSpPr>
          <p:spPr>
            <a:xfrm>
              <a:off x="3707904" y="2924944"/>
              <a:ext cx="1755047" cy="3024336"/>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b="1" dirty="0">
                <a:solidFill>
                  <a:schemeClr val="tx1"/>
                </a:solidFill>
                <a:latin typeface="+mj-ea"/>
                <a:ea typeface="+mj-ea"/>
              </a:endParaRPr>
            </a:p>
            <a:p>
              <a:pPr algn="ctr"/>
              <a:r>
                <a:rPr kumimoji="1" lang="ja-JP" altLang="en-US" b="1" dirty="0">
                  <a:solidFill>
                    <a:srgbClr val="FF0000"/>
                  </a:solidFill>
                  <a:latin typeface="+mj-ea"/>
                  <a:ea typeface="+mj-ea"/>
                </a:rPr>
                <a:t>全ゲーム無料</a:t>
              </a:r>
              <a:endParaRPr kumimoji="1" lang="en-US" altLang="ja-JP" b="1" dirty="0">
                <a:solidFill>
                  <a:srgbClr val="FF0000"/>
                </a:solidFill>
                <a:latin typeface="+mj-ea"/>
                <a:ea typeface="+mj-ea"/>
              </a:endParaRPr>
            </a:p>
            <a:p>
              <a:pPr algn="ctr"/>
              <a:endParaRPr kumimoji="1" lang="en-US" altLang="ja-JP" b="1" dirty="0">
                <a:solidFill>
                  <a:schemeClr val="tx1"/>
                </a:solidFill>
                <a:latin typeface="+mj-ea"/>
                <a:ea typeface="+mj-ea"/>
              </a:endParaRPr>
            </a:p>
            <a:p>
              <a:pPr algn="ctr"/>
              <a:r>
                <a:rPr kumimoji="1" lang="ja-JP" altLang="en-US" b="1" dirty="0">
                  <a:solidFill>
                    <a:schemeClr val="tx1"/>
                  </a:solidFill>
                  <a:latin typeface="+mj-ea"/>
                  <a:ea typeface="+mj-ea"/>
                </a:rPr>
                <a:t>勝利すれば</a:t>
              </a:r>
              <a:endParaRPr kumimoji="1" lang="en-US" altLang="ja-JP" b="1" dirty="0">
                <a:solidFill>
                  <a:schemeClr val="tx1"/>
                </a:solidFill>
                <a:latin typeface="+mj-ea"/>
                <a:ea typeface="+mj-ea"/>
              </a:endParaRPr>
            </a:p>
            <a:p>
              <a:pPr algn="ctr">
                <a:lnSpc>
                  <a:spcPct val="150000"/>
                </a:lnSpc>
              </a:pPr>
              <a:r>
                <a:rPr kumimoji="1" lang="ja-JP" altLang="en-US" b="1" dirty="0">
                  <a:solidFill>
                    <a:schemeClr val="tx1"/>
                  </a:solidFill>
                  <a:latin typeface="+mj-ea"/>
                  <a:ea typeface="+mj-ea"/>
                </a:rPr>
                <a:t>賞金ゲット</a:t>
              </a:r>
              <a:r>
                <a:rPr kumimoji="1" lang="en-US" altLang="ja-JP" b="1" dirty="0">
                  <a:solidFill>
                    <a:schemeClr val="tx1"/>
                  </a:solidFill>
                  <a:latin typeface="+mj-ea"/>
                  <a:ea typeface="+mj-ea"/>
                </a:rPr>
                <a:t>!</a:t>
              </a:r>
            </a:p>
            <a:p>
              <a:pPr algn="ctr"/>
              <a:r>
                <a:rPr kumimoji="1" lang="ja-JP" altLang="en-US" b="1" dirty="0">
                  <a:solidFill>
                    <a:srgbClr val="FF0000"/>
                  </a:solidFill>
                  <a:latin typeface="+mj-ea"/>
                  <a:ea typeface="+mj-ea"/>
                </a:rPr>
                <a:t>いますぐ</a:t>
              </a:r>
              <a:endParaRPr kumimoji="1" lang="en-US" altLang="ja-JP" b="1" dirty="0">
                <a:solidFill>
                  <a:srgbClr val="FF0000"/>
                </a:solidFill>
                <a:latin typeface="+mj-ea"/>
                <a:ea typeface="+mj-ea"/>
              </a:endParaRPr>
            </a:p>
            <a:p>
              <a:pPr algn="ctr"/>
              <a:r>
                <a:rPr kumimoji="1" lang="ja-JP" altLang="en-US" b="1" dirty="0">
                  <a:solidFill>
                    <a:srgbClr val="FF0000"/>
                  </a:solidFill>
                  <a:latin typeface="+mj-ea"/>
                  <a:ea typeface="+mj-ea"/>
                </a:rPr>
                <a:t>チャレンジ</a:t>
              </a:r>
              <a:r>
                <a:rPr kumimoji="1" lang="en-US" altLang="ja-JP" b="1" dirty="0">
                  <a:solidFill>
                    <a:srgbClr val="FF0000"/>
                  </a:solidFill>
                  <a:latin typeface="+mj-ea"/>
                  <a:ea typeface="+mj-ea"/>
                </a:rPr>
                <a:t>!!</a:t>
              </a:r>
            </a:p>
          </p:txBody>
        </p:sp>
        <p:pic>
          <p:nvPicPr>
            <p:cNvPr id="17" name="図 16" descr="黒い背景に白い文字のロゴ&#10;&#10;低い精度で自動的に生成された説明">
              <a:extLst>
                <a:ext uri="{FF2B5EF4-FFF2-40B4-BE49-F238E27FC236}">
                  <a16:creationId xmlns:a16="http://schemas.microsoft.com/office/drawing/2014/main" id="{D67209C6-3BDC-2365-C6CF-6B8F77F401A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56423" y="5068545"/>
              <a:ext cx="893094" cy="873497"/>
            </a:xfrm>
            <a:prstGeom prst="rect">
              <a:avLst/>
            </a:prstGeom>
          </p:spPr>
        </p:pic>
      </p:grpSp>
      <p:sp>
        <p:nvSpPr>
          <p:cNvPr id="6" name="吹き出し: 円形 5">
            <a:extLst>
              <a:ext uri="{FF2B5EF4-FFF2-40B4-BE49-F238E27FC236}">
                <a16:creationId xmlns:a16="http://schemas.microsoft.com/office/drawing/2014/main" id="{5CA4D136-BD20-FB44-3D0A-E0C113F6D1F2}"/>
              </a:ext>
            </a:extLst>
          </p:cNvPr>
          <p:cNvSpPr/>
          <p:nvPr/>
        </p:nvSpPr>
        <p:spPr>
          <a:xfrm>
            <a:off x="2734902" y="685960"/>
            <a:ext cx="3930473" cy="1897950"/>
          </a:xfrm>
          <a:prstGeom prst="wedgeEllipseCallout">
            <a:avLst>
              <a:gd name="adj1" fmla="val -33779"/>
              <a:gd name="adj2" fmla="val 6294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このゲーム、無料で遊んでポイントをためると賞金がもらえるんだってさ</a:t>
            </a:r>
          </a:p>
        </p:txBody>
      </p:sp>
      <p:sp>
        <p:nvSpPr>
          <p:cNvPr id="12" name="吹き出し: 円形 11">
            <a:extLst>
              <a:ext uri="{FF2B5EF4-FFF2-40B4-BE49-F238E27FC236}">
                <a16:creationId xmlns:a16="http://schemas.microsoft.com/office/drawing/2014/main" id="{5610FE16-D417-46D8-8E83-98BE187F9EC6}"/>
              </a:ext>
            </a:extLst>
          </p:cNvPr>
          <p:cNvSpPr/>
          <p:nvPr/>
        </p:nvSpPr>
        <p:spPr>
          <a:xfrm>
            <a:off x="84329" y="991063"/>
            <a:ext cx="2542867" cy="1897950"/>
          </a:xfrm>
          <a:prstGeom prst="wedgeEllipseCallout">
            <a:avLst>
              <a:gd name="adj1" fmla="val 29229"/>
              <a:gd name="adj2" fmla="val 62494"/>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dirty="0">
                <a:solidFill>
                  <a:schemeClr val="tx1"/>
                </a:solidFill>
              </a:rPr>
              <a:t>SNS</a:t>
            </a:r>
            <a:r>
              <a:rPr kumimoji="1" lang="ja-JP" altLang="en-US" sz="2400" dirty="0">
                <a:solidFill>
                  <a:schemeClr val="tx1"/>
                </a:solidFill>
              </a:rPr>
              <a:t>でこの</a:t>
            </a:r>
            <a:endParaRPr kumimoji="1" lang="en-US" altLang="ja-JP" sz="2400" dirty="0">
              <a:solidFill>
                <a:schemeClr val="tx1"/>
              </a:solidFill>
            </a:endParaRPr>
          </a:p>
          <a:p>
            <a:pPr algn="ctr"/>
            <a:r>
              <a:rPr kumimoji="1" lang="ja-JP" altLang="en-US" sz="2400" dirty="0">
                <a:solidFill>
                  <a:schemeClr val="tx1"/>
                </a:solidFill>
              </a:rPr>
              <a:t>サイトを教えてもらったんだ。</a:t>
            </a:r>
          </a:p>
        </p:txBody>
      </p:sp>
      <p:sp>
        <p:nvSpPr>
          <p:cNvPr id="24" name="吹き出し: 円形 23">
            <a:extLst>
              <a:ext uri="{FF2B5EF4-FFF2-40B4-BE49-F238E27FC236}">
                <a16:creationId xmlns:a16="http://schemas.microsoft.com/office/drawing/2014/main" id="{FBCC97B9-365C-258D-AC8D-293FE261B102}"/>
              </a:ext>
            </a:extLst>
          </p:cNvPr>
          <p:cNvSpPr/>
          <p:nvPr/>
        </p:nvSpPr>
        <p:spPr>
          <a:xfrm>
            <a:off x="5291613" y="4465259"/>
            <a:ext cx="2736771" cy="1897950"/>
          </a:xfrm>
          <a:prstGeom prst="wedgeEllipseCallout">
            <a:avLst>
              <a:gd name="adj1" fmla="val 22762"/>
              <a:gd name="adj2" fmla="val -5576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a:t>
            </a:r>
            <a:endParaRPr kumimoji="1" lang="en-US" altLang="ja-JP" sz="2400" dirty="0">
              <a:solidFill>
                <a:schemeClr val="tx1"/>
              </a:solidFill>
            </a:endParaRPr>
          </a:p>
          <a:p>
            <a:pPr algn="ctr"/>
            <a:r>
              <a:rPr kumimoji="1" lang="ja-JP" altLang="en-US" sz="2400" dirty="0">
                <a:solidFill>
                  <a:schemeClr val="tx1"/>
                </a:solidFill>
              </a:rPr>
              <a:t>簡単そうだし、やってみよう！</a:t>
            </a:r>
          </a:p>
        </p:txBody>
      </p:sp>
      <p:sp>
        <p:nvSpPr>
          <p:cNvPr id="4" name="テキスト ボックス 3">
            <a:extLst>
              <a:ext uri="{FF2B5EF4-FFF2-40B4-BE49-F238E27FC236}">
                <a16:creationId xmlns:a16="http://schemas.microsoft.com/office/drawing/2014/main" id="{8B8DFA35-D837-DDE9-F396-56F1F77288B0}"/>
              </a:ext>
            </a:extLst>
          </p:cNvPr>
          <p:cNvSpPr txBox="1"/>
          <p:nvPr/>
        </p:nvSpPr>
        <p:spPr>
          <a:xfrm>
            <a:off x="1546708" y="1485364"/>
            <a:ext cx="360996" cy="215444"/>
          </a:xfrm>
          <a:prstGeom prst="rect">
            <a:avLst/>
          </a:prstGeom>
          <a:noFill/>
        </p:spPr>
        <p:txBody>
          <a:bodyPr wrap="none" rtlCol="0">
            <a:spAutoFit/>
          </a:bodyPr>
          <a:lstStyle/>
          <a:p>
            <a:r>
              <a:rPr kumimoji="1" lang="ja-JP" altLang="en-US" sz="800" dirty="0"/>
              <a:t>おし</a:t>
            </a:r>
          </a:p>
        </p:txBody>
      </p:sp>
      <p:sp>
        <p:nvSpPr>
          <p:cNvPr id="11" name="テキスト ボックス 10">
            <a:extLst>
              <a:ext uri="{FF2B5EF4-FFF2-40B4-BE49-F238E27FC236}">
                <a16:creationId xmlns:a16="http://schemas.microsoft.com/office/drawing/2014/main" id="{98081094-80D9-C1A7-B4FD-CC2A0844B08F}"/>
              </a:ext>
            </a:extLst>
          </p:cNvPr>
          <p:cNvSpPr txBox="1"/>
          <p:nvPr/>
        </p:nvSpPr>
        <p:spPr>
          <a:xfrm>
            <a:off x="5076056" y="811513"/>
            <a:ext cx="757029" cy="215444"/>
          </a:xfrm>
          <a:prstGeom prst="rect">
            <a:avLst/>
          </a:prstGeom>
          <a:noFill/>
        </p:spPr>
        <p:txBody>
          <a:bodyPr wrap="square" rtlCol="0">
            <a:spAutoFit/>
          </a:bodyPr>
          <a:lstStyle/>
          <a:p>
            <a:r>
              <a:rPr kumimoji="1" lang="ja-JP" altLang="en-US" sz="800" dirty="0"/>
              <a:t>む　　りょう</a:t>
            </a:r>
          </a:p>
        </p:txBody>
      </p:sp>
      <p:sp>
        <p:nvSpPr>
          <p:cNvPr id="13" name="テキスト ボックス 12">
            <a:extLst>
              <a:ext uri="{FF2B5EF4-FFF2-40B4-BE49-F238E27FC236}">
                <a16:creationId xmlns:a16="http://schemas.microsoft.com/office/drawing/2014/main" id="{B6A6E5C5-294A-729E-D159-D07CB30FED6E}"/>
              </a:ext>
            </a:extLst>
          </p:cNvPr>
          <p:cNvSpPr txBox="1"/>
          <p:nvPr/>
        </p:nvSpPr>
        <p:spPr>
          <a:xfrm>
            <a:off x="3347864" y="1197332"/>
            <a:ext cx="411644" cy="215444"/>
          </a:xfrm>
          <a:prstGeom prst="rect">
            <a:avLst/>
          </a:prstGeom>
          <a:noFill/>
        </p:spPr>
        <p:txBody>
          <a:bodyPr wrap="square" rtlCol="0">
            <a:spAutoFit/>
          </a:bodyPr>
          <a:lstStyle/>
          <a:p>
            <a:r>
              <a:rPr kumimoji="1" lang="ja-JP" altLang="en-US" sz="800" dirty="0"/>
              <a:t>あそ</a:t>
            </a:r>
          </a:p>
        </p:txBody>
      </p:sp>
      <p:sp>
        <p:nvSpPr>
          <p:cNvPr id="14" name="テキスト ボックス 13">
            <a:extLst>
              <a:ext uri="{FF2B5EF4-FFF2-40B4-BE49-F238E27FC236}">
                <a16:creationId xmlns:a16="http://schemas.microsoft.com/office/drawing/2014/main" id="{978FA763-4F33-D9E4-87F1-EF2CBDF9911A}"/>
              </a:ext>
            </a:extLst>
          </p:cNvPr>
          <p:cNvSpPr txBox="1"/>
          <p:nvPr/>
        </p:nvSpPr>
        <p:spPr>
          <a:xfrm>
            <a:off x="3797672" y="1556792"/>
            <a:ext cx="774328" cy="215444"/>
          </a:xfrm>
          <a:prstGeom prst="rect">
            <a:avLst/>
          </a:prstGeom>
          <a:noFill/>
        </p:spPr>
        <p:txBody>
          <a:bodyPr wrap="square" rtlCol="0">
            <a:spAutoFit/>
          </a:bodyPr>
          <a:lstStyle/>
          <a:p>
            <a:r>
              <a:rPr kumimoji="1" lang="ja-JP" altLang="en-US" sz="800" dirty="0"/>
              <a:t>しょう　きん</a:t>
            </a:r>
          </a:p>
        </p:txBody>
      </p:sp>
      <p:sp>
        <p:nvSpPr>
          <p:cNvPr id="15" name="テキスト ボックス 14">
            <a:extLst>
              <a:ext uri="{FF2B5EF4-FFF2-40B4-BE49-F238E27FC236}">
                <a16:creationId xmlns:a16="http://schemas.microsoft.com/office/drawing/2014/main" id="{F2EAFD60-2EC4-FF8C-8D65-104461DA0F41}"/>
              </a:ext>
            </a:extLst>
          </p:cNvPr>
          <p:cNvSpPr txBox="1"/>
          <p:nvPr/>
        </p:nvSpPr>
        <p:spPr>
          <a:xfrm>
            <a:off x="3848324" y="3236487"/>
            <a:ext cx="386644" cy="215444"/>
          </a:xfrm>
          <a:prstGeom prst="rect">
            <a:avLst/>
          </a:prstGeom>
          <a:noFill/>
        </p:spPr>
        <p:txBody>
          <a:bodyPr wrap="none" rtlCol="0">
            <a:spAutoFit/>
          </a:bodyPr>
          <a:lstStyle/>
          <a:p>
            <a:r>
              <a:rPr kumimoji="1" lang="ja-JP" altLang="en-US" sz="800" dirty="0">
                <a:solidFill>
                  <a:srgbClr val="FF0000"/>
                </a:solidFill>
              </a:rPr>
              <a:t>ぜん</a:t>
            </a:r>
          </a:p>
        </p:txBody>
      </p:sp>
      <p:sp>
        <p:nvSpPr>
          <p:cNvPr id="16" name="テキスト ボックス 15">
            <a:extLst>
              <a:ext uri="{FF2B5EF4-FFF2-40B4-BE49-F238E27FC236}">
                <a16:creationId xmlns:a16="http://schemas.microsoft.com/office/drawing/2014/main" id="{B73D63BA-4ACB-1D56-CA7B-9A8323465713}"/>
              </a:ext>
            </a:extLst>
          </p:cNvPr>
          <p:cNvSpPr txBox="1"/>
          <p:nvPr/>
        </p:nvSpPr>
        <p:spPr>
          <a:xfrm>
            <a:off x="4773852" y="3236487"/>
            <a:ext cx="739179" cy="215444"/>
          </a:xfrm>
          <a:prstGeom prst="rect">
            <a:avLst/>
          </a:prstGeom>
          <a:noFill/>
        </p:spPr>
        <p:txBody>
          <a:bodyPr wrap="square" rtlCol="0">
            <a:spAutoFit/>
          </a:bodyPr>
          <a:lstStyle/>
          <a:p>
            <a:r>
              <a:rPr kumimoji="1" lang="ja-JP" altLang="en-US" sz="800" dirty="0">
                <a:solidFill>
                  <a:srgbClr val="FF0000"/>
                </a:solidFill>
              </a:rPr>
              <a:t>む　りょう</a:t>
            </a:r>
          </a:p>
        </p:txBody>
      </p:sp>
      <p:sp>
        <p:nvSpPr>
          <p:cNvPr id="19" name="テキスト ボックス 18">
            <a:extLst>
              <a:ext uri="{FF2B5EF4-FFF2-40B4-BE49-F238E27FC236}">
                <a16:creationId xmlns:a16="http://schemas.microsoft.com/office/drawing/2014/main" id="{510C6163-5CE7-4D9E-97A2-B629904BAF57}"/>
              </a:ext>
            </a:extLst>
          </p:cNvPr>
          <p:cNvSpPr txBox="1"/>
          <p:nvPr/>
        </p:nvSpPr>
        <p:spPr>
          <a:xfrm>
            <a:off x="3994285" y="3771663"/>
            <a:ext cx="739179" cy="215444"/>
          </a:xfrm>
          <a:prstGeom prst="rect">
            <a:avLst/>
          </a:prstGeom>
          <a:noFill/>
        </p:spPr>
        <p:txBody>
          <a:bodyPr wrap="square" rtlCol="0">
            <a:spAutoFit/>
          </a:bodyPr>
          <a:lstStyle/>
          <a:p>
            <a:r>
              <a:rPr kumimoji="1" lang="ja-JP" altLang="en-US" sz="800" dirty="0"/>
              <a:t>しょう　り</a:t>
            </a:r>
          </a:p>
        </p:txBody>
      </p:sp>
      <p:sp>
        <p:nvSpPr>
          <p:cNvPr id="20" name="テキスト ボックス 19">
            <a:extLst>
              <a:ext uri="{FF2B5EF4-FFF2-40B4-BE49-F238E27FC236}">
                <a16:creationId xmlns:a16="http://schemas.microsoft.com/office/drawing/2014/main" id="{08C6B5E6-DF4D-4872-3461-939C666C7127}"/>
              </a:ext>
            </a:extLst>
          </p:cNvPr>
          <p:cNvSpPr txBox="1"/>
          <p:nvPr/>
        </p:nvSpPr>
        <p:spPr>
          <a:xfrm>
            <a:off x="4019820" y="4149660"/>
            <a:ext cx="739179" cy="215444"/>
          </a:xfrm>
          <a:prstGeom prst="rect">
            <a:avLst/>
          </a:prstGeom>
          <a:noFill/>
        </p:spPr>
        <p:txBody>
          <a:bodyPr wrap="square" rtlCol="0">
            <a:spAutoFit/>
          </a:bodyPr>
          <a:lstStyle/>
          <a:p>
            <a:r>
              <a:rPr kumimoji="1" lang="ja-JP" altLang="en-US" sz="800" dirty="0"/>
              <a:t>しょうきん</a:t>
            </a:r>
          </a:p>
        </p:txBody>
      </p:sp>
      <p:sp>
        <p:nvSpPr>
          <p:cNvPr id="21" name="テキスト ボックス 20">
            <a:extLst>
              <a:ext uri="{FF2B5EF4-FFF2-40B4-BE49-F238E27FC236}">
                <a16:creationId xmlns:a16="http://schemas.microsoft.com/office/drawing/2014/main" id="{4A60F6D8-93F1-5F93-18AB-E9A696F75B4E}"/>
              </a:ext>
            </a:extLst>
          </p:cNvPr>
          <p:cNvSpPr txBox="1"/>
          <p:nvPr/>
        </p:nvSpPr>
        <p:spPr>
          <a:xfrm>
            <a:off x="6143490" y="4720630"/>
            <a:ext cx="757029" cy="215444"/>
          </a:xfrm>
          <a:prstGeom prst="rect">
            <a:avLst/>
          </a:prstGeom>
          <a:noFill/>
        </p:spPr>
        <p:txBody>
          <a:bodyPr wrap="square" rtlCol="0">
            <a:spAutoFit/>
          </a:bodyPr>
          <a:lstStyle/>
          <a:p>
            <a:r>
              <a:rPr kumimoji="1" lang="ja-JP" altLang="en-US" sz="800" dirty="0"/>
              <a:t>ほん　　とう</a:t>
            </a:r>
          </a:p>
        </p:txBody>
      </p:sp>
      <p:sp>
        <p:nvSpPr>
          <p:cNvPr id="23" name="テキスト ボックス 22">
            <a:extLst>
              <a:ext uri="{FF2B5EF4-FFF2-40B4-BE49-F238E27FC236}">
                <a16:creationId xmlns:a16="http://schemas.microsoft.com/office/drawing/2014/main" id="{78DE5097-64C7-B663-23A9-6DA71FDD615F}"/>
              </a:ext>
            </a:extLst>
          </p:cNvPr>
          <p:cNvSpPr txBox="1"/>
          <p:nvPr/>
        </p:nvSpPr>
        <p:spPr>
          <a:xfrm>
            <a:off x="5728653" y="5144531"/>
            <a:ext cx="757029" cy="215444"/>
          </a:xfrm>
          <a:prstGeom prst="rect">
            <a:avLst/>
          </a:prstGeom>
          <a:noFill/>
        </p:spPr>
        <p:txBody>
          <a:bodyPr wrap="square" rtlCol="0">
            <a:spAutoFit/>
          </a:bodyPr>
          <a:lstStyle/>
          <a:p>
            <a:r>
              <a:rPr kumimoji="1" lang="ja-JP" altLang="en-US" sz="800" dirty="0"/>
              <a:t>かん　 たん</a:t>
            </a:r>
          </a:p>
        </p:txBody>
      </p:sp>
      <p:sp>
        <p:nvSpPr>
          <p:cNvPr id="25" name="テキスト ボックス 24">
            <a:extLst>
              <a:ext uri="{FF2B5EF4-FFF2-40B4-BE49-F238E27FC236}">
                <a16:creationId xmlns:a16="http://schemas.microsoft.com/office/drawing/2014/main" id="{F6B2DA0D-F948-3113-D18B-8A0B84BC43AD}"/>
              </a:ext>
            </a:extLst>
          </p:cNvPr>
          <p:cNvSpPr txBox="1"/>
          <p:nvPr/>
        </p:nvSpPr>
        <p:spPr>
          <a:xfrm>
            <a:off x="5652120" y="-18317"/>
            <a:ext cx="312777" cy="215444"/>
          </a:xfrm>
          <a:prstGeom prst="rect">
            <a:avLst/>
          </a:prstGeom>
          <a:noFill/>
        </p:spPr>
        <p:txBody>
          <a:bodyPr wrap="square" rtlCol="0">
            <a:spAutoFit/>
          </a:bodyPr>
          <a:lstStyle/>
          <a:p>
            <a:r>
              <a:rPr kumimoji="1" lang="ja-JP" altLang="en-US" sz="800" dirty="0">
                <a:solidFill>
                  <a:schemeClr val="bg1"/>
                </a:solidFill>
              </a:rPr>
              <a:t>み</a:t>
            </a:r>
          </a:p>
        </p:txBody>
      </p:sp>
    </p:spTree>
    <p:extLst>
      <p:ext uri="{BB962C8B-B14F-4D97-AF65-F5344CB8AC3E}">
        <p14:creationId xmlns:p14="http://schemas.microsoft.com/office/powerpoint/2010/main" val="115025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24" grpId="0" animBg="1"/>
      <p:bldP spid="4" grpId="0"/>
      <p:bldP spid="11" grpId="0"/>
      <p:bldP spid="13" grpId="0"/>
      <p:bldP spid="14" grpId="0"/>
      <p:bldP spid="15" grpId="0"/>
      <p:bldP spid="16" grpId="0"/>
      <p:bldP spid="19" grpId="0"/>
      <p:bldP spid="20" grpId="0"/>
      <p:bldP spid="21"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矢印: 下 17">
            <a:extLst>
              <a:ext uri="{FF2B5EF4-FFF2-40B4-BE49-F238E27FC236}">
                <a16:creationId xmlns:a16="http://schemas.microsoft.com/office/drawing/2014/main" id="{860F5A42-9380-C951-26E1-B14AC4C31CAB}"/>
              </a:ext>
            </a:extLst>
          </p:cNvPr>
          <p:cNvSpPr/>
          <p:nvPr/>
        </p:nvSpPr>
        <p:spPr>
          <a:xfrm>
            <a:off x="6762144" y="2377955"/>
            <a:ext cx="724817" cy="726440"/>
          </a:xfrm>
          <a:prstGeom prst="downArrow">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CD8F9BD0-C2D3-9F88-7FE2-5BAB116BBA1D}"/>
              </a:ext>
            </a:extLst>
          </p:cNvPr>
          <p:cNvSpPr/>
          <p:nvPr/>
        </p:nvSpPr>
        <p:spPr>
          <a:xfrm>
            <a:off x="1761319" y="2401866"/>
            <a:ext cx="724817" cy="726440"/>
          </a:xfrm>
          <a:prstGeom prst="downArrow">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5" name="テキスト ボックス 4">
            <a:extLst>
              <a:ext uri="{FF2B5EF4-FFF2-40B4-BE49-F238E27FC236}">
                <a16:creationId xmlns:a16="http://schemas.microsoft.com/office/drawing/2014/main" id="{C3F5CE35-662A-BB89-C76B-DE47B82A8433}"/>
              </a:ext>
            </a:extLst>
          </p:cNvPr>
          <p:cNvSpPr txBox="1"/>
          <p:nvPr/>
        </p:nvSpPr>
        <p:spPr>
          <a:xfrm>
            <a:off x="-44234" y="784129"/>
            <a:ext cx="9144000" cy="707886"/>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rgbClr val="FFFF00"/>
                </a:solidFill>
                <a:effectLst/>
                <a:latin typeface="ＭＳ ゴシック" panose="020B0609070205080204" pitchFamily="49" charset="-128"/>
                <a:ea typeface="ＭＳ ゴシック" panose="020B0609070205080204" pitchFamily="49" charset="-128"/>
              </a:rPr>
              <a:t>罪に問われるだけではななく</a:t>
            </a:r>
            <a:r>
              <a:rPr lang="en-US" altLang="ja-JP" sz="4000" b="1" dirty="0">
                <a:solidFill>
                  <a:srgbClr val="FFFF00"/>
                </a:solidFill>
                <a:effectLst/>
                <a:latin typeface="ＭＳ ゴシック" panose="020B0609070205080204" pitchFamily="49" charset="-128"/>
                <a:ea typeface="ＭＳ ゴシック" panose="020B0609070205080204" pitchFamily="49" charset="-128"/>
              </a:rPr>
              <a:t>…</a:t>
            </a:r>
          </a:p>
        </p:txBody>
      </p:sp>
      <p:grpSp>
        <p:nvGrpSpPr>
          <p:cNvPr id="6" name="正方形/長方形 2">
            <a:extLst>
              <a:ext uri="{FF2B5EF4-FFF2-40B4-BE49-F238E27FC236}">
                <a16:creationId xmlns:a16="http://schemas.microsoft.com/office/drawing/2014/main" id="{6AEB31B0-6535-BCDD-E67C-3BDAEFA61ECC}"/>
              </a:ext>
            </a:extLst>
          </p:cNvPr>
          <p:cNvGrpSpPr>
            <a:grpSpLocks/>
          </p:cNvGrpSpPr>
          <p:nvPr/>
        </p:nvGrpSpPr>
        <p:grpSpPr bwMode="auto">
          <a:xfrm>
            <a:off x="-30163" y="-30163"/>
            <a:ext cx="9240838" cy="868363"/>
            <a:chOff x="-19" y="-19"/>
            <a:chExt cx="5821" cy="914"/>
          </a:xfrm>
        </p:grpSpPr>
        <p:pic>
          <p:nvPicPr>
            <p:cNvPr id="7" name="正方形/長方形 2">
              <a:extLst>
                <a:ext uri="{FF2B5EF4-FFF2-40B4-BE49-F238E27FC236}">
                  <a16:creationId xmlns:a16="http://schemas.microsoft.com/office/drawing/2014/main" id="{1F2BA185-1CA2-A7F4-51B9-A4A6066FCC85}"/>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834">
              <a:extLst>
                <a:ext uri="{FF2B5EF4-FFF2-40B4-BE49-F238E27FC236}">
                  <a16:creationId xmlns:a16="http://schemas.microsoft.com/office/drawing/2014/main" id="{B4438E6B-B5B5-149C-245E-8BA4C7A875C5}"/>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
        <p:nvSpPr>
          <p:cNvPr id="3" name="テキスト ボックス 2">
            <a:extLst>
              <a:ext uri="{FF2B5EF4-FFF2-40B4-BE49-F238E27FC236}">
                <a16:creationId xmlns:a16="http://schemas.microsoft.com/office/drawing/2014/main" id="{BE8927EF-9D63-1BD4-1BFE-9B10409C67EA}"/>
              </a:ext>
            </a:extLst>
          </p:cNvPr>
          <p:cNvSpPr txBox="1"/>
          <p:nvPr/>
        </p:nvSpPr>
        <p:spPr>
          <a:xfrm>
            <a:off x="288920" y="5604026"/>
            <a:ext cx="8594684" cy="646331"/>
          </a:xfrm>
          <a:prstGeom prst="rect">
            <a:avLst/>
          </a:prstGeom>
          <a:noFill/>
        </p:spPr>
        <p:txBody>
          <a:bodyPr wrap="square">
            <a:spAutoFit/>
          </a:bodyPr>
          <a:lstStyle/>
          <a:p>
            <a:pPr algn="ctr" eaLnBrk="1" hangingPunct="1">
              <a:spcBef>
                <a:spcPts val="600"/>
              </a:spcBef>
              <a:spcAft>
                <a:spcPts val="0"/>
              </a:spcAft>
              <a:buSzPct val="100000"/>
              <a:defRPr/>
            </a:pPr>
            <a:r>
              <a:rPr lang="ja-JP" altLang="en-US" sz="3600" b="1" u="sng" dirty="0">
                <a:solidFill>
                  <a:srgbClr val="FF0000"/>
                </a:solidFill>
                <a:effectLst>
                  <a:glow rad="63500">
                    <a:schemeClr val="bg1"/>
                  </a:glow>
                </a:effectLst>
                <a:latin typeface="ＭＳ ゴシック" panose="020B0609070205080204" pitchFamily="49" charset="-128"/>
                <a:ea typeface="ＭＳ ゴシック" panose="020B0609070205080204" pitchFamily="49" charset="-128"/>
              </a:rPr>
              <a:t>ギャンブル依存症の入口に</a:t>
            </a:r>
            <a:r>
              <a:rPr lang="en-US" altLang="ja-JP" sz="3600" b="1" u="sng" dirty="0">
                <a:solidFill>
                  <a:srgbClr val="FF0000"/>
                </a:solidFill>
                <a:effectLst>
                  <a:glow rad="63500">
                    <a:schemeClr val="bg1"/>
                  </a:glow>
                </a:effectLst>
                <a:latin typeface="ＭＳ ゴシック" panose="020B0609070205080204" pitchFamily="49" charset="-128"/>
                <a:ea typeface="ＭＳ ゴシック" panose="020B0609070205080204" pitchFamily="49" charset="-128"/>
              </a:rPr>
              <a:t>…</a:t>
            </a:r>
          </a:p>
        </p:txBody>
      </p:sp>
      <p:sp>
        <p:nvSpPr>
          <p:cNvPr id="4" name="テキスト ボックス 4">
            <a:extLst>
              <a:ext uri="{FF2B5EF4-FFF2-40B4-BE49-F238E27FC236}">
                <a16:creationId xmlns:a16="http://schemas.microsoft.com/office/drawing/2014/main" id="{2E327064-C8C6-5CFE-BA94-AC5687E2C179}"/>
              </a:ext>
            </a:extLst>
          </p:cNvPr>
          <p:cNvSpPr>
            <a:spLocks noChangeArrowheads="1"/>
          </p:cNvSpPr>
          <p:nvPr/>
        </p:nvSpPr>
        <p:spPr bwMode="auto">
          <a:xfrm>
            <a:off x="242660" y="2961019"/>
            <a:ext cx="4532073" cy="1342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endParaRPr lang="en-US" altLang="ja-JP"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9" name="四角形: 角を丸くする 8">
            <a:extLst>
              <a:ext uri="{FF2B5EF4-FFF2-40B4-BE49-F238E27FC236}">
                <a16:creationId xmlns:a16="http://schemas.microsoft.com/office/drawing/2014/main" id="{B5DF255D-1042-C0E8-A32C-EC8A73A11271}"/>
              </a:ext>
            </a:extLst>
          </p:cNvPr>
          <p:cNvSpPr/>
          <p:nvPr/>
        </p:nvSpPr>
        <p:spPr>
          <a:xfrm>
            <a:off x="445803" y="1919250"/>
            <a:ext cx="8280919" cy="502597"/>
          </a:xfrm>
          <a:prstGeom prst="roundRect">
            <a:avLst>
              <a:gd name="adj" fmla="val 10499"/>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ゲーム感覚で利用し、気が付くと高額のお金を使ってしまった。</a:t>
            </a:r>
            <a:endParaRPr lang="en-US" altLang="ja-JP"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10" name="四角形: 角を丸くする 9">
            <a:extLst>
              <a:ext uri="{FF2B5EF4-FFF2-40B4-BE49-F238E27FC236}">
                <a16:creationId xmlns:a16="http://schemas.microsoft.com/office/drawing/2014/main" id="{D1EDD1A1-1178-FD13-6DA8-0A4F8F139820}"/>
              </a:ext>
            </a:extLst>
          </p:cNvPr>
          <p:cNvSpPr/>
          <p:nvPr/>
        </p:nvSpPr>
        <p:spPr>
          <a:xfrm>
            <a:off x="274658" y="3153227"/>
            <a:ext cx="3561585" cy="1197035"/>
          </a:xfrm>
          <a:prstGeom prst="roundRect">
            <a:avLst>
              <a:gd name="adj" fmla="val 10499"/>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負けを取り戻そうと、更にお金を使ってしまい抜け出せなくなってしまった。</a:t>
            </a:r>
          </a:p>
        </p:txBody>
      </p:sp>
      <p:sp>
        <p:nvSpPr>
          <p:cNvPr id="11" name="四角形: 角を丸くする 10">
            <a:extLst>
              <a:ext uri="{FF2B5EF4-FFF2-40B4-BE49-F238E27FC236}">
                <a16:creationId xmlns:a16="http://schemas.microsoft.com/office/drawing/2014/main" id="{AE5ED306-7929-F056-4903-7A228A3D41EE}"/>
              </a:ext>
            </a:extLst>
          </p:cNvPr>
          <p:cNvSpPr/>
          <p:nvPr/>
        </p:nvSpPr>
        <p:spPr>
          <a:xfrm>
            <a:off x="5151759" y="3104395"/>
            <a:ext cx="3717583" cy="1245867"/>
          </a:xfrm>
          <a:prstGeom prst="roundRect">
            <a:avLst>
              <a:gd name="adj" fmla="val 10499"/>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勝った時の気持ちが忘れられず、同じ気持ちを味わいたくて繰り返し利用してしまった。</a:t>
            </a:r>
          </a:p>
        </p:txBody>
      </p:sp>
      <p:sp>
        <p:nvSpPr>
          <p:cNvPr id="12" name="四角形: 角を丸くする 11">
            <a:extLst>
              <a:ext uri="{FF2B5EF4-FFF2-40B4-BE49-F238E27FC236}">
                <a16:creationId xmlns:a16="http://schemas.microsoft.com/office/drawing/2014/main" id="{5DEBB9FA-F300-9756-4C3F-E9C8246E6B75}"/>
              </a:ext>
            </a:extLst>
          </p:cNvPr>
          <p:cNvSpPr/>
          <p:nvPr/>
        </p:nvSpPr>
        <p:spPr>
          <a:xfrm>
            <a:off x="683568" y="4664768"/>
            <a:ext cx="7776864" cy="727114"/>
          </a:xfrm>
          <a:prstGeom prst="roundRect">
            <a:avLst>
              <a:gd name="adj" fmla="val 10499"/>
            </a:avLst>
          </a:prstGeom>
          <a:solidFill>
            <a:srgbClr val="FF66FF"/>
          </a:solid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常に「賭け」をしていないと落ち着かなかったり、イライラするようになってしまった。</a:t>
            </a:r>
          </a:p>
        </p:txBody>
      </p:sp>
      <p:sp>
        <p:nvSpPr>
          <p:cNvPr id="13" name="四角形: 角を丸くする 12">
            <a:extLst>
              <a:ext uri="{FF2B5EF4-FFF2-40B4-BE49-F238E27FC236}">
                <a16:creationId xmlns:a16="http://schemas.microsoft.com/office/drawing/2014/main" id="{AD5EC6E7-4C6D-91B3-B206-63AE35F28AFF}"/>
              </a:ext>
            </a:extLst>
          </p:cNvPr>
          <p:cNvSpPr/>
          <p:nvPr/>
        </p:nvSpPr>
        <p:spPr>
          <a:xfrm>
            <a:off x="2432402" y="1485534"/>
            <a:ext cx="4190727"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一度利用を始めると</a:t>
            </a:r>
            <a:r>
              <a:rPr lang="en-US" altLang="ja-JP" sz="24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4" name="四角形: 角を丸くする 13">
            <a:extLst>
              <a:ext uri="{FF2B5EF4-FFF2-40B4-BE49-F238E27FC236}">
                <a16:creationId xmlns:a16="http://schemas.microsoft.com/office/drawing/2014/main" id="{D6453442-2C01-9CB6-05AD-F989D43E0ADE}"/>
              </a:ext>
            </a:extLst>
          </p:cNvPr>
          <p:cNvSpPr/>
          <p:nvPr/>
        </p:nvSpPr>
        <p:spPr>
          <a:xfrm>
            <a:off x="525537" y="2450141"/>
            <a:ext cx="3024336"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賭けに負けると</a:t>
            </a:r>
            <a:r>
              <a:rPr lang="en-US" altLang="ja-JP"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7" name="四角形: 角を丸くする 16">
            <a:extLst>
              <a:ext uri="{FF2B5EF4-FFF2-40B4-BE49-F238E27FC236}">
                <a16:creationId xmlns:a16="http://schemas.microsoft.com/office/drawing/2014/main" id="{370DFCA6-CDF9-0923-7E9C-7E98FE799074}"/>
              </a:ext>
            </a:extLst>
          </p:cNvPr>
          <p:cNvSpPr/>
          <p:nvPr/>
        </p:nvSpPr>
        <p:spPr>
          <a:xfrm>
            <a:off x="5612384" y="2447028"/>
            <a:ext cx="3024336"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賭けに勝っても</a:t>
            </a:r>
            <a:r>
              <a:rPr lang="en-US" altLang="ja-JP"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9" name="矢印: 下 18">
            <a:extLst>
              <a:ext uri="{FF2B5EF4-FFF2-40B4-BE49-F238E27FC236}">
                <a16:creationId xmlns:a16="http://schemas.microsoft.com/office/drawing/2014/main" id="{ADEDA7BD-E277-C840-3DDD-CA35EA89FCEA}"/>
              </a:ext>
            </a:extLst>
          </p:cNvPr>
          <p:cNvSpPr/>
          <p:nvPr/>
        </p:nvSpPr>
        <p:spPr>
          <a:xfrm>
            <a:off x="1717187" y="4319321"/>
            <a:ext cx="724817" cy="311652"/>
          </a:xfrm>
          <a:prstGeom prst="downArrow">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下 19">
            <a:extLst>
              <a:ext uri="{FF2B5EF4-FFF2-40B4-BE49-F238E27FC236}">
                <a16:creationId xmlns:a16="http://schemas.microsoft.com/office/drawing/2014/main" id="{E3856290-540F-6FC1-83B0-08BCA8F49319}"/>
              </a:ext>
            </a:extLst>
          </p:cNvPr>
          <p:cNvSpPr/>
          <p:nvPr/>
        </p:nvSpPr>
        <p:spPr>
          <a:xfrm>
            <a:off x="6762144" y="4346836"/>
            <a:ext cx="724817" cy="301685"/>
          </a:xfrm>
          <a:prstGeom prst="downArrow">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D1008756-D956-DB09-4C33-14A5798D7583}"/>
              </a:ext>
            </a:extLst>
          </p:cNvPr>
          <p:cNvSpPr txBox="1"/>
          <p:nvPr/>
        </p:nvSpPr>
        <p:spPr>
          <a:xfrm>
            <a:off x="1043608" y="747579"/>
            <a:ext cx="1512168" cy="215444"/>
          </a:xfrm>
          <a:prstGeom prst="rect">
            <a:avLst/>
          </a:prstGeom>
          <a:noFill/>
        </p:spPr>
        <p:txBody>
          <a:bodyPr wrap="square" rtlCol="0">
            <a:spAutoFit/>
          </a:bodyPr>
          <a:lstStyle/>
          <a:p>
            <a:r>
              <a:rPr kumimoji="1" lang="ja-JP" altLang="en-US" sz="800" b="1" dirty="0">
                <a:solidFill>
                  <a:srgbClr val="FFFF00"/>
                </a:solidFill>
              </a:rPr>
              <a:t>つみ　　　　　　　　　　　　と</a:t>
            </a:r>
          </a:p>
        </p:txBody>
      </p:sp>
      <p:sp>
        <p:nvSpPr>
          <p:cNvPr id="16" name="テキスト ボックス 15">
            <a:extLst>
              <a:ext uri="{FF2B5EF4-FFF2-40B4-BE49-F238E27FC236}">
                <a16:creationId xmlns:a16="http://schemas.microsoft.com/office/drawing/2014/main" id="{C6674A08-D08F-AEAA-001F-4DB5941B77F2}"/>
              </a:ext>
            </a:extLst>
          </p:cNvPr>
          <p:cNvSpPr txBox="1"/>
          <p:nvPr/>
        </p:nvSpPr>
        <p:spPr>
          <a:xfrm>
            <a:off x="3015596" y="1395009"/>
            <a:ext cx="2060459" cy="215444"/>
          </a:xfrm>
          <a:prstGeom prst="rect">
            <a:avLst/>
          </a:prstGeom>
          <a:noFill/>
        </p:spPr>
        <p:txBody>
          <a:bodyPr wrap="square" rtlCol="0">
            <a:spAutoFit/>
          </a:bodyPr>
          <a:lstStyle/>
          <a:p>
            <a:r>
              <a:rPr kumimoji="1" lang="ja-JP" altLang="en-US" sz="800" b="1" dirty="0">
                <a:solidFill>
                  <a:schemeClr val="bg1"/>
                </a:solidFill>
              </a:rPr>
              <a:t>いち　　ど　　　り　　  よう               はじ</a:t>
            </a:r>
          </a:p>
        </p:txBody>
      </p:sp>
      <p:sp>
        <p:nvSpPr>
          <p:cNvPr id="21" name="テキスト ボックス 20">
            <a:extLst>
              <a:ext uri="{FF2B5EF4-FFF2-40B4-BE49-F238E27FC236}">
                <a16:creationId xmlns:a16="http://schemas.microsoft.com/office/drawing/2014/main" id="{2B4910D4-AA55-F796-0A73-3B88910D8703}"/>
              </a:ext>
            </a:extLst>
          </p:cNvPr>
          <p:cNvSpPr txBox="1"/>
          <p:nvPr/>
        </p:nvSpPr>
        <p:spPr>
          <a:xfrm>
            <a:off x="1907704" y="1919250"/>
            <a:ext cx="4896544" cy="184666"/>
          </a:xfrm>
          <a:prstGeom prst="rect">
            <a:avLst/>
          </a:prstGeom>
          <a:noFill/>
        </p:spPr>
        <p:txBody>
          <a:bodyPr wrap="square" rtlCol="0">
            <a:spAutoFit/>
          </a:bodyPr>
          <a:lstStyle/>
          <a:p>
            <a:r>
              <a:rPr kumimoji="1" lang="ja-JP" altLang="en-US" sz="600" b="1" dirty="0">
                <a:solidFill>
                  <a:schemeClr val="bg1"/>
                </a:solidFill>
              </a:rPr>
              <a:t>かん　 かく　　　　　　　 り　　　よう　　　　　　　　　　　 き　　　　　　　　つ　　　　　　　　　　　 こう　　がく　　　　　　　　　　　かね　　　　　　 つか　　　　</a:t>
            </a:r>
          </a:p>
        </p:txBody>
      </p:sp>
      <p:sp>
        <p:nvSpPr>
          <p:cNvPr id="22" name="テキスト ボックス 21">
            <a:extLst>
              <a:ext uri="{FF2B5EF4-FFF2-40B4-BE49-F238E27FC236}">
                <a16:creationId xmlns:a16="http://schemas.microsoft.com/office/drawing/2014/main" id="{8410A70C-5DAC-F65B-3601-9AE7DD5C7D86}"/>
              </a:ext>
            </a:extLst>
          </p:cNvPr>
          <p:cNvSpPr txBox="1"/>
          <p:nvPr/>
        </p:nvSpPr>
        <p:spPr>
          <a:xfrm>
            <a:off x="827584" y="2377955"/>
            <a:ext cx="1210121" cy="184666"/>
          </a:xfrm>
          <a:prstGeom prst="rect">
            <a:avLst/>
          </a:prstGeom>
          <a:noFill/>
        </p:spPr>
        <p:txBody>
          <a:bodyPr wrap="square" rtlCol="0">
            <a:spAutoFit/>
          </a:bodyPr>
          <a:lstStyle/>
          <a:p>
            <a:r>
              <a:rPr kumimoji="1" lang="ja-JP" altLang="en-US" sz="600" b="1" dirty="0">
                <a:solidFill>
                  <a:srgbClr val="FFFF00"/>
                </a:solidFill>
              </a:rPr>
              <a:t>か　　　　　　　　　　　　　　　　　ま</a:t>
            </a:r>
          </a:p>
        </p:txBody>
      </p:sp>
      <p:sp>
        <p:nvSpPr>
          <p:cNvPr id="23" name="テキスト ボックス 22">
            <a:extLst>
              <a:ext uri="{FF2B5EF4-FFF2-40B4-BE49-F238E27FC236}">
                <a16:creationId xmlns:a16="http://schemas.microsoft.com/office/drawing/2014/main" id="{120ABFB9-A1FC-F086-9328-5649E968D19D}"/>
              </a:ext>
            </a:extLst>
          </p:cNvPr>
          <p:cNvSpPr txBox="1"/>
          <p:nvPr/>
        </p:nvSpPr>
        <p:spPr>
          <a:xfrm>
            <a:off x="5927683" y="2367289"/>
            <a:ext cx="1210121" cy="184666"/>
          </a:xfrm>
          <a:prstGeom prst="rect">
            <a:avLst/>
          </a:prstGeom>
          <a:noFill/>
        </p:spPr>
        <p:txBody>
          <a:bodyPr wrap="square" rtlCol="0">
            <a:spAutoFit/>
          </a:bodyPr>
          <a:lstStyle/>
          <a:p>
            <a:r>
              <a:rPr kumimoji="1" lang="ja-JP" altLang="en-US" sz="600" b="1" dirty="0">
                <a:solidFill>
                  <a:srgbClr val="FFFF00"/>
                </a:solidFill>
              </a:rPr>
              <a:t>か　　　　　　　　　　　　　　　　　か</a:t>
            </a:r>
            <a:endParaRPr kumimoji="1" lang="en-US" altLang="ja-JP" sz="600" b="1" dirty="0">
              <a:solidFill>
                <a:srgbClr val="FFFF00"/>
              </a:solidFill>
            </a:endParaRPr>
          </a:p>
        </p:txBody>
      </p:sp>
      <p:sp>
        <p:nvSpPr>
          <p:cNvPr id="24" name="テキスト ボックス 23">
            <a:extLst>
              <a:ext uri="{FF2B5EF4-FFF2-40B4-BE49-F238E27FC236}">
                <a16:creationId xmlns:a16="http://schemas.microsoft.com/office/drawing/2014/main" id="{ACDEE6E5-EED9-762F-D74D-CACB84C80F09}"/>
              </a:ext>
            </a:extLst>
          </p:cNvPr>
          <p:cNvSpPr txBox="1"/>
          <p:nvPr/>
        </p:nvSpPr>
        <p:spPr>
          <a:xfrm>
            <a:off x="433101" y="3138102"/>
            <a:ext cx="3346811" cy="184666"/>
          </a:xfrm>
          <a:prstGeom prst="rect">
            <a:avLst/>
          </a:prstGeom>
          <a:noFill/>
        </p:spPr>
        <p:txBody>
          <a:bodyPr wrap="square" rtlCol="0">
            <a:spAutoFit/>
          </a:bodyPr>
          <a:lstStyle/>
          <a:p>
            <a:r>
              <a:rPr kumimoji="1" lang="ja-JP" altLang="en-US" sz="600" b="1" dirty="0">
                <a:solidFill>
                  <a:schemeClr val="bg1"/>
                </a:solidFill>
              </a:rPr>
              <a:t> ま                              と                  もど                                          　　　さら　　　　　　　　　　 かね</a:t>
            </a:r>
          </a:p>
        </p:txBody>
      </p:sp>
      <p:sp>
        <p:nvSpPr>
          <p:cNvPr id="25" name="テキスト ボックス 24">
            <a:extLst>
              <a:ext uri="{FF2B5EF4-FFF2-40B4-BE49-F238E27FC236}">
                <a16:creationId xmlns:a16="http://schemas.microsoft.com/office/drawing/2014/main" id="{0AF233FB-9B08-F646-8D0A-46F347DD3F3C}"/>
              </a:ext>
            </a:extLst>
          </p:cNvPr>
          <p:cNvSpPr txBox="1"/>
          <p:nvPr/>
        </p:nvSpPr>
        <p:spPr>
          <a:xfrm>
            <a:off x="611561" y="3550270"/>
            <a:ext cx="2232248" cy="184666"/>
          </a:xfrm>
          <a:prstGeom prst="rect">
            <a:avLst/>
          </a:prstGeom>
          <a:noFill/>
        </p:spPr>
        <p:txBody>
          <a:bodyPr wrap="square" rtlCol="0">
            <a:spAutoFit/>
          </a:bodyPr>
          <a:lstStyle/>
          <a:p>
            <a:r>
              <a:rPr kumimoji="1" lang="ja-JP" altLang="en-US" sz="600" b="1" dirty="0">
                <a:solidFill>
                  <a:schemeClr val="bg1"/>
                </a:solidFill>
              </a:rPr>
              <a:t>つか　　　　　　　　　　　　　　　　　　　　　　　　　ぬ　　　　　　　　だ</a:t>
            </a:r>
            <a:endParaRPr kumimoji="1" lang="en-US" altLang="ja-JP" sz="600" b="1" dirty="0">
              <a:solidFill>
                <a:schemeClr val="bg1"/>
              </a:solidFill>
            </a:endParaRPr>
          </a:p>
        </p:txBody>
      </p:sp>
      <p:sp>
        <p:nvSpPr>
          <p:cNvPr id="26" name="テキスト ボックス 25">
            <a:extLst>
              <a:ext uri="{FF2B5EF4-FFF2-40B4-BE49-F238E27FC236}">
                <a16:creationId xmlns:a16="http://schemas.microsoft.com/office/drawing/2014/main" id="{2D11E793-45E6-64FA-E528-357B0E5B4A2F}"/>
              </a:ext>
            </a:extLst>
          </p:cNvPr>
          <p:cNvSpPr txBox="1"/>
          <p:nvPr/>
        </p:nvSpPr>
        <p:spPr>
          <a:xfrm>
            <a:off x="5269525" y="3111848"/>
            <a:ext cx="2470828" cy="184666"/>
          </a:xfrm>
          <a:prstGeom prst="rect">
            <a:avLst/>
          </a:prstGeom>
          <a:noFill/>
        </p:spPr>
        <p:txBody>
          <a:bodyPr wrap="square" rtlCol="0">
            <a:spAutoFit/>
          </a:bodyPr>
          <a:lstStyle/>
          <a:p>
            <a:r>
              <a:rPr kumimoji="1" lang="ja-JP" altLang="en-US" sz="600" b="1" dirty="0">
                <a:solidFill>
                  <a:schemeClr val="bg1"/>
                </a:solidFill>
              </a:rPr>
              <a:t> か                            とき 　　　　　　　き　　 も　　　　　　　　　　　　わす</a:t>
            </a:r>
          </a:p>
        </p:txBody>
      </p:sp>
      <p:sp>
        <p:nvSpPr>
          <p:cNvPr id="27" name="テキスト ボックス 26">
            <a:extLst>
              <a:ext uri="{FF2B5EF4-FFF2-40B4-BE49-F238E27FC236}">
                <a16:creationId xmlns:a16="http://schemas.microsoft.com/office/drawing/2014/main" id="{EF55FA1F-EA91-5193-8914-65EF010284C6}"/>
              </a:ext>
            </a:extLst>
          </p:cNvPr>
          <p:cNvSpPr txBox="1"/>
          <p:nvPr/>
        </p:nvSpPr>
        <p:spPr>
          <a:xfrm>
            <a:off x="5220072" y="3531630"/>
            <a:ext cx="3649270" cy="184666"/>
          </a:xfrm>
          <a:prstGeom prst="rect">
            <a:avLst/>
          </a:prstGeom>
          <a:noFill/>
        </p:spPr>
        <p:txBody>
          <a:bodyPr wrap="square" rtlCol="0">
            <a:spAutoFit/>
          </a:bodyPr>
          <a:lstStyle/>
          <a:p>
            <a:r>
              <a:rPr kumimoji="1" lang="ja-JP" altLang="en-US" sz="600" b="1" dirty="0">
                <a:solidFill>
                  <a:schemeClr val="bg1"/>
                </a:solidFill>
              </a:rPr>
              <a:t> おな                  き　　 も　　　　　　　　　　　　あじ　　　　　　　　　　　　　　　　　　　　　　　　　く　　　　　　　　かえ</a:t>
            </a:r>
          </a:p>
        </p:txBody>
      </p:sp>
      <p:sp>
        <p:nvSpPr>
          <p:cNvPr id="28" name="テキスト ボックス 27">
            <a:extLst>
              <a:ext uri="{FF2B5EF4-FFF2-40B4-BE49-F238E27FC236}">
                <a16:creationId xmlns:a16="http://schemas.microsoft.com/office/drawing/2014/main" id="{00BA1FF8-4217-8E2E-3D2D-F479E60F0078}"/>
              </a:ext>
            </a:extLst>
          </p:cNvPr>
          <p:cNvSpPr txBox="1"/>
          <p:nvPr/>
        </p:nvSpPr>
        <p:spPr>
          <a:xfrm>
            <a:off x="6090249" y="3942804"/>
            <a:ext cx="532880" cy="184666"/>
          </a:xfrm>
          <a:prstGeom prst="rect">
            <a:avLst/>
          </a:prstGeom>
          <a:noFill/>
        </p:spPr>
        <p:txBody>
          <a:bodyPr wrap="square" rtlCol="0">
            <a:spAutoFit/>
          </a:bodyPr>
          <a:lstStyle/>
          <a:p>
            <a:r>
              <a:rPr kumimoji="1" lang="ja-JP" altLang="en-US" sz="600" b="1" dirty="0">
                <a:solidFill>
                  <a:schemeClr val="bg1"/>
                </a:solidFill>
              </a:rPr>
              <a:t>り　　  よう</a:t>
            </a:r>
          </a:p>
        </p:txBody>
      </p:sp>
      <p:sp>
        <p:nvSpPr>
          <p:cNvPr id="29" name="テキスト ボックス 28">
            <a:extLst>
              <a:ext uri="{FF2B5EF4-FFF2-40B4-BE49-F238E27FC236}">
                <a16:creationId xmlns:a16="http://schemas.microsoft.com/office/drawing/2014/main" id="{401F979E-83D4-A9B2-D5D7-8F02E1764511}"/>
              </a:ext>
            </a:extLst>
          </p:cNvPr>
          <p:cNvSpPr txBox="1"/>
          <p:nvPr/>
        </p:nvSpPr>
        <p:spPr>
          <a:xfrm>
            <a:off x="755576" y="4658908"/>
            <a:ext cx="3879511" cy="184666"/>
          </a:xfrm>
          <a:prstGeom prst="rect">
            <a:avLst/>
          </a:prstGeom>
          <a:noFill/>
        </p:spPr>
        <p:txBody>
          <a:bodyPr wrap="square" rtlCol="0">
            <a:spAutoFit/>
          </a:bodyPr>
          <a:lstStyle/>
          <a:p>
            <a:r>
              <a:rPr kumimoji="1" lang="ja-JP" altLang="en-US" sz="600" b="1" dirty="0">
                <a:solidFill>
                  <a:schemeClr val="bg1"/>
                </a:solidFill>
              </a:rPr>
              <a:t>つね                         　か 　　　　　　　　　　　　　　　　　　　　　　　　　　　　　　　　　　　　　　　　　　　お　　　　　　　 つ</a:t>
            </a:r>
          </a:p>
        </p:txBody>
      </p:sp>
      <p:sp>
        <p:nvSpPr>
          <p:cNvPr id="30" name="テキスト ボックス 29">
            <a:extLst>
              <a:ext uri="{FF2B5EF4-FFF2-40B4-BE49-F238E27FC236}">
                <a16:creationId xmlns:a16="http://schemas.microsoft.com/office/drawing/2014/main" id="{4A84FEB8-82E1-489A-77AD-33F04CF7DBBA}"/>
              </a:ext>
            </a:extLst>
          </p:cNvPr>
          <p:cNvSpPr txBox="1"/>
          <p:nvPr/>
        </p:nvSpPr>
        <p:spPr>
          <a:xfrm>
            <a:off x="3988272" y="5554064"/>
            <a:ext cx="2838216" cy="215444"/>
          </a:xfrm>
          <a:prstGeom prst="rect">
            <a:avLst/>
          </a:prstGeom>
          <a:noFill/>
        </p:spPr>
        <p:txBody>
          <a:bodyPr wrap="square" rtlCol="0">
            <a:spAutoFit/>
          </a:bodyPr>
          <a:lstStyle/>
          <a:p>
            <a:r>
              <a:rPr kumimoji="1" lang="ja-JP" altLang="en-US" sz="800" b="1" dirty="0">
                <a:solidFill>
                  <a:schemeClr val="bg1"/>
                </a:solidFill>
              </a:rPr>
              <a:t>い　　　　ぞん　　　　 しょう　　　　　　　　　  いり           ぐち</a:t>
            </a:r>
          </a:p>
        </p:txBody>
      </p:sp>
      <p:sp>
        <p:nvSpPr>
          <p:cNvPr id="31" name="テキスト ボックス 30">
            <a:extLst>
              <a:ext uri="{FF2B5EF4-FFF2-40B4-BE49-F238E27FC236}">
                <a16:creationId xmlns:a16="http://schemas.microsoft.com/office/drawing/2014/main" id="{BD699662-1CC3-5944-EDFA-93B47C7356E6}"/>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Tree>
    <p:extLst>
      <p:ext uri="{BB962C8B-B14F-4D97-AF65-F5344CB8AC3E}">
        <p14:creationId xmlns:p14="http://schemas.microsoft.com/office/powerpoint/2010/main" val="325351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animBg="1"/>
      <p:bldP spid="3" grpId="0"/>
      <p:bldP spid="9" grpId="0" animBg="1"/>
      <p:bldP spid="10" grpId="0" animBg="1"/>
      <p:bldP spid="11" grpId="0" animBg="1"/>
      <p:bldP spid="12" grpId="0" animBg="1"/>
      <p:bldP spid="13" grpId="0"/>
      <p:bldP spid="14" grpId="0"/>
      <p:bldP spid="17" grpId="0"/>
      <p:bldP spid="19" grpId="0" animBg="1"/>
      <p:bldP spid="20" grpId="0" animBg="1"/>
      <p:bldP spid="16" grpId="0"/>
      <p:bldP spid="21" grpId="0"/>
      <p:bldP spid="22" grpId="0"/>
      <p:bldP spid="23" grpId="0"/>
      <p:bldP spid="24" grpId="0"/>
      <p:bldP spid="25" grpId="0"/>
      <p:bldP spid="26" grpId="0"/>
      <p:bldP spid="27" grpId="0"/>
      <p:bldP spid="28" grpId="0"/>
      <p:bldP spid="29" grpId="0"/>
      <p:bldP spid="30"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49693" y="1540198"/>
            <a:ext cx="9094307" cy="3479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4500" indent="-444500" eaLnBrk="1" hangingPunct="1">
              <a:spcBef>
                <a:spcPts val="6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・賭けで負けたお金を早く取り戻そうとして</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特殊詐欺</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闇バイト</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などの犯罪に手を染めてしまった。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18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・賭けに負けて落ち込んだ気持ちを紛らわすため</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薬物</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に手を出してしまった。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18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・生活に必要なお金まで使ってしまい</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b="1"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多額の借金</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を背負ってしまった。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テキスト ボックス 4">
            <a:extLst>
              <a:ext uri="{FF2B5EF4-FFF2-40B4-BE49-F238E27FC236}">
                <a16:creationId xmlns:a16="http://schemas.microsoft.com/office/drawing/2014/main" id="{84E48F46-395E-AAB9-D262-0A3FB8AC48B6}"/>
              </a:ext>
            </a:extLst>
          </p:cNvPr>
          <p:cNvSpPr>
            <a:spLocks noChangeArrowheads="1"/>
          </p:cNvSpPr>
          <p:nvPr/>
        </p:nvSpPr>
        <p:spPr bwMode="auto">
          <a:xfrm>
            <a:off x="49693" y="4986374"/>
            <a:ext cx="9160982" cy="12309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あなただけでなく、周りの人も</a:t>
            </a:r>
            <a:endParaRPr lang="en-US" altLang="ja-JP"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不幸にしてしまうことも</a:t>
            </a:r>
            <a:r>
              <a:rPr lang="en-US" altLang="ja-JP"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5" name="テキスト ボックス 4">
            <a:extLst>
              <a:ext uri="{FF2B5EF4-FFF2-40B4-BE49-F238E27FC236}">
                <a16:creationId xmlns:a16="http://schemas.microsoft.com/office/drawing/2014/main" id="{C3F5CE35-662A-BB89-C76B-DE47B82A8433}"/>
              </a:ext>
            </a:extLst>
          </p:cNvPr>
          <p:cNvSpPr txBox="1"/>
          <p:nvPr/>
        </p:nvSpPr>
        <p:spPr>
          <a:xfrm>
            <a:off x="-1" y="784129"/>
            <a:ext cx="9143999" cy="707886"/>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chemeClr val="bg1"/>
                </a:solidFill>
                <a:effectLst/>
                <a:latin typeface="ＭＳ ゴシック" panose="020B0609070205080204" pitchFamily="49" charset="-128"/>
                <a:ea typeface="ＭＳ ゴシック" panose="020B0609070205080204" pitchFamily="49" charset="-128"/>
              </a:rPr>
              <a:t>もっと深刻な事態になることも</a:t>
            </a:r>
            <a:r>
              <a:rPr lang="en-US" altLang="ja-JP" sz="4000" b="1" dirty="0">
                <a:solidFill>
                  <a:schemeClr val="bg1"/>
                </a:solidFill>
                <a:effectLst/>
                <a:latin typeface="ＭＳ ゴシック" panose="020B0609070205080204" pitchFamily="49" charset="-128"/>
                <a:ea typeface="ＭＳ ゴシック" panose="020B0609070205080204" pitchFamily="49" charset="-128"/>
              </a:rPr>
              <a:t>…</a:t>
            </a:r>
          </a:p>
        </p:txBody>
      </p:sp>
      <p:grpSp>
        <p:nvGrpSpPr>
          <p:cNvPr id="6" name="正方形/長方形 2">
            <a:extLst>
              <a:ext uri="{FF2B5EF4-FFF2-40B4-BE49-F238E27FC236}">
                <a16:creationId xmlns:a16="http://schemas.microsoft.com/office/drawing/2014/main" id="{6AEB31B0-6535-BCDD-E67C-3BDAEFA61ECC}"/>
              </a:ext>
            </a:extLst>
          </p:cNvPr>
          <p:cNvGrpSpPr>
            <a:grpSpLocks/>
          </p:cNvGrpSpPr>
          <p:nvPr/>
        </p:nvGrpSpPr>
        <p:grpSpPr bwMode="auto">
          <a:xfrm>
            <a:off x="-30163" y="-30163"/>
            <a:ext cx="9240838" cy="868363"/>
            <a:chOff x="-19" y="-19"/>
            <a:chExt cx="5821" cy="914"/>
          </a:xfrm>
        </p:grpSpPr>
        <p:pic>
          <p:nvPicPr>
            <p:cNvPr id="7" name="正方形/長方形 2">
              <a:extLst>
                <a:ext uri="{FF2B5EF4-FFF2-40B4-BE49-F238E27FC236}">
                  <a16:creationId xmlns:a16="http://schemas.microsoft.com/office/drawing/2014/main" id="{1F2BA185-1CA2-A7F4-51B9-A4A6066FCC85}"/>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834">
              <a:extLst>
                <a:ext uri="{FF2B5EF4-FFF2-40B4-BE49-F238E27FC236}">
                  <a16:creationId xmlns:a16="http://schemas.microsoft.com/office/drawing/2014/main" id="{B4438E6B-B5B5-149C-245E-8BA4C7A875C5}"/>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
        <p:nvSpPr>
          <p:cNvPr id="2" name="テキスト ボックス 1">
            <a:extLst>
              <a:ext uri="{FF2B5EF4-FFF2-40B4-BE49-F238E27FC236}">
                <a16:creationId xmlns:a16="http://schemas.microsoft.com/office/drawing/2014/main" id="{032A2360-E6D5-57C8-72EE-88D33BA31AC9}"/>
              </a:ext>
            </a:extLst>
          </p:cNvPr>
          <p:cNvSpPr txBox="1"/>
          <p:nvPr/>
        </p:nvSpPr>
        <p:spPr>
          <a:xfrm>
            <a:off x="2411760" y="747579"/>
            <a:ext cx="2520280" cy="215444"/>
          </a:xfrm>
          <a:prstGeom prst="rect">
            <a:avLst/>
          </a:prstGeom>
          <a:noFill/>
        </p:spPr>
        <p:txBody>
          <a:bodyPr wrap="square" rtlCol="0">
            <a:spAutoFit/>
          </a:bodyPr>
          <a:lstStyle/>
          <a:p>
            <a:r>
              <a:rPr kumimoji="1" lang="ja-JP" altLang="en-US" sz="800" b="1" dirty="0">
                <a:solidFill>
                  <a:schemeClr val="bg1"/>
                </a:solidFill>
              </a:rPr>
              <a:t>しん　　　　こく　　　　　　　　　　　　 　じ　　　　　 たい</a:t>
            </a:r>
          </a:p>
        </p:txBody>
      </p:sp>
      <p:sp>
        <p:nvSpPr>
          <p:cNvPr id="4" name="テキスト ボックス 3">
            <a:extLst>
              <a:ext uri="{FF2B5EF4-FFF2-40B4-BE49-F238E27FC236}">
                <a16:creationId xmlns:a16="http://schemas.microsoft.com/office/drawing/2014/main" id="{675306D1-2A64-C9AD-324C-320430E8D162}"/>
              </a:ext>
            </a:extLst>
          </p:cNvPr>
          <p:cNvSpPr txBox="1"/>
          <p:nvPr/>
        </p:nvSpPr>
        <p:spPr>
          <a:xfrm>
            <a:off x="501446" y="1478528"/>
            <a:ext cx="5328592" cy="184666"/>
          </a:xfrm>
          <a:prstGeom prst="rect">
            <a:avLst/>
          </a:prstGeom>
          <a:noFill/>
        </p:spPr>
        <p:txBody>
          <a:bodyPr wrap="square" rtlCol="0">
            <a:spAutoFit/>
          </a:bodyPr>
          <a:lstStyle/>
          <a:p>
            <a:r>
              <a:rPr kumimoji="1" lang="ja-JP" altLang="en-US" sz="600" b="1" dirty="0">
                <a:solidFill>
                  <a:srgbClr val="FFFF00"/>
                </a:solidFill>
              </a:rPr>
              <a:t>  か                                                  ま                                                                かね                           はや                            と                              もど</a:t>
            </a:r>
          </a:p>
        </p:txBody>
      </p:sp>
      <p:sp>
        <p:nvSpPr>
          <p:cNvPr id="9" name="テキスト ボックス 8">
            <a:extLst>
              <a:ext uri="{FF2B5EF4-FFF2-40B4-BE49-F238E27FC236}">
                <a16:creationId xmlns:a16="http://schemas.microsoft.com/office/drawing/2014/main" id="{479A44DF-1673-86F1-E6E5-FF7079BFF38E}"/>
              </a:ext>
            </a:extLst>
          </p:cNvPr>
          <p:cNvSpPr txBox="1"/>
          <p:nvPr/>
        </p:nvSpPr>
        <p:spPr>
          <a:xfrm>
            <a:off x="531646" y="1965731"/>
            <a:ext cx="6518825" cy="184666"/>
          </a:xfrm>
          <a:prstGeom prst="rect">
            <a:avLst/>
          </a:prstGeom>
          <a:noFill/>
        </p:spPr>
        <p:txBody>
          <a:bodyPr wrap="square" rtlCol="0">
            <a:spAutoFit/>
          </a:bodyPr>
          <a:lstStyle/>
          <a:p>
            <a:r>
              <a:rPr kumimoji="1" lang="ja-JP" altLang="en-US" sz="600" b="1" dirty="0">
                <a:solidFill>
                  <a:schemeClr val="bg1"/>
                </a:solidFill>
              </a:rPr>
              <a:t>とく　　　　　しゅ　　　　　さ　　　　　　ぎ　　　　　　　　　　　　やみ　　　　　　　　　　　　　　　　　　　　　　　　　　　　　　　　　　　　　　　　　　　　　　 はん　　　　ざい　　　　　　　　　　　　て　　　　　　　　　　　　そ</a:t>
            </a:r>
          </a:p>
        </p:txBody>
      </p:sp>
      <p:sp>
        <p:nvSpPr>
          <p:cNvPr id="10" name="テキスト ボックス 9">
            <a:extLst>
              <a:ext uri="{FF2B5EF4-FFF2-40B4-BE49-F238E27FC236}">
                <a16:creationId xmlns:a16="http://schemas.microsoft.com/office/drawing/2014/main" id="{3BE7A152-5F50-9E67-4B6A-6D034F871A2D}"/>
              </a:ext>
            </a:extLst>
          </p:cNvPr>
          <p:cNvSpPr txBox="1"/>
          <p:nvPr/>
        </p:nvSpPr>
        <p:spPr>
          <a:xfrm>
            <a:off x="539553" y="2659264"/>
            <a:ext cx="6518825" cy="184666"/>
          </a:xfrm>
          <a:prstGeom prst="rect">
            <a:avLst/>
          </a:prstGeom>
          <a:noFill/>
        </p:spPr>
        <p:txBody>
          <a:bodyPr wrap="square" rtlCol="0">
            <a:spAutoFit/>
          </a:bodyPr>
          <a:lstStyle/>
          <a:p>
            <a:r>
              <a:rPr kumimoji="1" lang="ja-JP" altLang="en-US" sz="600" b="1" dirty="0">
                <a:solidFill>
                  <a:schemeClr val="bg1"/>
                </a:solidFill>
              </a:rPr>
              <a:t>か　　　　　　　　　　　　　　　　　　　　ま　　　　　　　　　　　　　　　　　　　　お                          　こ                                                 き              も                                                まぎ</a:t>
            </a:r>
          </a:p>
        </p:txBody>
      </p:sp>
      <p:sp>
        <p:nvSpPr>
          <p:cNvPr id="11" name="テキスト ボックス 10">
            <a:extLst>
              <a:ext uri="{FF2B5EF4-FFF2-40B4-BE49-F238E27FC236}">
                <a16:creationId xmlns:a16="http://schemas.microsoft.com/office/drawing/2014/main" id="{A9DB2B66-D53B-CE2F-63E0-A5C8656DD76D}"/>
              </a:ext>
            </a:extLst>
          </p:cNvPr>
          <p:cNvSpPr txBox="1"/>
          <p:nvPr/>
        </p:nvSpPr>
        <p:spPr>
          <a:xfrm>
            <a:off x="548042" y="3131244"/>
            <a:ext cx="2232248" cy="184666"/>
          </a:xfrm>
          <a:prstGeom prst="rect">
            <a:avLst/>
          </a:prstGeom>
          <a:noFill/>
        </p:spPr>
        <p:txBody>
          <a:bodyPr wrap="square" rtlCol="0">
            <a:spAutoFit/>
          </a:bodyPr>
          <a:lstStyle/>
          <a:p>
            <a:r>
              <a:rPr kumimoji="1" lang="ja-JP" altLang="en-US" sz="600" b="1" dirty="0">
                <a:solidFill>
                  <a:schemeClr val="bg1"/>
                </a:solidFill>
              </a:rPr>
              <a:t>やく　　　　ぶつ　　　　　　　　　　　　て　　　　　　　　　　　　だ</a:t>
            </a:r>
          </a:p>
        </p:txBody>
      </p:sp>
      <p:sp>
        <p:nvSpPr>
          <p:cNvPr id="12" name="テキスト ボックス 11">
            <a:extLst>
              <a:ext uri="{FF2B5EF4-FFF2-40B4-BE49-F238E27FC236}">
                <a16:creationId xmlns:a16="http://schemas.microsoft.com/office/drawing/2014/main" id="{C4663084-302F-5E96-256E-39A760163493}"/>
              </a:ext>
            </a:extLst>
          </p:cNvPr>
          <p:cNvSpPr txBox="1"/>
          <p:nvPr/>
        </p:nvSpPr>
        <p:spPr>
          <a:xfrm>
            <a:off x="531646" y="3831813"/>
            <a:ext cx="4122958" cy="184666"/>
          </a:xfrm>
          <a:prstGeom prst="rect">
            <a:avLst/>
          </a:prstGeom>
          <a:noFill/>
        </p:spPr>
        <p:txBody>
          <a:bodyPr wrap="square" rtlCol="0">
            <a:spAutoFit/>
          </a:bodyPr>
          <a:lstStyle/>
          <a:p>
            <a:r>
              <a:rPr kumimoji="1" lang="ja-JP" altLang="en-US" sz="600" b="1" dirty="0">
                <a:solidFill>
                  <a:schemeClr val="bg1"/>
                </a:solidFill>
              </a:rPr>
              <a:t>せい　　　　 かつ                         ひつ           よう 　　　　　　　　　　　　　　　　　   かね                                              つか</a:t>
            </a:r>
          </a:p>
        </p:txBody>
      </p:sp>
      <p:sp>
        <p:nvSpPr>
          <p:cNvPr id="13" name="テキスト ボックス 12">
            <a:extLst>
              <a:ext uri="{FF2B5EF4-FFF2-40B4-BE49-F238E27FC236}">
                <a16:creationId xmlns:a16="http://schemas.microsoft.com/office/drawing/2014/main" id="{E8F08A1B-63A4-6040-0EB1-835D5625D60D}"/>
              </a:ext>
            </a:extLst>
          </p:cNvPr>
          <p:cNvSpPr txBox="1"/>
          <p:nvPr/>
        </p:nvSpPr>
        <p:spPr>
          <a:xfrm>
            <a:off x="531646" y="4257960"/>
            <a:ext cx="2892486" cy="184666"/>
          </a:xfrm>
          <a:prstGeom prst="rect">
            <a:avLst/>
          </a:prstGeom>
          <a:noFill/>
        </p:spPr>
        <p:txBody>
          <a:bodyPr wrap="square" rtlCol="0">
            <a:spAutoFit/>
          </a:bodyPr>
          <a:lstStyle/>
          <a:p>
            <a:r>
              <a:rPr kumimoji="1" lang="ja-JP" altLang="en-US" sz="600" b="1" dirty="0">
                <a:solidFill>
                  <a:schemeClr val="bg1"/>
                </a:solidFill>
              </a:rPr>
              <a:t> た              がく                           しゃっ         きん                           せ               お</a:t>
            </a:r>
          </a:p>
        </p:txBody>
      </p:sp>
      <p:sp>
        <p:nvSpPr>
          <p:cNvPr id="14" name="テキスト ボックス 13">
            <a:extLst>
              <a:ext uri="{FF2B5EF4-FFF2-40B4-BE49-F238E27FC236}">
                <a16:creationId xmlns:a16="http://schemas.microsoft.com/office/drawing/2014/main" id="{25BF7C12-D56B-A73E-0B0A-F4FFAFC1026E}"/>
              </a:ext>
            </a:extLst>
          </p:cNvPr>
          <p:cNvSpPr txBox="1"/>
          <p:nvPr/>
        </p:nvSpPr>
        <p:spPr>
          <a:xfrm>
            <a:off x="5652120" y="4900518"/>
            <a:ext cx="1872208" cy="184666"/>
          </a:xfrm>
          <a:prstGeom prst="rect">
            <a:avLst/>
          </a:prstGeom>
          <a:noFill/>
        </p:spPr>
        <p:txBody>
          <a:bodyPr wrap="square" rtlCol="0">
            <a:spAutoFit/>
          </a:bodyPr>
          <a:lstStyle/>
          <a:p>
            <a:r>
              <a:rPr kumimoji="1" lang="ja-JP" altLang="en-US" sz="600" b="1" dirty="0">
                <a:solidFill>
                  <a:schemeClr val="bg1"/>
                </a:solidFill>
              </a:rPr>
              <a:t>まわ　　　　　　　　　　　　　　　　　　　　　　　　ひと</a:t>
            </a:r>
            <a:endParaRPr kumimoji="1" lang="en-US" altLang="ja-JP" sz="600" b="1" dirty="0">
              <a:solidFill>
                <a:schemeClr val="bg1"/>
              </a:solidFill>
            </a:endParaRPr>
          </a:p>
        </p:txBody>
      </p:sp>
      <p:sp>
        <p:nvSpPr>
          <p:cNvPr id="15" name="テキスト ボックス 14">
            <a:extLst>
              <a:ext uri="{FF2B5EF4-FFF2-40B4-BE49-F238E27FC236}">
                <a16:creationId xmlns:a16="http://schemas.microsoft.com/office/drawing/2014/main" id="{AB7B2BA6-CFAB-2B7A-3FA1-E61C8885C378}"/>
              </a:ext>
            </a:extLst>
          </p:cNvPr>
          <p:cNvSpPr txBox="1"/>
          <p:nvPr/>
        </p:nvSpPr>
        <p:spPr>
          <a:xfrm>
            <a:off x="1977889" y="5563549"/>
            <a:ext cx="793912" cy="184666"/>
          </a:xfrm>
          <a:prstGeom prst="rect">
            <a:avLst/>
          </a:prstGeom>
          <a:noFill/>
        </p:spPr>
        <p:txBody>
          <a:bodyPr wrap="square" rtlCol="0">
            <a:spAutoFit/>
          </a:bodyPr>
          <a:lstStyle/>
          <a:p>
            <a:r>
              <a:rPr kumimoji="1" lang="ja-JP" altLang="en-US" sz="600" b="1" dirty="0">
                <a:solidFill>
                  <a:schemeClr val="bg1"/>
                </a:solidFill>
              </a:rPr>
              <a:t>ふ　　　　　　　こう</a:t>
            </a:r>
            <a:endParaRPr kumimoji="1" lang="en-US" altLang="ja-JP" sz="600" b="1" dirty="0">
              <a:solidFill>
                <a:schemeClr val="bg1"/>
              </a:solidFill>
            </a:endParaRPr>
          </a:p>
        </p:txBody>
      </p:sp>
      <p:sp>
        <p:nvSpPr>
          <p:cNvPr id="17" name="テキスト ボックス 16">
            <a:extLst>
              <a:ext uri="{FF2B5EF4-FFF2-40B4-BE49-F238E27FC236}">
                <a16:creationId xmlns:a16="http://schemas.microsoft.com/office/drawing/2014/main" id="{139D813D-0084-F804-CD6D-37A7DDD5C7EB}"/>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Tree>
    <p:extLst>
      <p:ext uri="{BB962C8B-B14F-4D97-AF65-F5344CB8AC3E}">
        <p14:creationId xmlns:p14="http://schemas.microsoft.com/office/powerpoint/2010/main" val="210394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5" end="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P spid="3" grpId="0"/>
      <p:bldP spid="4"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C4682334-84DD-6480-DA1B-BCD23E6EDB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①こんなサイトやアプリを見つけたら</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3"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31896B92-E62A-74EC-2E9D-ABF786BD671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622744" y="4096933"/>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E25A3A31-6DC2-B652-9F26-069D3EE4CD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9D6678C7-A3E4-28AA-79D6-9D42C2CF127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626732" y="2363167"/>
            <a:ext cx="2075645" cy="210260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1" descr="C:\Users\crestec\Desktop\平井作業フォルダ\CEC_2018年度用(捨てないで！)\ペープサート教材\ペープサート教材_イラスト集_Delivery\ペープサート教材_イラスト集\キャラ\中学生男子\001_中学男子A_通常.png">
            <a:extLst>
              <a:ext uri="{FF2B5EF4-FFF2-40B4-BE49-F238E27FC236}">
                <a16:creationId xmlns:a16="http://schemas.microsoft.com/office/drawing/2014/main" id="{BBAF7FF6-ACD6-4BA1-2E7C-16D43DBBD1E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8825" y="1673154"/>
            <a:ext cx="2169883" cy="2498893"/>
          </a:xfrm>
          <a:prstGeom prst="rect">
            <a:avLst/>
          </a:prstGeom>
          <a:noFill/>
          <a:extLst>
            <a:ext uri="{909E8E84-426E-40DD-AFC4-6F175D3DCCD1}">
              <a14:hiddenFill xmlns:a14="http://schemas.microsoft.com/office/drawing/2010/main">
                <a:solidFill>
                  <a:srgbClr val="FFFFFF"/>
                </a:solidFill>
              </a14:hiddenFill>
            </a:ext>
          </a:extLst>
        </p:spPr>
      </p:pic>
      <p:sp>
        <p:nvSpPr>
          <p:cNvPr id="21" name="吹き出し: 円形 20">
            <a:extLst>
              <a:ext uri="{FF2B5EF4-FFF2-40B4-BE49-F238E27FC236}">
                <a16:creationId xmlns:a16="http://schemas.microsoft.com/office/drawing/2014/main" id="{023D9D40-46AA-EEB8-4E73-699A4C63F539}"/>
              </a:ext>
            </a:extLst>
          </p:cNvPr>
          <p:cNvSpPr/>
          <p:nvPr/>
        </p:nvSpPr>
        <p:spPr>
          <a:xfrm>
            <a:off x="1190326" y="667666"/>
            <a:ext cx="2843282" cy="1838062"/>
          </a:xfrm>
          <a:prstGeom prst="wedgeEllipseCallout">
            <a:avLst>
              <a:gd name="adj1" fmla="val -9937"/>
              <a:gd name="adj2" fmla="val 5709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大丈夫だよ。</a:t>
            </a:r>
            <a:endParaRPr kumimoji="1" lang="en-US" altLang="ja-JP" sz="2400" dirty="0">
              <a:solidFill>
                <a:schemeClr val="tx1"/>
              </a:solidFill>
            </a:endParaRPr>
          </a:p>
          <a:p>
            <a:pPr algn="ctr"/>
            <a:r>
              <a:rPr kumimoji="1" lang="ja-JP" altLang="en-US" sz="2400" dirty="0">
                <a:solidFill>
                  <a:schemeClr val="tx1"/>
                </a:solidFill>
              </a:rPr>
              <a:t>オンラインゲームと同じだよ。</a:t>
            </a:r>
            <a:endParaRPr kumimoji="1" lang="en-US" altLang="ja-JP" sz="2400" dirty="0">
              <a:solidFill>
                <a:schemeClr val="tx1"/>
              </a:solidFill>
            </a:endParaRPr>
          </a:p>
        </p:txBody>
      </p:sp>
      <p:grpSp>
        <p:nvGrpSpPr>
          <p:cNvPr id="6" name="グループ化 5">
            <a:extLst>
              <a:ext uri="{FF2B5EF4-FFF2-40B4-BE49-F238E27FC236}">
                <a16:creationId xmlns:a16="http://schemas.microsoft.com/office/drawing/2014/main" id="{8C88B27C-C3FF-EEDC-0C0E-3D4579A3AA1E}"/>
              </a:ext>
            </a:extLst>
          </p:cNvPr>
          <p:cNvGrpSpPr/>
          <p:nvPr/>
        </p:nvGrpSpPr>
        <p:grpSpPr>
          <a:xfrm>
            <a:off x="6711321" y="2420887"/>
            <a:ext cx="2647469" cy="3899163"/>
            <a:chOff x="6711321" y="2420887"/>
            <a:chExt cx="2647469" cy="3899163"/>
          </a:xfrm>
        </p:grpSpPr>
        <p:pic>
          <p:nvPicPr>
            <p:cNvPr id="5"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497232AB-F575-CA11-83B8-16E842639F8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6787735" y="4131641"/>
              <a:ext cx="2571055" cy="21884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C:\Users\crestec\Desktop\平井作業フォルダ\CEC_2018年度用(捨てないで！)\ペープサート教材\ペープサート教材_イラスト集_Delivery\ペープサート教材_イラスト集\キャラ\中学生女子\005_中学女子A_悩む.png">
              <a:extLst>
                <a:ext uri="{FF2B5EF4-FFF2-40B4-BE49-F238E27FC236}">
                  <a16:creationId xmlns:a16="http://schemas.microsoft.com/office/drawing/2014/main" id="{B5BF8274-AC01-D6FE-F433-72374BE285C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6711321" y="2420887"/>
              <a:ext cx="2433383" cy="2062263"/>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吹き出し: 円形 19">
            <a:extLst>
              <a:ext uri="{FF2B5EF4-FFF2-40B4-BE49-F238E27FC236}">
                <a16:creationId xmlns:a16="http://schemas.microsoft.com/office/drawing/2014/main" id="{B061FBFD-75F4-9769-F12D-D09A035099D4}"/>
              </a:ext>
            </a:extLst>
          </p:cNvPr>
          <p:cNvSpPr/>
          <p:nvPr/>
        </p:nvSpPr>
        <p:spPr>
          <a:xfrm>
            <a:off x="4161009" y="4177394"/>
            <a:ext cx="3344219" cy="2161897"/>
          </a:xfrm>
          <a:prstGeom prst="wedgeEllipseCallout">
            <a:avLst>
              <a:gd name="adj1" fmla="val 40724"/>
              <a:gd name="adj2" fmla="val -4617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それって、</a:t>
            </a:r>
            <a:endParaRPr kumimoji="1" lang="en-US" altLang="ja-JP" sz="2400" dirty="0">
              <a:solidFill>
                <a:schemeClr val="tx1"/>
              </a:solidFill>
            </a:endParaRPr>
          </a:p>
          <a:p>
            <a:pPr algn="ctr"/>
            <a:r>
              <a:rPr kumimoji="1" lang="ja-JP" altLang="en-US" sz="2400" dirty="0">
                <a:solidFill>
                  <a:schemeClr val="tx1"/>
                </a:solidFill>
              </a:rPr>
              <a:t>賭博をする</a:t>
            </a:r>
            <a:endParaRPr kumimoji="1" lang="en-US" altLang="ja-JP" sz="2400" dirty="0">
              <a:solidFill>
                <a:schemeClr val="tx1"/>
              </a:solidFill>
            </a:endParaRPr>
          </a:p>
          <a:p>
            <a:pPr algn="ctr"/>
            <a:r>
              <a:rPr kumimoji="1" lang="ja-JP" altLang="en-US" sz="2400" dirty="0">
                <a:solidFill>
                  <a:schemeClr val="tx1"/>
                </a:solidFill>
              </a:rPr>
              <a:t>オンラインカジノ</a:t>
            </a:r>
            <a:endParaRPr kumimoji="1" lang="en-US" altLang="ja-JP" sz="2400" dirty="0">
              <a:solidFill>
                <a:schemeClr val="tx1"/>
              </a:solidFill>
            </a:endParaRPr>
          </a:p>
          <a:p>
            <a:pPr algn="ctr"/>
            <a:r>
              <a:rPr kumimoji="1" lang="ja-JP" altLang="en-US" sz="2400" dirty="0">
                <a:solidFill>
                  <a:schemeClr val="tx1"/>
                </a:solidFill>
              </a:rPr>
              <a:t>じゃないの？</a:t>
            </a:r>
            <a:endParaRPr kumimoji="1" lang="en-US" altLang="ja-JP" sz="2400" dirty="0">
              <a:solidFill>
                <a:schemeClr val="tx1"/>
              </a:solidFill>
            </a:endParaRPr>
          </a:p>
        </p:txBody>
      </p:sp>
      <p:pic>
        <p:nvPicPr>
          <p:cNvPr id="15" name="Picture 32" descr="C:\Users\crestec\Desktop\平井作業フォルダ\CEC_2018年度用(捨てないで！)\ペープサート教材\ペープサート教材_イラスト集_Delivery\ペープサート教材_イラスト集\キャラ\小学校高学年男子\010_小学高学年男子B_落ち込む.png">
            <a:extLst>
              <a:ext uri="{FF2B5EF4-FFF2-40B4-BE49-F238E27FC236}">
                <a16:creationId xmlns:a16="http://schemas.microsoft.com/office/drawing/2014/main" id="{60F3CACC-46D9-AEF2-3935-1EB1A7BC1095}"/>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2633320" y="2392635"/>
            <a:ext cx="2050870" cy="2062263"/>
          </a:xfrm>
          <a:prstGeom prst="rect">
            <a:avLst/>
          </a:prstGeom>
          <a:noFill/>
          <a:extLst>
            <a:ext uri="{909E8E84-426E-40DD-AFC4-6F175D3DCCD1}">
              <a14:hiddenFill xmlns:a14="http://schemas.microsoft.com/office/drawing/2010/main">
                <a:solidFill>
                  <a:srgbClr val="FFFFFF"/>
                </a:solidFill>
              </a14:hiddenFill>
            </a:ext>
          </a:extLst>
        </p:spPr>
      </p:pic>
      <p:sp>
        <p:nvSpPr>
          <p:cNvPr id="19" name="吹き出し: 円形 18">
            <a:extLst>
              <a:ext uri="{FF2B5EF4-FFF2-40B4-BE49-F238E27FC236}">
                <a16:creationId xmlns:a16="http://schemas.microsoft.com/office/drawing/2014/main" id="{D1A1560D-2139-DE4C-0698-2699CFBB5BB9}"/>
              </a:ext>
            </a:extLst>
          </p:cNvPr>
          <p:cNvSpPr/>
          <p:nvPr/>
        </p:nvSpPr>
        <p:spPr>
          <a:xfrm>
            <a:off x="4050604" y="1521275"/>
            <a:ext cx="2843282" cy="1838062"/>
          </a:xfrm>
          <a:prstGeom prst="wedgeEllipseCallout">
            <a:avLst>
              <a:gd name="adj1" fmla="val -42097"/>
              <a:gd name="adj2" fmla="val 4700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え？そうなの？</a:t>
            </a:r>
            <a:endParaRPr kumimoji="1" lang="en-US" altLang="ja-JP" sz="2400" dirty="0">
              <a:solidFill>
                <a:schemeClr val="tx1"/>
              </a:solidFill>
            </a:endParaRPr>
          </a:p>
        </p:txBody>
      </p:sp>
      <p:sp>
        <p:nvSpPr>
          <p:cNvPr id="8" name="テキスト ボックス 7">
            <a:extLst>
              <a:ext uri="{FF2B5EF4-FFF2-40B4-BE49-F238E27FC236}">
                <a16:creationId xmlns:a16="http://schemas.microsoft.com/office/drawing/2014/main" id="{9929166C-C1C9-75CD-C43B-80FFCCD96BDC}"/>
              </a:ext>
            </a:extLst>
          </p:cNvPr>
          <p:cNvSpPr txBox="1"/>
          <p:nvPr/>
        </p:nvSpPr>
        <p:spPr>
          <a:xfrm>
            <a:off x="5148964" y="4797152"/>
            <a:ext cx="757029" cy="215444"/>
          </a:xfrm>
          <a:prstGeom prst="rect">
            <a:avLst/>
          </a:prstGeom>
          <a:noFill/>
        </p:spPr>
        <p:txBody>
          <a:bodyPr wrap="square" rtlCol="0">
            <a:spAutoFit/>
          </a:bodyPr>
          <a:lstStyle/>
          <a:p>
            <a:r>
              <a:rPr kumimoji="1" lang="ja-JP" altLang="en-US" sz="800" dirty="0"/>
              <a:t>と　　 ばく</a:t>
            </a:r>
          </a:p>
        </p:txBody>
      </p:sp>
      <p:sp>
        <p:nvSpPr>
          <p:cNvPr id="9" name="テキスト ボックス 8">
            <a:extLst>
              <a:ext uri="{FF2B5EF4-FFF2-40B4-BE49-F238E27FC236}">
                <a16:creationId xmlns:a16="http://schemas.microsoft.com/office/drawing/2014/main" id="{6BB64E78-DCC5-B83D-A0FA-9DED181309FF}"/>
              </a:ext>
            </a:extLst>
          </p:cNvPr>
          <p:cNvSpPr txBox="1"/>
          <p:nvPr/>
        </p:nvSpPr>
        <p:spPr>
          <a:xfrm>
            <a:off x="1763688" y="916167"/>
            <a:ext cx="936104" cy="215444"/>
          </a:xfrm>
          <a:prstGeom prst="rect">
            <a:avLst/>
          </a:prstGeom>
          <a:noFill/>
        </p:spPr>
        <p:txBody>
          <a:bodyPr wrap="square" rtlCol="0">
            <a:spAutoFit/>
          </a:bodyPr>
          <a:lstStyle/>
          <a:p>
            <a:r>
              <a:rPr kumimoji="1" lang="ja-JP" altLang="en-US" sz="800" dirty="0"/>
              <a:t>だい　じょう　　ぶ　　</a:t>
            </a:r>
          </a:p>
        </p:txBody>
      </p:sp>
      <p:sp>
        <p:nvSpPr>
          <p:cNvPr id="10" name="テキスト ボックス 9">
            <a:extLst>
              <a:ext uri="{FF2B5EF4-FFF2-40B4-BE49-F238E27FC236}">
                <a16:creationId xmlns:a16="http://schemas.microsoft.com/office/drawing/2014/main" id="{F6873522-1CD0-C1FB-C98C-278BA56D85DC}"/>
              </a:ext>
            </a:extLst>
          </p:cNvPr>
          <p:cNvSpPr txBox="1"/>
          <p:nvPr/>
        </p:nvSpPr>
        <p:spPr>
          <a:xfrm>
            <a:off x="2203994" y="1680092"/>
            <a:ext cx="418750" cy="214319"/>
          </a:xfrm>
          <a:prstGeom prst="rect">
            <a:avLst/>
          </a:prstGeom>
          <a:noFill/>
        </p:spPr>
        <p:txBody>
          <a:bodyPr wrap="square" rtlCol="0">
            <a:spAutoFit/>
          </a:bodyPr>
          <a:lstStyle/>
          <a:p>
            <a:r>
              <a:rPr kumimoji="1" lang="ja-JP" altLang="en-US" sz="800" dirty="0"/>
              <a:t>おな</a:t>
            </a:r>
          </a:p>
        </p:txBody>
      </p:sp>
      <p:sp>
        <p:nvSpPr>
          <p:cNvPr id="11" name="テキスト ボックス 10">
            <a:extLst>
              <a:ext uri="{FF2B5EF4-FFF2-40B4-BE49-F238E27FC236}">
                <a16:creationId xmlns:a16="http://schemas.microsoft.com/office/drawing/2014/main" id="{5DC45248-1437-BA9E-6D54-F7B75504662F}"/>
              </a:ext>
            </a:extLst>
          </p:cNvPr>
          <p:cNvSpPr txBox="1"/>
          <p:nvPr/>
        </p:nvSpPr>
        <p:spPr>
          <a:xfrm>
            <a:off x="5652120" y="-18317"/>
            <a:ext cx="312777" cy="215444"/>
          </a:xfrm>
          <a:prstGeom prst="rect">
            <a:avLst/>
          </a:prstGeom>
          <a:noFill/>
        </p:spPr>
        <p:txBody>
          <a:bodyPr wrap="square" rtlCol="0">
            <a:spAutoFit/>
          </a:bodyPr>
          <a:lstStyle/>
          <a:p>
            <a:r>
              <a:rPr kumimoji="1" lang="ja-JP" altLang="en-US" sz="800" dirty="0">
                <a:solidFill>
                  <a:schemeClr val="bg1"/>
                </a:solidFill>
              </a:rPr>
              <a:t>み</a:t>
            </a:r>
          </a:p>
        </p:txBody>
      </p:sp>
    </p:spTree>
    <p:extLst>
      <p:ext uri="{BB962C8B-B14F-4D97-AF65-F5344CB8AC3E}">
        <p14:creationId xmlns:p14="http://schemas.microsoft.com/office/powerpoint/2010/main" val="93453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4"/>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②考えてみよう！</a:t>
              </a:r>
            </a:p>
          </p:txBody>
        </p:sp>
      </p:grpSp>
      <p:sp>
        <p:nvSpPr>
          <p:cNvPr id="16" name="正方形/長方形 15"/>
          <p:cNvSpPr/>
          <p:nvPr/>
        </p:nvSpPr>
        <p:spPr>
          <a:xfrm>
            <a:off x="36513" y="2780928"/>
            <a:ext cx="9107488" cy="769441"/>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「賭博（とばく）」って何？</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94CBAC81-205B-9EEA-6B2D-4930AED9D1D0}"/>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
        <p:nvSpPr>
          <p:cNvPr id="3" name="テキスト ボックス 2">
            <a:extLst>
              <a:ext uri="{FF2B5EF4-FFF2-40B4-BE49-F238E27FC236}">
                <a16:creationId xmlns:a16="http://schemas.microsoft.com/office/drawing/2014/main" id="{E1F76698-BCBF-3F28-6ADE-701EC1084364}"/>
              </a:ext>
            </a:extLst>
          </p:cNvPr>
          <p:cNvSpPr txBox="1"/>
          <p:nvPr/>
        </p:nvSpPr>
        <p:spPr>
          <a:xfrm>
            <a:off x="6444208" y="2724257"/>
            <a:ext cx="432048" cy="215444"/>
          </a:xfrm>
          <a:prstGeom prst="rect">
            <a:avLst/>
          </a:prstGeom>
          <a:noFill/>
        </p:spPr>
        <p:txBody>
          <a:bodyPr wrap="square" rtlCol="0">
            <a:spAutoFit/>
          </a:bodyPr>
          <a:lstStyle/>
          <a:p>
            <a:r>
              <a:rPr kumimoji="1" lang="ja-JP" altLang="en-US" sz="800" b="1" dirty="0">
                <a:solidFill>
                  <a:srgbClr val="FF0000"/>
                </a:solidFill>
              </a:rPr>
              <a:t>なに</a:t>
            </a:r>
          </a:p>
        </p:txBody>
      </p:sp>
    </p:spTree>
    <p:extLst>
      <p:ext uri="{BB962C8B-B14F-4D97-AF65-F5344CB8AC3E}">
        <p14:creationId xmlns:p14="http://schemas.microsoft.com/office/powerpoint/2010/main" val="283535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16" name="テキスト ボックス 4"/>
          <p:cNvSpPr>
            <a:spLocks noChangeArrowheads="1"/>
          </p:cNvSpPr>
          <p:nvPr/>
        </p:nvSpPr>
        <p:spPr bwMode="auto">
          <a:xfrm>
            <a:off x="-30163" y="838844"/>
            <a:ext cx="9142931" cy="134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latin typeface="ＭＳ ゴシック" panose="020B0609070205080204" pitchFamily="49" charset="-128"/>
                <a:ea typeface="ＭＳ ゴシック" panose="020B0609070205080204" pitchFamily="49" charset="-128"/>
              </a:rPr>
              <a:t>「賭博」</a:t>
            </a: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とは</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ts val="2500"/>
              </a:lnSpc>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「賭博」とは、２人以上の者が、勝敗によりお金などの財産や財産上の利益を得たり失ったりすることを争う行為を指します。</a:t>
            </a:r>
            <a:endParaRPr lang="en-US" altLang="ja-JP" dirty="0">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5F30ECB4-5ADB-025B-8A53-90720D69AF95}"/>
              </a:ext>
            </a:extLst>
          </p:cNvPr>
          <p:cNvSpPr txBox="1"/>
          <p:nvPr/>
        </p:nvSpPr>
        <p:spPr>
          <a:xfrm>
            <a:off x="-30163" y="4918319"/>
            <a:ext cx="9112768" cy="1323439"/>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日本国内でのオンラインカジノ利用は</a:t>
            </a:r>
            <a:r>
              <a:rPr lang="ja-JP" altLang="en-US"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「賭博罪」という犯罪になります。</a:t>
            </a:r>
            <a:endParaRPr lang="en-US" altLang="ja-JP"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endParaRPr>
          </a:p>
        </p:txBody>
      </p:sp>
      <p:sp>
        <p:nvSpPr>
          <p:cNvPr id="4" name="テキスト ボックス 4">
            <a:extLst>
              <a:ext uri="{FF2B5EF4-FFF2-40B4-BE49-F238E27FC236}">
                <a16:creationId xmlns:a16="http://schemas.microsoft.com/office/drawing/2014/main" id="{81033664-2033-2B55-007C-E3E54B50F00F}"/>
              </a:ext>
            </a:extLst>
          </p:cNvPr>
          <p:cNvSpPr>
            <a:spLocks noChangeArrowheads="1"/>
          </p:cNvSpPr>
          <p:nvPr/>
        </p:nvSpPr>
        <p:spPr bwMode="auto">
          <a:xfrm>
            <a:off x="0" y="2245655"/>
            <a:ext cx="9144000" cy="2583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オンラインゲームでの「ガチャ」や特定の条件達成による「ボーナス」とは違います。</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176213" indent="-176213"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オンラインゲームに見られる課金をして、くじなどを引き、キャラクターやアイテムなどを手に入れるいわゆる「ガチャ」とは違うものです。</a:t>
            </a:r>
            <a:endParaRPr lang="en-US" altLang="ja-JP" dirty="0">
              <a:latin typeface="ＭＳ ゴシック" panose="020B0609070205080204" pitchFamily="49" charset="-128"/>
              <a:ea typeface="ＭＳ ゴシック" panose="020B0609070205080204" pitchFamily="49" charset="-128"/>
            </a:endParaRPr>
          </a:p>
          <a:p>
            <a:pPr marL="176213" indent="-176213" eaLnBrk="1" hangingPunct="1">
              <a:spcBef>
                <a:spcPts val="600"/>
              </a:spcBef>
              <a:spcAft>
                <a:spcPts val="0"/>
              </a:spcAft>
              <a:buSzPct val="100000"/>
              <a:defRPr/>
            </a:pPr>
            <a:r>
              <a:rPr lang="ja-JP" altLang="en-US" dirty="0">
                <a:latin typeface="ＭＳ ゴシック" panose="020B0609070205080204" pitchFamily="49" charset="-128"/>
                <a:ea typeface="ＭＳ ゴシック" panose="020B0609070205080204" pitchFamily="49" charset="-128"/>
              </a:rPr>
              <a:t>・オンラインカジノのサイトなどでは、あたかもオンラインゲームの「ガチャ」であるかのように説明をしている場合もありますが、「賭博」です。</a:t>
            </a:r>
            <a:endParaRPr lang="en-US" altLang="ja-JP" dirty="0">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FF4EF90E-B67D-880D-A235-91BC46785B32}"/>
              </a:ext>
            </a:extLst>
          </p:cNvPr>
          <p:cNvSpPr txBox="1"/>
          <p:nvPr/>
        </p:nvSpPr>
        <p:spPr>
          <a:xfrm>
            <a:off x="3707904" y="803649"/>
            <a:ext cx="864096" cy="215444"/>
          </a:xfrm>
          <a:prstGeom prst="rect">
            <a:avLst/>
          </a:prstGeom>
          <a:noFill/>
        </p:spPr>
        <p:txBody>
          <a:bodyPr wrap="square" rtlCol="0">
            <a:spAutoFit/>
          </a:bodyPr>
          <a:lstStyle/>
          <a:p>
            <a:r>
              <a:rPr kumimoji="1" lang="ja-JP" altLang="en-US" sz="800" dirty="0">
                <a:solidFill>
                  <a:srgbClr val="FF0000"/>
                </a:solidFill>
              </a:rPr>
              <a:t> と             ばく</a:t>
            </a:r>
          </a:p>
        </p:txBody>
      </p:sp>
      <p:sp>
        <p:nvSpPr>
          <p:cNvPr id="5" name="テキスト ボックス 4">
            <a:extLst>
              <a:ext uri="{FF2B5EF4-FFF2-40B4-BE49-F238E27FC236}">
                <a16:creationId xmlns:a16="http://schemas.microsoft.com/office/drawing/2014/main" id="{4B20DC92-1054-368A-244A-01B3FF637BE0}"/>
              </a:ext>
            </a:extLst>
          </p:cNvPr>
          <p:cNvSpPr txBox="1"/>
          <p:nvPr/>
        </p:nvSpPr>
        <p:spPr>
          <a:xfrm>
            <a:off x="467544" y="1405903"/>
            <a:ext cx="8568952" cy="184666"/>
          </a:xfrm>
          <a:prstGeom prst="rect">
            <a:avLst/>
          </a:prstGeom>
          <a:noFill/>
        </p:spPr>
        <p:txBody>
          <a:bodyPr wrap="square" rtlCol="0">
            <a:spAutoFit/>
          </a:bodyPr>
          <a:lstStyle/>
          <a:p>
            <a:r>
              <a:rPr kumimoji="1" lang="ja-JP" altLang="en-US" sz="600" dirty="0"/>
              <a:t> と         ばく                                                             り　    　い  　じょう              もの　　　　　　　　　　　しょう　はい　　                　　　　　　　　　　　かね                                      ざい　　さん               ざい     さん   じょう　　　　　 　り       えき               　 え　　　　　　　　　</a:t>
            </a:r>
          </a:p>
        </p:txBody>
      </p:sp>
      <p:sp>
        <p:nvSpPr>
          <p:cNvPr id="6" name="テキスト ボックス 5">
            <a:extLst>
              <a:ext uri="{FF2B5EF4-FFF2-40B4-BE49-F238E27FC236}">
                <a16:creationId xmlns:a16="http://schemas.microsoft.com/office/drawing/2014/main" id="{2B24608B-BC3F-5467-FBF5-AE22F64BDB99}"/>
              </a:ext>
            </a:extLst>
          </p:cNvPr>
          <p:cNvSpPr txBox="1"/>
          <p:nvPr/>
        </p:nvSpPr>
        <p:spPr>
          <a:xfrm>
            <a:off x="-16625" y="1736911"/>
            <a:ext cx="4536504" cy="184666"/>
          </a:xfrm>
          <a:prstGeom prst="rect">
            <a:avLst/>
          </a:prstGeom>
          <a:noFill/>
        </p:spPr>
        <p:txBody>
          <a:bodyPr wrap="square" rtlCol="0">
            <a:spAutoFit/>
          </a:bodyPr>
          <a:lstStyle/>
          <a:p>
            <a:r>
              <a:rPr kumimoji="1" lang="ja-JP" altLang="en-US" sz="600" dirty="0"/>
              <a:t>うしな　　　　　　　　　　　　　　　　　　　　　　　　　　　　　　　　　　　　 あらそ　　　　　　こう　　 い　　　　　　　　さ　　　　　　　　　</a:t>
            </a:r>
          </a:p>
        </p:txBody>
      </p:sp>
      <p:sp>
        <p:nvSpPr>
          <p:cNvPr id="7" name="テキスト ボックス 6">
            <a:extLst>
              <a:ext uri="{FF2B5EF4-FFF2-40B4-BE49-F238E27FC236}">
                <a16:creationId xmlns:a16="http://schemas.microsoft.com/office/drawing/2014/main" id="{C6B5326B-F4C5-DF65-0996-50B06F8A7DE0}"/>
              </a:ext>
            </a:extLst>
          </p:cNvPr>
          <p:cNvSpPr txBox="1"/>
          <p:nvPr/>
        </p:nvSpPr>
        <p:spPr>
          <a:xfrm>
            <a:off x="7596336" y="2177587"/>
            <a:ext cx="936104" cy="215444"/>
          </a:xfrm>
          <a:prstGeom prst="rect">
            <a:avLst/>
          </a:prstGeom>
          <a:noFill/>
        </p:spPr>
        <p:txBody>
          <a:bodyPr wrap="square" rtlCol="0">
            <a:spAutoFit/>
          </a:bodyPr>
          <a:lstStyle/>
          <a:p>
            <a:r>
              <a:rPr kumimoji="1" lang="ja-JP" altLang="en-US" sz="800" dirty="0">
                <a:solidFill>
                  <a:srgbClr val="FF0000"/>
                </a:solidFill>
              </a:rPr>
              <a:t> とく　　　　 てい</a:t>
            </a:r>
          </a:p>
        </p:txBody>
      </p:sp>
      <p:sp>
        <p:nvSpPr>
          <p:cNvPr id="8" name="テキスト ボックス 7">
            <a:extLst>
              <a:ext uri="{FF2B5EF4-FFF2-40B4-BE49-F238E27FC236}">
                <a16:creationId xmlns:a16="http://schemas.microsoft.com/office/drawing/2014/main" id="{7E08DAA1-DE08-A359-79C1-E5D57A922CFD}"/>
              </a:ext>
            </a:extLst>
          </p:cNvPr>
          <p:cNvSpPr txBox="1"/>
          <p:nvPr/>
        </p:nvSpPr>
        <p:spPr>
          <a:xfrm>
            <a:off x="107504" y="2755466"/>
            <a:ext cx="8640960" cy="215444"/>
          </a:xfrm>
          <a:prstGeom prst="rect">
            <a:avLst/>
          </a:prstGeom>
          <a:noFill/>
        </p:spPr>
        <p:txBody>
          <a:bodyPr wrap="square" rtlCol="0">
            <a:spAutoFit/>
          </a:bodyPr>
          <a:lstStyle/>
          <a:p>
            <a:r>
              <a:rPr kumimoji="1" lang="ja-JP" altLang="en-US" sz="800" dirty="0">
                <a:solidFill>
                  <a:srgbClr val="FF0000"/>
                </a:solidFill>
              </a:rPr>
              <a:t> じょう　　　 けん　　　　　たっ　　　 せい　　　　　　　　　　　　　　　　　　　　                                                                                                                                          ちが</a:t>
            </a:r>
          </a:p>
        </p:txBody>
      </p:sp>
      <p:sp>
        <p:nvSpPr>
          <p:cNvPr id="9" name="テキスト ボックス 8">
            <a:extLst>
              <a:ext uri="{FF2B5EF4-FFF2-40B4-BE49-F238E27FC236}">
                <a16:creationId xmlns:a16="http://schemas.microsoft.com/office/drawing/2014/main" id="{9A07485E-2C3D-C36D-D203-AF35808C5877}"/>
              </a:ext>
            </a:extLst>
          </p:cNvPr>
          <p:cNvSpPr txBox="1"/>
          <p:nvPr/>
        </p:nvSpPr>
        <p:spPr>
          <a:xfrm>
            <a:off x="2339752" y="3368944"/>
            <a:ext cx="3888432" cy="184666"/>
          </a:xfrm>
          <a:prstGeom prst="rect">
            <a:avLst/>
          </a:prstGeom>
          <a:noFill/>
        </p:spPr>
        <p:txBody>
          <a:bodyPr wrap="square" rtlCol="0">
            <a:spAutoFit/>
          </a:bodyPr>
          <a:lstStyle/>
          <a:p>
            <a:r>
              <a:rPr kumimoji="1" lang="ja-JP" altLang="en-US" sz="600" dirty="0"/>
              <a:t> み　           　　　　　　　　　　　か　    きん                                                                                                          ひ</a:t>
            </a:r>
          </a:p>
        </p:txBody>
      </p:sp>
      <p:sp>
        <p:nvSpPr>
          <p:cNvPr id="10" name="テキスト ボックス 9">
            <a:extLst>
              <a:ext uri="{FF2B5EF4-FFF2-40B4-BE49-F238E27FC236}">
                <a16:creationId xmlns:a16="http://schemas.microsoft.com/office/drawing/2014/main" id="{C93CE569-D467-A3F9-3228-A42C120A1C38}"/>
              </a:ext>
            </a:extLst>
          </p:cNvPr>
          <p:cNvSpPr txBox="1"/>
          <p:nvPr/>
        </p:nvSpPr>
        <p:spPr>
          <a:xfrm>
            <a:off x="899592" y="3656672"/>
            <a:ext cx="4032448" cy="184666"/>
          </a:xfrm>
          <a:prstGeom prst="rect">
            <a:avLst/>
          </a:prstGeom>
          <a:noFill/>
        </p:spPr>
        <p:txBody>
          <a:bodyPr wrap="square" rtlCol="0">
            <a:spAutoFit/>
          </a:bodyPr>
          <a:lstStyle/>
          <a:p>
            <a:r>
              <a:rPr kumimoji="1" lang="ja-JP" altLang="en-US" sz="600" dirty="0"/>
              <a:t>  て　　     　　 　い　　　　　　　　                                                                                                                                   ちが</a:t>
            </a:r>
          </a:p>
        </p:txBody>
      </p:sp>
      <p:sp>
        <p:nvSpPr>
          <p:cNvPr id="11" name="テキスト ボックス 10">
            <a:extLst>
              <a:ext uri="{FF2B5EF4-FFF2-40B4-BE49-F238E27FC236}">
                <a16:creationId xmlns:a16="http://schemas.microsoft.com/office/drawing/2014/main" id="{7DD6C239-61BD-F107-FCE6-BA4EB19ED2DD}"/>
              </a:ext>
            </a:extLst>
          </p:cNvPr>
          <p:cNvSpPr txBox="1"/>
          <p:nvPr/>
        </p:nvSpPr>
        <p:spPr>
          <a:xfrm>
            <a:off x="1331640" y="4271988"/>
            <a:ext cx="4536504" cy="184666"/>
          </a:xfrm>
          <a:prstGeom prst="rect">
            <a:avLst/>
          </a:prstGeom>
          <a:noFill/>
        </p:spPr>
        <p:txBody>
          <a:bodyPr wrap="square" rtlCol="0">
            <a:spAutoFit/>
          </a:bodyPr>
          <a:lstStyle/>
          <a:p>
            <a:r>
              <a:rPr kumimoji="1" lang="ja-JP" altLang="en-US" sz="600" dirty="0"/>
              <a:t> せつ     めい　　　　               　　　　　                 　　　ば　  あい　　　　　　　　　　　　　　　　　　　　　　　　　　                          　　と       ばく</a:t>
            </a:r>
          </a:p>
        </p:txBody>
      </p:sp>
      <p:sp>
        <p:nvSpPr>
          <p:cNvPr id="12" name="テキスト ボックス 11">
            <a:extLst>
              <a:ext uri="{FF2B5EF4-FFF2-40B4-BE49-F238E27FC236}">
                <a16:creationId xmlns:a16="http://schemas.microsoft.com/office/drawing/2014/main" id="{C04E443F-5457-ED5B-FBF5-05B82EF3DD0F}"/>
              </a:ext>
            </a:extLst>
          </p:cNvPr>
          <p:cNvSpPr txBox="1"/>
          <p:nvPr/>
        </p:nvSpPr>
        <p:spPr>
          <a:xfrm>
            <a:off x="179512" y="4901613"/>
            <a:ext cx="2088232" cy="215444"/>
          </a:xfrm>
          <a:prstGeom prst="rect">
            <a:avLst/>
          </a:prstGeom>
          <a:noFill/>
        </p:spPr>
        <p:txBody>
          <a:bodyPr wrap="square" rtlCol="0">
            <a:spAutoFit/>
          </a:bodyPr>
          <a:lstStyle/>
          <a:p>
            <a:r>
              <a:rPr kumimoji="1" lang="ja-JP" altLang="en-US" sz="800" b="1" dirty="0">
                <a:solidFill>
                  <a:srgbClr val="002060"/>
                </a:solidFill>
              </a:rPr>
              <a:t>　　に　　　　　ほん　　　　　こく　　　　 　ない</a:t>
            </a:r>
          </a:p>
        </p:txBody>
      </p:sp>
      <p:sp>
        <p:nvSpPr>
          <p:cNvPr id="13" name="テキスト ボックス 12">
            <a:extLst>
              <a:ext uri="{FF2B5EF4-FFF2-40B4-BE49-F238E27FC236}">
                <a16:creationId xmlns:a16="http://schemas.microsoft.com/office/drawing/2014/main" id="{1B8DE847-5406-68E1-1535-752A1976A0C5}"/>
              </a:ext>
            </a:extLst>
          </p:cNvPr>
          <p:cNvSpPr txBox="1"/>
          <p:nvPr/>
        </p:nvSpPr>
        <p:spPr>
          <a:xfrm>
            <a:off x="7380311" y="4900217"/>
            <a:ext cx="1029345" cy="215444"/>
          </a:xfrm>
          <a:prstGeom prst="rect">
            <a:avLst/>
          </a:prstGeom>
          <a:noFill/>
        </p:spPr>
        <p:txBody>
          <a:bodyPr wrap="square" rtlCol="0">
            <a:spAutoFit/>
          </a:bodyPr>
          <a:lstStyle/>
          <a:p>
            <a:r>
              <a:rPr kumimoji="1" lang="ja-JP" altLang="en-US" sz="800" b="1" dirty="0">
                <a:solidFill>
                  <a:srgbClr val="002060"/>
                </a:solidFill>
              </a:rPr>
              <a:t> 　り             よう</a:t>
            </a:r>
          </a:p>
        </p:txBody>
      </p:sp>
      <p:sp>
        <p:nvSpPr>
          <p:cNvPr id="14" name="テキスト ボックス 13">
            <a:extLst>
              <a:ext uri="{FF2B5EF4-FFF2-40B4-BE49-F238E27FC236}">
                <a16:creationId xmlns:a16="http://schemas.microsoft.com/office/drawing/2014/main" id="{7F84900C-B7FF-8422-556A-FD04237FB086}"/>
              </a:ext>
            </a:extLst>
          </p:cNvPr>
          <p:cNvSpPr txBox="1"/>
          <p:nvPr/>
        </p:nvSpPr>
        <p:spPr>
          <a:xfrm>
            <a:off x="971600" y="5445224"/>
            <a:ext cx="1512168" cy="215444"/>
          </a:xfrm>
          <a:prstGeom prst="rect">
            <a:avLst/>
          </a:prstGeom>
          <a:noFill/>
        </p:spPr>
        <p:txBody>
          <a:bodyPr wrap="square" rtlCol="0">
            <a:spAutoFit/>
          </a:bodyPr>
          <a:lstStyle/>
          <a:p>
            <a:r>
              <a:rPr kumimoji="1" lang="ja-JP" altLang="en-US" sz="800" b="1" dirty="0">
                <a:solidFill>
                  <a:srgbClr val="FF0000"/>
                </a:solidFill>
              </a:rPr>
              <a:t>　 と　　　　　　ばく　　　　　ざい</a:t>
            </a:r>
          </a:p>
        </p:txBody>
      </p:sp>
      <p:sp>
        <p:nvSpPr>
          <p:cNvPr id="15" name="テキスト ボックス 14">
            <a:extLst>
              <a:ext uri="{FF2B5EF4-FFF2-40B4-BE49-F238E27FC236}">
                <a16:creationId xmlns:a16="http://schemas.microsoft.com/office/drawing/2014/main" id="{7479B0A5-C171-AD38-9E62-89FFE725C520}"/>
              </a:ext>
            </a:extLst>
          </p:cNvPr>
          <p:cNvSpPr txBox="1"/>
          <p:nvPr/>
        </p:nvSpPr>
        <p:spPr>
          <a:xfrm>
            <a:off x="4519879" y="5472316"/>
            <a:ext cx="1060233" cy="215444"/>
          </a:xfrm>
          <a:prstGeom prst="rect">
            <a:avLst/>
          </a:prstGeom>
          <a:noFill/>
        </p:spPr>
        <p:txBody>
          <a:bodyPr wrap="square" rtlCol="0">
            <a:spAutoFit/>
          </a:bodyPr>
          <a:lstStyle/>
          <a:p>
            <a:r>
              <a:rPr kumimoji="1" lang="ja-JP" altLang="en-US" sz="800" b="1" dirty="0">
                <a:solidFill>
                  <a:srgbClr val="FF0000"/>
                </a:solidFill>
              </a:rPr>
              <a:t>　はん　　　　 ざい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4" grpId="0"/>
      <p:bldP spid="2" grpId="0"/>
      <p:bldP spid="5" grpId="0"/>
      <p:bldP spid="6" grpId="0"/>
      <p:bldP spid="7" grpId="0"/>
      <p:bldP spid="8" grpId="0"/>
      <p:bldP spid="9" grpId="0"/>
      <p:bldP spid="10" grpId="0"/>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1" y="1340768"/>
            <a:ext cx="9143999" cy="1440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オンラインカジノの</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宣伝や広告も違法</a:t>
            </a:r>
            <a:r>
              <a:rPr lang="ja-JP" altLang="en-US"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となります。</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4">
            <a:extLst>
              <a:ext uri="{FF2B5EF4-FFF2-40B4-BE49-F238E27FC236}">
                <a16:creationId xmlns:a16="http://schemas.microsoft.com/office/drawing/2014/main" id="{682FFB82-F16D-E462-8EEE-9F42314BB51B}"/>
              </a:ext>
            </a:extLst>
          </p:cNvPr>
          <p:cNvSpPr>
            <a:spLocks noChangeArrowheads="1"/>
          </p:cNvSpPr>
          <p:nvPr/>
        </p:nvSpPr>
        <p:spPr bwMode="auto">
          <a:xfrm>
            <a:off x="0" y="765892"/>
            <a:ext cx="9144000" cy="6933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200" b="1" dirty="0">
                <a:solidFill>
                  <a:srgbClr val="002060"/>
                </a:solidFill>
                <a:effectLst/>
                <a:latin typeface="ＭＳ ゴシック" panose="020B0609070205080204" pitchFamily="49" charset="-128"/>
                <a:ea typeface="ＭＳ ゴシック" panose="020B0609070205080204" pitchFamily="49" charset="-128"/>
              </a:rPr>
              <a:t>利用をしていなくても、気が付いたら犯罪に</a:t>
            </a:r>
            <a:r>
              <a:rPr lang="en-US" altLang="ja-JP" sz="3200" b="1" dirty="0">
                <a:solidFill>
                  <a:srgbClr val="002060"/>
                </a:solidFill>
                <a:effectLst/>
                <a:latin typeface="ＭＳ ゴシック" panose="020B0609070205080204" pitchFamily="49" charset="-128"/>
                <a:ea typeface="ＭＳ ゴシック" panose="020B0609070205080204" pitchFamily="49" charset="-128"/>
              </a:rPr>
              <a:t>…</a:t>
            </a:r>
          </a:p>
        </p:txBody>
      </p:sp>
      <p:grpSp>
        <p:nvGrpSpPr>
          <p:cNvPr id="3" name="正方形/長方形 2">
            <a:extLst>
              <a:ext uri="{FF2B5EF4-FFF2-40B4-BE49-F238E27FC236}">
                <a16:creationId xmlns:a16="http://schemas.microsoft.com/office/drawing/2014/main" id="{88740EF7-BAB3-6ED9-8E70-19E8FB0255A3}"/>
              </a:ext>
            </a:extLst>
          </p:cNvPr>
          <p:cNvGrpSpPr>
            <a:grpSpLocks/>
          </p:cNvGrpSpPr>
          <p:nvPr/>
        </p:nvGrpSpPr>
        <p:grpSpPr bwMode="auto">
          <a:xfrm>
            <a:off x="-30163" y="-30163"/>
            <a:ext cx="9240838" cy="868363"/>
            <a:chOff x="-19" y="-19"/>
            <a:chExt cx="5821" cy="914"/>
          </a:xfrm>
        </p:grpSpPr>
        <p:pic>
          <p:nvPicPr>
            <p:cNvPr id="4" name="正方形/長方形 2">
              <a:extLst>
                <a:ext uri="{FF2B5EF4-FFF2-40B4-BE49-F238E27FC236}">
                  <a16:creationId xmlns:a16="http://schemas.microsoft.com/office/drawing/2014/main" id="{CCCA250E-02C0-9BDB-A096-6E2E558270E3}"/>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34">
              <a:extLst>
                <a:ext uri="{FF2B5EF4-FFF2-40B4-BE49-F238E27FC236}">
                  <a16:creationId xmlns:a16="http://schemas.microsoft.com/office/drawing/2014/main" id="{8DDB25C7-812B-B5A4-9493-ACCF4FEE547E}"/>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6" name="テキスト ボックス 4">
            <a:extLst>
              <a:ext uri="{FF2B5EF4-FFF2-40B4-BE49-F238E27FC236}">
                <a16:creationId xmlns:a16="http://schemas.microsoft.com/office/drawing/2014/main" id="{CE86F35C-BB90-79B9-12BA-C0113A98127D}"/>
              </a:ext>
            </a:extLst>
          </p:cNvPr>
          <p:cNvSpPr>
            <a:spLocks noChangeArrowheads="1"/>
          </p:cNvSpPr>
          <p:nvPr/>
        </p:nvSpPr>
        <p:spPr bwMode="auto">
          <a:xfrm>
            <a:off x="0" y="3028926"/>
            <a:ext cx="9128648" cy="32083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60363" indent="-360363"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などでのオンラインカジノサイトの紹介やサイトへのリンク掲載、オンラインカジノアプリの宣伝は違法行為となります。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60363" indent="-360363"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・一見するとオンラインゲームと区別できないサイトやアプリも存在します。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60363" indent="-360363"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・「頼まれたから」「お金になるから」と安易に考えてよく知らないサイトやアプリの宣伝をしないこと。</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F540F77C-E734-583E-AC16-C51C316BA52B}"/>
              </a:ext>
            </a:extLst>
          </p:cNvPr>
          <p:cNvSpPr txBox="1"/>
          <p:nvPr/>
        </p:nvSpPr>
        <p:spPr>
          <a:xfrm>
            <a:off x="179512" y="719415"/>
            <a:ext cx="7848872" cy="215444"/>
          </a:xfrm>
          <a:prstGeom prst="rect">
            <a:avLst/>
          </a:prstGeom>
          <a:noFill/>
        </p:spPr>
        <p:txBody>
          <a:bodyPr wrap="square" rtlCol="0">
            <a:spAutoFit/>
          </a:bodyPr>
          <a:lstStyle/>
          <a:p>
            <a:r>
              <a:rPr kumimoji="1" lang="ja-JP" altLang="en-US" sz="800" b="1" dirty="0">
                <a:solidFill>
                  <a:srgbClr val="002060"/>
                </a:solidFill>
              </a:rPr>
              <a:t>　　　り　　　　よう　　　　　　　　　　　　　　　　　　　　　　　　　　　　　　　　　　　　　　　　　　　　　　　　　　　　　　　　　　き　　　　　　　　　　 つ　　　　　　　　　　　　　　　　　　　　　　はん　　　ざい</a:t>
            </a:r>
          </a:p>
        </p:txBody>
      </p:sp>
      <p:sp>
        <p:nvSpPr>
          <p:cNvPr id="8" name="テキスト ボックス 7">
            <a:extLst>
              <a:ext uri="{FF2B5EF4-FFF2-40B4-BE49-F238E27FC236}">
                <a16:creationId xmlns:a16="http://schemas.microsoft.com/office/drawing/2014/main" id="{3DFCE6A4-E16C-7C93-E154-17937110598D}"/>
              </a:ext>
            </a:extLst>
          </p:cNvPr>
          <p:cNvSpPr txBox="1"/>
          <p:nvPr/>
        </p:nvSpPr>
        <p:spPr>
          <a:xfrm>
            <a:off x="971600" y="1920938"/>
            <a:ext cx="4176464" cy="215444"/>
          </a:xfrm>
          <a:prstGeom prst="rect">
            <a:avLst/>
          </a:prstGeom>
          <a:noFill/>
        </p:spPr>
        <p:txBody>
          <a:bodyPr wrap="square" rtlCol="0">
            <a:spAutoFit/>
          </a:bodyPr>
          <a:lstStyle/>
          <a:p>
            <a:r>
              <a:rPr kumimoji="1" lang="ja-JP" altLang="en-US" sz="800" b="1" dirty="0">
                <a:solidFill>
                  <a:srgbClr val="FF0000"/>
                </a:solidFill>
              </a:rPr>
              <a:t> 　せん　　　　　でん　　　　　　　　　　　　こう　　　　　こく　　　　　　　　　　　　　　い　　　　　 ほう　　　　　　　　　</a:t>
            </a:r>
          </a:p>
        </p:txBody>
      </p:sp>
      <p:sp>
        <p:nvSpPr>
          <p:cNvPr id="9" name="テキスト ボックス 8">
            <a:extLst>
              <a:ext uri="{FF2B5EF4-FFF2-40B4-BE49-F238E27FC236}">
                <a16:creationId xmlns:a16="http://schemas.microsoft.com/office/drawing/2014/main" id="{ABC9B8B4-D7C5-C950-C89F-BE8BE5AE6354}"/>
              </a:ext>
            </a:extLst>
          </p:cNvPr>
          <p:cNvSpPr txBox="1"/>
          <p:nvPr/>
        </p:nvSpPr>
        <p:spPr>
          <a:xfrm>
            <a:off x="6588224" y="2969182"/>
            <a:ext cx="864096" cy="215444"/>
          </a:xfrm>
          <a:prstGeom prst="rect">
            <a:avLst/>
          </a:prstGeom>
          <a:noFill/>
        </p:spPr>
        <p:txBody>
          <a:bodyPr wrap="square" rtlCol="0">
            <a:spAutoFit/>
          </a:bodyPr>
          <a:lstStyle/>
          <a:p>
            <a:r>
              <a:rPr kumimoji="1" lang="ja-JP" altLang="en-US" sz="800" b="1" dirty="0"/>
              <a:t> 　しょう　　かい　　　　　　　　</a:t>
            </a:r>
          </a:p>
        </p:txBody>
      </p:sp>
      <p:sp>
        <p:nvSpPr>
          <p:cNvPr id="10" name="テキスト ボックス 9">
            <a:extLst>
              <a:ext uri="{FF2B5EF4-FFF2-40B4-BE49-F238E27FC236}">
                <a16:creationId xmlns:a16="http://schemas.microsoft.com/office/drawing/2014/main" id="{0FE21D3F-2C22-04DC-31F8-FD1D2C4C13FA}"/>
              </a:ext>
            </a:extLst>
          </p:cNvPr>
          <p:cNvSpPr txBox="1"/>
          <p:nvPr/>
        </p:nvSpPr>
        <p:spPr>
          <a:xfrm>
            <a:off x="2123728" y="3429000"/>
            <a:ext cx="864096" cy="215444"/>
          </a:xfrm>
          <a:prstGeom prst="rect">
            <a:avLst/>
          </a:prstGeom>
          <a:noFill/>
        </p:spPr>
        <p:txBody>
          <a:bodyPr wrap="square" rtlCol="0">
            <a:spAutoFit/>
          </a:bodyPr>
          <a:lstStyle/>
          <a:p>
            <a:r>
              <a:rPr kumimoji="1" lang="ja-JP" altLang="en-US" sz="800" b="1" dirty="0"/>
              <a:t>　 けい      さい</a:t>
            </a:r>
          </a:p>
        </p:txBody>
      </p:sp>
      <p:sp>
        <p:nvSpPr>
          <p:cNvPr id="11" name="テキスト ボックス 10">
            <a:extLst>
              <a:ext uri="{FF2B5EF4-FFF2-40B4-BE49-F238E27FC236}">
                <a16:creationId xmlns:a16="http://schemas.microsoft.com/office/drawing/2014/main" id="{F103931F-77D8-C9DB-2159-4CCFC4D0EC0A}"/>
              </a:ext>
            </a:extLst>
          </p:cNvPr>
          <p:cNvSpPr txBox="1"/>
          <p:nvPr/>
        </p:nvSpPr>
        <p:spPr>
          <a:xfrm>
            <a:off x="7452320" y="3413168"/>
            <a:ext cx="1584176" cy="215444"/>
          </a:xfrm>
          <a:prstGeom prst="rect">
            <a:avLst/>
          </a:prstGeom>
          <a:noFill/>
        </p:spPr>
        <p:txBody>
          <a:bodyPr wrap="square" rtlCol="0">
            <a:spAutoFit/>
          </a:bodyPr>
          <a:lstStyle/>
          <a:p>
            <a:r>
              <a:rPr kumimoji="1" lang="ja-JP" altLang="en-US" sz="800" b="1" dirty="0"/>
              <a:t>　せん　　　でん　　　　　　　　い </a:t>
            </a:r>
          </a:p>
        </p:txBody>
      </p:sp>
      <p:sp>
        <p:nvSpPr>
          <p:cNvPr id="12" name="テキスト ボックス 11">
            <a:extLst>
              <a:ext uri="{FF2B5EF4-FFF2-40B4-BE49-F238E27FC236}">
                <a16:creationId xmlns:a16="http://schemas.microsoft.com/office/drawing/2014/main" id="{397E3DE0-20D2-320D-D0EF-948CF2C485D5}"/>
              </a:ext>
            </a:extLst>
          </p:cNvPr>
          <p:cNvSpPr txBox="1"/>
          <p:nvPr/>
        </p:nvSpPr>
        <p:spPr>
          <a:xfrm>
            <a:off x="395536" y="3840237"/>
            <a:ext cx="1080120" cy="215444"/>
          </a:xfrm>
          <a:prstGeom prst="rect">
            <a:avLst/>
          </a:prstGeom>
          <a:noFill/>
        </p:spPr>
        <p:txBody>
          <a:bodyPr wrap="square" rtlCol="0">
            <a:spAutoFit/>
          </a:bodyPr>
          <a:lstStyle/>
          <a:p>
            <a:r>
              <a:rPr kumimoji="1" lang="ja-JP" altLang="en-US" sz="800" b="1" dirty="0"/>
              <a:t>　ほう　 　こう　　　 い</a:t>
            </a:r>
          </a:p>
        </p:txBody>
      </p:sp>
      <p:sp>
        <p:nvSpPr>
          <p:cNvPr id="13" name="テキスト ボックス 12">
            <a:extLst>
              <a:ext uri="{FF2B5EF4-FFF2-40B4-BE49-F238E27FC236}">
                <a16:creationId xmlns:a16="http://schemas.microsoft.com/office/drawing/2014/main" id="{93BD2B1E-51C5-D43D-6745-208758A32B62}"/>
              </a:ext>
            </a:extLst>
          </p:cNvPr>
          <p:cNvSpPr txBox="1"/>
          <p:nvPr/>
        </p:nvSpPr>
        <p:spPr>
          <a:xfrm>
            <a:off x="431540" y="4350572"/>
            <a:ext cx="792088" cy="215444"/>
          </a:xfrm>
          <a:prstGeom prst="rect">
            <a:avLst/>
          </a:prstGeom>
          <a:noFill/>
        </p:spPr>
        <p:txBody>
          <a:bodyPr wrap="square" rtlCol="0">
            <a:spAutoFit/>
          </a:bodyPr>
          <a:lstStyle/>
          <a:p>
            <a:r>
              <a:rPr kumimoji="1" lang="ja-JP" altLang="en-US" sz="800" b="1" dirty="0"/>
              <a:t>いっ　　　けん</a:t>
            </a:r>
          </a:p>
        </p:txBody>
      </p:sp>
      <p:sp>
        <p:nvSpPr>
          <p:cNvPr id="14" name="テキスト ボックス 13">
            <a:extLst>
              <a:ext uri="{FF2B5EF4-FFF2-40B4-BE49-F238E27FC236}">
                <a16:creationId xmlns:a16="http://schemas.microsoft.com/office/drawing/2014/main" id="{3C0442A1-E436-CB0C-1AB4-3ED2462D14C9}"/>
              </a:ext>
            </a:extLst>
          </p:cNvPr>
          <p:cNvSpPr txBox="1"/>
          <p:nvPr/>
        </p:nvSpPr>
        <p:spPr>
          <a:xfrm>
            <a:off x="5436096" y="4339786"/>
            <a:ext cx="792088" cy="215444"/>
          </a:xfrm>
          <a:prstGeom prst="rect">
            <a:avLst/>
          </a:prstGeom>
          <a:noFill/>
        </p:spPr>
        <p:txBody>
          <a:bodyPr wrap="square" rtlCol="0">
            <a:spAutoFit/>
          </a:bodyPr>
          <a:lstStyle/>
          <a:p>
            <a:r>
              <a:rPr kumimoji="1" lang="ja-JP" altLang="en-US" sz="800" b="1" dirty="0"/>
              <a:t>  く        べつ</a:t>
            </a:r>
          </a:p>
        </p:txBody>
      </p:sp>
      <p:sp>
        <p:nvSpPr>
          <p:cNvPr id="15" name="テキスト ボックス 14">
            <a:extLst>
              <a:ext uri="{FF2B5EF4-FFF2-40B4-BE49-F238E27FC236}">
                <a16:creationId xmlns:a16="http://schemas.microsoft.com/office/drawing/2014/main" id="{2992402F-6864-DE1E-AB67-B09EDF2FD687}"/>
              </a:ext>
            </a:extLst>
          </p:cNvPr>
          <p:cNvSpPr txBox="1"/>
          <p:nvPr/>
        </p:nvSpPr>
        <p:spPr>
          <a:xfrm>
            <a:off x="1835696" y="4797152"/>
            <a:ext cx="792088" cy="215444"/>
          </a:xfrm>
          <a:prstGeom prst="rect">
            <a:avLst/>
          </a:prstGeom>
          <a:noFill/>
        </p:spPr>
        <p:txBody>
          <a:bodyPr wrap="square" rtlCol="0">
            <a:spAutoFit/>
          </a:bodyPr>
          <a:lstStyle/>
          <a:p>
            <a:r>
              <a:rPr kumimoji="1" lang="ja-JP" altLang="en-US" sz="800" b="1" dirty="0"/>
              <a:t>そん　　　ざい</a:t>
            </a:r>
          </a:p>
        </p:txBody>
      </p:sp>
      <p:sp>
        <p:nvSpPr>
          <p:cNvPr id="17" name="テキスト ボックス 16">
            <a:extLst>
              <a:ext uri="{FF2B5EF4-FFF2-40B4-BE49-F238E27FC236}">
                <a16:creationId xmlns:a16="http://schemas.microsoft.com/office/drawing/2014/main" id="{59C13F45-173C-E4EB-C635-3E03DE8FA5F4}"/>
              </a:ext>
            </a:extLst>
          </p:cNvPr>
          <p:cNvSpPr txBox="1"/>
          <p:nvPr/>
        </p:nvSpPr>
        <p:spPr>
          <a:xfrm>
            <a:off x="827584" y="5267599"/>
            <a:ext cx="396044" cy="215444"/>
          </a:xfrm>
          <a:prstGeom prst="rect">
            <a:avLst/>
          </a:prstGeom>
          <a:noFill/>
        </p:spPr>
        <p:txBody>
          <a:bodyPr wrap="square" rtlCol="0">
            <a:spAutoFit/>
          </a:bodyPr>
          <a:lstStyle/>
          <a:p>
            <a:r>
              <a:rPr kumimoji="1" lang="ja-JP" altLang="en-US" sz="800" b="1" dirty="0"/>
              <a:t>たの</a:t>
            </a:r>
          </a:p>
        </p:txBody>
      </p:sp>
      <p:sp>
        <p:nvSpPr>
          <p:cNvPr id="18" name="テキスト ボックス 17">
            <a:extLst>
              <a:ext uri="{FF2B5EF4-FFF2-40B4-BE49-F238E27FC236}">
                <a16:creationId xmlns:a16="http://schemas.microsoft.com/office/drawing/2014/main" id="{928AD657-71EB-D5D4-2D6F-E3459FF58091}"/>
              </a:ext>
            </a:extLst>
          </p:cNvPr>
          <p:cNvSpPr txBox="1"/>
          <p:nvPr/>
        </p:nvSpPr>
        <p:spPr>
          <a:xfrm>
            <a:off x="3995936" y="5267599"/>
            <a:ext cx="396044" cy="215444"/>
          </a:xfrm>
          <a:prstGeom prst="rect">
            <a:avLst/>
          </a:prstGeom>
          <a:noFill/>
        </p:spPr>
        <p:txBody>
          <a:bodyPr wrap="square" rtlCol="0">
            <a:spAutoFit/>
          </a:bodyPr>
          <a:lstStyle/>
          <a:p>
            <a:r>
              <a:rPr kumimoji="1" lang="ja-JP" altLang="en-US" sz="800" b="1" dirty="0"/>
              <a:t>かね</a:t>
            </a:r>
          </a:p>
        </p:txBody>
      </p:sp>
      <p:sp>
        <p:nvSpPr>
          <p:cNvPr id="19" name="テキスト ボックス 18">
            <a:extLst>
              <a:ext uri="{FF2B5EF4-FFF2-40B4-BE49-F238E27FC236}">
                <a16:creationId xmlns:a16="http://schemas.microsoft.com/office/drawing/2014/main" id="{BE2C16ED-5860-47DB-ED96-5CA484129633}"/>
              </a:ext>
            </a:extLst>
          </p:cNvPr>
          <p:cNvSpPr txBox="1"/>
          <p:nvPr/>
        </p:nvSpPr>
        <p:spPr>
          <a:xfrm>
            <a:off x="6804248" y="5267599"/>
            <a:ext cx="1584176" cy="215444"/>
          </a:xfrm>
          <a:prstGeom prst="rect">
            <a:avLst/>
          </a:prstGeom>
          <a:noFill/>
        </p:spPr>
        <p:txBody>
          <a:bodyPr wrap="square" rtlCol="0">
            <a:spAutoFit/>
          </a:bodyPr>
          <a:lstStyle/>
          <a:p>
            <a:r>
              <a:rPr kumimoji="1" lang="ja-JP" altLang="en-US" sz="800" b="1" dirty="0"/>
              <a:t> あん       い                   かんが </a:t>
            </a:r>
          </a:p>
        </p:txBody>
      </p:sp>
      <p:sp>
        <p:nvSpPr>
          <p:cNvPr id="20" name="テキスト ボックス 19">
            <a:extLst>
              <a:ext uri="{FF2B5EF4-FFF2-40B4-BE49-F238E27FC236}">
                <a16:creationId xmlns:a16="http://schemas.microsoft.com/office/drawing/2014/main" id="{76F1F7E1-AC4B-340C-6EA5-CB635040270B}"/>
              </a:ext>
            </a:extLst>
          </p:cNvPr>
          <p:cNvSpPr txBox="1"/>
          <p:nvPr/>
        </p:nvSpPr>
        <p:spPr>
          <a:xfrm>
            <a:off x="1184435" y="5714179"/>
            <a:ext cx="291221" cy="215444"/>
          </a:xfrm>
          <a:prstGeom prst="rect">
            <a:avLst/>
          </a:prstGeom>
          <a:noFill/>
        </p:spPr>
        <p:txBody>
          <a:bodyPr wrap="square" rtlCol="0">
            <a:spAutoFit/>
          </a:bodyPr>
          <a:lstStyle/>
          <a:p>
            <a:r>
              <a:rPr kumimoji="1" lang="ja-JP" altLang="en-US" sz="800" b="1" dirty="0"/>
              <a:t> し</a:t>
            </a:r>
          </a:p>
        </p:txBody>
      </p:sp>
      <p:sp>
        <p:nvSpPr>
          <p:cNvPr id="21" name="テキスト ボックス 20">
            <a:extLst>
              <a:ext uri="{FF2B5EF4-FFF2-40B4-BE49-F238E27FC236}">
                <a16:creationId xmlns:a16="http://schemas.microsoft.com/office/drawing/2014/main" id="{563F329F-E12E-FA52-A7DD-C678E7E35820}"/>
              </a:ext>
            </a:extLst>
          </p:cNvPr>
          <p:cNvSpPr txBox="1"/>
          <p:nvPr/>
        </p:nvSpPr>
        <p:spPr>
          <a:xfrm>
            <a:off x="5422323" y="5714179"/>
            <a:ext cx="957337" cy="215444"/>
          </a:xfrm>
          <a:prstGeom prst="rect">
            <a:avLst/>
          </a:prstGeom>
          <a:noFill/>
        </p:spPr>
        <p:txBody>
          <a:bodyPr wrap="square" rtlCol="0">
            <a:spAutoFit/>
          </a:bodyPr>
          <a:lstStyle/>
          <a:p>
            <a:r>
              <a:rPr kumimoji="1" lang="ja-JP" altLang="en-US" sz="800" b="1" dirty="0"/>
              <a:t> せん　　でん</a:t>
            </a:r>
          </a:p>
        </p:txBody>
      </p:sp>
    </p:spTree>
    <p:extLst>
      <p:ext uri="{BB962C8B-B14F-4D97-AF65-F5344CB8AC3E}">
        <p14:creationId xmlns:p14="http://schemas.microsoft.com/office/powerpoint/2010/main" val="348187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uiExpand="1" build="p"/>
      <p:bldP spid="8" grpId="0"/>
      <p:bldP spid="9" grpId="0" uiExpand="1"/>
      <p:bldP spid="10" grpId="0" uiExpand="1"/>
      <p:bldP spid="11" grpId="0"/>
      <p:bldP spid="12" grpId="0"/>
      <p:bldP spid="13" grpId="0" uiExpand="1"/>
      <p:bldP spid="14" grpId="0" uiExpand="1"/>
      <p:bldP spid="15" grpId="0" uiExpand="1"/>
      <p:bldP spid="17" grpId="0" uiExpand="1"/>
      <p:bldP spid="18" grpId="0" uiExpand="1"/>
      <p:bldP spid="19" grpId="0" uiExpand="1"/>
      <p:bldP spid="20" grpId="0" uiExpand="1"/>
      <p:bldP spid="21" grpId="0" uiExpan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16" name="正方形/長方形 15"/>
          <p:cNvSpPr/>
          <p:nvPr/>
        </p:nvSpPr>
        <p:spPr>
          <a:xfrm>
            <a:off x="24853" y="1097735"/>
            <a:ext cx="9130804" cy="1569660"/>
          </a:xfrm>
          <a:prstGeom prst="rect">
            <a:avLst/>
          </a:prstGeom>
          <a:noFill/>
          <a:effectLst/>
        </p:spPr>
        <p:txBody>
          <a:bodyPr wrap="square">
            <a:spAutoFit/>
          </a:bodyPr>
          <a:lstStyle/>
          <a:p>
            <a:pPr algn="ctr" eaLnBrk="1" hangingPunct="1">
              <a:buSzPct val="100000"/>
              <a:defRPr/>
            </a:pPr>
            <a:r>
              <a:rPr lang="ja-JP" altLang="en-US" sz="4800" b="1" dirty="0">
                <a:ln w="9525">
                  <a:noFill/>
                  <a:prstDash val="solid"/>
                </a:ln>
                <a:solidFill>
                  <a:srgbClr val="0070C0"/>
                </a:solidFill>
                <a:effectLst/>
              </a:rPr>
              <a:t>オンラインカジノは</a:t>
            </a:r>
            <a:endParaRPr lang="en-US" altLang="ja-JP" sz="4800" b="1" dirty="0">
              <a:ln w="9525">
                <a:noFill/>
                <a:prstDash val="solid"/>
              </a:ln>
              <a:solidFill>
                <a:srgbClr val="0070C0"/>
              </a:solidFill>
              <a:effectLst/>
            </a:endParaRPr>
          </a:p>
          <a:p>
            <a:pPr algn="ctr" eaLnBrk="1" hangingPunct="1">
              <a:buSzPct val="100000"/>
              <a:defRPr/>
            </a:pPr>
            <a:r>
              <a:rPr lang="ja-JP" altLang="en-US" sz="4800" b="1" dirty="0">
                <a:ln w="9525">
                  <a:noFill/>
                  <a:prstDash val="solid"/>
                </a:ln>
                <a:solidFill>
                  <a:srgbClr val="0070C0"/>
                </a:solidFill>
                <a:effectLst/>
              </a:rPr>
              <a:t>「ゲーム」ではなく</a:t>
            </a:r>
            <a:r>
              <a:rPr lang="ja-JP" altLang="en-US" sz="4800" b="1" dirty="0">
                <a:ln w="9525">
                  <a:noFill/>
                  <a:prstDash val="solid"/>
                </a:ln>
                <a:solidFill>
                  <a:srgbClr val="FFFF00"/>
                </a:solidFill>
                <a:effectLst>
                  <a:glow rad="127000">
                    <a:srgbClr val="FF0000"/>
                  </a:glow>
                </a:effectLst>
              </a:rPr>
              <a:t>犯罪</a:t>
            </a:r>
            <a:r>
              <a:rPr lang="ja-JP" altLang="en-US" sz="4800" b="1" dirty="0">
                <a:ln w="9525">
                  <a:noFill/>
                  <a:prstDash val="solid"/>
                </a:ln>
                <a:solidFill>
                  <a:srgbClr val="2683C6"/>
                </a:solidFill>
                <a:effectLst/>
              </a:rPr>
              <a:t>です。</a:t>
            </a:r>
            <a:endParaRPr lang="en-US" altLang="ja-JP" sz="4800" dirty="0">
              <a:ln w="0">
                <a:noFill/>
              </a:ln>
              <a:solidFill>
                <a:srgbClr val="2683C6"/>
              </a:solidFill>
              <a:effectLst/>
            </a:endParaRPr>
          </a:p>
        </p:txBody>
      </p:sp>
      <p:sp>
        <p:nvSpPr>
          <p:cNvPr id="4" name="テキスト ボックス 3">
            <a:extLst>
              <a:ext uri="{FF2B5EF4-FFF2-40B4-BE49-F238E27FC236}">
                <a16:creationId xmlns:a16="http://schemas.microsoft.com/office/drawing/2014/main" id="{B42B7F29-79DB-672D-492D-A48FE50BD448}"/>
              </a:ext>
            </a:extLst>
          </p:cNvPr>
          <p:cNvSpPr txBox="1"/>
          <p:nvPr/>
        </p:nvSpPr>
        <p:spPr>
          <a:xfrm>
            <a:off x="197767" y="3573016"/>
            <a:ext cx="8784976" cy="2739211"/>
          </a:xfrm>
          <a:prstGeom prst="rect">
            <a:avLst/>
          </a:prstGeom>
          <a:noFill/>
          <a:ln w="25400">
            <a:solidFill>
              <a:srgbClr val="FF0000"/>
            </a:solidFill>
          </a:ln>
        </p:spPr>
        <p:txBody>
          <a:bodyPr wrap="square">
            <a:spAutoFit/>
          </a:bodyPr>
          <a:lstStyle/>
          <a:p>
            <a:pPr eaLnBrk="1" hangingPunct="1">
              <a:lnSpc>
                <a:spcPct val="150000"/>
              </a:lnSpc>
              <a:buSzPct val="100000"/>
              <a:defRPr/>
            </a:pPr>
            <a:r>
              <a:rPr lang="ja-JP" altLang="en-US" sz="3600" b="1" dirty="0">
                <a:ln w="9525">
                  <a:noFill/>
                  <a:prstDash val="solid"/>
                </a:ln>
                <a:solidFill>
                  <a:srgbClr val="FF0000"/>
                </a:solidFill>
                <a:effectLst/>
              </a:rPr>
              <a:t>・賭博罪</a:t>
            </a:r>
            <a:endParaRPr lang="en-US" altLang="ja-JP" sz="3600" b="1" dirty="0">
              <a:ln w="9525">
                <a:noFill/>
                <a:prstDash val="solid"/>
              </a:ln>
              <a:solidFill>
                <a:srgbClr val="FF0000"/>
              </a:solidFill>
              <a:effectLst/>
            </a:endParaRPr>
          </a:p>
          <a:p>
            <a:pPr marL="360363" indent="-360363" eaLnBrk="1" hangingPunct="1">
              <a:buSzPct val="100000"/>
              <a:defRPr/>
            </a:pPr>
            <a:r>
              <a:rPr lang="ja-JP" altLang="en-US" sz="3200" dirty="0">
                <a:ln w="9525">
                  <a:noFill/>
                  <a:prstDash val="solid"/>
                </a:ln>
                <a:effectLst/>
              </a:rPr>
              <a:t>　賭博をした者は、</a:t>
            </a:r>
            <a:r>
              <a:rPr lang="en-US" altLang="ja-JP" sz="3200" dirty="0">
                <a:ln w="9525">
                  <a:noFill/>
                  <a:prstDash val="solid"/>
                </a:ln>
                <a:effectLst/>
              </a:rPr>
              <a:t>50</a:t>
            </a:r>
            <a:r>
              <a:rPr lang="ja-JP" altLang="en-US" sz="3200" dirty="0">
                <a:ln w="9525">
                  <a:noFill/>
                  <a:prstDash val="solid"/>
                </a:ln>
                <a:effectLst/>
              </a:rPr>
              <a:t>万円以下の罰金又は科料</a:t>
            </a:r>
            <a:endParaRPr lang="en-US" altLang="ja-JP" sz="3200" dirty="0">
              <a:ln w="9525">
                <a:noFill/>
                <a:prstDash val="solid"/>
              </a:ln>
              <a:effectLst/>
            </a:endParaRPr>
          </a:p>
          <a:p>
            <a:pPr marL="360363" indent="-360363" eaLnBrk="1" hangingPunct="1">
              <a:buSzPct val="100000"/>
              <a:defRPr/>
            </a:pPr>
            <a:endParaRPr lang="en-US" altLang="ja-JP" dirty="0">
              <a:ln w="9525">
                <a:noFill/>
                <a:prstDash val="solid"/>
              </a:ln>
              <a:solidFill>
                <a:srgbClr val="0070C0"/>
              </a:solidFill>
              <a:effectLst/>
            </a:endParaRPr>
          </a:p>
          <a:p>
            <a:pPr eaLnBrk="1" hangingPunct="1">
              <a:buSzPct val="100000"/>
              <a:defRPr/>
            </a:pPr>
            <a:r>
              <a:rPr lang="ja-JP" altLang="en-US" sz="3600" b="1" dirty="0">
                <a:ln w="9525">
                  <a:noFill/>
                  <a:prstDash val="solid"/>
                </a:ln>
                <a:solidFill>
                  <a:srgbClr val="FF0000"/>
                </a:solidFill>
                <a:effectLst/>
              </a:rPr>
              <a:t>・常習賭博罪</a:t>
            </a:r>
            <a:endParaRPr lang="en-US" altLang="ja-JP" sz="3600" b="1" dirty="0">
              <a:ln w="9525">
                <a:noFill/>
                <a:prstDash val="solid"/>
              </a:ln>
              <a:solidFill>
                <a:srgbClr val="FF0000"/>
              </a:solidFill>
              <a:effectLst/>
            </a:endParaRPr>
          </a:p>
          <a:p>
            <a:pPr eaLnBrk="1" hangingPunct="1">
              <a:buSzPct val="100000"/>
              <a:defRPr/>
            </a:pPr>
            <a:r>
              <a:rPr lang="ja-JP" altLang="en-US" sz="3200" dirty="0">
                <a:ln w="9525">
                  <a:noFill/>
                  <a:prstDash val="solid"/>
                </a:ln>
                <a:effectLst/>
              </a:rPr>
              <a:t>　常習として賭博をした者は、３年以下の拘禁刑</a:t>
            </a:r>
            <a:endParaRPr lang="en-US" altLang="ja-JP" sz="3200" dirty="0">
              <a:ln w="0">
                <a:noFill/>
              </a:ln>
              <a:effectLst/>
            </a:endParaRPr>
          </a:p>
        </p:txBody>
      </p:sp>
      <p:sp>
        <p:nvSpPr>
          <p:cNvPr id="2" name="テキスト ボックス 1">
            <a:extLst>
              <a:ext uri="{FF2B5EF4-FFF2-40B4-BE49-F238E27FC236}">
                <a16:creationId xmlns:a16="http://schemas.microsoft.com/office/drawing/2014/main" id="{C42DB7B8-30DE-09C9-5AF2-327E7F2C838A}"/>
              </a:ext>
            </a:extLst>
          </p:cNvPr>
          <p:cNvSpPr txBox="1"/>
          <p:nvPr/>
        </p:nvSpPr>
        <p:spPr>
          <a:xfrm>
            <a:off x="5436096" y="1729512"/>
            <a:ext cx="1224136" cy="215444"/>
          </a:xfrm>
          <a:prstGeom prst="rect">
            <a:avLst/>
          </a:prstGeom>
          <a:noFill/>
        </p:spPr>
        <p:txBody>
          <a:bodyPr wrap="square" rtlCol="0">
            <a:spAutoFit/>
          </a:bodyPr>
          <a:lstStyle/>
          <a:p>
            <a:r>
              <a:rPr kumimoji="1" lang="ja-JP" altLang="en-US" sz="800" b="1" dirty="0">
                <a:solidFill>
                  <a:srgbClr val="FF0000"/>
                </a:solidFill>
              </a:rPr>
              <a:t> 　はん　　　　　　 ざい</a:t>
            </a:r>
          </a:p>
        </p:txBody>
      </p:sp>
      <p:sp>
        <p:nvSpPr>
          <p:cNvPr id="3" name="テキスト ボックス 2">
            <a:extLst>
              <a:ext uri="{FF2B5EF4-FFF2-40B4-BE49-F238E27FC236}">
                <a16:creationId xmlns:a16="http://schemas.microsoft.com/office/drawing/2014/main" id="{8BDC03EA-697A-8D8A-6DA4-AEEC7806125F}"/>
              </a:ext>
            </a:extLst>
          </p:cNvPr>
          <p:cNvSpPr txBox="1"/>
          <p:nvPr/>
        </p:nvSpPr>
        <p:spPr>
          <a:xfrm>
            <a:off x="467544" y="3645024"/>
            <a:ext cx="1440160" cy="215444"/>
          </a:xfrm>
          <a:prstGeom prst="rect">
            <a:avLst/>
          </a:prstGeom>
          <a:noFill/>
        </p:spPr>
        <p:txBody>
          <a:bodyPr wrap="square" rtlCol="0">
            <a:spAutoFit/>
          </a:bodyPr>
          <a:lstStyle/>
          <a:p>
            <a:r>
              <a:rPr kumimoji="1" lang="ja-JP" altLang="en-US" sz="800" b="1" dirty="0">
                <a:solidFill>
                  <a:srgbClr val="FF0000"/>
                </a:solidFill>
              </a:rPr>
              <a:t> 　と　　　　　　 ばく 　　　ざい</a:t>
            </a:r>
          </a:p>
        </p:txBody>
      </p:sp>
      <p:sp>
        <p:nvSpPr>
          <p:cNvPr id="5" name="テキスト ボックス 4">
            <a:extLst>
              <a:ext uri="{FF2B5EF4-FFF2-40B4-BE49-F238E27FC236}">
                <a16:creationId xmlns:a16="http://schemas.microsoft.com/office/drawing/2014/main" id="{08C17AC4-907C-47DD-448C-9AB19F4F31F8}"/>
              </a:ext>
            </a:extLst>
          </p:cNvPr>
          <p:cNvSpPr txBox="1"/>
          <p:nvPr/>
        </p:nvSpPr>
        <p:spPr>
          <a:xfrm>
            <a:off x="502072" y="4293096"/>
            <a:ext cx="8102376" cy="215444"/>
          </a:xfrm>
          <a:prstGeom prst="rect">
            <a:avLst/>
          </a:prstGeom>
          <a:noFill/>
        </p:spPr>
        <p:txBody>
          <a:bodyPr wrap="square" rtlCol="0">
            <a:spAutoFit/>
          </a:bodyPr>
          <a:lstStyle/>
          <a:p>
            <a:r>
              <a:rPr kumimoji="1" lang="ja-JP" altLang="en-US" sz="800" b="1" dirty="0"/>
              <a:t> 　と　　　　 ばく 　　　　　　　　　　　　　　　　　　もの　　　　　　　　　　　　　　　　　　　　まん　　　えん　　　　い　　　　 か　　　　　　　　　　ばっ　　　きん　　　また　　　　　　　　　　か　　　　りょう</a:t>
            </a:r>
          </a:p>
        </p:txBody>
      </p:sp>
      <p:sp>
        <p:nvSpPr>
          <p:cNvPr id="6" name="テキスト ボックス 5">
            <a:extLst>
              <a:ext uri="{FF2B5EF4-FFF2-40B4-BE49-F238E27FC236}">
                <a16:creationId xmlns:a16="http://schemas.microsoft.com/office/drawing/2014/main" id="{64EF830C-51C9-F669-E6F0-1852B837D2F9}"/>
              </a:ext>
            </a:extLst>
          </p:cNvPr>
          <p:cNvSpPr txBox="1"/>
          <p:nvPr/>
        </p:nvSpPr>
        <p:spPr>
          <a:xfrm>
            <a:off x="539067" y="5652543"/>
            <a:ext cx="8102376" cy="215444"/>
          </a:xfrm>
          <a:prstGeom prst="rect">
            <a:avLst/>
          </a:prstGeom>
          <a:noFill/>
        </p:spPr>
        <p:txBody>
          <a:bodyPr wrap="square" rtlCol="0">
            <a:spAutoFit/>
          </a:bodyPr>
          <a:lstStyle/>
          <a:p>
            <a:r>
              <a:rPr kumimoji="1" lang="ja-JP" altLang="en-US" sz="800" b="1" dirty="0"/>
              <a:t> じょう　　 しゅう 　　　　　　　　　　　　　　　　　 と　　　 　ばく　　　　　　　　　　　　　　　　　　 もの　　　　　　　　　　　　　　　　　　ねん　　　い　　　　 か　　　　　　　　　　こう　　　 きん　　　 けい</a:t>
            </a:r>
          </a:p>
        </p:txBody>
      </p:sp>
      <p:sp>
        <p:nvSpPr>
          <p:cNvPr id="7" name="テキスト ボックス 6">
            <a:extLst>
              <a:ext uri="{FF2B5EF4-FFF2-40B4-BE49-F238E27FC236}">
                <a16:creationId xmlns:a16="http://schemas.microsoft.com/office/drawing/2014/main" id="{A6AE020C-A022-9BF3-7988-BDD509A0AFA2}"/>
              </a:ext>
            </a:extLst>
          </p:cNvPr>
          <p:cNvSpPr txBox="1"/>
          <p:nvPr/>
        </p:nvSpPr>
        <p:spPr>
          <a:xfrm>
            <a:off x="502072" y="5087217"/>
            <a:ext cx="2557760" cy="215444"/>
          </a:xfrm>
          <a:prstGeom prst="rect">
            <a:avLst/>
          </a:prstGeom>
          <a:noFill/>
        </p:spPr>
        <p:txBody>
          <a:bodyPr wrap="square" rtlCol="0">
            <a:spAutoFit/>
          </a:bodyPr>
          <a:lstStyle/>
          <a:p>
            <a:r>
              <a:rPr kumimoji="1" lang="ja-JP" altLang="en-US" sz="800" b="1" dirty="0">
                <a:solidFill>
                  <a:srgbClr val="FF0000"/>
                </a:solidFill>
              </a:rPr>
              <a:t> じょう　　　 しゅう　　　　と　　 　　　 ばく 　　　ざい</a:t>
            </a:r>
          </a:p>
        </p:txBody>
      </p:sp>
    </p:spTree>
    <p:extLst>
      <p:ext uri="{BB962C8B-B14F-4D97-AF65-F5344CB8AC3E}">
        <p14:creationId xmlns:p14="http://schemas.microsoft.com/office/powerpoint/2010/main" val="226459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3E005F0B-6C34-7B5A-23CC-3C14B00F2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48420" y="-35121"/>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④どこに注意すればいいのでしょうか</a:t>
              </a:r>
            </a:p>
          </p:txBody>
        </p:sp>
      </p:grpSp>
      <p:grpSp>
        <p:nvGrpSpPr>
          <p:cNvPr id="2" name="グループ化 1">
            <a:extLst>
              <a:ext uri="{FF2B5EF4-FFF2-40B4-BE49-F238E27FC236}">
                <a16:creationId xmlns:a16="http://schemas.microsoft.com/office/drawing/2014/main" id="{AA4D3337-D101-1F5F-90DC-92924E57D919}"/>
              </a:ext>
            </a:extLst>
          </p:cNvPr>
          <p:cNvGrpSpPr/>
          <p:nvPr/>
        </p:nvGrpSpPr>
        <p:grpSpPr>
          <a:xfrm>
            <a:off x="85981" y="1823882"/>
            <a:ext cx="2834884" cy="4517762"/>
            <a:chOff x="85981" y="1823882"/>
            <a:chExt cx="2834884" cy="4517762"/>
          </a:xfrm>
        </p:grpSpPr>
        <p:pic>
          <p:nvPicPr>
            <p:cNvPr id="13"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378DAFEE-1B6D-9A21-A905-7DD800B3333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2FC8D07C-2204-2169-59F4-8541BC30FB3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吹き出し: 円形 5">
            <a:extLst>
              <a:ext uri="{FF2B5EF4-FFF2-40B4-BE49-F238E27FC236}">
                <a16:creationId xmlns:a16="http://schemas.microsoft.com/office/drawing/2014/main" id="{5CA4D136-BD20-FB44-3D0A-E0C113F6D1F2}"/>
              </a:ext>
            </a:extLst>
          </p:cNvPr>
          <p:cNvSpPr/>
          <p:nvPr/>
        </p:nvSpPr>
        <p:spPr>
          <a:xfrm>
            <a:off x="1763689" y="691163"/>
            <a:ext cx="4118470" cy="1897950"/>
          </a:xfrm>
          <a:prstGeom prst="wedgeEllipseCallout">
            <a:avLst>
              <a:gd name="adj1" fmla="val -33779"/>
              <a:gd name="adj2" fmla="val 6294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大丈夫だよ。</a:t>
            </a:r>
            <a:endParaRPr kumimoji="1" lang="en-US" altLang="ja-JP" sz="2400" dirty="0">
              <a:solidFill>
                <a:schemeClr val="tx1"/>
              </a:solidFill>
            </a:endParaRPr>
          </a:p>
          <a:p>
            <a:pPr algn="ctr">
              <a:lnSpc>
                <a:spcPts val="3600"/>
              </a:lnSpc>
            </a:pPr>
            <a:r>
              <a:rPr kumimoji="1" lang="ja-JP" altLang="en-US" sz="2400" dirty="0">
                <a:solidFill>
                  <a:schemeClr val="tx1"/>
                </a:solidFill>
              </a:rPr>
              <a:t>ほら、「〇〇国で認められている」って書いてあるし、安全だよ。</a:t>
            </a:r>
          </a:p>
        </p:txBody>
      </p:sp>
      <p:grpSp>
        <p:nvGrpSpPr>
          <p:cNvPr id="18" name="グループ化 17">
            <a:extLst>
              <a:ext uri="{FF2B5EF4-FFF2-40B4-BE49-F238E27FC236}">
                <a16:creationId xmlns:a16="http://schemas.microsoft.com/office/drawing/2014/main" id="{E97D0167-91D4-7524-B0D1-D71C3B5715DD}"/>
              </a:ext>
            </a:extLst>
          </p:cNvPr>
          <p:cNvGrpSpPr/>
          <p:nvPr/>
        </p:nvGrpSpPr>
        <p:grpSpPr>
          <a:xfrm>
            <a:off x="2092203" y="2791011"/>
            <a:ext cx="3086099" cy="3599645"/>
            <a:chOff x="3297645" y="2646995"/>
            <a:chExt cx="2570499" cy="3635420"/>
          </a:xfrm>
        </p:grpSpPr>
        <p:pic>
          <p:nvPicPr>
            <p:cNvPr id="8" name="図 7">
              <a:extLst>
                <a:ext uri="{FF2B5EF4-FFF2-40B4-BE49-F238E27FC236}">
                  <a16:creationId xmlns:a16="http://schemas.microsoft.com/office/drawing/2014/main" id="{8227E34B-CC8C-9207-AD98-8C03BB00DE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97645" y="2646995"/>
              <a:ext cx="2570499" cy="3635420"/>
            </a:xfrm>
            <a:prstGeom prst="rect">
              <a:avLst/>
            </a:prstGeom>
          </p:spPr>
        </p:pic>
        <p:sp>
          <p:nvSpPr>
            <p:cNvPr id="9" name="正方形/長方形 8">
              <a:extLst>
                <a:ext uri="{FF2B5EF4-FFF2-40B4-BE49-F238E27FC236}">
                  <a16:creationId xmlns:a16="http://schemas.microsoft.com/office/drawing/2014/main" id="{52357EAC-4D9E-4767-0806-AAC3FA0E1F8B}"/>
                </a:ext>
              </a:extLst>
            </p:cNvPr>
            <p:cNvSpPr/>
            <p:nvPr/>
          </p:nvSpPr>
          <p:spPr>
            <a:xfrm>
              <a:off x="3707904" y="2924944"/>
              <a:ext cx="1755047" cy="3024336"/>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lnSpc>
                  <a:spcPts val="3200"/>
                </a:lnSpc>
              </a:pPr>
              <a:r>
                <a:rPr kumimoji="1" lang="ja-JP" altLang="en-US" b="1" dirty="0">
                  <a:solidFill>
                    <a:srgbClr val="FF0000"/>
                  </a:solidFill>
                  <a:latin typeface="+mj-ea"/>
                  <a:ea typeface="+mj-ea"/>
                </a:rPr>
                <a:t>このサイトは〇〇国で運営され、</a:t>
              </a:r>
              <a:endParaRPr kumimoji="1" lang="en-US" altLang="ja-JP" b="1" dirty="0">
                <a:solidFill>
                  <a:srgbClr val="FF0000"/>
                </a:solidFill>
                <a:latin typeface="+mj-ea"/>
                <a:ea typeface="+mj-ea"/>
              </a:endParaRPr>
            </a:p>
            <a:p>
              <a:pPr algn="ctr">
                <a:lnSpc>
                  <a:spcPts val="3200"/>
                </a:lnSpc>
              </a:pPr>
              <a:r>
                <a:rPr kumimoji="1" lang="ja-JP" altLang="en-US" b="1" dirty="0">
                  <a:solidFill>
                    <a:srgbClr val="FF0000"/>
                  </a:solidFill>
                  <a:latin typeface="+mj-ea"/>
                  <a:ea typeface="+mj-ea"/>
                </a:rPr>
                <a:t>〇〇国のライセンスを受けています</a:t>
              </a:r>
              <a:endParaRPr kumimoji="1" lang="en-US" altLang="ja-JP" b="1" dirty="0">
                <a:solidFill>
                  <a:srgbClr val="FF0000"/>
                </a:solidFill>
                <a:latin typeface="+mj-ea"/>
                <a:ea typeface="+mj-ea"/>
              </a:endParaRPr>
            </a:p>
            <a:p>
              <a:pPr algn="ctr">
                <a:lnSpc>
                  <a:spcPts val="3200"/>
                </a:lnSpc>
              </a:pPr>
              <a:r>
                <a:rPr kumimoji="1" lang="ja-JP" altLang="en-US" b="1" dirty="0">
                  <a:solidFill>
                    <a:srgbClr val="FF0000"/>
                  </a:solidFill>
                  <a:latin typeface="+mj-ea"/>
                  <a:ea typeface="+mj-ea"/>
                </a:rPr>
                <a:t>違法ではありませんので、だれでも安心して遊べます</a:t>
              </a:r>
              <a:endParaRPr kumimoji="1" lang="en-US" altLang="ja-JP" b="1" dirty="0">
                <a:solidFill>
                  <a:srgbClr val="FF0000"/>
                </a:solidFill>
                <a:latin typeface="+mj-ea"/>
                <a:ea typeface="+mj-ea"/>
              </a:endParaRPr>
            </a:p>
            <a:p>
              <a:pPr algn="ctr">
                <a:lnSpc>
                  <a:spcPts val="3200"/>
                </a:lnSpc>
              </a:pPr>
              <a:endParaRPr kumimoji="1" lang="en-US" altLang="ja-JP" b="1" dirty="0">
                <a:solidFill>
                  <a:schemeClr val="tx1"/>
                </a:solidFill>
                <a:latin typeface="+mj-ea"/>
                <a:ea typeface="+mj-ea"/>
              </a:endParaRPr>
            </a:p>
          </p:txBody>
        </p:sp>
      </p:grpSp>
      <p:pic>
        <p:nvPicPr>
          <p:cNvPr id="16"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4C2C6269-9356-021D-A2B7-567FC71FCB6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5066618" y="416159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1" descr="C:\Users\crestec\Desktop\平井作業フォルダ\CEC_2018年度用(捨てないで！)\ペープサート教材\ペープサート教材_イラスト集_Delivery\ペープサート教材_イラスト集\キャラ\小学校高学年男子\010_小学高学年男子B_悩む.png">
            <a:extLst>
              <a:ext uri="{FF2B5EF4-FFF2-40B4-BE49-F238E27FC236}">
                <a16:creationId xmlns:a16="http://schemas.microsoft.com/office/drawing/2014/main" id="{344E17A6-1EFE-B76D-4398-7B3F1331EBA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5090640" y="2428519"/>
            <a:ext cx="1968306" cy="199919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5104208" y="2432062"/>
            <a:ext cx="1968305" cy="1993875"/>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グループ化 16">
            <a:extLst>
              <a:ext uri="{FF2B5EF4-FFF2-40B4-BE49-F238E27FC236}">
                <a16:creationId xmlns:a16="http://schemas.microsoft.com/office/drawing/2014/main" id="{290EEC9A-407C-F7A6-AA26-695A572449E9}"/>
              </a:ext>
            </a:extLst>
          </p:cNvPr>
          <p:cNvGrpSpPr/>
          <p:nvPr/>
        </p:nvGrpSpPr>
        <p:grpSpPr>
          <a:xfrm>
            <a:off x="6717356" y="2458939"/>
            <a:ext cx="2541204" cy="3890711"/>
            <a:chOff x="6711321" y="2420887"/>
            <a:chExt cx="2541204" cy="3890711"/>
          </a:xfrm>
        </p:grpSpPr>
        <p:pic>
          <p:nvPicPr>
            <p:cNvPr id="19"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F48D2839-F43D-C3AD-8C47-1E44E01AF97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6761251" y="4191096"/>
              <a:ext cx="2491274" cy="212050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C:\Users\crestec\Desktop\平井作業フォルダ\CEC_2018年度用(捨てないで！)\ペープサート教材\ペープサート教材_イラスト集_Delivery\ペープサート教材_イラスト集\キャラ\中学生女子\005_中学女子A_悩む.png">
              <a:extLst>
                <a:ext uri="{FF2B5EF4-FFF2-40B4-BE49-F238E27FC236}">
                  <a16:creationId xmlns:a16="http://schemas.microsoft.com/office/drawing/2014/main" id="{5C061ED5-A552-83C3-C069-EBF9591AB576}"/>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6711321" y="2420887"/>
              <a:ext cx="2433383" cy="2062263"/>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思考の吹き出し: 雲形 25">
            <a:extLst>
              <a:ext uri="{FF2B5EF4-FFF2-40B4-BE49-F238E27FC236}">
                <a16:creationId xmlns:a16="http://schemas.microsoft.com/office/drawing/2014/main" id="{9DD44320-2C58-4CEB-5B3F-09CDB9D7C3C4}"/>
              </a:ext>
            </a:extLst>
          </p:cNvPr>
          <p:cNvSpPr/>
          <p:nvPr/>
        </p:nvSpPr>
        <p:spPr>
          <a:xfrm>
            <a:off x="6108364" y="819293"/>
            <a:ext cx="3140769" cy="1944659"/>
          </a:xfrm>
          <a:prstGeom prst="cloudCallout">
            <a:avLst>
              <a:gd name="adj1" fmla="val -11331"/>
              <a:gd name="adj2" fmla="val 6250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本当に</a:t>
            </a:r>
            <a:endParaRPr kumimoji="1" lang="en-US" altLang="ja-JP" sz="2400" dirty="0">
              <a:solidFill>
                <a:schemeClr val="tx1"/>
              </a:solidFill>
            </a:endParaRPr>
          </a:p>
          <a:p>
            <a:pPr algn="ctr"/>
            <a:r>
              <a:rPr kumimoji="1" lang="ja-JP" altLang="en-US" sz="2400" dirty="0">
                <a:solidFill>
                  <a:schemeClr val="tx1"/>
                </a:solidFill>
              </a:rPr>
              <a:t>大丈夫かなぁ？</a:t>
            </a:r>
          </a:p>
        </p:txBody>
      </p:sp>
      <p:sp>
        <p:nvSpPr>
          <p:cNvPr id="3" name="テキスト ボックス 2">
            <a:extLst>
              <a:ext uri="{FF2B5EF4-FFF2-40B4-BE49-F238E27FC236}">
                <a16:creationId xmlns:a16="http://schemas.microsoft.com/office/drawing/2014/main" id="{9C794D8E-97A9-3C60-27B5-3CA405864A54}"/>
              </a:ext>
            </a:extLst>
          </p:cNvPr>
          <p:cNvSpPr txBox="1"/>
          <p:nvPr/>
        </p:nvSpPr>
        <p:spPr>
          <a:xfrm>
            <a:off x="1907704" y="-58659"/>
            <a:ext cx="936104" cy="215444"/>
          </a:xfrm>
          <a:prstGeom prst="rect">
            <a:avLst/>
          </a:prstGeom>
          <a:noFill/>
        </p:spPr>
        <p:txBody>
          <a:bodyPr wrap="square" rtlCol="0">
            <a:spAutoFit/>
          </a:bodyPr>
          <a:lstStyle/>
          <a:p>
            <a:r>
              <a:rPr kumimoji="1" lang="ja-JP" altLang="en-US" sz="800" dirty="0">
                <a:solidFill>
                  <a:schemeClr val="bg1"/>
                </a:solidFill>
              </a:rPr>
              <a:t> ちゅう         い</a:t>
            </a:r>
          </a:p>
        </p:txBody>
      </p:sp>
      <p:sp>
        <p:nvSpPr>
          <p:cNvPr id="4" name="テキスト ボックス 3">
            <a:extLst>
              <a:ext uri="{FF2B5EF4-FFF2-40B4-BE49-F238E27FC236}">
                <a16:creationId xmlns:a16="http://schemas.microsoft.com/office/drawing/2014/main" id="{E8E5C852-D5A3-F9B6-6E08-70093CBE9532}"/>
              </a:ext>
            </a:extLst>
          </p:cNvPr>
          <p:cNvSpPr txBox="1"/>
          <p:nvPr/>
        </p:nvSpPr>
        <p:spPr>
          <a:xfrm>
            <a:off x="3001033" y="710408"/>
            <a:ext cx="930572" cy="184666"/>
          </a:xfrm>
          <a:prstGeom prst="rect">
            <a:avLst/>
          </a:prstGeom>
          <a:noFill/>
        </p:spPr>
        <p:txBody>
          <a:bodyPr wrap="square" rtlCol="0">
            <a:spAutoFit/>
          </a:bodyPr>
          <a:lstStyle/>
          <a:p>
            <a:r>
              <a:rPr kumimoji="1" lang="ja-JP" altLang="en-US" sz="600" b="1" dirty="0"/>
              <a:t>だい　     じょう　  　ぶ</a:t>
            </a:r>
          </a:p>
        </p:txBody>
      </p:sp>
      <p:sp>
        <p:nvSpPr>
          <p:cNvPr id="5" name="テキスト ボックス 4">
            <a:extLst>
              <a:ext uri="{FF2B5EF4-FFF2-40B4-BE49-F238E27FC236}">
                <a16:creationId xmlns:a16="http://schemas.microsoft.com/office/drawing/2014/main" id="{C6FFD8FE-E120-78CE-BCA2-F73237F47428}"/>
              </a:ext>
            </a:extLst>
          </p:cNvPr>
          <p:cNvSpPr txBox="1"/>
          <p:nvPr/>
        </p:nvSpPr>
        <p:spPr>
          <a:xfrm>
            <a:off x="3998999" y="1121971"/>
            <a:ext cx="1146000" cy="184666"/>
          </a:xfrm>
          <a:prstGeom prst="rect">
            <a:avLst/>
          </a:prstGeom>
          <a:noFill/>
        </p:spPr>
        <p:txBody>
          <a:bodyPr wrap="square" rtlCol="0">
            <a:spAutoFit/>
          </a:bodyPr>
          <a:lstStyle/>
          <a:p>
            <a:r>
              <a:rPr kumimoji="1" lang="ja-JP" altLang="en-US" sz="600" b="1" dirty="0"/>
              <a:t>こく　　　　　　       みと</a:t>
            </a:r>
          </a:p>
        </p:txBody>
      </p:sp>
      <p:sp>
        <p:nvSpPr>
          <p:cNvPr id="7" name="テキスト ボックス 6">
            <a:extLst>
              <a:ext uri="{FF2B5EF4-FFF2-40B4-BE49-F238E27FC236}">
                <a16:creationId xmlns:a16="http://schemas.microsoft.com/office/drawing/2014/main" id="{7AF61050-111B-78F4-DB69-C63924546F31}"/>
              </a:ext>
            </a:extLst>
          </p:cNvPr>
          <p:cNvSpPr txBox="1"/>
          <p:nvPr/>
        </p:nvSpPr>
        <p:spPr>
          <a:xfrm>
            <a:off x="4553743" y="1541367"/>
            <a:ext cx="306289" cy="200055"/>
          </a:xfrm>
          <a:prstGeom prst="rect">
            <a:avLst/>
          </a:prstGeom>
          <a:noFill/>
        </p:spPr>
        <p:txBody>
          <a:bodyPr wrap="square" rtlCol="0">
            <a:spAutoFit/>
          </a:bodyPr>
          <a:lstStyle/>
          <a:p>
            <a:r>
              <a:rPr kumimoji="1" lang="ja-JP" altLang="en-US" sz="700" b="1" dirty="0"/>
              <a:t>か</a:t>
            </a:r>
          </a:p>
        </p:txBody>
      </p:sp>
      <p:sp>
        <p:nvSpPr>
          <p:cNvPr id="10" name="テキスト ボックス 9">
            <a:extLst>
              <a:ext uri="{FF2B5EF4-FFF2-40B4-BE49-F238E27FC236}">
                <a16:creationId xmlns:a16="http://schemas.microsoft.com/office/drawing/2014/main" id="{54F033BB-703D-C6C5-A7E5-4AE7FD735EFC}"/>
              </a:ext>
            </a:extLst>
          </p:cNvPr>
          <p:cNvSpPr txBox="1"/>
          <p:nvPr/>
        </p:nvSpPr>
        <p:spPr>
          <a:xfrm>
            <a:off x="3762389" y="2012759"/>
            <a:ext cx="720838" cy="184666"/>
          </a:xfrm>
          <a:prstGeom prst="rect">
            <a:avLst/>
          </a:prstGeom>
          <a:noFill/>
        </p:spPr>
        <p:txBody>
          <a:bodyPr wrap="square" rtlCol="0">
            <a:spAutoFit/>
          </a:bodyPr>
          <a:lstStyle/>
          <a:p>
            <a:r>
              <a:rPr kumimoji="1" lang="ja-JP" altLang="en-US" sz="600" b="1" dirty="0"/>
              <a:t>あん　　  ぜん</a:t>
            </a:r>
          </a:p>
        </p:txBody>
      </p:sp>
      <p:sp>
        <p:nvSpPr>
          <p:cNvPr id="11" name="テキスト ボックス 10">
            <a:extLst>
              <a:ext uri="{FF2B5EF4-FFF2-40B4-BE49-F238E27FC236}">
                <a16:creationId xmlns:a16="http://schemas.microsoft.com/office/drawing/2014/main" id="{27432080-0828-1A36-CA4C-C8D44C33EC26}"/>
              </a:ext>
            </a:extLst>
          </p:cNvPr>
          <p:cNvSpPr txBox="1"/>
          <p:nvPr/>
        </p:nvSpPr>
        <p:spPr>
          <a:xfrm>
            <a:off x="4304680" y="3066225"/>
            <a:ext cx="387154" cy="215444"/>
          </a:xfrm>
          <a:prstGeom prst="rect">
            <a:avLst/>
          </a:prstGeom>
          <a:noFill/>
        </p:spPr>
        <p:txBody>
          <a:bodyPr wrap="square" rtlCol="0">
            <a:spAutoFit/>
          </a:bodyPr>
          <a:lstStyle/>
          <a:p>
            <a:r>
              <a:rPr kumimoji="1" lang="ja-JP" altLang="en-US" sz="800" b="1" dirty="0">
                <a:solidFill>
                  <a:srgbClr val="FF0000"/>
                </a:solidFill>
              </a:rPr>
              <a:t>こく</a:t>
            </a:r>
          </a:p>
        </p:txBody>
      </p:sp>
      <p:sp>
        <p:nvSpPr>
          <p:cNvPr id="14" name="テキスト ボックス 13">
            <a:extLst>
              <a:ext uri="{FF2B5EF4-FFF2-40B4-BE49-F238E27FC236}">
                <a16:creationId xmlns:a16="http://schemas.microsoft.com/office/drawing/2014/main" id="{91E382AF-C12D-4696-958C-FEADF6CCB1E4}"/>
              </a:ext>
            </a:extLst>
          </p:cNvPr>
          <p:cNvSpPr txBox="1"/>
          <p:nvPr/>
        </p:nvSpPr>
        <p:spPr>
          <a:xfrm>
            <a:off x="3184121" y="3470314"/>
            <a:ext cx="762065" cy="215444"/>
          </a:xfrm>
          <a:prstGeom prst="rect">
            <a:avLst/>
          </a:prstGeom>
          <a:noFill/>
        </p:spPr>
        <p:txBody>
          <a:bodyPr wrap="square" rtlCol="0">
            <a:spAutoFit/>
          </a:bodyPr>
          <a:lstStyle/>
          <a:p>
            <a:r>
              <a:rPr kumimoji="1" lang="ja-JP" altLang="en-US" sz="800" b="1" dirty="0">
                <a:solidFill>
                  <a:srgbClr val="FF0000"/>
                </a:solidFill>
              </a:rPr>
              <a:t>うん  えい</a:t>
            </a:r>
          </a:p>
        </p:txBody>
      </p:sp>
      <p:sp>
        <p:nvSpPr>
          <p:cNvPr id="21" name="テキスト ボックス 20">
            <a:extLst>
              <a:ext uri="{FF2B5EF4-FFF2-40B4-BE49-F238E27FC236}">
                <a16:creationId xmlns:a16="http://schemas.microsoft.com/office/drawing/2014/main" id="{D1EF0F86-B0EF-C7BB-1CA5-0D353835EB71}"/>
              </a:ext>
            </a:extLst>
          </p:cNvPr>
          <p:cNvSpPr txBox="1"/>
          <p:nvPr/>
        </p:nvSpPr>
        <p:spPr>
          <a:xfrm>
            <a:off x="3076466" y="3874403"/>
            <a:ext cx="387154" cy="215444"/>
          </a:xfrm>
          <a:prstGeom prst="rect">
            <a:avLst/>
          </a:prstGeom>
          <a:noFill/>
        </p:spPr>
        <p:txBody>
          <a:bodyPr wrap="square" rtlCol="0">
            <a:spAutoFit/>
          </a:bodyPr>
          <a:lstStyle/>
          <a:p>
            <a:r>
              <a:rPr kumimoji="1" lang="ja-JP" altLang="en-US" sz="800" b="1" dirty="0">
                <a:solidFill>
                  <a:srgbClr val="FF0000"/>
                </a:solidFill>
              </a:rPr>
              <a:t>こく</a:t>
            </a:r>
          </a:p>
        </p:txBody>
      </p:sp>
      <p:sp>
        <p:nvSpPr>
          <p:cNvPr id="25" name="テキスト ボックス 24">
            <a:extLst>
              <a:ext uri="{FF2B5EF4-FFF2-40B4-BE49-F238E27FC236}">
                <a16:creationId xmlns:a16="http://schemas.microsoft.com/office/drawing/2014/main" id="{63FE316D-F933-E084-43C2-C8CC4B0BCBF8}"/>
              </a:ext>
            </a:extLst>
          </p:cNvPr>
          <p:cNvSpPr txBox="1"/>
          <p:nvPr/>
        </p:nvSpPr>
        <p:spPr>
          <a:xfrm>
            <a:off x="3081437" y="4278492"/>
            <a:ext cx="387154" cy="215444"/>
          </a:xfrm>
          <a:prstGeom prst="rect">
            <a:avLst/>
          </a:prstGeom>
          <a:noFill/>
        </p:spPr>
        <p:txBody>
          <a:bodyPr wrap="square" rtlCol="0">
            <a:spAutoFit/>
          </a:bodyPr>
          <a:lstStyle/>
          <a:p>
            <a:r>
              <a:rPr kumimoji="1" lang="ja-JP" altLang="en-US" sz="800" b="1" dirty="0">
                <a:solidFill>
                  <a:srgbClr val="FF0000"/>
                </a:solidFill>
              </a:rPr>
              <a:t>う</a:t>
            </a:r>
            <a:endParaRPr kumimoji="1" lang="en-US" altLang="ja-JP" sz="800" b="1" dirty="0">
              <a:solidFill>
                <a:srgbClr val="FF0000"/>
              </a:solidFill>
            </a:endParaRPr>
          </a:p>
        </p:txBody>
      </p:sp>
      <p:sp>
        <p:nvSpPr>
          <p:cNvPr id="27" name="テキスト ボックス 26">
            <a:extLst>
              <a:ext uri="{FF2B5EF4-FFF2-40B4-BE49-F238E27FC236}">
                <a16:creationId xmlns:a16="http://schemas.microsoft.com/office/drawing/2014/main" id="{1FD81E1C-9D34-DF8B-65FE-7E132D40B428}"/>
              </a:ext>
            </a:extLst>
          </p:cNvPr>
          <p:cNvSpPr txBox="1"/>
          <p:nvPr/>
        </p:nvSpPr>
        <p:spPr>
          <a:xfrm>
            <a:off x="2775707" y="4657834"/>
            <a:ext cx="637707" cy="215444"/>
          </a:xfrm>
          <a:prstGeom prst="rect">
            <a:avLst/>
          </a:prstGeom>
          <a:noFill/>
        </p:spPr>
        <p:txBody>
          <a:bodyPr wrap="square" rtlCol="0">
            <a:spAutoFit/>
          </a:bodyPr>
          <a:lstStyle/>
          <a:p>
            <a:r>
              <a:rPr kumimoji="1" lang="ja-JP" altLang="en-US" sz="800" b="1" dirty="0">
                <a:solidFill>
                  <a:srgbClr val="FF0000"/>
                </a:solidFill>
              </a:rPr>
              <a:t>い　ほう</a:t>
            </a:r>
            <a:endParaRPr kumimoji="1" lang="en-US" altLang="ja-JP" sz="800" b="1" dirty="0">
              <a:solidFill>
                <a:srgbClr val="FF0000"/>
              </a:solidFill>
            </a:endParaRPr>
          </a:p>
        </p:txBody>
      </p:sp>
      <p:sp>
        <p:nvSpPr>
          <p:cNvPr id="28" name="テキスト ボックス 27">
            <a:extLst>
              <a:ext uri="{FF2B5EF4-FFF2-40B4-BE49-F238E27FC236}">
                <a16:creationId xmlns:a16="http://schemas.microsoft.com/office/drawing/2014/main" id="{4A138BDB-9956-FA41-7638-500A8C6A4BA7}"/>
              </a:ext>
            </a:extLst>
          </p:cNvPr>
          <p:cNvSpPr txBox="1"/>
          <p:nvPr/>
        </p:nvSpPr>
        <p:spPr>
          <a:xfrm>
            <a:off x="4283047" y="5083704"/>
            <a:ext cx="439721" cy="215444"/>
          </a:xfrm>
          <a:prstGeom prst="rect">
            <a:avLst/>
          </a:prstGeom>
          <a:noFill/>
        </p:spPr>
        <p:txBody>
          <a:bodyPr wrap="square" rtlCol="0">
            <a:spAutoFit/>
          </a:bodyPr>
          <a:lstStyle/>
          <a:p>
            <a:r>
              <a:rPr kumimoji="1" lang="ja-JP" altLang="en-US" sz="800" b="1" dirty="0">
                <a:solidFill>
                  <a:srgbClr val="FF0000"/>
                </a:solidFill>
              </a:rPr>
              <a:t>あん</a:t>
            </a:r>
            <a:endParaRPr kumimoji="1" lang="en-US" altLang="ja-JP" sz="800" b="1" dirty="0">
              <a:solidFill>
                <a:srgbClr val="FF0000"/>
              </a:solidFill>
            </a:endParaRPr>
          </a:p>
        </p:txBody>
      </p:sp>
      <p:sp>
        <p:nvSpPr>
          <p:cNvPr id="29" name="テキスト ボックス 28">
            <a:extLst>
              <a:ext uri="{FF2B5EF4-FFF2-40B4-BE49-F238E27FC236}">
                <a16:creationId xmlns:a16="http://schemas.microsoft.com/office/drawing/2014/main" id="{9752D00B-E280-3746-BE35-944CE43974C8}"/>
              </a:ext>
            </a:extLst>
          </p:cNvPr>
          <p:cNvSpPr txBox="1"/>
          <p:nvPr/>
        </p:nvSpPr>
        <p:spPr>
          <a:xfrm>
            <a:off x="2798779" y="5487969"/>
            <a:ext cx="1121150" cy="215444"/>
          </a:xfrm>
          <a:prstGeom prst="rect">
            <a:avLst/>
          </a:prstGeom>
          <a:noFill/>
        </p:spPr>
        <p:txBody>
          <a:bodyPr wrap="square" rtlCol="0">
            <a:spAutoFit/>
          </a:bodyPr>
          <a:lstStyle/>
          <a:p>
            <a:r>
              <a:rPr kumimoji="1" lang="ja-JP" altLang="en-US" sz="800" b="1" dirty="0">
                <a:solidFill>
                  <a:srgbClr val="FF0000"/>
                </a:solidFill>
              </a:rPr>
              <a:t>しん　　　　　　　あそ</a:t>
            </a:r>
            <a:endParaRPr kumimoji="1" lang="en-US" altLang="ja-JP" sz="800" b="1" dirty="0">
              <a:solidFill>
                <a:srgbClr val="FF0000"/>
              </a:solidFill>
            </a:endParaRPr>
          </a:p>
        </p:txBody>
      </p:sp>
      <p:sp>
        <p:nvSpPr>
          <p:cNvPr id="24" name="吹き出し: 円形 23">
            <a:extLst>
              <a:ext uri="{FF2B5EF4-FFF2-40B4-BE49-F238E27FC236}">
                <a16:creationId xmlns:a16="http://schemas.microsoft.com/office/drawing/2014/main" id="{FBCC97B9-365C-258D-AC8D-293FE261B102}"/>
              </a:ext>
            </a:extLst>
          </p:cNvPr>
          <p:cNvSpPr/>
          <p:nvPr/>
        </p:nvSpPr>
        <p:spPr>
          <a:xfrm>
            <a:off x="3947542" y="4438063"/>
            <a:ext cx="2736771" cy="1897950"/>
          </a:xfrm>
          <a:prstGeom prst="wedgeEllipseCallout">
            <a:avLst>
              <a:gd name="adj1" fmla="val 15014"/>
              <a:gd name="adj2" fmla="val -56459"/>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本当だ！</a:t>
            </a:r>
            <a:endParaRPr kumimoji="1" lang="en-US" altLang="ja-JP" sz="2400" dirty="0">
              <a:solidFill>
                <a:schemeClr val="tx1"/>
              </a:solidFill>
            </a:endParaRPr>
          </a:p>
          <a:p>
            <a:pPr algn="ctr"/>
            <a:r>
              <a:rPr kumimoji="1" lang="ja-JP" altLang="en-US" sz="2400" dirty="0">
                <a:solidFill>
                  <a:schemeClr val="tx1"/>
                </a:solidFill>
              </a:rPr>
              <a:t>違法じゃないって書いてあるし大丈夫だよ。</a:t>
            </a:r>
            <a:endParaRPr kumimoji="1" lang="en-US" altLang="ja-JP" sz="2400" dirty="0">
              <a:solidFill>
                <a:schemeClr val="tx1"/>
              </a:solidFill>
            </a:endParaRPr>
          </a:p>
        </p:txBody>
      </p:sp>
      <p:sp>
        <p:nvSpPr>
          <p:cNvPr id="30" name="テキスト ボックス 29">
            <a:extLst>
              <a:ext uri="{FF2B5EF4-FFF2-40B4-BE49-F238E27FC236}">
                <a16:creationId xmlns:a16="http://schemas.microsoft.com/office/drawing/2014/main" id="{C49FF189-D402-E81B-263D-2A234ACC758B}"/>
              </a:ext>
            </a:extLst>
          </p:cNvPr>
          <p:cNvSpPr txBox="1"/>
          <p:nvPr/>
        </p:nvSpPr>
        <p:spPr>
          <a:xfrm>
            <a:off x="7119692" y="1288841"/>
            <a:ext cx="720838" cy="184666"/>
          </a:xfrm>
          <a:prstGeom prst="rect">
            <a:avLst/>
          </a:prstGeom>
          <a:noFill/>
        </p:spPr>
        <p:txBody>
          <a:bodyPr wrap="square" rtlCol="0">
            <a:spAutoFit/>
          </a:bodyPr>
          <a:lstStyle/>
          <a:p>
            <a:r>
              <a:rPr kumimoji="1" lang="ja-JP" altLang="en-US" sz="600" b="1" dirty="0"/>
              <a:t>ほん　   　とう</a:t>
            </a:r>
          </a:p>
        </p:txBody>
      </p:sp>
      <p:sp>
        <p:nvSpPr>
          <p:cNvPr id="31" name="テキスト ボックス 30">
            <a:extLst>
              <a:ext uri="{FF2B5EF4-FFF2-40B4-BE49-F238E27FC236}">
                <a16:creationId xmlns:a16="http://schemas.microsoft.com/office/drawing/2014/main" id="{793C3C80-1B66-8B58-00A1-B78408559885}"/>
              </a:ext>
            </a:extLst>
          </p:cNvPr>
          <p:cNvSpPr txBox="1"/>
          <p:nvPr/>
        </p:nvSpPr>
        <p:spPr>
          <a:xfrm>
            <a:off x="6514647" y="1634008"/>
            <a:ext cx="998432" cy="184666"/>
          </a:xfrm>
          <a:prstGeom prst="rect">
            <a:avLst/>
          </a:prstGeom>
          <a:noFill/>
        </p:spPr>
        <p:txBody>
          <a:bodyPr wrap="square" rtlCol="0">
            <a:spAutoFit/>
          </a:bodyPr>
          <a:lstStyle/>
          <a:p>
            <a:r>
              <a:rPr kumimoji="1" lang="ja-JP" altLang="en-US" sz="600" b="1" dirty="0"/>
              <a:t>だい　　   じょう　       ぶ　</a:t>
            </a:r>
          </a:p>
        </p:txBody>
      </p:sp>
      <p:sp>
        <p:nvSpPr>
          <p:cNvPr id="89889" name="テキスト ボックス 89888">
            <a:extLst>
              <a:ext uri="{FF2B5EF4-FFF2-40B4-BE49-F238E27FC236}">
                <a16:creationId xmlns:a16="http://schemas.microsoft.com/office/drawing/2014/main" id="{C9CB040E-B821-A0F5-A2F8-C12E50D2CDAA}"/>
              </a:ext>
            </a:extLst>
          </p:cNvPr>
          <p:cNvSpPr txBox="1"/>
          <p:nvPr/>
        </p:nvSpPr>
        <p:spPr>
          <a:xfrm>
            <a:off x="4718613" y="4548889"/>
            <a:ext cx="720838" cy="184666"/>
          </a:xfrm>
          <a:prstGeom prst="rect">
            <a:avLst/>
          </a:prstGeom>
          <a:noFill/>
        </p:spPr>
        <p:txBody>
          <a:bodyPr wrap="square" rtlCol="0">
            <a:spAutoFit/>
          </a:bodyPr>
          <a:lstStyle/>
          <a:p>
            <a:r>
              <a:rPr kumimoji="1" lang="ja-JP" altLang="en-US" sz="600" b="1" dirty="0"/>
              <a:t>ほん　　  とう</a:t>
            </a:r>
          </a:p>
        </p:txBody>
      </p:sp>
      <p:sp>
        <p:nvSpPr>
          <p:cNvPr id="89890" name="テキスト ボックス 89889">
            <a:extLst>
              <a:ext uri="{FF2B5EF4-FFF2-40B4-BE49-F238E27FC236}">
                <a16:creationId xmlns:a16="http://schemas.microsoft.com/office/drawing/2014/main" id="{68755C6A-823A-3815-9DDB-A6A372AE00FC}"/>
              </a:ext>
            </a:extLst>
          </p:cNvPr>
          <p:cNvSpPr txBox="1"/>
          <p:nvPr/>
        </p:nvSpPr>
        <p:spPr>
          <a:xfrm>
            <a:off x="4383370" y="4958093"/>
            <a:ext cx="720838" cy="184666"/>
          </a:xfrm>
          <a:prstGeom prst="rect">
            <a:avLst/>
          </a:prstGeom>
          <a:noFill/>
        </p:spPr>
        <p:txBody>
          <a:bodyPr wrap="square" rtlCol="0">
            <a:spAutoFit/>
          </a:bodyPr>
          <a:lstStyle/>
          <a:p>
            <a:r>
              <a:rPr kumimoji="1" lang="ja-JP" altLang="en-US" sz="600" b="1" dirty="0"/>
              <a:t> い　　    ほう</a:t>
            </a:r>
          </a:p>
        </p:txBody>
      </p:sp>
      <p:sp>
        <p:nvSpPr>
          <p:cNvPr id="89891" name="テキスト ボックス 89890">
            <a:extLst>
              <a:ext uri="{FF2B5EF4-FFF2-40B4-BE49-F238E27FC236}">
                <a16:creationId xmlns:a16="http://schemas.microsoft.com/office/drawing/2014/main" id="{39AABB92-76D3-DA6B-0BDC-726B02A0816A}"/>
              </a:ext>
            </a:extLst>
          </p:cNvPr>
          <p:cNvSpPr txBox="1"/>
          <p:nvPr/>
        </p:nvSpPr>
        <p:spPr>
          <a:xfrm>
            <a:off x="4628328" y="5316633"/>
            <a:ext cx="329978" cy="184666"/>
          </a:xfrm>
          <a:prstGeom prst="rect">
            <a:avLst/>
          </a:prstGeom>
          <a:noFill/>
        </p:spPr>
        <p:txBody>
          <a:bodyPr wrap="square" rtlCol="0">
            <a:spAutoFit/>
          </a:bodyPr>
          <a:lstStyle/>
          <a:p>
            <a:r>
              <a:rPr kumimoji="1" lang="ja-JP" altLang="en-US" sz="600" b="1" dirty="0"/>
              <a:t> か</a:t>
            </a:r>
          </a:p>
        </p:txBody>
      </p:sp>
      <p:sp>
        <p:nvSpPr>
          <p:cNvPr id="89892" name="テキスト ボックス 89891">
            <a:extLst>
              <a:ext uri="{FF2B5EF4-FFF2-40B4-BE49-F238E27FC236}">
                <a16:creationId xmlns:a16="http://schemas.microsoft.com/office/drawing/2014/main" id="{DBEBB0F3-3773-7124-7AA5-0EE69E6D7C74}"/>
              </a:ext>
            </a:extLst>
          </p:cNvPr>
          <p:cNvSpPr txBox="1"/>
          <p:nvPr/>
        </p:nvSpPr>
        <p:spPr>
          <a:xfrm>
            <a:off x="4475146" y="5670276"/>
            <a:ext cx="998432" cy="184666"/>
          </a:xfrm>
          <a:prstGeom prst="rect">
            <a:avLst/>
          </a:prstGeom>
          <a:noFill/>
        </p:spPr>
        <p:txBody>
          <a:bodyPr wrap="square" rtlCol="0">
            <a:spAutoFit/>
          </a:bodyPr>
          <a:lstStyle/>
          <a:p>
            <a:r>
              <a:rPr kumimoji="1" lang="ja-JP" altLang="en-US" sz="600" b="1" dirty="0"/>
              <a:t>だい　　  じょう　       ぶ　</a:t>
            </a:r>
          </a:p>
        </p:txBody>
      </p:sp>
    </p:spTree>
    <p:extLst>
      <p:ext uri="{BB962C8B-B14F-4D97-AF65-F5344CB8AC3E}">
        <p14:creationId xmlns:p14="http://schemas.microsoft.com/office/powerpoint/2010/main" val="381698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2"/>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988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989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989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989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6" grpId="0" animBg="1"/>
      <p:bldP spid="4" grpId="0"/>
      <p:bldP spid="5" grpId="0"/>
      <p:bldP spid="7" grpId="0"/>
      <p:bldP spid="10" grpId="0"/>
      <p:bldP spid="11" grpId="0"/>
      <p:bldP spid="14" grpId="0"/>
      <p:bldP spid="21" grpId="0"/>
      <p:bldP spid="25" grpId="0"/>
      <p:bldP spid="27" grpId="0"/>
      <p:bldP spid="28" grpId="0"/>
      <p:bldP spid="29" grpId="0"/>
      <p:bldP spid="24" grpId="0" animBg="1"/>
      <p:bldP spid="30" grpId="0"/>
      <p:bldP spid="31" grpId="0"/>
      <p:bldP spid="89889" grpId="0"/>
      <p:bldP spid="89890" grpId="0"/>
      <p:bldP spid="89891" grpId="0"/>
      <p:bldP spid="898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30163" y="1626434"/>
            <a:ext cx="9174163" cy="1446550"/>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オンラインカジノは</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違法じゃないって本当？</a:t>
            </a:r>
            <a:endParaRPr lang="en-US" altLang="ja-JP" sz="44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2" name="テキスト ボックス 1">
            <a:extLst>
              <a:ext uri="{FF2B5EF4-FFF2-40B4-BE49-F238E27FC236}">
                <a16:creationId xmlns:a16="http://schemas.microsoft.com/office/drawing/2014/main" id="{4A2D3A74-589C-473D-EBD5-09F9D5B97CAD}"/>
              </a:ext>
            </a:extLst>
          </p:cNvPr>
          <p:cNvSpPr txBox="1"/>
          <p:nvPr/>
        </p:nvSpPr>
        <p:spPr>
          <a:xfrm>
            <a:off x="1763688" y="2280314"/>
            <a:ext cx="1224136" cy="215444"/>
          </a:xfrm>
          <a:prstGeom prst="rect">
            <a:avLst/>
          </a:prstGeom>
          <a:noFill/>
        </p:spPr>
        <p:txBody>
          <a:bodyPr wrap="square" rtlCol="0">
            <a:spAutoFit/>
          </a:bodyPr>
          <a:lstStyle/>
          <a:p>
            <a:r>
              <a:rPr kumimoji="1" lang="ja-JP" altLang="en-US" sz="800" b="1" dirty="0">
                <a:solidFill>
                  <a:srgbClr val="FF0000"/>
                </a:solidFill>
              </a:rPr>
              <a:t> 　い　　　　　　ほう</a:t>
            </a:r>
          </a:p>
        </p:txBody>
      </p:sp>
      <p:sp>
        <p:nvSpPr>
          <p:cNvPr id="3" name="テキスト ボックス 2">
            <a:extLst>
              <a:ext uri="{FF2B5EF4-FFF2-40B4-BE49-F238E27FC236}">
                <a16:creationId xmlns:a16="http://schemas.microsoft.com/office/drawing/2014/main" id="{963685B3-5F54-C6C1-3C1D-97D54853DD37}"/>
              </a:ext>
            </a:extLst>
          </p:cNvPr>
          <p:cNvSpPr txBox="1"/>
          <p:nvPr/>
        </p:nvSpPr>
        <p:spPr>
          <a:xfrm>
            <a:off x="5709357" y="2241987"/>
            <a:ext cx="1224136" cy="215444"/>
          </a:xfrm>
          <a:prstGeom prst="rect">
            <a:avLst/>
          </a:prstGeom>
          <a:noFill/>
        </p:spPr>
        <p:txBody>
          <a:bodyPr wrap="square" rtlCol="0">
            <a:spAutoFit/>
          </a:bodyPr>
          <a:lstStyle/>
          <a:p>
            <a:r>
              <a:rPr kumimoji="1" lang="ja-JP" altLang="en-US" sz="800" b="1" dirty="0">
                <a:solidFill>
                  <a:srgbClr val="FF0000"/>
                </a:solidFill>
              </a:rPr>
              <a:t> 　ほん　　　　　 とう</a:t>
            </a:r>
          </a:p>
        </p:txBody>
      </p:sp>
      <p:sp>
        <p:nvSpPr>
          <p:cNvPr id="4" name="テキスト ボックス 3">
            <a:extLst>
              <a:ext uri="{FF2B5EF4-FFF2-40B4-BE49-F238E27FC236}">
                <a16:creationId xmlns:a16="http://schemas.microsoft.com/office/drawing/2014/main" id="{1C9B6062-CB83-F322-F6C8-60B3665A1AF0}"/>
              </a:ext>
            </a:extLst>
          </p:cNvPr>
          <p:cNvSpPr txBox="1"/>
          <p:nvPr/>
        </p:nvSpPr>
        <p:spPr>
          <a:xfrm>
            <a:off x="539552" y="-13062"/>
            <a:ext cx="504056" cy="215444"/>
          </a:xfrm>
          <a:prstGeom prst="rect">
            <a:avLst/>
          </a:prstGeom>
          <a:noFill/>
        </p:spPr>
        <p:txBody>
          <a:bodyPr wrap="square" rtlCol="0">
            <a:spAutoFit/>
          </a:bodyPr>
          <a:lstStyle/>
          <a:p>
            <a:r>
              <a:rPr kumimoji="1" lang="ja-JP" altLang="en-US" sz="800" dirty="0">
                <a:solidFill>
                  <a:schemeClr val="bg1"/>
                </a:solidFill>
              </a:rPr>
              <a:t>かんが</a:t>
            </a:r>
          </a:p>
        </p:txBody>
      </p:sp>
    </p:spTree>
    <p:extLst>
      <p:ext uri="{BB962C8B-B14F-4D97-AF65-F5344CB8AC3E}">
        <p14:creationId xmlns:p14="http://schemas.microsoft.com/office/powerpoint/2010/main" val="200847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2439</TotalTime>
  <Words>2169</Words>
  <Application>Microsoft Office PowerPoint</Application>
  <PresentationFormat>画面に合わせる (4:3)</PresentationFormat>
  <Paragraphs>372</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21</vt:i4>
      </vt:variant>
    </vt:vector>
  </HeadingPairs>
  <TitlesOfParts>
    <vt:vector size="34"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164</cp:revision>
  <cp:lastPrinted>2025-07-02T02:50:05Z</cp:lastPrinted>
  <dcterms:created xsi:type="dcterms:W3CDTF">1601-01-01T00:00:00Z</dcterms:created>
  <dcterms:modified xsi:type="dcterms:W3CDTF">2025-07-02T03:01:27Z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2024-11-12T08:32:31Z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b92146af-f0e6-4e01-a225-17ac37a43a51</vt:lpwstr>
  </property>
  <property fmtid="{D5CDD505-2E9C-101B-9397-08002B2CF9AE}" pid="9" name="MSIP_Label_defa4170-0d19-0005-0004-bc88714345d2_ContentBits">
    <vt:lpwstr>0</vt:lpwstr>
  </property>
</Properties>
</file>