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24"/>
  </p:notesMasterIdLst>
  <p:handoutMasterIdLst>
    <p:handoutMasterId r:id="rId25"/>
  </p:handoutMasterIdLst>
  <p:sldIdLst>
    <p:sldId id="448" r:id="rId7"/>
    <p:sldId id="507" r:id="rId8"/>
    <p:sldId id="509" r:id="rId9"/>
    <p:sldId id="510" r:id="rId10"/>
    <p:sldId id="512" r:id="rId11"/>
    <p:sldId id="518" r:id="rId12"/>
    <p:sldId id="517" r:id="rId13"/>
    <p:sldId id="498" r:id="rId14"/>
    <p:sldId id="514" r:id="rId15"/>
    <p:sldId id="513" r:id="rId16"/>
    <p:sldId id="506" r:id="rId17"/>
    <p:sldId id="519" r:id="rId18"/>
    <p:sldId id="515" r:id="rId19"/>
    <p:sldId id="521" r:id="rId20"/>
    <p:sldId id="516" r:id="rId21"/>
    <p:sldId id="522" r:id="rId22"/>
    <p:sldId id="523" r:id="rId23"/>
  </p:sldIdLst>
  <p:sldSz cx="9144000" cy="6858000" type="screen4x3"/>
  <p:notesSz cx="9939338" cy="6807200"/>
  <p:custDataLst>
    <p:tags r:id="rId26"/>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608" userDrawn="1">
          <p15:clr>
            <a:srgbClr val="A4A3A4"/>
          </p15:clr>
        </p15:guide>
        <p15:guide id="2" pos="417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3C3"/>
    <a:srgbClr val="C7C7C7"/>
    <a:srgbClr val="134263"/>
    <a:srgbClr val="627C8E"/>
    <a:srgbClr val="FFC000"/>
    <a:srgbClr val="2683C6"/>
    <a:srgbClr val="FFFFFF"/>
    <a:srgbClr val="E1FFE1"/>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2" autoAdjust="0"/>
    <p:restoredTop sz="94434" autoAdjust="0"/>
  </p:normalViewPr>
  <p:slideViewPr>
    <p:cSldViewPr>
      <p:cViewPr varScale="1">
        <p:scale>
          <a:sx n="106" d="100"/>
          <a:sy n="106" d="100"/>
        </p:scale>
        <p:origin x="108" y="1338"/>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1608"/>
        <p:guide pos="417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5628888" y="6466458"/>
            <a:ext cx="4308130" cy="340742"/>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1" y="0"/>
            <a:ext cx="4308130" cy="340742"/>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1" y="6466458"/>
            <a:ext cx="4308130" cy="340742"/>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3" y="0"/>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5629995" y="0"/>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2024/11/29</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3267075" y="511175"/>
            <a:ext cx="3405188" cy="255270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993935" y="3233421"/>
            <a:ext cx="7951470" cy="3063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3" y="6465659"/>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5629995" y="6465659"/>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2024/11/29</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2024/11/29</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2024/11/29</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2024/11/29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2024/11/29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2024/11/29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2024/11/29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2024/11/29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2024/11/29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2024/11/29</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2024/11/29</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2024/11/29</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2024/11/29</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2024/11/29</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2024/11/29</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1.png"/><Relationship Id="rId4" Type="http://schemas.openxmlformats.org/officeDocument/2006/relationships/image" Target="../media/image7.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テーマ１６</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闇バイト</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2065" y="1565377"/>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簡単でたくさん稼げる</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仕事なんてない！</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rot="290185">
            <a:off x="4117649" y="4138095"/>
            <a:ext cx="1224136" cy="1590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FF0000"/>
                </a:solidFill>
              </a:rPr>
              <a:t>高収入</a:t>
            </a:r>
            <a:endParaRPr kumimoji="1" lang="en-US" altLang="ja-JP" sz="2400" dirty="0">
              <a:solidFill>
                <a:srgbClr val="FF0000"/>
              </a:solidFill>
            </a:endParaRPr>
          </a:p>
          <a:p>
            <a:pPr algn="ctr"/>
            <a:r>
              <a:rPr kumimoji="1" lang="ja-JP" altLang="en-US" dirty="0">
                <a:solidFill>
                  <a:srgbClr val="FF0000"/>
                </a:solidFill>
              </a:rPr>
              <a:t>アルバイト</a:t>
            </a:r>
            <a:endParaRPr kumimoji="1" lang="en-US" altLang="ja-JP" sz="2400" dirty="0">
              <a:solidFill>
                <a:srgbClr val="FF0000"/>
              </a:solidFill>
            </a:endParaRPr>
          </a:p>
          <a:p>
            <a:pPr algn="ctr"/>
            <a:r>
              <a:rPr kumimoji="1" lang="ja-JP" altLang="en-US" sz="2400" dirty="0">
                <a:solidFill>
                  <a:srgbClr val="FF0000"/>
                </a:solidFill>
              </a:rPr>
              <a:t>募集</a:t>
            </a:r>
          </a:p>
        </p:txBody>
      </p:sp>
      <p:sp>
        <p:nvSpPr>
          <p:cNvPr id="6" name="テキスト ボックス 5">
            <a:extLst>
              <a:ext uri="{FF2B5EF4-FFF2-40B4-BE49-F238E27FC236}">
                <a16:creationId xmlns:a16="http://schemas.microsoft.com/office/drawing/2014/main" id="{D7DF8F35-612D-6032-BFC1-703D410C1BF4}"/>
              </a:ext>
            </a:extLst>
          </p:cNvPr>
          <p:cNvSpPr txBox="1"/>
          <p:nvPr/>
        </p:nvSpPr>
        <p:spPr>
          <a:xfrm>
            <a:off x="3411313" y="-5824"/>
            <a:ext cx="646331" cy="369332"/>
          </a:xfrm>
          <a:prstGeom prst="rect">
            <a:avLst/>
          </a:prstGeom>
          <a:noFill/>
        </p:spPr>
        <p:txBody>
          <a:bodyPr wrap="none" rtlCol="0">
            <a:spAutoFit/>
          </a:bodyPr>
          <a:lstStyle/>
          <a:p>
            <a:r>
              <a:rPr kumimoji="1" lang="ja-JP" altLang="en-US" dirty="0">
                <a:solidFill>
                  <a:schemeClr val="bg1"/>
                </a:solidFill>
              </a:rPr>
              <a:t>やみ</a:t>
            </a:r>
          </a:p>
        </p:txBody>
      </p:sp>
      <p:sp>
        <p:nvSpPr>
          <p:cNvPr id="8" name="テキスト ボックス 7">
            <a:extLst>
              <a:ext uri="{FF2B5EF4-FFF2-40B4-BE49-F238E27FC236}">
                <a16:creationId xmlns:a16="http://schemas.microsoft.com/office/drawing/2014/main" id="{4EDE0A4A-37C6-7E72-CA65-9797FCDF0BD1}"/>
              </a:ext>
            </a:extLst>
          </p:cNvPr>
          <p:cNvSpPr txBox="1"/>
          <p:nvPr/>
        </p:nvSpPr>
        <p:spPr>
          <a:xfrm>
            <a:off x="1619672" y="1391610"/>
            <a:ext cx="1429469" cy="369332"/>
          </a:xfrm>
          <a:prstGeom prst="rect">
            <a:avLst/>
          </a:prstGeom>
          <a:noFill/>
        </p:spPr>
        <p:txBody>
          <a:bodyPr wrap="square" rtlCol="0">
            <a:spAutoFit/>
          </a:bodyPr>
          <a:lstStyle/>
          <a:p>
            <a:r>
              <a:rPr kumimoji="1" lang="ja-JP" altLang="en-US" dirty="0">
                <a:solidFill>
                  <a:srgbClr val="FFC000"/>
                </a:solidFill>
              </a:rPr>
              <a:t>かん    たん</a:t>
            </a:r>
          </a:p>
        </p:txBody>
      </p:sp>
      <p:sp>
        <p:nvSpPr>
          <p:cNvPr id="9" name="テキスト ボックス 8">
            <a:extLst>
              <a:ext uri="{FF2B5EF4-FFF2-40B4-BE49-F238E27FC236}">
                <a16:creationId xmlns:a16="http://schemas.microsoft.com/office/drawing/2014/main" id="{93E93449-DB29-48AA-2E59-C84EE7753741}"/>
              </a:ext>
            </a:extLst>
          </p:cNvPr>
          <p:cNvSpPr txBox="1"/>
          <p:nvPr/>
        </p:nvSpPr>
        <p:spPr>
          <a:xfrm>
            <a:off x="5868145" y="1391610"/>
            <a:ext cx="720080" cy="369332"/>
          </a:xfrm>
          <a:prstGeom prst="rect">
            <a:avLst/>
          </a:prstGeom>
          <a:noFill/>
        </p:spPr>
        <p:txBody>
          <a:bodyPr wrap="square" rtlCol="0">
            <a:spAutoFit/>
          </a:bodyPr>
          <a:lstStyle/>
          <a:p>
            <a:r>
              <a:rPr kumimoji="1" lang="ja-JP" altLang="en-US" dirty="0">
                <a:solidFill>
                  <a:srgbClr val="FFC000"/>
                </a:solidFill>
              </a:rPr>
              <a:t>かせ</a:t>
            </a:r>
          </a:p>
        </p:txBody>
      </p:sp>
      <p:sp>
        <p:nvSpPr>
          <p:cNvPr id="10" name="テキスト ボックス 9">
            <a:extLst>
              <a:ext uri="{FF2B5EF4-FFF2-40B4-BE49-F238E27FC236}">
                <a16:creationId xmlns:a16="http://schemas.microsoft.com/office/drawing/2014/main" id="{91B14113-11A4-327A-8C1B-240510F94E2C}"/>
              </a:ext>
            </a:extLst>
          </p:cNvPr>
          <p:cNvSpPr txBox="1"/>
          <p:nvPr/>
        </p:nvSpPr>
        <p:spPr>
          <a:xfrm>
            <a:off x="2267743" y="2257874"/>
            <a:ext cx="1143569" cy="369332"/>
          </a:xfrm>
          <a:prstGeom prst="rect">
            <a:avLst/>
          </a:prstGeom>
          <a:noFill/>
        </p:spPr>
        <p:txBody>
          <a:bodyPr wrap="square" rtlCol="0">
            <a:spAutoFit/>
          </a:bodyPr>
          <a:lstStyle/>
          <a:p>
            <a:r>
              <a:rPr kumimoji="1" lang="ja-JP" altLang="en-US" dirty="0">
                <a:solidFill>
                  <a:srgbClr val="FFC000"/>
                </a:solidFill>
              </a:rPr>
              <a:t>し      ごと</a:t>
            </a:r>
          </a:p>
        </p:txBody>
      </p:sp>
      <p:sp>
        <p:nvSpPr>
          <p:cNvPr id="11" name="テキスト ボックス 10">
            <a:extLst>
              <a:ext uri="{FF2B5EF4-FFF2-40B4-BE49-F238E27FC236}">
                <a16:creationId xmlns:a16="http://schemas.microsoft.com/office/drawing/2014/main" id="{24D106EE-D2A6-B1BB-F609-0F55D079794E}"/>
              </a:ext>
            </a:extLst>
          </p:cNvPr>
          <p:cNvSpPr txBox="1"/>
          <p:nvPr/>
        </p:nvSpPr>
        <p:spPr>
          <a:xfrm rot="383955">
            <a:off x="4318583" y="4278196"/>
            <a:ext cx="1036802" cy="215444"/>
          </a:xfrm>
          <a:prstGeom prst="rect">
            <a:avLst/>
          </a:prstGeom>
          <a:noFill/>
        </p:spPr>
        <p:txBody>
          <a:bodyPr wrap="square" rtlCol="0">
            <a:spAutoFit/>
          </a:bodyPr>
          <a:lstStyle/>
          <a:p>
            <a:r>
              <a:rPr kumimoji="1" lang="ja-JP" altLang="en-US" sz="800" dirty="0">
                <a:solidFill>
                  <a:srgbClr val="FF0000"/>
                </a:solidFill>
              </a:rPr>
              <a:t>こう　 しゅう にゅう</a:t>
            </a:r>
            <a:endParaRPr kumimoji="1" lang="en-US" altLang="ja-JP" sz="800" dirty="0">
              <a:solidFill>
                <a:srgbClr val="FF0000"/>
              </a:solidFill>
            </a:endParaRPr>
          </a:p>
        </p:txBody>
      </p:sp>
      <p:sp>
        <p:nvSpPr>
          <p:cNvPr id="13" name="テキスト ボックス 12">
            <a:extLst>
              <a:ext uri="{FF2B5EF4-FFF2-40B4-BE49-F238E27FC236}">
                <a16:creationId xmlns:a16="http://schemas.microsoft.com/office/drawing/2014/main" id="{79D2B55E-BA24-881E-4448-5F56E28D371D}"/>
              </a:ext>
            </a:extLst>
          </p:cNvPr>
          <p:cNvSpPr txBox="1"/>
          <p:nvPr/>
        </p:nvSpPr>
        <p:spPr>
          <a:xfrm rot="383955">
            <a:off x="4414269" y="4996995"/>
            <a:ext cx="701784" cy="215444"/>
          </a:xfrm>
          <a:prstGeom prst="rect">
            <a:avLst/>
          </a:prstGeom>
          <a:noFill/>
        </p:spPr>
        <p:txBody>
          <a:bodyPr wrap="square" rtlCol="0">
            <a:spAutoFit/>
          </a:bodyPr>
          <a:lstStyle/>
          <a:p>
            <a:r>
              <a:rPr kumimoji="1" lang="ja-JP" altLang="en-US" sz="800" dirty="0">
                <a:solidFill>
                  <a:srgbClr val="FF0000"/>
                </a:solidFill>
              </a:rPr>
              <a:t>ぼ　　 しゅう</a:t>
            </a:r>
            <a:endParaRPr kumimoji="1" lang="en-US" altLang="ja-JP" sz="8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③闇バイト募集を見破るポイント</a:t>
              </a:r>
            </a:p>
          </p:txBody>
        </p:sp>
      </p:grpSp>
      <p:sp>
        <p:nvSpPr>
          <p:cNvPr id="16" name="テキスト ボックス 4"/>
          <p:cNvSpPr>
            <a:spLocks noChangeArrowheads="1"/>
          </p:cNvSpPr>
          <p:nvPr/>
        </p:nvSpPr>
        <p:spPr bwMode="auto">
          <a:xfrm>
            <a:off x="107503" y="855300"/>
            <a:ext cx="5781690" cy="5382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eaLnBrk="1" hangingPunct="1">
              <a:spcBef>
                <a:spcPts val="600"/>
              </a:spcBef>
              <a:spcAft>
                <a:spcPts val="0"/>
              </a:spcAft>
              <a:buSzPct val="100000"/>
              <a:defRPr/>
            </a:pPr>
            <a:r>
              <a:rPr lang="ja-JP" altLang="en-US"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　連絡手段や連絡先</a:t>
            </a:r>
            <a:endParaRPr lang="en-US" altLang="ja-JP"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・応募や連絡がＤＭのみ</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応募や連絡方法がＤＭ（ダイレクトメッセージ）のみの場合、トラブルが発生すると相手がＩＤを削除し、逃げてしまう可能性があります。</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・匿名性の高いアプリの使用</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一定時間の経過によりチャットの履歴が削除されるなどの匿名性の高いアプリが連絡手段として指定されている場合は、犯罪に関わっている可能性があります。</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dirty="0"/>
          </a:p>
          <a:p>
            <a:pPr eaLnBrk="1" hangingPunct="1">
              <a:spcBef>
                <a:spcPts val="600"/>
              </a:spcBef>
              <a:spcAft>
                <a:spcPts val="0"/>
              </a:spcAft>
              <a:buSzPct val="100000"/>
              <a:defRPr/>
            </a:pPr>
            <a:r>
              <a:rPr lang="ja-JP" altLang="en-US" dirty="0">
                <a:solidFill>
                  <a:srgbClr val="FF0000"/>
                </a:solidFill>
              </a:rPr>
              <a:t>このような募集は、トクリュウ（匿名・流動型犯罪グループ）とよばれる集団による組織的な犯罪の可能性があります。</a:t>
            </a:r>
          </a:p>
          <a:p>
            <a:pPr marL="896938" indent="-896938"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2" name="グループ化 1">
            <a:extLst>
              <a:ext uri="{FF2B5EF4-FFF2-40B4-BE49-F238E27FC236}">
                <a16:creationId xmlns:a16="http://schemas.microsoft.com/office/drawing/2014/main" id="{7F78A84F-7C66-2AE3-7250-94631FE02885}"/>
              </a:ext>
            </a:extLst>
          </p:cNvPr>
          <p:cNvGrpSpPr/>
          <p:nvPr/>
        </p:nvGrpSpPr>
        <p:grpSpPr>
          <a:xfrm>
            <a:off x="5354101" y="838200"/>
            <a:ext cx="4240097" cy="5474758"/>
            <a:chOff x="5354100" y="819145"/>
            <a:chExt cx="4240097" cy="5474758"/>
          </a:xfrm>
        </p:grpSpPr>
        <p:grpSp>
          <p:nvGrpSpPr>
            <p:cNvPr id="3" name="グループ化 2">
              <a:extLst>
                <a:ext uri="{FF2B5EF4-FFF2-40B4-BE49-F238E27FC236}">
                  <a16:creationId xmlns:a16="http://schemas.microsoft.com/office/drawing/2014/main" id="{5939D62C-6A38-6330-AE52-1C3A3D75C656}"/>
                </a:ext>
              </a:extLst>
            </p:cNvPr>
            <p:cNvGrpSpPr/>
            <p:nvPr/>
          </p:nvGrpSpPr>
          <p:grpSpPr>
            <a:xfrm>
              <a:off x="5354100" y="819145"/>
              <a:ext cx="4240097" cy="5474758"/>
              <a:chOff x="5354100" y="819145"/>
              <a:chExt cx="4240097" cy="5474758"/>
            </a:xfrm>
          </p:grpSpPr>
          <p:grpSp>
            <p:nvGrpSpPr>
              <p:cNvPr id="5" name="グループ化 4">
                <a:extLst>
                  <a:ext uri="{FF2B5EF4-FFF2-40B4-BE49-F238E27FC236}">
                    <a16:creationId xmlns:a16="http://schemas.microsoft.com/office/drawing/2014/main" id="{CF2B44DE-3991-F9A0-6672-E23DA4B0F280}"/>
                  </a:ext>
                </a:extLst>
              </p:cNvPr>
              <p:cNvGrpSpPr/>
              <p:nvPr/>
            </p:nvGrpSpPr>
            <p:grpSpPr>
              <a:xfrm>
                <a:off x="5354100" y="819145"/>
                <a:ext cx="4240097" cy="5474758"/>
                <a:chOff x="5320697" y="1139543"/>
                <a:chExt cx="4240097" cy="5474758"/>
              </a:xfrm>
            </p:grpSpPr>
            <p:grpSp>
              <p:nvGrpSpPr>
                <p:cNvPr id="26" name="グループ化 25">
                  <a:extLst>
                    <a:ext uri="{FF2B5EF4-FFF2-40B4-BE49-F238E27FC236}">
                      <a16:creationId xmlns:a16="http://schemas.microsoft.com/office/drawing/2014/main" id="{9A236DAC-E1B7-7259-72B0-5BDF756B9286}"/>
                    </a:ext>
                  </a:extLst>
                </p:cNvPr>
                <p:cNvGrpSpPr/>
                <p:nvPr/>
              </p:nvGrpSpPr>
              <p:grpSpPr>
                <a:xfrm>
                  <a:off x="5320697" y="1139543"/>
                  <a:ext cx="4240097" cy="5474758"/>
                  <a:chOff x="5320697" y="868257"/>
                  <a:chExt cx="4240097" cy="5474758"/>
                </a:xfrm>
              </p:grpSpPr>
              <p:pic>
                <p:nvPicPr>
                  <p:cNvPr id="89888" name="図 89887">
                    <a:extLst>
                      <a:ext uri="{FF2B5EF4-FFF2-40B4-BE49-F238E27FC236}">
                        <a16:creationId xmlns:a16="http://schemas.microsoft.com/office/drawing/2014/main" id="{16C892AB-7ACD-9261-F6CB-4A0298262A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89889" name="正方形/長方形 89888">
                    <a:extLst>
                      <a:ext uri="{FF2B5EF4-FFF2-40B4-BE49-F238E27FC236}">
                        <a16:creationId xmlns:a16="http://schemas.microsoft.com/office/drawing/2014/main" id="{3B04BEF3-C883-63CC-4ED6-41DE4249686A}"/>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27" name="テキスト ボックス 26">
                  <a:extLst>
                    <a:ext uri="{FF2B5EF4-FFF2-40B4-BE49-F238E27FC236}">
                      <a16:creationId xmlns:a16="http://schemas.microsoft.com/office/drawing/2014/main" id="{9119D307-327E-445F-C66F-8588B9F33AE4}"/>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28" name="テキスト ボックス 27">
                  <a:extLst>
                    <a:ext uri="{FF2B5EF4-FFF2-40B4-BE49-F238E27FC236}">
                      <a16:creationId xmlns:a16="http://schemas.microsoft.com/office/drawing/2014/main" id="{728C80B5-C72C-89BE-9C2F-2E4ACD0BAEEF}"/>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rgbClr val="FF0000"/>
                      </a:solidFill>
                    </a:rPr>
                    <a:t>連絡はＤＭ</a:t>
                  </a:r>
                  <a:r>
                    <a:rPr kumimoji="1" lang="ja-JP" altLang="en-US" sz="1800" b="1" dirty="0">
                      <a:solidFill>
                        <a:schemeClr val="tx1"/>
                      </a:solidFill>
                    </a:rPr>
                    <a:t>で♪</a:t>
                  </a:r>
                  <a:endParaRPr kumimoji="1" lang="en-US" altLang="ja-JP" sz="1800" b="1" dirty="0">
                    <a:solidFill>
                      <a:schemeClr val="tx1"/>
                    </a:solidFill>
                  </a:endParaRPr>
                </a:p>
                <a:p>
                  <a:endParaRPr kumimoji="1" lang="en-US" altLang="ja-JP" sz="900" b="1" dirty="0">
                    <a:solidFill>
                      <a:schemeClr val="tx1"/>
                    </a:solidFill>
                  </a:endParaRPr>
                </a:p>
              </p:txBody>
            </p:sp>
            <p:sp>
              <p:nvSpPr>
                <p:cNvPr id="29" name="楕円 28">
                  <a:extLst>
                    <a:ext uri="{FF2B5EF4-FFF2-40B4-BE49-F238E27FC236}">
                      <a16:creationId xmlns:a16="http://schemas.microsoft.com/office/drawing/2014/main" id="{D5B2F642-73AC-DCD1-DA35-A4019D33454D}"/>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10E0927-1E76-AA75-127B-16842D8850DD}"/>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31" name="テキスト ボックス 30">
                  <a:extLst>
                    <a:ext uri="{FF2B5EF4-FFF2-40B4-BE49-F238E27FC236}">
                      <a16:creationId xmlns:a16="http://schemas.microsoft.com/office/drawing/2014/main" id="{D04CECFF-0546-0861-BA89-D15FF3ADA63E}"/>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
            <p:nvSpPr>
              <p:cNvPr id="6" name="テキスト ボックス 5">
                <a:extLst>
                  <a:ext uri="{FF2B5EF4-FFF2-40B4-BE49-F238E27FC236}">
                    <a16:creationId xmlns:a16="http://schemas.microsoft.com/office/drawing/2014/main" id="{D6D0A8C0-5636-25DF-A806-648946006933}"/>
                  </a:ext>
                </a:extLst>
              </p:cNvPr>
              <p:cNvSpPr txBox="1"/>
              <p:nvPr/>
            </p:nvSpPr>
            <p:spPr>
              <a:xfrm>
                <a:off x="7536750" y="1200373"/>
                <a:ext cx="670954" cy="215444"/>
              </a:xfrm>
              <a:prstGeom prst="rect">
                <a:avLst/>
              </a:prstGeom>
              <a:noFill/>
            </p:spPr>
            <p:txBody>
              <a:bodyPr wrap="square" rtlCol="0">
                <a:spAutoFit/>
              </a:bodyPr>
              <a:lstStyle/>
              <a:p>
                <a:r>
                  <a:rPr kumimoji="1" lang="ja-JP" altLang="en-US" sz="800" dirty="0"/>
                  <a:t>  ぼ  しゅう</a:t>
                </a:r>
              </a:p>
            </p:txBody>
          </p:sp>
          <p:sp>
            <p:nvSpPr>
              <p:cNvPr id="7" name="テキスト ボックス 6">
                <a:extLst>
                  <a:ext uri="{FF2B5EF4-FFF2-40B4-BE49-F238E27FC236}">
                    <a16:creationId xmlns:a16="http://schemas.microsoft.com/office/drawing/2014/main" id="{42D9BB9C-98FA-3C7B-55BC-866E8C34538C}"/>
                  </a:ext>
                </a:extLst>
              </p:cNvPr>
              <p:cNvSpPr txBox="1"/>
              <p:nvPr/>
            </p:nvSpPr>
            <p:spPr>
              <a:xfrm>
                <a:off x="5997176" y="1861629"/>
                <a:ext cx="2249486" cy="215444"/>
              </a:xfrm>
              <a:prstGeom prst="rect">
                <a:avLst/>
              </a:prstGeom>
              <a:noFill/>
            </p:spPr>
            <p:txBody>
              <a:bodyPr wrap="square" rtlCol="0">
                <a:spAutoFit/>
              </a:bodyPr>
              <a:lstStyle/>
              <a:p>
                <a:r>
                  <a:rPr kumimoji="1" lang="ja-JP" altLang="en-US" sz="800" dirty="0"/>
                  <a:t>  に    もつ          う　　　　　 と　　　　　　　 はこ</a:t>
                </a:r>
              </a:p>
            </p:txBody>
          </p:sp>
          <p:sp>
            <p:nvSpPr>
              <p:cNvPr id="8" name="テキスト ボックス 7">
                <a:extLst>
                  <a:ext uri="{FF2B5EF4-FFF2-40B4-BE49-F238E27FC236}">
                    <a16:creationId xmlns:a16="http://schemas.microsoft.com/office/drawing/2014/main" id="{20E4D687-10BA-F010-82F4-171E2E0D10BF}"/>
                  </a:ext>
                </a:extLst>
              </p:cNvPr>
              <p:cNvSpPr txBox="1"/>
              <p:nvPr/>
            </p:nvSpPr>
            <p:spPr>
              <a:xfrm>
                <a:off x="5992620" y="2276338"/>
                <a:ext cx="2249486" cy="215444"/>
              </a:xfrm>
              <a:prstGeom prst="rect">
                <a:avLst/>
              </a:prstGeom>
              <a:noFill/>
            </p:spPr>
            <p:txBody>
              <a:bodyPr wrap="square" rtlCol="0">
                <a:spAutoFit/>
              </a:bodyPr>
              <a:lstStyle/>
              <a:p>
                <a:r>
                  <a:rPr kumimoji="1" lang="ja-JP" altLang="en-US" sz="800" dirty="0"/>
                  <a:t>  にち  じ          ば　 しょ　　　　 　し　てい　か</a:t>
                </a:r>
              </a:p>
            </p:txBody>
          </p:sp>
          <p:sp>
            <p:nvSpPr>
              <p:cNvPr id="9" name="テキスト ボックス 8">
                <a:extLst>
                  <a:ext uri="{FF2B5EF4-FFF2-40B4-BE49-F238E27FC236}">
                    <a16:creationId xmlns:a16="http://schemas.microsoft.com/office/drawing/2014/main" id="{6D760C18-F115-CC0F-2D6B-9EB6AD490D3A}"/>
                  </a:ext>
                </a:extLst>
              </p:cNvPr>
              <p:cNvSpPr txBox="1"/>
              <p:nvPr/>
            </p:nvSpPr>
            <p:spPr>
              <a:xfrm>
                <a:off x="5992620" y="2673745"/>
                <a:ext cx="2249486" cy="215444"/>
              </a:xfrm>
              <a:prstGeom prst="rect">
                <a:avLst/>
              </a:prstGeom>
              <a:noFill/>
            </p:spPr>
            <p:txBody>
              <a:bodyPr wrap="square" rtlCol="0">
                <a:spAutoFit/>
              </a:bodyPr>
              <a:lstStyle/>
              <a:p>
                <a:r>
                  <a:rPr kumimoji="1" lang="ja-JP" altLang="en-US" sz="800" dirty="0"/>
                  <a:t>  たん　じ　かん         こう  しゅうにゅう</a:t>
                </a:r>
              </a:p>
            </p:txBody>
          </p:sp>
          <p:sp>
            <p:nvSpPr>
              <p:cNvPr id="10" name="テキスト ボックス 9">
                <a:extLst>
                  <a:ext uri="{FF2B5EF4-FFF2-40B4-BE49-F238E27FC236}">
                    <a16:creationId xmlns:a16="http://schemas.microsoft.com/office/drawing/2014/main" id="{A708A0EF-0F03-35F7-E8F1-AC7343F1C90B}"/>
                  </a:ext>
                </a:extLst>
              </p:cNvPr>
              <p:cNvSpPr txBox="1"/>
              <p:nvPr/>
            </p:nvSpPr>
            <p:spPr>
              <a:xfrm>
                <a:off x="5970367" y="3079325"/>
                <a:ext cx="2249486" cy="215444"/>
              </a:xfrm>
              <a:prstGeom prst="rect">
                <a:avLst/>
              </a:prstGeom>
              <a:noFill/>
            </p:spPr>
            <p:txBody>
              <a:bodyPr wrap="square" rtlCol="0">
                <a:spAutoFit/>
              </a:bodyPr>
              <a:lstStyle/>
              <a:p>
                <a:r>
                  <a:rPr kumimoji="1" lang="ja-JP" altLang="en-US" sz="800" dirty="0"/>
                  <a:t>  さい  てい      まん　えん　し　きゅう</a:t>
                </a:r>
                <a:endParaRPr kumimoji="1" lang="en-US" altLang="ja-JP" sz="800" dirty="0"/>
              </a:p>
            </p:txBody>
          </p:sp>
          <p:sp>
            <p:nvSpPr>
              <p:cNvPr id="21" name="テキスト ボックス 20">
                <a:extLst>
                  <a:ext uri="{FF2B5EF4-FFF2-40B4-BE49-F238E27FC236}">
                    <a16:creationId xmlns:a16="http://schemas.microsoft.com/office/drawing/2014/main" id="{95BF34C6-96A6-D779-EDC1-0A75886255A9}"/>
                  </a:ext>
                </a:extLst>
              </p:cNvPr>
              <p:cNvSpPr txBox="1"/>
              <p:nvPr/>
            </p:nvSpPr>
            <p:spPr>
              <a:xfrm>
                <a:off x="6737183" y="3500398"/>
                <a:ext cx="715137" cy="215444"/>
              </a:xfrm>
              <a:prstGeom prst="rect">
                <a:avLst/>
              </a:prstGeom>
              <a:noFill/>
            </p:spPr>
            <p:txBody>
              <a:bodyPr wrap="square" rtlCol="0">
                <a:spAutoFit/>
              </a:bodyPr>
              <a:lstStyle/>
              <a:p>
                <a:r>
                  <a:rPr kumimoji="1" lang="ja-JP" altLang="en-US" sz="800" dirty="0"/>
                  <a:t>　あん けん</a:t>
                </a:r>
                <a:endParaRPr kumimoji="1" lang="en-US" altLang="ja-JP" sz="800" dirty="0"/>
              </a:p>
            </p:txBody>
          </p:sp>
          <p:sp>
            <p:nvSpPr>
              <p:cNvPr id="22" name="テキスト ボックス 21">
                <a:extLst>
                  <a:ext uri="{FF2B5EF4-FFF2-40B4-BE49-F238E27FC236}">
                    <a16:creationId xmlns:a16="http://schemas.microsoft.com/office/drawing/2014/main" id="{A7AD66B8-B1F9-7ADA-4AEE-3839B3CA6F69}"/>
                  </a:ext>
                </a:extLst>
              </p:cNvPr>
              <p:cNvSpPr txBox="1"/>
              <p:nvPr/>
            </p:nvSpPr>
            <p:spPr>
              <a:xfrm>
                <a:off x="5963856" y="3885024"/>
                <a:ext cx="1416456" cy="215444"/>
              </a:xfrm>
              <a:prstGeom prst="rect">
                <a:avLst/>
              </a:prstGeom>
              <a:noFill/>
            </p:spPr>
            <p:txBody>
              <a:bodyPr wrap="square" rtlCol="0">
                <a:spAutoFit/>
              </a:bodyPr>
              <a:lstStyle/>
              <a:p>
                <a:r>
                  <a:rPr kumimoji="1" lang="ja-JP" altLang="en-US" sz="800" dirty="0"/>
                  <a:t>    き   ぼう   しゃ   た   すう</a:t>
                </a:r>
                <a:endParaRPr kumimoji="1" lang="en-US" altLang="ja-JP" sz="800" dirty="0"/>
              </a:p>
            </p:txBody>
          </p:sp>
          <p:sp>
            <p:nvSpPr>
              <p:cNvPr id="23" name="テキスト ボックス 22">
                <a:extLst>
                  <a:ext uri="{FF2B5EF4-FFF2-40B4-BE49-F238E27FC236}">
                    <a16:creationId xmlns:a16="http://schemas.microsoft.com/office/drawing/2014/main" id="{CBE471BD-9E6C-1FE9-0477-9E372B1E108F}"/>
                  </a:ext>
                </a:extLst>
              </p:cNvPr>
              <p:cNvSpPr txBox="1"/>
              <p:nvPr/>
            </p:nvSpPr>
            <p:spPr>
              <a:xfrm>
                <a:off x="7281840" y="3891441"/>
                <a:ext cx="1416456" cy="215444"/>
              </a:xfrm>
              <a:prstGeom prst="rect">
                <a:avLst/>
              </a:prstGeom>
              <a:noFill/>
            </p:spPr>
            <p:txBody>
              <a:bodyPr wrap="square" rtlCol="0">
                <a:spAutoFit/>
              </a:bodyPr>
              <a:lstStyle/>
              <a:p>
                <a:r>
                  <a:rPr kumimoji="1" lang="ja-JP" altLang="en-US" sz="800" dirty="0"/>
                  <a:t>    はや  　　　もの　が</a:t>
                </a:r>
                <a:endParaRPr kumimoji="1" lang="en-US" altLang="ja-JP" sz="800" dirty="0"/>
              </a:p>
            </p:txBody>
          </p:sp>
          <p:sp>
            <p:nvSpPr>
              <p:cNvPr id="24" name="テキスト ボックス 23">
                <a:extLst>
                  <a:ext uri="{FF2B5EF4-FFF2-40B4-BE49-F238E27FC236}">
                    <a16:creationId xmlns:a16="http://schemas.microsoft.com/office/drawing/2014/main" id="{A4ACA968-0C22-53DD-3F7C-612CBC67CA90}"/>
                  </a:ext>
                </a:extLst>
              </p:cNvPr>
              <p:cNvSpPr txBox="1"/>
              <p:nvPr/>
            </p:nvSpPr>
            <p:spPr>
              <a:xfrm>
                <a:off x="6941864" y="4894682"/>
                <a:ext cx="1793198" cy="184666"/>
              </a:xfrm>
              <a:prstGeom prst="rect">
                <a:avLst/>
              </a:prstGeom>
              <a:noFill/>
            </p:spPr>
            <p:txBody>
              <a:bodyPr wrap="square" rtlCol="0">
                <a:spAutoFit/>
              </a:bodyPr>
              <a:lstStyle/>
              <a:p>
                <a:r>
                  <a:rPr kumimoji="1" lang="ja-JP" altLang="en-US" sz="600" dirty="0"/>
                  <a:t>こうしゅうにゅう　　　　　　　かね　　　 たん  じ　かん</a:t>
                </a:r>
                <a:endParaRPr kumimoji="1" lang="en-US" altLang="ja-JP" sz="600" dirty="0"/>
              </a:p>
            </p:txBody>
          </p:sp>
          <p:sp>
            <p:nvSpPr>
              <p:cNvPr id="25" name="テキスト ボックス 24">
                <a:extLst>
                  <a:ext uri="{FF2B5EF4-FFF2-40B4-BE49-F238E27FC236}">
                    <a16:creationId xmlns:a16="http://schemas.microsoft.com/office/drawing/2014/main" id="{CC833375-D069-2D67-FD86-B581F80AB19A}"/>
                  </a:ext>
                </a:extLst>
              </p:cNvPr>
              <p:cNvSpPr txBox="1"/>
              <p:nvPr/>
            </p:nvSpPr>
            <p:spPr>
              <a:xfrm>
                <a:off x="5997176" y="4312514"/>
                <a:ext cx="1416456" cy="215444"/>
              </a:xfrm>
              <a:prstGeom prst="rect">
                <a:avLst/>
              </a:prstGeom>
              <a:noFill/>
            </p:spPr>
            <p:txBody>
              <a:bodyPr wrap="square" rtlCol="0">
                <a:spAutoFit/>
              </a:bodyPr>
              <a:lstStyle/>
              <a:p>
                <a:r>
                  <a:rPr kumimoji="1" lang="ja-JP" altLang="en-US" sz="800" dirty="0">
                    <a:solidFill>
                      <a:srgbClr val="FF0000"/>
                    </a:solidFill>
                  </a:rPr>
                  <a:t>  れん らく</a:t>
                </a:r>
                <a:endParaRPr kumimoji="1" lang="en-US" altLang="ja-JP" sz="800" dirty="0">
                  <a:solidFill>
                    <a:srgbClr val="FF0000"/>
                  </a:solidFill>
                </a:endParaRPr>
              </a:p>
            </p:txBody>
          </p:sp>
        </p:grpSp>
        <p:sp>
          <p:nvSpPr>
            <p:cNvPr id="4" name="テキスト ボックス 3">
              <a:extLst>
                <a:ext uri="{FF2B5EF4-FFF2-40B4-BE49-F238E27FC236}">
                  <a16:creationId xmlns:a16="http://schemas.microsoft.com/office/drawing/2014/main" id="{BA4473BB-F9B0-51D2-80C8-B3DC90246CC7}"/>
                </a:ext>
              </a:extLst>
            </p:cNvPr>
            <p:cNvSpPr txBox="1"/>
            <p:nvPr/>
          </p:nvSpPr>
          <p:spPr>
            <a:xfrm>
              <a:off x="6056659" y="5448969"/>
              <a:ext cx="2861649" cy="184666"/>
            </a:xfrm>
            <a:prstGeom prst="rect">
              <a:avLst/>
            </a:prstGeom>
            <a:noFill/>
          </p:spPr>
          <p:txBody>
            <a:bodyPr wrap="square" rtlCol="0">
              <a:spAutoFit/>
            </a:bodyPr>
            <a:lstStyle/>
            <a:p>
              <a:r>
                <a:rPr kumimoji="1" lang="ja-JP" altLang="en-US" sz="600" dirty="0"/>
                <a:t>ご　 ご　　　　　　　　　　　　　　　　　　ねん　　 がつ       にち　　　　けん　　  ひょうじ　</a:t>
              </a:r>
              <a:endParaRPr kumimoji="1" lang="en-US" altLang="ja-JP" sz="600" dirty="0"/>
            </a:p>
          </p:txBody>
        </p:sp>
      </p:grpSp>
      <p:sp>
        <p:nvSpPr>
          <p:cNvPr id="89890" name="テキスト ボックス 89889">
            <a:extLst>
              <a:ext uri="{FF2B5EF4-FFF2-40B4-BE49-F238E27FC236}">
                <a16:creationId xmlns:a16="http://schemas.microsoft.com/office/drawing/2014/main" id="{81AE6EB2-6F59-E15E-54A9-312AE49539E6}"/>
              </a:ext>
            </a:extLst>
          </p:cNvPr>
          <p:cNvSpPr txBox="1"/>
          <p:nvPr/>
        </p:nvSpPr>
        <p:spPr>
          <a:xfrm>
            <a:off x="897773" y="768843"/>
            <a:ext cx="2954147" cy="253916"/>
          </a:xfrm>
          <a:prstGeom prst="rect">
            <a:avLst/>
          </a:prstGeom>
          <a:noFill/>
        </p:spPr>
        <p:txBody>
          <a:bodyPr wrap="square" rtlCol="0">
            <a:spAutoFit/>
          </a:bodyPr>
          <a:lstStyle/>
          <a:p>
            <a:r>
              <a:rPr kumimoji="1" lang="ja-JP" altLang="en-US" sz="1050" dirty="0">
                <a:solidFill>
                  <a:srgbClr val="134263"/>
                </a:solidFill>
                <a:effectLst/>
              </a:rPr>
              <a:t>れん   らく     しゅ   だん             れん  らく     さき</a:t>
            </a:r>
          </a:p>
        </p:txBody>
      </p:sp>
      <p:sp>
        <p:nvSpPr>
          <p:cNvPr id="89891" name="テキスト ボックス 89890">
            <a:extLst>
              <a:ext uri="{FF2B5EF4-FFF2-40B4-BE49-F238E27FC236}">
                <a16:creationId xmlns:a16="http://schemas.microsoft.com/office/drawing/2014/main" id="{634AD061-C1D0-C809-606B-5CEE41B86145}"/>
              </a:ext>
            </a:extLst>
          </p:cNvPr>
          <p:cNvSpPr txBox="1"/>
          <p:nvPr/>
        </p:nvSpPr>
        <p:spPr>
          <a:xfrm>
            <a:off x="863600" y="1282330"/>
            <a:ext cx="2762754" cy="253916"/>
          </a:xfrm>
          <a:prstGeom prst="rect">
            <a:avLst/>
          </a:prstGeom>
          <a:noFill/>
        </p:spPr>
        <p:txBody>
          <a:bodyPr wrap="square" rtlCol="0">
            <a:spAutoFit/>
          </a:bodyPr>
          <a:lstStyle/>
          <a:p>
            <a:r>
              <a:rPr kumimoji="1" lang="ja-JP" altLang="en-US" sz="1050" dirty="0">
                <a:solidFill>
                  <a:srgbClr val="FF0000"/>
                </a:solidFill>
                <a:effectLst/>
              </a:rPr>
              <a:t>おう     ぼ               れん   らく</a:t>
            </a:r>
          </a:p>
        </p:txBody>
      </p:sp>
      <p:sp>
        <p:nvSpPr>
          <p:cNvPr id="89892" name="テキスト ボックス 89891">
            <a:extLst>
              <a:ext uri="{FF2B5EF4-FFF2-40B4-BE49-F238E27FC236}">
                <a16:creationId xmlns:a16="http://schemas.microsoft.com/office/drawing/2014/main" id="{DD0FF58B-5460-8CC1-9C4F-071D6DCEEF71}"/>
              </a:ext>
            </a:extLst>
          </p:cNvPr>
          <p:cNvSpPr txBox="1"/>
          <p:nvPr/>
        </p:nvSpPr>
        <p:spPr>
          <a:xfrm>
            <a:off x="827584" y="2952186"/>
            <a:ext cx="4544886" cy="253916"/>
          </a:xfrm>
          <a:prstGeom prst="rect">
            <a:avLst/>
          </a:prstGeom>
          <a:noFill/>
        </p:spPr>
        <p:txBody>
          <a:bodyPr wrap="square" rtlCol="0">
            <a:spAutoFit/>
          </a:bodyPr>
          <a:lstStyle/>
          <a:p>
            <a:r>
              <a:rPr kumimoji="1" lang="ja-JP" altLang="en-US" sz="1050" dirty="0">
                <a:solidFill>
                  <a:srgbClr val="FF0000"/>
                </a:solidFill>
                <a:effectLst/>
              </a:rPr>
              <a:t>  とく    めい  せい             たか                                                       し     よう </a:t>
            </a:r>
          </a:p>
        </p:txBody>
      </p:sp>
      <p:sp>
        <p:nvSpPr>
          <p:cNvPr id="89893" name="テキスト ボックス 89892">
            <a:extLst>
              <a:ext uri="{FF2B5EF4-FFF2-40B4-BE49-F238E27FC236}">
                <a16:creationId xmlns:a16="http://schemas.microsoft.com/office/drawing/2014/main" id="{04E7FE63-98FF-7FDA-6A19-F60DC4B4E880}"/>
              </a:ext>
            </a:extLst>
          </p:cNvPr>
          <p:cNvSpPr txBox="1"/>
          <p:nvPr/>
        </p:nvSpPr>
        <p:spPr>
          <a:xfrm>
            <a:off x="1043608" y="1802694"/>
            <a:ext cx="1844269" cy="184666"/>
          </a:xfrm>
          <a:prstGeom prst="rect">
            <a:avLst/>
          </a:prstGeom>
          <a:noFill/>
        </p:spPr>
        <p:txBody>
          <a:bodyPr wrap="square" rtlCol="0">
            <a:spAutoFit/>
          </a:bodyPr>
          <a:lstStyle/>
          <a:p>
            <a:r>
              <a:rPr kumimoji="1" lang="ja-JP" altLang="en-US" sz="600" dirty="0">
                <a:effectLst/>
              </a:rPr>
              <a:t>おう      ぼ                  れん    らく　　ほう      ほう</a:t>
            </a:r>
            <a:endParaRPr kumimoji="1" lang="en-US" altLang="ja-JP" sz="600" dirty="0">
              <a:effectLst/>
            </a:endParaRPr>
          </a:p>
        </p:txBody>
      </p:sp>
      <p:sp>
        <p:nvSpPr>
          <p:cNvPr id="89894" name="テキスト ボックス 89893">
            <a:extLst>
              <a:ext uri="{FF2B5EF4-FFF2-40B4-BE49-F238E27FC236}">
                <a16:creationId xmlns:a16="http://schemas.microsoft.com/office/drawing/2014/main" id="{82554D5B-4EF6-BCBF-4B40-C4DB10FAAFDC}"/>
              </a:ext>
            </a:extLst>
          </p:cNvPr>
          <p:cNvSpPr txBox="1"/>
          <p:nvPr/>
        </p:nvSpPr>
        <p:spPr>
          <a:xfrm>
            <a:off x="2244977" y="2094140"/>
            <a:ext cx="3479151" cy="184666"/>
          </a:xfrm>
          <a:prstGeom prst="rect">
            <a:avLst/>
          </a:prstGeom>
          <a:noFill/>
        </p:spPr>
        <p:txBody>
          <a:bodyPr wrap="square" rtlCol="0">
            <a:spAutoFit/>
          </a:bodyPr>
          <a:lstStyle/>
          <a:p>
            <a:r>
              <a:rPr kumimoji="1" lang="ja-JP" altLang="en-US" sz="600" dirty="0">
                <a:effectLst/>
              </a:rPr>
              <a:t>ば     あい                                                                     はっ      せい                                     あい      て</a:t>
            </a:r>
            <a:endParaRPr kumimoji="1" lang="en-US" altLang="ja-JP" sz="600" dirty="0">
              <a:effectLst/>
            </a:endParaRPr>
          </a:p>
        </p:txBody>
      </p:sp>
      <p:sp>
        <p:nvSpPr>
          <p:cNvPr id="89895" name="テキスト ボックス 89894">
            <a:extLst>
              <a:ext uri="{FF2B5EF4-FFF2-40B4-BE49-F238E27FC236}">
                <a16:creationId xmlns:a16="http://schemas.microsoft.com/office/drawing/2014/main" id="{111FBF37-860D-BD59-0712-7193EBA739AB}"/>
              </a:ext>
            </a:extLst>
          </p:cNvPr>
          <p:cNvSpPr txBox="1"/>
          <p:nvPr/>
        </p:nvSpPr>
        <p:spPr>
          <a:xfrm>
            <a:off x="1965742" y="2363660"/>
            <a:ext cx="3479151" cy="184666"/>
          </a:xfrm>
          <a:prstGeom prst="rect">
            <a:avLst/>
          </a:prstGeom>
          <a:noFill/>
        </p:spPr>
        <p:txBody>
          <a:bodyPr wrap="square" rtlCol="0">
            <a:spAutoFit/>
          </a:bodyPr>
          <a:lstStyle/>
          <a:p>
            <a:r>
              <a:rPr kumimoji="1" lang="ja-JP" altLang="en-US" sz="600" dirty="0">
                <a:effectLst/>
              </a:rPr>
              <a:t>さく　　　じょ　　　　　　　　　　　　に　　　　　　　　　　　　　　　　　　　　　　　　　か　　 のう     せい</a:t>
            </a:r>
            <a:endParaRPr kumimoji="1" lang="en-US" altLang="ja-JP" sz="600" dirty="0">
              <a:effectLst/>
            </a:endParaRPr>
          </a:p>
        </p:txBody>
      </p:sp>
      <p:sp>
        <p:nvSpPr>
          <p:cNvPr id="89896" name="テキスト ボックス 89895">
            <a:extLst>
              <a:ext uri="{FF2B5EF4-FFF2-40B4-BE49-F238E27FC236}">
                <a16:creationId xmlns:a16="http://schemas.microsoft.com/office/drawing/2014/main" id="{E4269EBE-595C-C0E7-8FB7-D5E2A700D129}"/>
              </a:ext>
            </a:extLst>
          </p:cNvPr>
          <p:cNvSpPr txBox="1"/>
          <p:nvPr/>
        </p:nvSpPr>
        <p:spPr>
          <a:xfrm>
            <a:off x="1043608" y="3475834"/>
            <a:ext cx="4845585" cy="184666"/>
          </a:xfrm>
          <a:prstGeom prst="rect">
            <a:avLst/>
          </a:prstGeom>
          <a:noFill/>
        </p:spPr>
        <p:txBody>
          <a:bodyPr wrap="square" rtlCol="0">
            <a:spAutoFit/>
          </a:bodyPr>
          <a:lstStyle/>
          <a:p>
            <a:r>
              <a:rPr kumimoji="1" lang="ja-JP" altLang="en-US" sz="600" dirty="0">
                <a:effectLst/>
              </a:rPr>
              <a:t> いっ     てい      じ       かん              けい       か                                                                                                り      れき                さく      じょ</a:t>
            </a:r>
            <a:endParaRPr kumimoji="1" lang="en-US" altLang="ja-JP" sz="600" dirty="0">
              <a:effectLst/>
            </a:endParaRPr>
          </a:p>
        </p:txBody>
      </p:sp>
      <p:sp>
        <p:nvSpPr>
          <p:cNvPr id="89897" name="テキスト ボックス 89896">
            <a:extLst>
              <a:ext uri="{FF2B5EF4-FFF2-40B4-BE49-F238E27FC236}">
                <a16:creationId xmlns:a16="http://schemas.microsoft.com/office/drawing/2014/main" id="{2FAD4100-6A08-B6AE-D46A-5942FAF890F3}"/>
              </a:ext>
            </a:extLst>
          </p:cNvPr>
          <p:cNvSpPr txBox="1"/>
          <p:nvPr/>
        </p:nvSpPr>
        <p:spPr>
          <a:xfrm>
            <a:off x="2411760" y="3786931"/>
            <a:ext cx="3384376" cy="184666"/>
          </a:xfrm>
          <a:prstGeom prst="rect">
            <a:avLst/>
          </a:prstGeom>
          <a:noFill/>
        </p:spPr>
        <p:txBody>
          <a:bodyPr wrap="square" rtlCol="0">
            <a:spAutoFit/>
          </a:bodyPr>
          <a:lstStyle/>
          <a:p>
            <a:r>
              <a:rPr kumimoji="1" lang="ja-JP" altLang="en-US" sz="600" dirty="0">
                <a:effectLst/>
              </a:rPr>
              <a:t>とく        めい  せい                たか                                                            れん   らく      しゅ     だん</a:t>
            </a:r>
            <a:endParaRPr kumimoji="1" lang="en-US" altLang="ja-JP" sz="600" dirty="0">
              <a:effectLst/>
            </a:endParaRPr>
          </a:p>
        </p:txBody>
      </p:sp>
      <p:sp>
        <p:nvSpPr>
          <p:cNvPr id="89898" name="テキスト ボックス 89897">
            <a:extLst>
              <a:ext uri="{FF2B5EF4-FFF2-40B4-BE49-F238E27FC236}">
                <a16:creationId xmlns:a16="http://schemas.microsoft.com/office/drawing/2014/main" id="{F2B0241E-1164-4979-E36D-F1F150EC7A85}"/>
              </a:ext>
            </a:extLst>
          </p:cNvPr>
          <p:cNvSpPr txBox="1"/>
          <p:nvPr/>
        </p:nvSpPr>
        <p:spPr>
          <a:xfrm>
            <a:off x="1763686" y="4061960"/>
            <a:ext cx="4032449" cy="184666"/>
          </a:xfrm>
          <a:prstGeom prst="rect">
            <a:avLst/>
          </a:prstGeom>
          <a:noFill/>
        </p:spPr>
        <p:txBody>
          <a:bodyPr wrap="square" rtlCol="0">
            <a:spAutoFit/>
          </a:bodyPr>
          <a:lstStyle/>
          <a:p>
            <a:r>
              <a:rPr kumimoji="1" lang="ja-JP" altLang="en-US" sz="600" dirty="0">
                <a:effectLst/>
              </a:rPr>
              <a:t>し       てい                                                             ば　　あい　　　　　　　　　　　はん　 ざい</a:t>
            </a:r>
            <a:endParaRPr kumimoji="1" lang="en-US" altLang="ja-JP" sz="600" dirty="0">
              <a:effectLst/>
            </a:endParaRPr>
          </a:p>
        </p:txBody>
      </p:sp>
      <p:sp>
        <p:nvSpPr>
          <p:cNvPr id="89899" name="テキスト ボックス 89898">
            <a:extLst>
              <a:ext uri="{FF2B5EF4-FFF2-40B4-BE49-F238E27FC236}">
                <a16:creationId xmlns:a16="http://schemas.microsoft.com/office/drawing/2014/main" id="{466A2F47-150B-8F62-A5B3-C91E5BE516AD}"/>
              </a:ext>
            </a:extLst>
          </p:cNvPr>
          <p:cNvSpPr txBox="1"/>
          <p:nvPr/>
        </p:nvSpPr>
        <p:spPr>
          <a:xfrm>
            <a:off x="1043608" y="4321768"/>
            <a:ext cx="4032449" cy="184666"/>
          </a:xfrm>
          <a:prstGeom prst="rect">
            <a:avLst/>
          </a:prstGeom>
          <a:noFill/>
        </p:spPr>
        <p:txBody>
          <a:bodyPr wrap="square" rtlCol="0">
            <a:spAutoFit/>
          </a:bodyPr>
          <a:lstStyle/>
          <a:p>
            <a:r>
              <a:rPr kumimoji="1" lang="ja-JP" altLang="en-US" sz="600" dirty="0">
                <a:effectLst/>
              </a:rPr>
              <a:t>　　　　　　　　　　　　　 　か      のう      せい</a:t>
            </a:r>
            <a:endParaRPr kumimoji="1" lang="en-US" altLang="ja-JP" sz="600" dirty="0">
              <a:effectLst/>
            </a:endParaRPr>
          </a:p>
        </p:txBody>
      </p:sp>
      <p:sp>
        <p:nvSpPr>
          <p:cNvPr id="89900" name="テキスト ボックス 89899">
            <a:extLst>
              <a:ext uri="{FF2B5EF4-FFF2-40B4-BE49-F238E27FC236}">
                <a16:creationId xmlns:a16="http://schemas.microsoft.com/office/drawing/2014/main" id="{1C049C1C-6D2D-194D-EE1A-6D5964810D76}"/>
              </a:ext>
            </a:extLst>
          </p:cNvPr>
          <p:cNvSpPr txBox="1"/>
          <p:nvPr/>
        </p:nvSpPr>
        <p:spPr>
          <a:xfrm>
            <a:off x="1168457" y="5006070"/>
            <a:ext cx="4032449" cy="184666"/>
          </a:xfrm>
          <a:prstGeom prst="rect">
            <a:avLst/>
          </a:prstGeom>
          <a:noFill/>
        </p:spPr>
        <p:txBody>
          <a:bodyPr wrap="square" rtlCol="0">
            <a:spAutoFit/>
          </a:bodyPr>
          <a:lstStyle/>
          <a:p>
            <a:r>
              <a:rPr kumimoji="1" lang="ja-JP" altLang="en-US" sz="600" dirty="0">
                <a:solidFill>
                  <a:srgbClr val="FF0000"/>
                </a:solidFill>
                <a:effectLst/>
              </a:rPr>
              <a:t>ぼ     しゅう                                                                       とく     めい         りゅう   どう      がた     はん   ざい</a:t>
            </a:r>
            <a:endParaRPr kumimoji="1" lang="en-US" altLang="ja-JP" sz="600" dirty="0">
              <a:solidFill>
                <a:srgbClr val="FF0000"/>
              </a:solidFill>
              <a:effectLst/>
            </a:endParaRPr>
          </a:p>
        </p:txBody>
      </p:sp>
      <p:sp>
        <p:nvSpPr>
          <p:cNvPr id="89901" name="テキスト ボックス 89900">
            <a:extLst>
              <a:ext uri="{FF2B5EF4-FFF2-40B4-BE49-F238E27FC236}">
                <a16:creationId xmlns:a16="http://schemas.microsoft.com/office/drawing/2014/main" id="{B35C2390-66CE-D465-AD62-0DC334EB7D90}"/>
              </a:ext>
            </a:extLst>
          </p:cNvPr>
          <p:cNvSpPr txBox="1"/>
          <p:nvPr/>
        </p:nvSpPr>
        <p:spPr>
          <a:xfrm>
            <a:off x="1168457" y="5302988"/>
            <a:ext cx="4032449" cy="184666"/>
          </a:xfrm>
          <a:prstGeom prst="rect">
            <a:avLst/>
          </a:prstGeom>
          <a:noFill/>
        </p:spPr>
        <p:txBody>
          <a:bodyPr wrap="square" rtlCol="0">
            <a:spAutoFit/>
          </a:bodyPr>
          <a:lstStyle/>
          <a:p>
            <a:r>
              <a:rPr kumimoji="1" lang="ja-JP" altLang="en-US" sz="600" dirty="0">
                <a:solidFill>
                  <a:srgbClr val="FF0000"/>
                </a:solidFill>
                <a:effectLst/>
              </a:rPr>
              <a:t>しゅう　だん　　　　　　　　　　　　　　そ　　　しき　　てき　　　　　　はん　ざい　　　　　　　 か     のう      せい</a:t>
            </a:r>
            <a:endParaRPr kumimoji="1" lang="en-US" altLang="ja-JP" sz="600" dirty="0">
              <a:solidFill>
                <a:srgbClr val="FF0000"/>
              </a:solidFill>
              <a:effectLst/>
            </a:endParaRPr>
          </a:p>
        </p:txBody>
      </p:sp>
      <p:sp>
        <p:nvSpPr>
          <p:cNvPr id="89902" name="テキスト ボックス 89901">
            <a:extLst>
              <a:ext uri="{FF2B5EF4-FFF2-40B4-BE49-F238E27FC236}">
                <a16:creationId xmlns:a16="http://schemas.microsoft.com/office/drawing/2014/main" id="{200129D6-490C-1557-E8F7-0C02C489BF5C}"/>
              </a:ext>
            </a:extLst>
          </p:cNvPr>
          <p:cNvSpPr txBox="1"/>
          <p:nvPr/>
        </p:nvSpPr>
        <p:spPr>
          <a:xfrm>
            <a:off x="539552" y="-80092"/>
            <a:ext cx="5517108" cy="276999"/>
          </a:xfrm>
          <a:prstGeom prst="rect">
            <a:avLst/>
          </a:prstGeom>
          <a:noFill/>
        </p:spPr>
        <p:txBody>
          <a:bodyPr wrap="square" rtlCol="0">
            <a:spAutoFit/>
          </a:bodyPr>
          <a:lstStyle/>
          <a:p>
            <a:r>
              <a:rPr kumimoji="1" lang="ja-JP" altLang="en-US" sz="1200" dirty="0">
                <a:solidFill>
                  <a:schemeClr val="bg1"/>
                </a:solidFill>
              </a:rPr>
              <a:t> やみ                                           ぼ     しゅう                  み      やぶ</a:t>
            </a:r>
          </a:p>
        </p:txBody>
      </p:sp>
    </p:spTree>
    <p:extLst>
      <p:ext uri="{BB962C8B-B14F-4D97-AF65-F5344CB8AC3E}">
        <p14:creationId xmlns:p14="http://schemas.microsoft.com/office/powerpoint/2010/main" val="335102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④考えてみよう！</a:t>
              </a:r>
            </a:p>
          </p:txBody>
        </p:sp>
      </p:grpSp>
      <p:sp>
        <p:nvSpPr>
          <p:cNvPr id="16" name="正方形/長方形 15"/>
          <p:cNvSpPr/>
          <p:nvPr/>
        </p:nvSpPr>
        <p:spPr>
          <a:xfrm>
            <a:off x="215008" y="1671604"/>
            <a:ext cx="5594400" cy="2308324"/>
          </a:xfrm>
          <a:prstGeom prst="rect">
            <a:avLst/>
          </a:prstGeom>
          <a:noFill/>
        </p:spPr>
        <p:txBody>
          <a:bodyPr wrap="square">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もしも、闇バイトに</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応募をしてしまうと</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どうなるのだろう？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Ｑ．３</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grpSp>
        <p:nvGrpSpPr>
          <p:cNvPr id="2" name="グループ化 1">
            <a:extLst>
              <a:ext uri="{FF2B5EF4-FFF2-40B4-BE49-F238E27FC236}">
                <a16:creationId xmlns:a16="http://schemas.microsoft.com/office/drawing/2014/main" id="{B316457F-F0C9-4351-2263-600B9D706040}"/>
              </a:ext>
            </a:extLst>
          </p:cNvPr>
          <p:cNvGrpSpPr/>
          <p:nvPr/>
        </p:nvGrpSpPr>
        <p:grpSpPr>
          <a:xfrm>
            <a:off x="5306575" y="908797"/>
            <a:ext cx="4240097" cy="5474758"/>
            <a:chOff x="5306575" y="908797"/>
            <a:chExt cx="4240097" cy="5474758"/>
          </a:xfrm>
        </p:grpSpPr>
        <p:grpSp>
          <p:nvGrpSpPr>
            <p:cNvPr id="23" name="グループ化 22">
              <a:extLst>
                <a:ext uri="{FF2B5EF4-FFF2-40B4-BE49-F238E27FC236}">
                  <a16:creationId xmlns:a16="http://schemas.microsoft.com/office/drawing/2014/main" id="{1974BB3A-934A-9E76-182E-9573F22A026D}"/>
                </a:ext>
              </a:extLst>
            </p:cNvPr>
            <p:cNvGrpSpPr/>
            <p:nvPr/>
          </p:nvGrpSpPr>
          <p:grpSpPr>
            <a:xfrm>
              <a:off x="5306575" y="908797"/>
              <a:ext cx="4240097" cy="5474758"/>
              <a:chOff x="5320697" y="1139543"/>
              <a:chExt cx="4240097" cy="5474758"/>
            </a:xfrm>
          </p:grpSpPr>
          <p:grpSp>
            <p:nvGrpSpPr>
              <p:cNvPr id="24" name="グループ化 23">
                <a:extLst>
                  <a:ext uri="{FF2B5EF4-FFF2-40B4-BE49-F238E27FC236}">
                    <a16:creationId xmlns:a16="http://schemas.microsoft.com/office/drawing/2014/main" id="{2137DFC3-37DE-AB5A-B3ED-4DF650BAB31F}"/>
                  </a:ext>
                </a:extLst>
              </p:cNvPr>
              <p:cNvGrpSpPr/>
              <p:nvPr/>
            </p:nvGrpSpPr>
            <p:grpSpPr>
              <a:xfrm>
                <a:off x="5320697" y="1139543"/>
                <a:ext cx="4240097" cy="5474758"/>
                <a:chOff x="5320697" y="868257"/>
                <a:chExt cx="4240097" cy="5474758"/>
              </a:xfrm>
            </p:grpSpPr>
            <p:pic>
              <p:nvPicPr>
                <p:cNvPr id="28" name="図 27">
                  <a:extLst>
                    <a:ext uri="{FF2B5EF4-FFF2-40B4-BE49-F238E27FC236}">
                      <a16:creationId xmlns:a16="http://schemas.microsoft.com/office/drawing/2014/main" id="{D46C0944-D330-96D7-F614-84F1D4BBC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29" name="正方形/長方形 28">
                  <a:extLst>
                    <a:ext uri="{FF2B5EF4-FFF2-40B4-BE49-F238E27FC236}">
                      <a16:creationId xmlns:a16="http://schemas.microsoft.com/office/drawing/2014/main" id="{69366429-2231-FEE8-6BB2-ED41E25467B4}"/>
                    </a:ext>
                  </a:extLst>
                </p:cNvPr>
                <p:cNvSpPr/>
                <p:nvPr/>
              </p:nvSpPr>
              <p:spPr>
                <a:xfrm>
                  <a:off x="5935372" y="1244489"/>
                  <a:ext cx="3029116" cy="46527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25" name="グループ化 24">
                <a:extLst>
                  <a:ext uri="{FF2B5EF4-FFF2-40B4-BE49-F238E27FC236}">
                    <a16:creationId xmlns:a16="http://schemas.microsoft.com/office/drawing/2014/main" id="{2DA16600-0E3B-BA34-674D-B8206CEFED0D}"/>
                  </a:ext>
                </a:extLst>
              </p:cNvPr>
              <p:cNvGrpSpPr/>
              <p:nvPr/>
            </p:nvGrpSpPr>
            <p:grpSpPr>
              <a:xfrm>
                <a:off x="5975775" y="3740181"/>
                <a:ext cx="2893941" cy="766877"/>
                <a:chOff x="5975927" y="3031413"/>
                <a:chExt cx="2485297" cy="516332"/>
              </a:xfrm>
            </p:grpSpPr>
            <p:sp>
              <p:nvSpPr>
                <p:cNvPr id="26" name="角丸四角形吹き出し 3">
                  <a:extLst>
                    <a:ext uri="{FF2B5EF4-FFF2-40B4-BE49-F238E27FC236}">
                      <a16:creationId xmlns:a16="http://schemas.microsoft.com/office/drawing/2014/main" id="{FF036962-1445-7EE8-57D5-2E85AA80B265}"/>
                    </a:ext>
                  </a:extLst>
                </p:cNvPr>
                <p:cNvSpPr/>
                <p:nvPr/>
              </p:nvSpPr>
              <p:spPr>
                <a:xfrm>
                  <a:off x="6500504" y="3044096"/>
                  <a:ext cx="1960720" cy="503649"/>
                </a:xfrm>
                <a:prstGeom prst="wedgeRoundRectCallout">
                  <a:avLst>
                    <a:gd name="adj1" fmla="val -57029"/>
                    <a:gd name="adj2" fmla="val -23263"/>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b="1" dirty="0">
                      <a:solidFill>
                        <a:schemeClr val="tx1"/>
                      </a:solidFill>
                    </a:rPr>
                    <a:t>身分証を写真に撮って送って</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ください。</a:t>
                  </a:r>
                  <a:endParaRPr kumimoji="1" lang="en-US" altLang="ja-JP" sz="1400" b="1" dirty="0">
                    <a:solidFill>
                      <a:schemeClr val="tx1"/>
                    </a:solidFill>
                  </a:endParaRPr>
                </a:p>
              </p:txBody>
            </p:sp>
            <p:sp>
              <p:nvSpPr>
                <p:cNvPr id="27" name="楕円 26">
                  <a:extLst>
                    <a:ext uri="{FF2B5EF4-FFF2-40B4-BE49-F238E27FC236}">
                      <a16:creationId xmlns:a16="http://schemas.microsoft.com/office/drawing/2014/main" id="{6E0293E4-D287-35ED-42E6-9776A7EE09F3}"/>
                    </a:ext>
                  </a:extLst>
                </p:cNvPr>
                <p:cNvSpPr/>
                <p:nvPr/>
              </p:nvSpPr>
              <p:spPr>
                <a:xfrm>
                  <a:off x="5975927" y="3031413"/>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grpSp>
          <p:nvGrpSpPr>
            <p:cNvPr id="30" name="グループ化 29">
              <a:extLst>
                <a:ext uri="{FF2B5EF4-FFF2-40B4-BE49-F238E27FC236}">
                  <a16:creationId xmlns:a16="http://schemas.microsoft.com/office/drawing/2014/main" id="{EE75DBF4-F9A1-8724-57C6-2B76C30E9CA0}"/>
                </a:ext>
              </a:extLst>
            </p:cNvPr>
            <p:cNvGrpSpPr/>
            <p:nvPr/>
          </p:nvGrpSpPr>
          <p:grpSpPr>
            <a:xfrm>
              <a:off x="6341442" y="4364405"/>
              <a:ext cx="2608555" cy="1251546"/>
              <a:chOff x="6104502" y="4388405"/>
              <a:chExt cx="2608555" cy="1251546"/>
            </a:xfrm>
          </p:grpSpPr>
          <p:grpSp>
            <p:nvGrpSpPr>
              <p:cNvPr id="31" name="グループ化 30">
                <a:extLst>
                  <a:ext uri="{FF2B5EF4-FFF2-40B4-BE49-F238E27FC236}">
                    <a16:creationId xmlns:a16="http://schemas.microsoft.com/office/drawing/2014/main" id="{E6121F8E-3899-6017-57D7-6480B57DEEF1}"/>
                  </a:ext>
                </a:extLst>
              </p:cNvPr>
              <p:cNvGrpSpPr/>
              <p:nvPr/>
            </p:nvGrpSpPr>
            <p:grpSpPr>
              <a:xfrm>
                <a:off x="6104502" y="4388405"/>
                <a:ext cx="2608555" cy="1251546"/>
                <a:chOff x="5655513" y="10195597"/>
                <a:chExt cx="2608555" cy="1251546"/>
              </a:xfrm>
              <a:solidFill>
                <a:schemeClr val="accent1">
                  <a:lumMod val="20000"/>
                  <a:lumOff val="80000"/>
                </a:schemeClr>
              </a:solidFill>
              <a:effectLst>
                <a:outerShdw blurRad="50800" dist="38100" dir="2700000" algn="tl" rotWithShape="0">
                  <a:srgbClr val="00B050">
                    <a:alpha val="40000"/>
                  </a:srgbClr>
                </a:outerShdw>
              </a:effectLst>
            </p:grpSpPr>
            <p:sp>
              <p:nvSpPr>
                <p:cNvPr id="89889" name="楕円 89888">
                  <a:extLst>
                    <a:ext uri="{FF2B5EF4-FFF2-40B4-BE49-F238E27FC236}">
                      <a16:creationId xmlns:a16="http://schemas.microsoft.com/office/drawing/2014/main" id="{DA8645B5-DB70-8D20-F6DE-8D8BEB4316BF}"/>
                    </a:ext>
                  </a:extLst>
                </p:cNvPr>
                <p:cNvSpPr/>
                <p:nvPr/>
              </p:nvSpPr>
              <p:spPr>
                <a:xfrm>
                  <a:off x="7848374" y="10208870"/>
                  <a:ext cx="415694" cy="392856"/>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89890" name="角丸四角形吹き出し 3">
                  <a:extLst>
                    <a:ext uri="{FF2B5EF4-FFF2-40B4-BE49-F238E27FC236}">
                      <a16:creationId xmlns:a16="http://schemas.microsoft.com/office/drawing/2014/main" id="{35B2D2C9-FC15-5717-629E-7EABB20FB215}"/>
                    </a:ext>
                  </a:extLst>
                </p:cNvPr>
                <p:cNvSpPr/>
                <p:nvPr/>
              </p:nvSpPr>
              <p:spPr>
                <a:xfrm>
                  <a:off x="5655513" y="10195597"/>
                  <a:ext cx="1993880" cy="1251546"/>
                </a:xfrm>
                <a:prstGeom prst="wedgeRoundRectCallout">
                  <a:avLst>
                    <a:gd name="adj1" fmla="val 59688"/>
                    <a:gd name="adj2" fmla="val -305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kumimoji="1" lang="en-US" altLang="ja-JP" sz="1600" b="1" dirty="0">
                    <a:solidFill>
                      <a:schemeClr val="tx1"/>
                    </a:solidFill>
                  </a:endParaRPr>
                </a:p>
              </p:txBody>
            </p:sp>
            <p:pic>
              <p:nvPicPr>
                <p:cNvPr id="89892" name="図 89891">
                  <a:extLst>
                    <a:ext uri="{FF2B5EF4-FFF2-40B4-BE49-F238E27FC236}">
                      <a16:creationId xmlns:a16="http://schemas.microsoft.com/office/drawing/2014/main" id="{17980225-E2E6-78AD-938A-87903488DBBF}"/>
                    </a:ext>
                  </a:extLst>
                </p:cNvPr>
                <p:cNvPicPr>
                  <a:picLocks noChangeAspect="1"/>
                </p:cNvPicPr>
                <p:nvPr/>
              </p:nvPicPr>
              <p:blipFill>
                <a:blip r:embed="rId4"/>
                <a:stretch>
                  <a:fillRect/>
                </a:stretch>
              </p:blipFill>
              <p:spPr>
                <a:xfrm>
                  <a:off x="5798030" y="10296968"/>
                  <a:ext cx="1679063" cy="1048804"/>
                </a:xfrm>
                <a:prstGeom prst="rect">
                  <a:avLst/>
                </a:prstGeom>
                <a:grpFill/>
              </p:spPr>
            </p:pic>
          </p:grpSp>
          <p:pic>
            <p:nvPicPr>
              <p:cNvPr id="89888"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70B201EE-FDDF-4D9D-17DC-CAE43177E36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77947" y="4451531"/>
                <a:ext cx="282959" cy="29350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9898" name="グループ化 89897">
              <a:extLst>
                <a:ext uri="{FF2B5EF4-FFF2-40B4-BE49-F238E27FC236}">
                  <a16:creationId xmlns:a16="http://schemas.microsoft.com/office/drawing/2014/main" id="{409D84FC-A4B0-43B6-EDFF-9DFC1AB134FF}"/>
                </a:ext>
              </a:extLst>
            </p:cNvPr>
            <p:cNvGrpSpPr/>
            <p:nvPr/>
          </p:nvGrpSpPr>
          <p:grpSpPr>
            <a:xfrm>
              <a:off x="6024747" y="2088632"/>
              <a:ext cx="2914145" cy="1338274"/>
              <a:chOff x="5707645" y="4001141"/>
              <a:chExt cx="2914145" cy="1338274"/>
            </a:xfrm>
          </p:grpSpPr>
          <p:grpSp>
            <p:nvGrpSpPr>
              <p:cNvPr id="89899" name="グループ化 89898">
                <a:extLst>
                  <a:ext uri="{FF2B5EF4-FFF2-40B4-BE49-F238E27FC236}">
                    <a16:creationId xmlns:a16="http://schemas.microsoft.com/office/drawing/2014/main" id="{400CDEBA-F1EF-FEF8-B9E2-9F4EA8CB7421}"/>
                  </a:ext>
                </a:extLst>
              </p:cNvPr>
              <p:cNvGrpSpPr/>
              <p:nvPr/>
            </p:nvGrpSpPr>
            <p:grpSpPr>
              <a:xfrm>
                <a:off x="5707645" y="4001141"/>
                <a:ext cx="2914145" cy="1338274"/>
                <a:chOff x="5258656" y="9808333"/>
                <a:chExt cx="2914145" cy="1338274"/>
              </a:xfrm>
              <a:solidFill>
                <a:schemeClr val="accent1">
                  <a:lumMod val="20000"/>
                  <a:lumOff val="80000"/>
                </a:schemeClr>
              </a:solidFill>
              <a:effectLst>
                <a:outerShdw blurRad="50800" dist="38100" dir="2700000" algn="tl" rotWithShape="0">
                  <a:srgbClr val="00B050">
                    <a:alpha val="40000"/>
                  </a:srgbClr>
                </a:outerShdw>
              </a:effectLst>
            </p:grpSpPr>
            <p:sp>
              <p:nvSpPr>
                <p:cNvPr id="89901" name="楕円 89900">
                  <a:extLst>
                    <a:ext uri="{FF2B5EF4-FFF2-40B4-BE49-F238E27FC236}">
                      <a16:creationId xmlns:a16="http://schemas.microsoft.com/office/drawing/2014/main" id="{948D6A4F-9D47-6E9A-4AB7-876E29BA94D8}"/>
                    </a:ext>
                  </a:extLst>
                </p:cNvPr>
                <p:cNvSpPr/>
                <p:nvPr/>
              </p:nvSpPr>
              <p:spPr>
                <a:xfrm>
                  <a:off x="7757107" y="9949137"/>
                  <a:ext cx="415694" cy="392856"/>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89902" name="角丸四角形吹き出し 3">
                  <a:extLst>
                    <a:ext uri="{FF2B5EF4-FFF2-40B4-BE49-F238E27FC236}">
                      <a16:creationId xmlns:a16="http://schemas.microsoft.com/office/drawing/2014/main" id="{AC3E018B-08B7-2487-ABF5-92A090B0FE56}"/>
                    </a:ext>
                  </a:extLst>
                </p:cNvPr>
                <p:cNvSpPr/>
                <p:nvPr/>
              </p:nvSpPr>
              <p:spPr>
                <a:xfrm>
                  <a:off x="5258656" y="9808333"/>
                  <a:ext cx="2283112" cy="1338274"/>
                </a:xfrm>
                <a:prstGeom prst="wedgeRoundRectCallout">
                  <a:avLst>
                    <a:gd name="adj1" fmla="val 58697"/>
                    <a:gd name="adj2" fmla="val -2775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b="1" dirty="0">
                      <a:solidFill>
                        <a:schemeClr val="tx1"/>
                      </a:solidFill>
                    </a:rPr>
                    <a:t>氏名　〇〇　〇〇</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住所　△△市〇〇町〇</a:t>
                  </a:r>
                  <a:r>
                    <a:rPr kumimoji="1" lang="en-US" altLang="ja-JP" sz="1400" b="1" dirty="0">
                      <a:solidFill>
                        <a:schemeClr val="tx1"/>
                      </a:solidFill>
                    </a:rPr>
                    <a:t>-</a:t>
                  </a:r>
                  <a:r>
                    <a:rPr kumimoji="1" lang="ja-JP" altLang="en-US" sz="1400" b="1" dirty="0">
                      <a:solidFill>
                        <a:schemeClr val="tx1"/>
                      </a:solidFill>
                    </a:rPr>
                    <a:t>〇</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職業　高校生</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電話　</a:t>
                  </a:r>
                  <a:r>
                    <a:rPr kumimoji="1" lang="en-US" altLang="ja-JP" sz="1400" b="1" dirty="0">
                      <a:solidFill>
                        <a:schemeClr val="tx1"/>
                      </a:solidFill>
                    </a:rPr>
                    <a:t>***-****-****</a:t>
                  </a:r>
                </a:p>
              </p:txBody>
            </p:sp>
          </p:grpSp>
          <p:pic>
            <p:nvPicPr>
              <p:cNvPr id="89900"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B1ED9D62-9466-3B3F-F5AB-18EB7F4523C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94113" y="4197225"/>
                <a:ext cx="282959" cy="293504"/>
              </a:xfrm>
              <a:prstGeom prst="rect">
                <a:avLst/>
              </a:prstGeom>
              <a:noFill/>
              <a:extLst>
                <a:ext uri="{909E8E84-426E-40DD-AFC4-6F175D3DCCD1}">
                  <a14:hiddenFill xmlns:a14="http://schemas.microsoft.com/office/drawing/2010/main">
                    <a:solidFill>
                      <a:srgbClr val="FFFFFF"/>
                    </a:solidFill>
                  </a14:hiddenFill>
                </a:ext>
              </a:extLst>
            </p:spPr>
          </p:pic>
        </p:grpSp>
        <p:sp>
          <p:nvSpPr>
            <p:cNvPr id="89904" name="角丸四角形吹き出し 3">
              <a:extLst>
                <a:ext uri="{FF2B5EF4-FFF2-40B4-BE49-F238E27FC236}">
                  <a16:creationId xmlns:a16="http://schemas.microsoft.com/office/drawing/2014/main" id="{A31B9EED-F255-A000-8C9F-7B535C6D1D2B}"/>
                </a:ext>
              </a:extLst>
            </p:cNvPr>
            <p:cNvSpPr/>
            <p:nvPr/>
          </p:nvSpPr>
          <p:spPr>
            <a:xfrm>
              <a:off x="6544734" y="1346530"/>
              <a:ext cx="2283111" cy="748041"/>
            </a:xfrm>
            <a:prstGeom prst="wedgeRoundRectCallout">
              <a:avLst>
                <a:gd name="adj1" fmla="val -57029"/>
                <a:gd name="adj2" fmla="val -23263"/>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b="1" dirty="0">
                  <a:solidFill>
                    <a:schemeClr val="tx1"/>
                  </a:solidFill>
                </a:rPr>
                <a:t>氏名、住所、職業、電話番号</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を教えてください。</a:t>
              </a:r>
              <a:endParaRPr kumimoji="1" lang="en-US" altLang="ja-JP" sz="1400" b="1" dirty="0">
                <a:solidFill>
                  <a:schemeClr val="tx1"/>
                </a:solidFill>
              </a:endParaRPr>
            </a:p>
          </p:txBody>
        </p:sp>
        <p:sp>
          <p:nvSpPr>
            <p:cNvPr id="89905" name="楕円 89904">
              <a:extLst>
                <a:ext uri="{FF2B5EF4-FFF2-40B4-BE49-F238E27FC236}">
                  <a16:creationId xmlns:a16="http://schemas.microsoft.com/office/drawing/2014/main" id="{35D796AE-46F5-E666-35BB-BAFCFC397688}"/>
                </a:ext>
              </a:extLst>
            </p:cNvPr>
            <p:cNvSpPr/>
            <p:nvPr/>
          </p:nvSpPr>
          <p:spPr>
            <a:xfrm>
              <a:off x="5940886" y="1346530"/>
              <a:ext cx="415694" cy="39285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sp>
        <p:nvSpPr>
          <p:cNvPr id="3" name="テキスト ボックス 2">
            <a:extLst>
              <a:ext uri="{FF2B5EF4-FFF2-40B4-BE49-F238E27FC236}">
                <a16:creationId xmlns:a16="http://schemas.microsoft.com/office/drawing/2014/main" id="{DB5B80A9-4BA8-85E1-A727-2B21AAF3DA89}"/>
              </a:ext>
            </a:extLst>
          </p:cNvPr>
          <p:cNvSpPr txBox="1"/>
          <p:nvPr/>
        </p:nvSpPr>
        <p:spPr>
          <a:xfrm>
            <a:off x="2191895" y="1561588"/>
            <a:ext cx="579905" cy="307777"/>
          </a:xfrm>
          <a:prstGeom prst="rect">
            <a:avLst/>
          </a:prstGeom>
          <a:noFill/>
        </p:spPr>
        <p:txBody>
          <a:bodyPr wrap="square" rtlCol="0">
            <a:spAutoFit/>
          </a:bodyPr>
          <a:lstStyle/>
          <a:p>
            <a:r>
              <a:rPr kumimoji="1" lang="ja-JP" altLang="en-US" sz="1400" dirty="0">
                <a:solidFill>
                  <a:srgbClr val="FF0000"/>
                </a:solidFill>
                <a:effectLst>
                  <a:glow rad="63500">
                    <a:schemeClr val="bg1"/>
                  </a:glow>
                </a:effectLst>
              </a:rPr>
              <a:t>やみ                    </a:t>
            </a:r>
          </a:p>
        </p:txBody>
      </p:sp>
      <p:sp>
        <p:nvSpPr>
          <p:cNvPr id="4" name="テキスト ボックス 3">
            <a:extLst>
              <a:ext uri="{FF2B5EF4-FFF2-40B4-BE49-F238E27FC236}">
                <a16:creationId xmlns:a16="http://schemas.microsoft.com/office/drawing/2014/main" id="{1B682B28-10AF-564D-E1C0-C3FB36469592}"/>
              </a:ext>
            </a:extLst>
          </p:cNvPr>
          <p:cNvSpPr txBox="1"/>
          <p:nvPr/>
        </p:nvSpPr>
        <p:spPr>
          <a:xfrm>
            <a:off x="395536" y="2309496"/>
            <a:ext cx="1224136" cy="307777"/>
          </a:xfrm>
          <a:prstGeom prst="rect">
            <a:avLst/>
          </a:prstGeom>
          <a:noFill/>
        </p:spPr>
        <p:txBody>
          <a:bodyPr wrap="square" rtlCol="0">
            <a:spAutoFit/>
          </a:bodyPr>
          <a:lstStyle/>
          <a:p>
            <a:r>
              <a:rPr kumimoji="1" lang="ja-JP" altLang="en-US" sz="1400" dirty="0">
                <a:solidFill>
                  <a:srgbClr val="FF0000"/>
                </a:solidFill>
                <a:effectLst/>
              </a:rPr>
              <a:t>おう　　　ぼ                    </a:t>
            </a:r>
          </a:p>
        </p:txBody>
      </p:sp>
      <p:sp>
        <p:nvSpPr>
          <p:cNvPr id="5" name="テキスト ボックス 4">
            <a:extLst>
              <a:ext uri="{FF2B5EF4-FFF2-40B4-BE49-F238E27FC236}">
                <a16:creationId xmlns:a16="http://schemas.microsoft.com/office/drawing/2014/main" id="{842B03C3-47AC-8631-E42B-CFCE09B8BB05}"/>
              </a:ext>
            </a:extLst>
          </p:cNvPr>
          <p:cNvSpPr txBox="1"/>
          <p:nvPr/>
        </p:nvSpPr>
        <p:spPr>
          <a:xfrm>
            <a:off x="539552" y="-80092"/>
            <a:ext cx="720080" cy="276999"/>
          </a:xfrm>
          <a:prstGeom prst="rect">
            <a:avLst/>
          </a:prstGeom>
          <a:noFill/>
        </p:spPr>
        <p:txBody>
          <a:bodyPr wrap="square" rtlCol="0">
            <a:spAutoFit/>
          </a:bodyPr>
          <a:lstStyle/>
          <a:p>
            <a:r>
              <a:rPr kumimoji="1" lang="ja-JP" altLang="en-US" sz="1200" dirty="0">
                <a:solidFill>
                  <a:schemeClr val="bg1"/>
                </a:solidFill>
              </a:rPr>
              <a:t>かんが</a:t>
            </a:r>
          </a:p>
        </p:txBody>
      </p:sp>
      <p:sp>
        <p:nvSpPr>
          <p:cNvPr id="6" name="テキスト ボックス 5">
            <a:extLst>
              <a:ext uri="{FF2B5EF4-FFF2-40B4-BE49-F238E27FC236}">
                <a16:creationId xmlns:a16="http://schemas.microsoft.com/office/drawing/2014/main" id="{87FEB087-0F63-D86D-3EF5-8546CB32D0E3}"/>
              </a:ext>
            </a:extLst>
          </p:cNvPr>
          <p:cNvSpPr txBox="1"/>
          <p:nvPr/>
        </p:nvSpPr>
        <p:spPr>
          <a:xfrm>
            <a:off x="6500283" y="1321808"/>
            <a:ext cx="2327562" cy="200055"/>
          </a:xfrm>
          <a:prstGeom prst="rect">
            <a:avLst/>
          </a:prstGeom>
          <a:noFill/>
        </p:spPr>
        <p:txBody>
          <a:bodyPr wrap="square" rtlCol="0">
            <a:spAutoFit/>
          </a:bodyPr>
          <a:lstStyle/>
          <a:p>
            <a:r>
              <a:rPr kumimoji="1" lang="ja-JP" altLang="en-US" sz="700" dirty="0"/>
              <a:t>  し   めい    じゅうしょ     しょくぎょう    でん わ　ばん ごう</a:t>
            </a:r>
          </a:p>
        </p:txBody>
      </p:sp>
      <p:sp>
        <p:nvSpPr>
          <p:cNvPr id="7" name="テキスト ボックス 6">
            <a:extLst>
              <a:ext uri="{FF2B5EF4-FFF2-40B4-BE49-F238E27FC236}">
                <a16:creationId xmlns:a16="http://schemas.microsoft.com/office/drawing/2014/main" id="{1918FA46-90F5-7EBF-5046-9AEEF03F6B86}"/>
              </a:ext>
            </a:extLst>
          </p:cNvPr>
          <p:cNvSpPr txBox="1"/>
          <p:nvPr/>
        </p:nvSpPr>
        <p:spPr>
          <a:xfrm>
            <a:off x="6657918" y="1639224"/>
            <a:ext cx="337624" cy="200055"/>
          </a:xfrm>
          <a:prstGeom prst="rect">
            <a:avLst/>
          </a:prstGeom>
          <a:noFill/>
        </p:spPr>
        <p:txBody>
          <a:bodyPr wrap="square" rtlCol="0">
            <a:spAutoFit/>
          </a:bodyPr>
          <a:lstStyle/>
          <a:p>
            <a:r>
              <a:rPr kumimoji="1" lang="ja-JP" altLang="en-US" sz="700" dirty="0"/>
              <a:t>おし</a:t>
            </a:r>
          </a:p>
        </p:txBody>
      </p:sp>
      <p:sp>
        <p:nvSpPr>
          <p:cNvPr id="8" name="テキスト ボックス 7">
            <a:extLst>
              <a:ext uri="{FF2B5EF4-FFF2-40B4-BE49-F238E27FC236}">
                <a16:creationId xmlns:a16="http://schemas.microsoft.com/office/drawing/2014/main" id="{F0AF534F-ADB5-7E96-68B1-A463D842D922}"/>
              </a:ext>
            </a:extLst>
          </p:cNvPr>
          <p:cNvSpPr txBox="1"/>
          <p:nvPr/>
        </p:nvSpPr>
        <p:spPr>
          <a:xfrm>
            <a:off x="6050290" y="2035413"/>
            <a:ext cx="482970" cy="200055"/>
          </a:xfrm>
          <a:prstGeom prst="rect">
            <a:avLst/>
          </a:prstGeom>
          <a:noFill/>
        </p:spPr>
        <p:txBody>
          <a:bodyPr wrap="square" rtlCol="0">
            <a:spAutoFit/>
          </a:bodyPr>
          <a:lstStyle/>
          <a:p>
            <a:r>
              <a:rPr kumimoji="1" lang="ja-JP" altLang="en-US" sz="700" dirty="0"/>
              <a:t>し　めい</a:t>
            </a:r>
          </a:p>
        </p:txBody>
      </p:sp>
      <p:sp>
        <p:nvSpPr>
          <p:cNvPr id="9" name="テキスト ボックス 8">
            <a:extLst>
              <a:ext uri="{FF2B5EF4-FFF2-40B4-BE49-F238E27FC236}">
                <a16:creationId xmlns:a16="http://schemas.microsoft.com/office/drawing/2014/main" id="{3A51425F-3785-668F-9109-520C3023AF32}"/>
              </a:ext>
            </a:extLst>
          </p:cNvPr>
          <p:cNvSpPr txBox="1"/>
          <p:nvPr/>
        </p:nvSpPr>
        <p:spPr>
          <a:xfrm>
            <a:off x="6023424" y="2350302"/>
            <a:ext cx="2139597" cy="200055"/>
          </a:xfrm>
          <a:prstGeom prst="rect">
            <a:avLst/>
          </a:prstGeom>
          <a:noFill/>
        </p:spPr>
        <p:txBody>
          <a:bodyPr wrap="square" rtlCol="0">
            <a:spAutoFit/>
          </a:bodyPr>
          <a:lstStyle/>
          <a:p>
            <a:r>
              <a:rPr kumimoji="1" lang="ja-JP" altLang="en-US" sz="700" dirty="0"/>
              <a:t>じゅうしょ　　　　　　　　　し　　　　　 　ちょう</a:t>
            </a:r>
          </a:p>
        </p:txBody>
      </p:sp>
      <p:sp>
        <p:nvSpPr>
          <p:cNvPr id="10" name="テキスト ボックス 9">
            <a:extLst>
              <a:ext uri="{FF2B5EF4-FFF2-40B4-BE49-F238E27FC236}">
                <a16:creationId xmlns:a16="http://schemas.microsoft.com/office/drawing/2014/main" id="{9BE3D9DD-9B21-410E-DEC8-739E3E0B6390}"/>
              </a:ext>
            </a:extLst>
          </p:cNvPr>
          <p:cNvSpPr txBox="1"/>
          <p:nvPr/>
        </p:nvSpPr>
        <p:spPr>
          <a:xfrm>
            <a:off x="6000964" y="2692557"/>
            <a:ext cx="2139597" cy="200055"/>
          </a:xfrm>
          <a:prstGeom prst="rect">
            <a:avLst/>
          </a:prstGeom>
          <a:noFill/>
        </p:spPr>
        <p:txBody>
          <a:bodyPr wrap="square" rtlCol="0">
            <a:spAutoFit/>
          </a:bodyPr>
          <a:lstStyle/>
          <a:p>
            <a:r>
              <a:rPr kumimoji="1" lang="ja-JP" altLang="en-US" sz="700" dirty="0"/>
              <a:t>しょくぎょう　　こう こう せい</a:t>
            </a:r>
          </a:p>
        </p:txBody>
      </p:sp>
      <p:sp>
        <p:nvSpPr>
          <p:cNvPr id="11" name="テキスト ボックス 10">
            <a:extLst>
              <a:ext uri="{FF2B5EF4-FFF2-40B4-BE49-F238E27FC236}">
                <a16:creationId xmlns:a16="http://schemas.microsoft.com/office/drawing/2014/main" id="{7244401C-A497-69EB-E2CD-9B413C14D6CC}"/>
              </a:ext>
            </a:extLst>
          </p:cNvPr>
          <p:cNvSpPr txBox="1"/>
          <p:nvPr/>
        </p:nvSpPr>
        <p:spPr>
          <a:xfrm>
            <a:off x="6023425" y="3032070"/>
            <a:ext cx="509836" cy="200055"/>
          </a:xfrm>
          <a:prstGeom prst="rect">
            <a:avLst/>
          </a:prstGeom>
          <a:noFill/>
        </p:spPr>
        <p:txBody>
          <a:bodyPr wrap="square" rtlCol="0">
            <a:spAutoFit/>
          </a:bodyPr>
          <a:lstStyle/>
          <a:p>
            <a:r>
              <a:rPr kumimoji="1" lang="ja-JP" altLang="en-US" sz="700" dirty="0"/>
              <a:t>でん わ</a:t>
            </a:r>
          </a:p>
        </p:txBody>
      </p:sp>
      <p:sp>
        <p:nvSpPr>
          <p:cNvPr id="12" name="テキスト ボックス 11">
            <a:extLst>
              <a:ext uri="{FF2B5EF4-FFF2-40B4-BE49-F238E27FC236}">
                <a16:creationId xmlns:a16="http://schemas.microsoft.com/office/drawing/2014/main" id="{FBF80D8A-F232-D78F-DF62-0F0D755681D4}"/>
              </a:ext>
            </a:extLst>
          </p:cNvPr>
          <p:cNvSpPr txBox="1"/>
          <p:nvPr/>
        </p:nvSpPr>
        <p:spPr>
          <a:xfrm>
            <a:off x="6572483" y="3493997"/>
            <a:ext cx="2269795" cy="200055"/>
          </a:xfrm>
          <a:prstGeom prst="rect">
            <a:avLst/>
          </a:prstGeom>
          <a:noFill/>
        </p:spPr>
        <p:txBody>
          <a:bodyPr wrap="square" rtlCol="0">
            <a:spAutoFit/>
          </a:bodyPr>
          <a:lstStyle/>
          <a:p>
            <a:r>
              <a:rPr kumimoji="1" lang="ja-JP" altLang="en-US" sz="700" dirty="0"/>
              <a:t>み  ぶんしょう      しゃ しん         と               おく</a:t>
            </a:r>
          </a:p>
        </p:txBody>
      </p:sp>
    </p:spTree>
    <p:extLst>
      <p:ext uri="{BB962C8B-B14F-4D97-AF65-F5344CB8AC3E}">
        <p14:creationId xmlns:p14="http://schemas.microsoft.com/office/powerpoint/2010/main" val="3683511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④闇バイトに応募してしまうと</a:t>
              </a:r>
              <a:r>
                <a:rPr lang="en-US" altLang="ja-JP"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16" name="テキスト ボックス 4"/>
          <p:cNvSpPr>
            <a:spLocks noChangeArrowheads="1"/>
          </p:cNvSpPr>
          <p:nvPr/>
        </p:nvSpPr>
        <p:spPr bwMode="auto">
          <a:xfrm>
            <a:off x="107504" y="875145"/>
            <a:ext cx="8712968" cy="43540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・個人情報の提供を求められる</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本人確認をするためなどの理由で、</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DM</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であなたの氏名や住所、銀行口座などの様々な情報を提供するように求めてきます。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・身分証や写真の提出を求められる</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文字の情報だけでなく、学生証、マイナンバーカード等の身分証の写真、自宅や家族の写真などの提出を求める場合もあります。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4">
            <a:extLst>
              <a:ext uri="{FF2B5EF4-FFF2-40B4-BE49-F238E27FC236}">
                <a16:creationId xmlns:a16="http://schemas.microsoft.com/office/drawing/2014/main" id="{682FFB82-F16D-E462-8EEE-9F42314BB51B}"/>
              </a:ext>
            </a:extLst>
          </p:cNvPr>
          <p:cNvSpPr>
            <a:spLocks noChangeArrowheads="1"/>
          </p:cNvSpPr>
          <p:nvPr/>
        </p:nvSpPr>
        <p:spPr bwMode="auto">
          <a:xfrm>
            <a:off x="0" y="5228264"/>
            <a:ext cx="9144000" cy="11598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提供した住所や写真等の情報は、あなたを脅し、</a:t>
            </a:r>
            <a:endParaRPr lang="en-US" altLang="ja-JP"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逃げられなくするために使われます。</a:t>
            </a:r>
            <a:endParaRPr lang="en-US" altLang="ja-JP"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12E41E85-5B14-F9EA-3C4D-5473ABDF0222}"/>
              </a:ext>
            </a:extLst>
          </p:cNvPr>
          <p:cNvSpPr txBox="1"/>
          <p:nvPr/>
        </p:nvSpPr>
        <p:spPr>
          <a:xfrm>
            <a:off x="467544" y="775869"/>
            <a:ext cx="4240097" cy="253916"/>
          </a:xfrm>
          <a:prstGeom prst="rect">
            <a:avLst/>
          </a:prstGeom>
          <a:noFill/>
        </p:spPr>
        <p:txBody>
          <a:bodyPr wrap="square" rtlCol="0">
            <a:spAutoFit/>
          </a:bodyPr>
          <a:lstStyle/>
          <a:p>
            <a:r>
              <a:rPr kumimoji="1" lang="ja-JP" altLang="en-US" sz="1050" dirty="0">
                <a:solidFill>
                  <a:srgbClr val="FF0000"/>
                </a:solidFill>
                <a:effectLst/>
              </a:rPr>
              <a:t>      こ      じん     じょう   ほう                てい   きょう               もと</a:t>
            </a:r>
          </a:p>
        </p:txBody>
      </p:sp>
      <p:sp>
        <p:nvSpPr>
          <p:cNvPr id="4" name="テキスト ボックス 3">
            <a:extLst>
              <a:ext uri="{FF2B5EF4-FFF2-40B4-BE49-F238E27FC236}">
                <a16:creationId xmlns:a16="http://schemas.microsoft.com/office/drawing/2014/main" id="{D42EA914-6F67-6B48-9599-368E18AEEA6C}"/>
              </a:ext>
            </a:extLst>
          </p:cNvPr>
          <p:cNvSpPr txBox="1"/>
          <p:nvPr/>
        </p:nvSpPr>
        <p:spPr>
          <a:xfrm>
            <a:off x="467543" y="2875108"/>
            <a:ext cx="6408713" cy="253916"/>
          </a:xfrm>
          <a:prstGeom prst="rect">
            <a:avLst/>
          </a:prstGeom>
          <a:noFill/>
        </p:spPr>
        <p:txBody>
          <a:bodyPr wrap="square" rtlCol="0">
            <a:spAutoFit/>
          </a:bodyPr>
          <a:lstStyle/>
          <a:p>
            <a:r>
              <a:rPr kumimoji="1" lang="ja-JP" altLang="en-US" sz="1050" dirty="0">
                <a:solidFill>
                  <a:srgbClr val="FF0000"/>
                </a:solidFill>
                <a:effectLst/>
              </a:rPr>
              <a:t>     み      ぶん   しょう                しゃ     しん                てい   しゅつ              もと</a:t>
            </a:r>
            <a:endParaRPr kumimoji="1" lang="en-US" altLang="ja-JP" sz="1050" dirty="0">
              <a:solidFill>
                <a:srgbClr val="FF0000"/>
              </a:solidFill>
              <a:effectLst/>
            </a:endParaRPr>
          </a:p>
        </p:txBody>
      </p:sp>
      <p:sp>
        <p:nvSpPr>
          <p:cNvPr id="5" name="テキスト ボックス 4">
            <a:extLst>
              <a:ext uri="{FF2B5EF4-FFF2-40B4-BE49-F238E27FC236}">
                <a16:creationId xmlns:a16="http://schemas.microsoft.com/office/drawing/2014/main" id="{9685EFEA-A7A7-7E1A-7520-FE65C0651274}"/>
              </a:ext>
            </a:extLst>
          </p:cNvPr>
          <p:cNvSpPr txBox="1"/>
          <p:nvPr/>
        </p:nvSpPr>
        <p:spPr>
          <a:xfrm>
            <a:off x="-30163" y="5109001"/>
            <a:ext cx="8850635" cy="253916"/>
          </a:xfrm>
          <a:prstGeom prst="rect">
            <a:avLst/>
          </a:prstGeom>
          <a:noFill/>
        </p:spPr>
        <p:txBody>
          <a:bodyPr wrap="square" rtlCol="0">
            <a:spAutoFit/>
          </a:bodyPr>
          <a:lstStyle/>
          <a:p>
            <a:r>
              <a:rPr kumimoji="1" lang="ja-JP" altLang="en-US" sz="1050" dirty="0">
                <a:solidFill>
                  <a:srgbClr val="FF0000"/>
                </a:solidFill>
                <a:effectLst/>
              </a:rPr>
              <a:t>　てい　　きょう　　　　　　　　　　じゅう　 しょ                 しゃ      しん     など               じょう    ほう                                                                       おど</a:t>
            </a:r>
            <a:endParaRPr kumimoji="1" lang="en-US" altLang="ja-JP" sz="1050" dirty="0">
              <a:solidFill>
                <a:srgbClr val="FF0000"/>
              </a:solidFill>
              <a:effectLst/>
            </a:endParaRPr>
          </a:p>
        </p:txBody>
      </p:sp>
      <p:sp>
        <p:nvSpPr>
          <p:cNvPr id="7" name="テキスト ボックス 6">
            <a:extLst>
              <a:ext uri="{FF2B5EF4-FFF2-40B4-BE49-F238E27FC236}">
                <a16:creationId xmlns:a16="http://schemas.microsoft.com/office/drawing/2014/main" id="{1E25A162-1D95-BD6B-FA35-626DCDC1A11D}"/>
              </a:ext>
            </a:extLst>
          </p:cNvPr>
          <p:cNvSpPr txBox="1"/>
          <p:nvPr/>
        </p:nvSpPr>
        <p:spPr>
          <a:xfrm>
            <a:off x="1262805" y="5681223"/>
            <a:ext cx="6264697" cy="253916"/>
          </a:xfrm>
          <a:prstGeom prst="rect">
            <a:avLst/>
          </a:prstGeom>
          <a:noFill/>
        </p:spPr>
        <p:txBody>
          <a:bodyPr wrap="square" rtlCol="0">
            <a:spAutoFit/>
          </a:bodyPr>
          <a:lstStyle/>
          <a:p>
            <a:r>
              <a:rPr kumimoji="1" lang="ja-JP" altLang="en-US" sz="1050" dirty="0">
                <a:solidFill>
                  <a:srgbClr val="FF0000"/>
                </a:solidFill>
              </a:rPr>
              <a:t>に　　　　　　　　　　　　　　　　　　　　　　</a:t>
            </a:r>
            <a:r>
              <a:rPr kumimoji="1" lang="ja-JP" altLang="en-US" sz="1050" dirty="0">
                <a:solidFill>
                  <a:srgbClr val="FF0000"/>
                </a:solidFill>
                <a:effectLst/>
              </a:rPr>
              <a:t>                                                             つか</a:t>
            </a:r>
            <a:endParaRPr kumimoji="1" lang="en-US" altLang="ja-JP" sz="1050" dirty="0">
              <a:solidFill>
                <a:srgbClr val="FF0000"/>
              </a:solidFill>
              <a:effectLst/>
            </a:endParaRPr>
          </a:p>
        </p:txBody>
      </p:sp>
      <p:sp>
        <p:nvSpPr>
          <p:cNvPr id="8" name="テキスト ボックス 7">
            <a:extLst>
              <a:ext uri="{FF2B5EF4-FFF2-40B4-BE49-F238E27FC236}">
                <a16:creationId xmlns:a16="http://schemas.microsoft.com/office/drawing/2014/main" id="{F4CF094B-0A25-66B5-6365-DED95724469E}"/>
              </a:ext>
            </a:extLst>
          </p:cNvPr>
          <p:cNvSpPr txBox="1"/>
          <p:nvPr/>
        </p:nvSpPr>
        <p:spPr>
          <a:xfrm>
            <a:off x="971600" y="1406810"/>
            <a:ext cx="5976664" cy="230832"/>
          </a:xfrm>
          <a:prstGeom prst="rect">
            <a:avLst/>
          </a:prstGeom>
          <a:noFill/>
        </p:spPr>
        <p:txBody>
          <a:bodyPr wrap="square" rtlCol="0">
            <a:spAutoFit/>
          </a:bodyPr>
          <a:lstStyle/>
          <a:p>
            <a:r>
              <a:rPr kumimoji="1" lang="ja-JP" altLang="en-US" sz="900" dirty="0">
                <a:effectLst/>
              </a:rPr>
              <a:t>ほん　　　にん　　　かく　　 にん　　　　　　　　　　　　　　　　　　　　　　　　　　　　　　　　　　　　　　　　　　　　　　り        ゆう</a:t>
            </a:r>
            <a:endParaRPr kumimoji="1" lang="en-US" altLang="ja-JP" sz="900" dirty="0">
              <a:effectLst/>
            </a:endParaRPr>
          </a:p>
        </p:txBody>
      </p:sp>
      <p:sp>
        <p:nvSpPr>
          <p:cNvPr id="9" name="テキスト ボックス 8">
            <a:extLst>
              <a:ext uri="{FF2B5EF4-FFF2-40B4-BE49-F238E27FC236}">
                <a16:creationId xmlns:a16="http://schemas.microsoft.com/office/drawing/2014/main" id="{1F042B30-8D77-C433-4C78-B7BF54C0944F}"/>
              </a:ext>
            </a:extLst>
          </p:cNvPr>
          <p:cNvSpPr txBox="1"/>
          <p:nvPr/>
        </p:nvSpPr>
        <p:spPr>
          <a:xfrm>
            <a:off x="3131840" y="1899251"/>
            <a:ext cx="4824536" cy="230832"/>
          </a:xfrm>
          <a:prstGeom prst="rect">
            <a:avLst/>
          </a:prstGeom>
          <a:noFill/>
        </p:spPr>
        <p:txBody>
          <a:bodyPr wrap="square" rtlCol="0">
            <a:spAutoFit/>
          </a:bodyPr>
          <a:lstStyle/>
          <a:p>
            <a:r>
              <a:rPr kumimoji="1" lang="ja-JP" altLang="en-US" sz="900" dirty="0">
                <a:effectLst/>
              </a:rPr>
              <a:t>し　　　 めい                  じゅう      しょ                    ぎん       こう       こう         ざ</a:t>
            </a:r>
            <a:endParaRPr kumimoji="1" lang="en-US" altLang="ja-JP" sz="900" dirty="0">
              <a:effectLst/>
            </a:endParaRPr>
          </a:p>
        </p:txBody>
      </p:sp>
      <p:sp>
        <p:nvSpPr>
          <p:cNvPr id="10" name="テキスト ボックス 9">
            <a:extLst>
              <a:ext uri="{FF2B5EF4-FFF2-40B4-BE49-F238E27FC236}">
                <a16:creationId xmlns:a16="http://schemas.microsoft.com/office/drawing/2014/main" id="{39438289-CB3D-5544-DE4C-3283F1C2D918}"/>
              </a:ext>
            </a:extLst>
          </p:cNvPr>
          <p:cNvSpPr txBox="1"/>
          <p:nvPr/>
        </p:nvSpPr>
        <p:spPr>
          <a:xfrm>
            <a:off x="683568" y="2366234"/>
            <a:ext cx="5832648" cy="230832"/>
          </a:xfrm>
          <a:prstGeom prst="rect">
            <a:avLst/>
          </a:prstGeom>
          <a:noFill/>
        </p:spPr>
        <p:txBody>
          <a:bodyPr wrap="square" rtlCol="0">
            <a:spAutoFit/>
          </a:bodyPr>
          <a:lstStyle/>
          <a:p>
            <a:r>
              <a:rPr kumimoji="1" lang="ja-JP" altLang="en-US" sz="900" dirty="0">
                <a:effectLst/>
              </a:rPr>
              <a:t>さま       ざま                  じょう     ほう                    てい     きょう                                                                      もと</a:t>
            </a:r>
            <a:endParaRPr kumimoji="1" lang="en-US" altLang="ja-JP" sz="900" dirty="0">
              <a:effectLst/>
            </a:endParaRPr>
          </a:p>
        </p:txBody>
      </p:sp>
      <p:sp>
        <p:nvSpPr>
          <p:cNvPr id="11" name="テキスト ボックス 10">
            <a:extLst>
              <a:ext uri="{FF2B5EF4-FFF2-40B4-BE49-F238E27FC236}">
                <a16:creationId xmlns:a16="http://schemas.microsoft.com/office/drawing/2014/main" id="{0E1A6961-0F47-6D37-AE3E-102F2AED4B9B}"/>
              </a:ext>
            </a:extLst>
          </p:cNvPr>
          <p:cNvSpPr txBox="1"/>
          <p:nvPr/>
        </p:nvSpPr>
        <p:spPr>
          <a:xfrm>
            <a:off x="1043608" y="3504126"/>
            <a:ext cx="5832648" cy="230832"/>
          </a:xfrm>
          <a:prstGeom prst="rect">
            <a:avLst/>
          </a:prstGeom>
          <a:noFill/>
        </p:spPr>
        <p:txBody>
          <a:bodyPr wrap="square" rtlCol="0">
            <a:spAutoFit/>
          </a:bodyPr>
          <a:lstStyle/>
          <a:p>
            <a:r>
              <a:rPr kumimoji="1" lang="ja-JP" altLang="en-US" sz="900" dirty="0">
                <a:effectLst/>
              </a:rPr>
              <a:t> も          じ                     じょう     ほう                                                                                   がく       せい      しょう</a:t>
            </a:r>
            <a:endParaRPr kumimoji="1" lang="en-US" altLang="ja-JP" sz="900" dirty="0">
              <a:effectLst/>
            </a:endParaRPr>
          </a:p>
        </p:txBody>
      </p:sp>
      <p:sp>
        <p:nvSpPr>
          <p:cNvPr id="12" name="テキスト ボックス 11">
            <a:extLst>
              <a:ext uri="{FF2B5EF4-FFF2-40B4-BE49-F238E27FC236}">
                <a16:creationId xmlns:a16="http://schemas.microsoft.com/office/drawing/2014/main" id="{08526E8A-917C-9EAA-33FC-52171EEE36F3}"/>
              </a:ext>
            </a:extLst>
          </p:cNvPr>
          <p:cNvSpPr txBox="1"/>
          <p:nvPr/>
        </p:nvSpPr>
        <p:spPr>
          <a:xfrm>
            <a:off x="2985182" y="3994644"/>
            <a:ext cx="5832648" cy="230832"/>
          </a:xfrm>
          <a:prstGeom prst="rect">
            <a:avLst/>
          </a:prstGeom>
          <a:noFill/>
        </p:spPr>
        <p:txBody>
          <a:bodyPr wrap="square" rtlCol="0">
            <a:spAutoFit/>
          </a:bodyPr>
          <a:lstStyle/>
          <a:p>
            <a:r>
              <a:rPr kumimoji="1" lang="ja-JP" altLang="en-US" sz="900" dirty="0">
                <a:effectLst/>
              </a:rPr>
              <a:t>など　　　　　　　　　み       ぶん     しょう                   しゃ       しん                     じ        たく                      か        ぞく</a:t>
            </a:r>
            <a:endParaRPr kumimoji="1" lang="en-US" altLang="ja-JP" sz="900" dirty="0">
              <a:effectLst/>
            </a:endParaRPr>
          </a:p>
        </p:txBody>
      </p:sp>
      <p:sp>
        <p:nvSpPr>
          <p:cNvPr id="13" name="テキスト ボックス 12">
            <a:extLst>
              <a:ext uri="{FF2B5EF4-FFF2-40B4-BE49-F238E27FC236}">
                <a16:creationId xmlns:a16="http://schemas.microsoft.com/office/drawing/2014/main" id="{87E2D5F3-C9D2-6632-8995-DDDF0A295C9B}"/>
              </a:ext>
            </a:extLst>
          </p:cNvPr>
          <p:cNvSpPr txBox="1"/>
          <p:nvPr/>
        </p:nvSpPr>
        <p:spPr>
          <a:xfrm>
            <a:off x="971600" y="4484888"/>
            <a:ext cx="5832648" cy="230832"/>
          </a:xfrm>
          <a:prstGeom prst="rect">
            <a:avLst/>
          </a:prstGeom>
          <a:noFill/>
        </p:spPr>
        <p:txBody>
          <a:bodyPr wrap="square" rtlCol="0">
            <a:spAutoFit/>
          </a:bodyPr>
          <a:lstStyle/>
          <a:p>
            <a:r>
              <a:rPr kumimoji="1" lang="ja-JP" altLang="en-US" sz="900" dirty="0">
                <a:effectLst/>
              </a:rPr>
              <a:t>しゃ       しん                                            てい      しゅつ                 もと                                 ば         あい</a:t>
            </a:r>
            <a:endParaRPr kumimoji="1" lang="en-US" altLang="ja-JP" sz="900" dirty="0">
              <a:effectLst/>
            </a:endParaRPr>
          </a:p>
        </p:txBody>
      </p:sp>
      <p:sp>
        <p:nvSpPr>
          <p:cNvPr id="14" name="テキスト ボックス 13">
            <a:extLst>
              <a:ext uri="{FF2B5EF4-FFF2-40B4-BE49-F238E27FC236}">
                <a16:creationId xmlns:a16="http://schemas.microsoft.com/office/drawing/2014/main" id="{8DD6C8D3-8C87-A328-F9DA-CD1EE6FF86C3}"/>
              </a:ext>
            </a:extLst>
          </p:cNvPr>
          <p:cNvSpPr txBox="1"/>
          <p:nvPr/>
        </p:nvSpPr>
        <p:spPr>
          <a:xfrm>
            <a:off x="539552" y="-80092"/>
            <a:ext cx="3672408" cy="276999"/>
          </a:xfrm>
          <a:prstGeom prst="rect">
            <a:avLst/>
          </a:prstGeom>
          <a:noFill/>
        </p:spPr>
        <p:txBody>
          <a:bodyPr wrap="square" rtlCol="0">
            <a:spAutoFit/>
          </a:bodyPr>
          <a:lstStyle/>
          <a:p>
            <a:r>
              <a:rPr kumimoji="1" lang="ja-JP" altLang="en-US" sz="1200" dirty="0">
                <a:solidFill>
                  <a:schemeClr val="bg1"/>
                </a:solidFill>
              </a:rPr>
              <a:t> やみ                                           　　　　　おう　　 ぼ</a:t>
            </a:r>
          </a:p>
        </p:txBody>
      </p:sp>
    </p:spTree>
    <p:extLst>
      <p:ext uri="{BB962C8B-B14F-4D97-AF65-F5344CB8AC3E}">
        <p14:creationId xmlns:p14="http://schemas.microsoft.com/office/powerpoint/2010/main" val="348187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④闇バイトに応募してしまうと</a:t>
              </a:r>
              <a:r>
                <a:rPr lang="en-US" altLang="ja-JP"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16" name="テキスト ボックス 4"/>
          <p:cNvSpPr>
            <a:spLocks noChangeArrowheads="1"/>
          </p:cNvSpPr>
          <p:nvPr/>
        </p:nvSpPr>
        <p:spPr bwMode="auto">
          <a:xfrm>
            <a:off x="107504" y="751743"/>
            <a:ext cx="9036496" cy="5636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・犯罪を強要される</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提出した個人情報を元に「家に行く」「家族に危害を加える」などと脅され、何度も犯罪行為を強要されます。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これはあなたが逮捕されるまで繰り返されます。</a:t>
            </a:r>
            <a:endParaRPr lang="en-US" altLang="ja-JP"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endParaRPr lang="en-US" altLang="ja-JP" sz="105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・闇バイトに応募した人は「使い捨て」</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闇バイトに応募した人は「使い捨て」の人手です。逮捕されても、相手は代わりの誰かを募集して同じ犯罪を繰り返すだけです。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何かあっても助けてくれることはありません。</a:t>
            </a:r>
            <a:endParaRPr lang="en-US" altLang="ja-JP" sz="3200" b="1" dirty="0">
              <a:solidFill>
                <a:srgbClr val="FFFF00"/>
              </a:solidFill>
              <a:effectLst>
                <a:glow rad="635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endParaRPr lang="en-US" altLang="ja-JP" sz="32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8219C89A-3E43-AE8D-2B2E-9EDBDB95D4DE}"/>
              </a:ext>
            </a:extLst>
          </p:cNvPr>
          <p:cNvSpPr txBox="1"/>
          <p:nvPr/>
        </p:nvSpPr>
        <p:spPr>
          <a:xfrm>
            <a:off x="611561" y="692696"/>
            <a:ext cx="2232248" cy="253916"/>
          </a:xfrm>
          <a:prstGeom prst="rect">
            <a:avLst/>
          </a:prstGeom>
          <a:noFill/>
        </p:spPr>
        <p:txBody>
          <a:bodyPr wrap="square" rtlCol="0">
            <a:spAutoFit/>
          </a:bodyPr>
          <a:lstStyle/>
          <a:p>
            <a:r>
              <a:rPr kumimoji="1" lang="ja-JP" altLang="en-US" sz="1050" dirty="0">
                <a:solidFill>
                  <a:srgbClr val="FF0000"/>
                </a:solidFill>
                <a:effectLst/>
              </a:rPr>
              <a:t>はん    ざい               きょう   よう</a:t>
            </a:r>
          </a:p>
        </p:txBody>
      </p:sp>
      <p:sp>
        <p:nvSpPr>
          <p:cNvPr id="3" name="テキスト ボックス 2">
            <a:extLst>
              <a:ext uri="{FF2B5EF4-FFF2-40B4-BE49-F238E27FC236}">
                <a16:creationId xmlns:a16="http://schemas.microsoft.com/office/drawing/2014/main" id="{7A820B9F-D976-BE47-CCDE-8C093B4B0B6C}"/>
              </a:ext>
            </a:extLst>
          </p:cNvPr>
          <p:cNvSpPr txBox="1"/>
          <p:nvPr/>
        </p:nvSpPr>
        <p:spPr>
          <a:xfrm>
            <a:off x="539552" y="3579446"/>
            <a:ext cx="6336704" cy="253916"/>
          </a:xfrm>
          <a:prstGeom prst="rect">
            <a:avLst/>
          </a:prstGeom>
          <a:noFill/>
        </p:spPr>
        <p:txBody>
          <a:bodyPr wrap="square" rtlCol="0">
            <a:spAutoFit/>
          </a:bodyPr>
          <a:lstStyle/>
          <a:p>
            <a:r>
              <a:rPr kumimoji="1" lang="ja-JP" altLang="en-US" sz="1050" dirty="0">
                <a:solidFill>
                  <a:srgbClr val="FF0000"/>
                </a:solidFill>
                <a:effectLst/>
              </a:rPr>
              <a:t> やみ  　　　　　　　　　　　　　　　　　　　 おう　　  ぼ　　　　　　　　　　 　ひと　　　　　　　　　　　 つか　　　　　　　す</a:t>
            </a:r>
          </a:p>
        </p:txBody>
      </p:sp>
      <p:sp>
        <p:nvSpPr>
          <p:cNvPr id="4" name="テキスト ボックス 3">
            <a:extLst>
              <a:ext uri="{FF2B5EF4-FFF2-40B4-BE49-F238E27FC236}">
                <a16:creationId xmlns:a16="http://schemas.microsoft.com/office/drawing/2014/main" id="{3CF516BF-2A1C-B189-9C6A-A6651693A4A8}"/>
              </a:ext>
            </a:extLst>
          </p:cNvPr>
          <p:cNvSpPr txBox="1"/>
          <p:nvPr/>
        </p:nvSpPr>
        <p:spPr>
          <a:xfrm>
            <a:off x="3059832" y="2743036"/>
            <a:ext cx="4464496" cy="253916"/>
          </a:xfrm>
          <a:prstGeom prst="rect">
            <a:avLst/>
          </a:prstGeom>
          <a:noFill/>
        </p:spPr>
        <p:txBody>
          <a:bodyPr wrap="square" rtlCol="0">
            <a:spAutoFit/>
          </a:bodyPr>
          <a:lstStyle/>
          <a:p>
            <a:r>
              <a:rPr kumimoji="1" lang="ja-JP" altLang="en-US" sz="1050" dirty="0">
                <a:solidFill>
                  <a:srgbClr val="FF0000"/>
                </a:solidFill>
                <a:effectLst/>
              </a:rPr>
              <a:t>たい　　ほ　　　　　　　　　　　　　　　　　　　　　　　　　　 く                   かえ</a:t>
            </a:r>
            <a:endParaRPr kumimoji="1" lang="en-US" altLang="ja-JP" sz="1050" dirty="0">
              <a:solidFill>
                <a:srgbClr val="FF0000"/>
              </a:solidFill>
              <a:effectLst/>
            </a:endParaRPr>
          </a:p>
        </p:txBody>
      </p:sp>
      <p:sp>
        <p:nvSpPr>
          <p:cNvPr id="5" name="テキスト ボックス 4">
            <a:extLst>
              <a:ext uri="{FF2B5EF4-FFF2-40B4-BE49-F238E27FC236}">
                <a16:creationId xmlns:a16="http://schemas.microsoft.com/office/drawing/2014/main" id="{36E0E498-2871-B451-3E52-ABDC60896E59}"/>
              </a:ext>
            </a:extLst>
          </p:cNvPr>
          <p:cNvSpPr txBox="1"/>
          <p:nvPr/>
        </p:nvSpPr>
        <p:spPr>
          <a:xfrm>
            <a:off x="395536" y="5661248"/>
            <a:ext cx="4464496" cy="253916"/>
          </a:xfrm>
          <a:prstGeom prst="rect">
            <a:avLst/>
          </a:prstGeom>
          <a:noFill/>
        </p:spPr>
        <p:txBody>
          <a:bodyPr wrap="square" rtlCol="0">
            <a:spAutoFit/>
          </a:bodyPr>
          <a:lstStyle/>
          <a:p>
            <a:r>
              <a:rPr kumimoji="1" lang="ja-JP" altLang="en-US" sz="1050" dirty="0">
                <a:solidFill>
                  <a:srgbClr val="FF0000"/>
                </a:solidFill>
                <a:effectLst/>
              </a:rPr>
              <a:t>なに　　　　　　　　　　　　　　　　　　　　　　　　たす　</a:t>
            </a:r>
            <a:endParaRPr kumimoji="1" lang="en-US" altLang="ja-JP" sz="1050" dirty="0">
              <a:solidFill>
                <a:srgbClr val="FF0000"/>
              </a:solidFill>
              <a:effectLst/>
            </a:endParaRPr>
          </a:p>
        </p:txBody>
      </p:sp>
      <p:sp>
        <p:nvSpPr>
          <p:cNvPr id="6" name="テキスト ボックス 5">
            <a:extLst>
              <a:ext uri="{FF2B5EF4-FFF2-40B4-BE49-F238E27FC236}">
                <a16:creationId xmlns:a16="http://schemas.microsoft.com/office/drawing/2014/main" id="{FA5393B5-CABC-8858-DF84-3466342938AD}"/>
              </a:ext>
            </a:extLst>
          </p:cNvPr>
          <p:cNvSpPr txBox="1"/>
          <p:nvPr/>
        </p:nvSpPr>
        <p:spPr>
          <a:xfrm>
            <a:off x="1043608" y="1268760"/>
            <a:ext cx="7763083" cy="230832"/>
          </a:xfrm>
          <a:prstGeom prst="rect">
            <a:avLst/>
          </a:prstGeom>
          <a:noFill/>
        </p:spPr>
        <p:txBody>
          <a:bodyPr wrap="square" rtlCol="0">
            <a:spAutoFit/>
          </a:bodyPr>
          <a:lstStyle/>
          <a:p>
            <a:r>
              <a:rPr kumimoji="1" lang="ja-JP" altLang="en-US" sz="900" dirty="0">
                <a:effectLst/>
              </a:rPr>
              <a:t>てい　 しゅつ                                 こ         じん      じょう     ほう                   もと                                いえ                                                                       いえ</a:t>
            </a:r>
            <a:endParaRPr kumimoji="1" lang="en-US" altLang="ja-JP" sz="900" dirty="0">
              <a:effectLst/>
            </a:endParaRPr>
          </a:p>
        </p:txBody>
      </p:sp>
      <p:sp>
        <p:nvSpPr>
          <p:cNvPr id="7" name="テキスト ボックス 6">
            <a:extLst>
              <a:ext uri="{FF2B5EF4-FFF2-40B4-BE49-F238E27FC236}">
                <a16:creationId xmlns:a16="http://schemas.microsoft.com/office/drawing/2014/main" id="{8ADC3DA6-8F42-4C91-21FC-986AF517F019}"/>
              </a:ext>
            </a:extLst>
          </p:cNvPr>
          <p:cNvSpPr txBox="1"/>
          <p:nvPr/>
        </p:nvSpPr>
        <p:spPr>
          <a:xfrm>
            <a:off x="608401" y="1755707"/>
            <a:ext cx="8198290" cy="230832"/>
          </a:xfrm>
          <a:prstGeom prst="rect">
            <a:avLst/>
          </a:prstGeom>
          <a:noFill/>
        </p:spPr>
        <p:txBody>
          <a:bodyPr wrap="square" rtlCol="0">
            <a:spAutoFit/>
          </a:bodyPr>
          <a:lstStyle/>
          <a:p>
            <a:r>
              <a:rPr kumimoji="1" lang="ja-JP" altLang="en-US" sz="900" dirty="0">
                <a:effectLst/>
              </a:rPr>
              <a:t>ぞく　　　　　　　　　き　　　がい　　　　　　　　くわ　　　　　　　　　　　　　　　　　　　　　　　　　　　　　　　　　　 おど                                             なん        ど                     はん</a:t>
            </a:r>
            <a:endParaRPr kumimoji="1" lang="en-US" altLang="ja-JP" sz="900" dirty="0">
              <a:effectLst/>
            </a:endParaRPr>
          </a:p>
        </p:txBody>
      </p:sp>
      <p:sp>
        <p:nvSpPr>
          <p:cNvPr id="8" name="テキスト ボックス 7">
            <a:extLst>
              <a:ext uri="{FF2B5EF4-FFF2-40B4-BE49-F238E27FC236}">
                <a16:creationId xmlns:a16="http://schemas.microsoft.com/office/drawing/2014/main" id="{7EF169F6-4665-D95E-C49F-3D9A8A90AB29}"/>
              </a:ext>
            </a:extLst>
          </p:cNvPr>
          <p:cNvSpPr txBox="1"/>
          <p:nvPr/>
        </p:nvSpPr>
        <p:spPr>
          <a:xfrm>
            <a:off x="568707" y="2262495"/>
            <a:ext cx="2491125" cy="230832"/>
          </a:xfrm>
          <a:prstGeom prst="rect">
            <a:avLst/>
          </a:prstGeom>
          <a:noFill/>
        </p:spPr>
        <p:txBody>
          <a:bodyPr wrap="square" rtlCol="0">
            <a:spAutoFit/>
          </a:bodyPr>
          <a:lstStyle/>
          <a:p>
            <a:r>
              <a:rPr kumimoji="1" lang="ja-JP" altLang="en-US" sz="900" dirty="0">
                <a:effectLst/>
              </a:rPr>
              <a:t>ざい　　　こう　　　 い　　　　　　　　きょう      よう</a:t>
            </a:r>
            <a:endParaRPr kumimoji="1" lang="en-US" altLang="ja-JP" sz="900" dirty="0">
              <a:effectLst/>
            </a:endParaRPr>
          </a:p>
        </p:txBody>
      </p:sp>
      <p:sp>
        <p:nvSpPr>
          <p:cNvPr id="9" name="テキスト ボックス 8">
            <a:extLst>
              <a:ext uri="{FF2B5EF4-FFF2-40B4-BE49-F238E27FC236}">
                <a16:creationId xmlns:a16="http://schemas.microsoft.com/office/drawing/2014/main" id="{45D3B888-1A92-B98D-2B08-B699AE9D7A8B}"/>
              </a:ext>
            </a:extLst>
          </p:cNvPr>
          <p:cNvSpPr txBox="1"/>
          <p:nvPr/>
        </p:nvSpPr>
        <p:spPr>
          <a:xfrm>
            <a:off x="1014502" y="4158905"/>
            <a:ext cx="7763083" cy="230832"/>
          </a:xfrm>
          <a:prstGeom prst="rect">
            <a:avLst/>
          </a:prstGeom>
          <a:noFill/>
        </p:spPr>
        <p:txBody>
          <a:bodyPr wrap="square" rtlCol="0">
            <a:spAutoFit/>
          </a:bodyPr>
          <a:lstStyle/>
          <a:p>
            <a:r>
              <a:rPr kumimoji="1" lang="ja-JP" altLang="en-US" sz="900" dirty="0">
                <a:effectLst/>
              </a:rPr>
              <a:t>やみ　　　　　　　　　　　　　　　　　　　　　　　  おう　　　 ぼ　　　　　　　　　　　　　　ひと　　　　　　　　　　　　  　つか                   す                                              ひと</a:t>
            </a:r>
            <a:endParaRPr kumimoji="1" lang="en-US" altLang="ja-JP" sz="900" dirty="0">
              <a:effectLst/>
            </a:endParaRPr>
          </a:p>
        </p:txBody>
      </p:sp>
      <p:sp>
        <p:nvSpPr>
          <p:cNvPr id="10" name="テキスト ボックス 9">
            <a:extLst>
              <a:ext uri="{FF2B5EF4-FFF2-40B4-BE49-F238E27FC236}">
                <a16:creationId xmlns:a16="http://schemas.microsoft.com/office/drawing/2014/main" id="{399E1AB1-9423-B3B5-BD9C-8A81F92A27F8}"/>
              </a:ext>
            </a:extLst>
          </p:cNvPr>
          <p:cNvSpPr txBox="1"/>
          <p:nvPr/>
        </p:nvSpPr>
        <p:spPr>
          <a:xfrm>
            <a:off x="611560" y="4677847"/>
            <a:ext cx="7763083" cy="230832"/>
          </a:xfrm>
          <a:prstGeom prst="rect">
            <a:avLst/>
          </a:prstGeom>
          <a:noFill/>
        </p:spPr>
        <p:txBody>
          <a:bodyPr wrap="square" rtlCol="0">
            <a:spAutoFit/>
          </a:bodyPr>
          <a:lstStyle/>
          <a:p>
            <a:r>
              <a:rPr kumimoji="1" lang="ja-JP" altLang="en-US" sz="900" dirty="0">
                <a:effectLst/>
              </a:rPr>
              <a:t>で                                                たい　　 ほ                                                                        あい       て                       か                                             だれ</a:t>
            </a:r>
            <a:endParaRPr kumimoji="1" lang="en-US" altLang="ja-JP" sz="900" dirty="0">
              <a:effectLst/>
            </a:endParaRPr>
          </a:p>
        </p:txBody>
      </p:sp>
      <p:sp>
        <p:nvSpPr>
          <p:cNvPr id="11" name="テキスト ボックス 10">
            <a:extLst>
              <a:ext uri="{FF2B5EF4-FFF2-40B4-BE49-F238E27FC236}">
                <a16:creationId xmlns:a16="http://schemas.microsoft.com/office/drawing/2014/main" id="{ED0905E9-E134-4B91-CC80-4A83CAAA05DC}"/>
              </a:ext>
            </a:extLst>
          </p:cNvPr>
          <p:cNvSpPr txBox="1"/>
          <p:nvPr/>
        </p:nvSpPr>
        <p:spPr>
          <a:xfrm>
            <a:off x="978491" y="5158086"/>
            <a:ext cx="4889654" cy="230832"/>
          </a:xfrm>
          <a:prstGeom prst="rect">
            <a:avLst/>
          </a:prstGeom>
          <a:noFill/>
        </p:spPr>
        <p:txBody>
          <a:bodyPr wrap="square" rtlCol="0">
            <a:spAutoFit/>
          </a:bodyPr>
          <a:lstStyle/>
          <a:p>
            <a:r>
              <a:rPr kumimoji="1" lang="ja-JP" altLang="en-US" sz="900" dirty="0">
                <a:effectLst/>
              </a:rPr>
              <a:t> ぼ　　　しゅう                              おな　　　　　　　　はん      ざい                     く　　　　　　　　　かえ</a:t>
            </a:r>
            <a:endParaRPr kumimoji="1" lang="en-US" altLang="ja-JP" sz="900" dirty="0">
              <a:effectLst/>
            </a:endParaRPr>
          </a:p>
        </p:txBody>
      </p:sp>
      <p:sp>
        <p:nvSpPr>
          <p:cNvPr id="12" name="テキスト ボックス 11">
            <a:extLst>
              <a:ext uri="{FF2B5EF4-FFF2-40B4-BE49-F238E27FC236}">
                <a16:creationId xmlns:a16="http://schemas.microsoft.com/office/drawing/2014/main" id="{A4F6E334-76EE-808E-EEE6-74F2B586D022}"/>
              </a:ext>
            </a:extLst>
          </p:cNvPr>
          <p:cNvSpPr txBox="1"/>
          <p:nvPr/>
        </p:nvSpPr>
        <p:spPr>
          <a:xfrm>
            <a:off x="568707" y="-92742"/>
            <a:ext cx="3672408" cy="276999"/>
          </a:xfrm>
          <a:prstGeom prst="rect">
            <a:avLst/>
          </a:prstGeom>
          <a:noFill/>
        </p:spPr>
        <p:txBody>
          <a:bodyPr wrap="square" rtlCol="0">
            <a:spAutoFit/>
          </a:bodyPr>
          <a:lstStyle/>
          <a:p>
            <a:r>
              <a:rPr kumimoji="1" lang="ja-JP" altLang="en-US" sz="1200" dirty="0">
                <a:solidFill>
                  <a:schemeClr val="bg1"/>
                </a:solidFill>
              </a:rPr>
              <a:t> やみ                                           　　　　おう　　  ぼ</a:t>
            </a:r>
          </a:p>
        </p:txBody>
      </p:sp>
    </p:spTree>
    <p:extLst>
      <p:ext uri="{BB962C8B-B14F-4D97-AF65-F5344CB8AC3E}">
        <p14:creationId xmlns:p14="http://schemas.microsoft.com/office/powerpoint/2010/main" val="3290113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16" name="正方形/長方形 15"/>
          <p:cNvSpPr/>
          <p:nvPr/>
        </p:nvSpPr>
        <p:spPr>
          <a:xfrm>
            <a:off x="215008" y="1671604"/>
            <a:ext cx="8821488" cy="1569660"/>
          </a:xfrm>
          <a:prstGeom prst="rect">
            <a:avLst/>
          </a:prstGeom>
          <a:noFill/>
        </p:spPr>
        <p:txBody>
          <a:bodyPr wrap="square">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闇バイトに関わらないためには、どんなことが必要なのだろう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Ｑ．４</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2" name="テキスト ボックス 1">
            <a:extLst>
              <a:ext uri="{FF2B5EF4-FFF2-40B4-BE49-F238E27FC236}">
                <a16:creationId xmlns:a16="http://schemas.microsoft.com/office/drawing/2014/main" id="{D4A1BBEB-8C0D-7741-319B-917CEC9BABBB}"/>
              </a:ext>
            </a:extLst>
          </p:cNvPr>
          <p:cNvSpPr txBox="1"/>
          <p:nvPr/>
        </p:nvSpPr>
        <p:spPr>
          <a:xfrm>
            <a:off x="323528" y="1585147"/>
            <a:ext cx="3600400" cy="307777"/>
          </a:xfrm>
          <a:prstGeom prst="rect">
            <a:avLst/>
          </a:prstGeom>
          <a:noFill/>
        </p:spPr>
        <p:txBody>
          <a:bodyPr wrap="square" rtlCol="0">
            <a:spAutoFit/>
          </a:bodyPr>
          <a:lstStyle/>
          <a:p>
            <a:r>
              <a:rPr kumimoji="1" lang="ja-JP" altLang="en-US" sz="1400" dirty="0">
                <a:solidFill>
                  <a:srgbClr val="FF0000"/>
                </a:solidFill>
                <a:effectLst/>
              </a:rPr>
              <a:t>やみ                                                かか                    </a:t>
            </a:r>
          </a:p>
        </p:txBody>
      </p:sp>
      <p:sp>
        <p:nvSpPr>
          <p:cNvPr id="3" name="テキスト ボックス 2">
            <a:extLst>
              <a:ext uri="{FF2B5EF4-FFF2-40B4-BE49-F238E27FC236}">
                <a16:creationId xmlns:a16="http://schemas.microsoft.com/office/drawing/2014/main" id="{8CB12185-3E9B-90C5-95F3-F7F9974B4611}"/>
              </a:ext>
            </a:extLst>
          </p:cNvPr>
          <p:cNvSpPr txBox="1"/>
          <p:nvPr/>
        </p:nvSpPr>
        <p:spPr>
          <a:xfrm>
            <a:off x="3563888" y="2330616"/>
            <a:ext cx="1296144" cy="307777"/>
          </a:xfrm>
          <a:prstGeom prst="rect">
            <a:avLst/>
          </a:prstGeom>
          <a:noFill/>
        </p:spPr>
        <p:txBody>
          <a:bodyPr wrap="square" rtlCol="0">
            <a:spAutoFit/>
          </a:bodyPr>
          <a:lstStyle/>
          <a:p>
            <a:r>
              <a:rPr kumimoji="1" lang="ja-JP" altLang="en-US" sz="1400" dirty="0">
                <a:solidFill>
                  <a:srgbClr val="FF0000"/>
                </a:solidFill>
                <a:effectLst/>
              </a:rPr>
              <a:t>ひつ      よう</a:t>
            </a:r>
          </a:p>
        </p:txBody>
      </p:sp>
      <p:sp>
        <p:nvSpPr>
          <p:cNvPr id="4" name="テキスト ボックス 3">
            <a:extLst>
              <a:ext uri="{FF2B5EF4-FFF2-40B4-BE49-F238E27FC236}">
                <a16:creationId xmlns:a16="http://schemas.microsoft.com/office/drawing/2014/main" id="{8D7BAF2D-AEEA-FCB6-2A77-820EBF3871D1}"/>
              </a:ext>
            </a:extLst>
          </p:cNvPr>
          <p:cNvSpPr txBox="1"/>
          <p:nvPr/>
        </p:nvSpPr>
        <p:spPr>
          <a:xfrm>
            <a:off x="539552" y="-80092"/>
            <a:ext cx="720080" cy="276999"/>
          </a:xfrm>
          <a:prstGeom prst="rect">
            <a:avLst/>
          </a:prstGeom>
          <a:noFill/>
        </p:spPr>
        <p:txBody>
          <a:bodyPr wrap="square" rtlCol="0">
            <a:spAutoFit/>
          </a:bodyPr>
          <a:lstStyle/>
          <a:p>
            <a:r>
              <a:rPr kumimoji="1" lang="ja-JP" altLang="en-US" sz="1200" dirty="0">
                <a:solidFill>
                  <a:schemeClr val="bg1"/>
                </a:solidFill>
              </a:rPr>
              <a:t>かんが</a:t>
            </a:r>
          </a:p>
        </p:txBody>
      </p:sp>
    </p:spTree>
    <p:extLst>
      <p:ext uri="{BB962C8B-B14F-4D97-AF65-F5344CB8AC3E}">
        <p14:creationId xmlns:p14="http://schemas.microsoft.com/office/powerpoint/2010/main" val="4062393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⑤注意してほしいポイント</a:t>
              </a:r>
            </a:p>
          </p:txBody>
        </p:sp>
      </p:grpSp>
      <p:grpSp>
        <p:nvGrpSpPr>
          <p:cNvPr id="2" name="グループ化 1">
            <a:extLst>
              <a:ext uri="{FF2B5EF4-FFF2-40B4-BE49-F238E27FC236}">
                <a16:creationId xmlns:a16="http://schemas.microsoft.com/office/drawing/2014/main" id="{FE295B7F-018F-B628-9BAA-376BCBEC3B97}"/>
              </a:ext>
            </a:extLst>
          </p:cNvPr>
          <p:cNvGrpSpPr/>
          <p:nvPr/>
        </p:nvGrpSpPr>
        <p:grpSpPr>
          <a:xfrm>
            <a:off x="8122096" y="66675"/>
            <a:ext cx="914400" cy="703263"/>
            <a:chOff x="8122096" y="66675"/>
            <a:chExt cx="914400" cy="703263"/>
          </a:xfrm>
        </p:grpSpPr>
        <p:sp>
          <p:nvSpPr>
            <p:cNvPr id="3" name="フローチャート: 抜出し 2">
              <a:extLst>
                <a:ext uri="{FF2B5EF4-FFF2-40B4-BE49-F238E27FC236}">
                  <a16:creationId xmlns:a16="http://schemas.microsoft.com/office/drawing/2014/main" id="{7BA618E0-F21F-6816-E233-B4F039D34CD2}"/>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4" name="テキスト ボックス 3">
              <a:extLst>
                <a:ext uri="{FF2B5EF4-FFF2-40B4-BE49-F238E27FC236}">
                  <a16:creationId xmlns:a16="http://schemas.microsoft.com/office/drawing/2014/main" id="{EB74A651-E35D-5ADE-329D-1E77C40FBE17}"/>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5" name="テキスト ボックス 4">
            <a:extLst>
              <a:ext uri="{FF2B5EF4-FFF2-40B4-BE49-F238E27FC236}">
                <a16:creationId xmlns:a16="http://schemas.microsoft.com/office/drawing/2014/main" id="{6D392034-D820-22F3-F2FB-BA1D3F9AA84D}"/>
              </a:ext>
            </a:extLst>
          </p:cNvPr>
          <p:cNvSpPr>
            <a:spLocks noChangeArrowheads="1"/>
          </p:cNvSpPr>
          <p:nvPr/>
        </p:nvSpPr>
        <p:spPr bwMode="auto">
          <a:xfrm>
            <a:off x="107504" y="1196752"/>
            <a:ext cx="9036496" cy="450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534988" indent="-534988"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・応募は</a:t>
            </a:r>
            <a:r>
              <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a:t>
            </a:r>
            <a:r>
              <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DM</a:t>
            </a: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から簡単にできても、逮捕されるまで犯罪を強要され、簡単には抜け出せない。</a:t>
            </a:r>
            <a:endPar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534988" indent="-534988" eaLnBrk="1" hangingPunct="1">
              <a:spcBef>
                <a:spcPts val="600"/>
              </a:spcBef>
              <a:spcAft>
                <a:spcPts val="0"/>
              </a:spcAft>
              <a:buSzPct val="100000"/>
              <a:defRPr/>
            </a:pPr>
            <a:endParaRPr lang="en-US" altLang="ja-JP" sz="105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・他の仕事に比べて高額な報酬である場合は、犯罪につながる危険が潜んでいる。</a:t>
            </a:r>
            <a:endPar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sz="105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534988" indent="-534988"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・仕事内容などの説明があいまいなのは、犯罪であることを隠しているから。</a:t>
            </a:r>
            <a:endParaRPr lang="en-US" altLang="ja-JP" sz="36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2BF35935-501A-A389-6196-4A6B364188FE}"/>
              </a:ext>
            </a:extLst>
          </p:cNvPr>
          <p:cNvSpPr txBox="1"/>
          <p:nvPr/>
        </p:nvSpPr>
        <p:spPr>
          <a:xfrm>
            <a:off x="683568" y="1140770"/>
            <a:ext cx="8136904" cy="230832"/>
          </a:xfrm>
          <a:prstGeom prst="rect">
            <a:avLst/>
          </a:prstGeom>
          <a:noFill/>
        </p:spPr>
        <p:txBody>
          <a:bodyPr wrap="square" rtlCol="0">
            <a:spAutoFit/>
          </a:bodyPr>
          <a:lstStyle/>
          <a:p>
            <a:r>
              <a:rPr kumimoji="1" lang="ja-JP" altLang="en-US" sz="900" dirty="0">
                <a:effectLst/>
              </a:rPr>
              <a:t>おう          ぼ                                                                                                       かん        たん                                                                                                たい</a:t>
            </a:r>
            <a:endParaRPr kumimoji="1" lang="en-US" altLang="ja-JP" sz="900" dirty="0">
              <a:effectLst/>
            </a:endParaRPr>
          </a:p>
        </p:txBody>
      </p:sp>
      <p:sp>
        <p:nvSpPr>
          <p:cNvPr id="7" name="テキスト ボックス 6">
            <a:extLst>
              <a:ext uri="{FF2B5EF4-FFF2-40B4-BE49-F238E27FC236}">
                <a16:creationId xmlns:a16="http://schemas.microsoft.com/office/drawing/2014/main" id="{456ACB51-2783-6525-4504-38C8BC0B8285}"/>
              </a:ext>
            </a:extLst>
          </p:cNvPr>
          <p:cNvSpPr txBox="1"/>
          <p:nvPr/>
        </p:nvSpPr>
        <p:spPr>
          <a:xfrm>
            <a:off x="755576" y="1705941"/>
            <a:ext cx="7560840" cy="230832"/>
          </a:xfrm>
          <a:prstGeom prst="rect">
            <a:avLst/>
          </a:prstGeom>
          <a:noFill/>
        </p:spPr>
        <p:txBody>
          <a:bodyPr wrap="square" rtlCol="0">
            <a:spAutoFit/>
          </a:bodyPr>
          <a:lstStyle/>
          <a:p>
            <a:r>
              <a:rPr kumimoji="1" lang="ja-JP" altLang="en-US" sz="900" dirty="0">
                <a:effectLst/>
              </a:rPr>
              <a:t> ほ                                                                                  はん        ざい                     きょう       よう                                                    かん        たん</a:t>
            </a:r>
            <a:endParaRPr kumimoji="1" lang="en-US" altLang="ja-JP" sz="900" dirty="0">
              <a:effectLst/>
            </a:endParaRPr>
          </a:p>
        </p:txBody>
      </p:sp>
      <p:sp>
        <p:nvSpPr>
          <p:cNvPr id="8" name="テキスト ボックス 7">
            <a:extLst>
              <a:ext uri="{FF2B5EF4-FFF2-40B4-BE49-F238E27FC236}">
                <a16:creationId xmlns:a16="http://schemas.microsoft.com/office/drawing/2014/main" id="{4B120010-2AAB-F422-9ED1-465DF6D4D1DD}"/>
              </a:ext>
            </a:extLst>
          </p:cNvPr>
          <p:cNvSpPr txBox="1"/>
          <p:nvPr/>
        </p:nvSpPr>
        <p:spPr>
          <a:xfrm>
            <a:off x="755576" y="2271112"/>
            <a:ext cx="1512168" cy="230832"/>
          </a:xfrm>
          <a:prstGeom prst="rect">
            <a:avLst/>
          </a:prstGeom>
          <a:noFill/>
        </p:spPr>
        <p:txBody>
          <a:bodyPr wrap="square" rtlCol="0">
            <a:spAutoFit/>
          </a:bodyPr>
          <a:lstStyle/>
          <a:p>
            <a:r>
              <a:rPr kumimoji="1" lang="ja-JP" altLang="en-US" sz="900" dirty="0">
                <a:effectLst/>
              </a:rPr>
              <a:t> ぬ                          だ</a:t>
            </a:r>
            <a:endParaRPr kumimoji="1" lang="en-US" altLang="ja-JP" sz="900" dirty="0">
              <a:effectLst/>
            </a:endParaRPr>
          </a:p>
        </p:txBody>
      </p:sp>
      <p:sp>
        <p:nvSpPr>
          <p:cNvPr id="9" name="テキスト ボックス 8">
            <a:extLst>
              <a:ext uri="{FF2B5EF4-FFF2-40B4-BE49-F238E27FC236}">
                <a16:creationId xmlns:a16="http://schemas.microsoft.com/office/drawing/2014/main" id="{1A17A49B-720F-0033-C52B-7E35C066DFC0}"/>
              </a:ext>
            </a:extLst>
          </p:cNvPr>
          <p:cNvSpPr txBox="1"/>
          <p:nvPr/>
        </p:nvSpPr>
        <p:spPr>
          <a:xfrm>
            <a:off x="726462" y="3077376"/>
            <a:ext cx="8201484" cy="230832"/>
          </a:xfrm>
          <a:prstGeom prst="rect">
            <a:avLst/>
          </a:prstGeom>
          <a:noFill/>
        </p:spPr>
        <p:txBody>
          <a:bodyPr wrap="square" rtlCol="0">
            <a:spAutoFit/>
          </a:bodyPr>
          <a:lstStyle/>
          <a:p>
            <a:r>
              <a:rPr kumimoji="1" lang="ja-JP" altLang="en-US" sz="900" dirty="0">
                <a:effectLst/>
              </a:rPr>
              <a:t>ほか　　　　　　　　　 し          ごと                      くら                                       こう         がく                        ほう       しゅう                                                    ば        あい</a:t>
            </a:r>
            <a:endParaRPr kumimoji="1" lang="en-US" altLang="ja-JP" sz="900" dirty="0">
              <a:effectLst/>
            </a:endParaRPr>
          </a:p>
        </p:txBody>
      </p:sp>
      <p:sp>
        <p:nvSpPr>
          <p:cNvPr id="10" name="テキスト ボックス 9">
            <a:extLst>
              <a:ext uri="{FF2B5EF4-FFF2-40B4-BE49-F238E27FC236}">
                <a16:creationId xmlns:a16="http://schemas.microsoft.com/office/drawing/2014/main" id="{9BF5096D-32B4-EA4A-CF0B-E14B71A35B88}"/>
              </a:ext>
            </a:extLst>
          </p:cNvPr>
          <p:cNvSpPr txBox="1"/>
          <p:nvPr/>
        </p:nvSpPr>
        <p:spPr>
          <a:xfrm>
            <a:off x="1619673" y="3654944"/>
            <a:ext cx="5184576" cy="230832"/>
          </a:xfrm>
          <a:prstGeom prst="rect">
            <a:avLst/>
          </a:prstGeom>
          <a:noFill/>
        </p:spPr>
        <p:txBody>
          <a:bodyPr wrap="square" rtlCol="0">
            <a:spAutoFit/>
          </a:bodyPr>
          <a:lstStyle/>
          <a:p>
            <a:r>
              <a:rPr kumimoji="1" lang="ja-JP" altLang="en-US" sz="900" dirty="0">
                <a:effectLst/>
              </a:rPr>
              <a:t>はん       ざい                                                                                  き          けん                      ひそ</a:t>
            </a:r>
            <a:endParaRPr kumimoji="1" lang="en-US" altLang="ja-JP" sz="900" dirty="0">
              <a:effectLst/>
            </a:endParaRPr>
          </a:p>
        </p:txBody>
      </p:sp>
      <p:sp>
        <p:nvSpPr>
          <p:cNvPr id="11" name="テキスト ボックス 10">
            <a:extLst>
              <a:ext uri="{FF2B5EF4-FFF2-40B4-BE49-F238E27FC236}">
                <a16:creationId xmlns:a16="http://schemas.microsoft.com/office/drawing/2014/main" id="{F305E6D2-C3EC-122B-C849-D6C4F86C1218}"/>
              </a:ext>
            </a:extLst>
          </p:cNvPr>
          <p:cNvSpPr txBox="1"/>
          <p:nvPr/>
        </p:nvSpPr>
        <p:spPr>
          <a:xfrm>
            <a:off x="683568" y="4509120"/>
            <a:ext cx="4176464" cy="230832"/>
          </a:xfrm>
          <a:prstGeom prst="rect">
            <a:avLst/>
          </a:prstGeom>
          <a:noFill/>
        </p:spPr>
        <p:txBody>
          <a:bodyPr wrap="square" rtlCol="0">
            <a:spAutoFit/>
          </a:bodyPr>
          <a:lstStyle/>
          <a:p>
            <a:r>
              <a:rPr kumimoji="1" lang="ja-JP" altLang="en-US" sz="900" dirty="0">
                <a:effectLst/>
              </a:rPr>
              <a:t>  し          ごと        ない        よう                                                    せつ        めい</a:t>
            </a:r>
            <a:endParaRPr kumimoji="1" lang="en-US" altLang="ja-JP" sz="900" dirty="0">
              <a:effectLst/>
            </a:endParaRPr>
          </a:p>
        </p:txBody>
      </p:sp>
      <p:sp>
        <p:nvSpPr>
          <p:cNvPr id="12" name="テキスト ボックス 11">
            <a:extLst>
              <a:ext uri="{FF2B5EF4-FFF2-40B4-BE49-F238E27FC236}">
                <a16:creationId xmlns:a16="http://schemas.microsoft.com/office/drawing/2014/main" id="{ACCBADCF-9304-2F64-7C93-0F840528B662}"/>
              </a:ext>
            </a:extLst>
          </p:cNvPr>
          <p:cNvSpPr txBox="1"/>
          <p:nvPr/>
        </p:nvSpPr>
        <p:spPr>
          <a:xfrm>
            <a:off x="683568" y="5086688"/>
            <a:ext cx="4392488" cy="230832"/>
          </a:xfrm>
          <a:prstGeom prst="rect">
            <a:avLst/>
          </a:prstGeom>
          <a:noFill/>
        </p:spPr>
        <p:txBody>
          <a:bodyPr wrap="square" rtlCol="0">
            <a:spAutoFit/>
          </a:bodyPr>
          <a:lstStyle/>
          <a:p>
            <a:r>
              <a:rPr kumimoji="1" lang="ja-JP" altLang="en-US" sz="900" dirty="0">
                <a:effectLst/>
              </a:rPr>
              <a:t>  はん        ざい                                                                                               かく</a:t>
            </a:r>
            <a:endParaRPr kumimoji="1" lang="en-US" altLang="ja-JP" sz="900" dirty="0">
              <a:effectLst/>
            </a:endParaRPr>
          </a:p>
        </p:txBody>
      </p:sp>
      <p:sp>
        <p:nvSpPr>
          <p:cNvPr id="13" name="テキスト ボックス 12">
            <a:extLst>
              <a:ext uri="{FF2B5EF4-FFF2-40B4-BE49-F238E27FC236}">
                <a16:creationId xmlns:a16="http://schemas.microsoft.com/office/drawing/2014/main" id="{79BAF6C5-E617-55A6-A7F9-882E7F10C8F3}"/>
              </a:ext>
            </a:extLst>
          </p:cNvPr>
          <p:cNvSpPr txBox="1"/>
          <p:nvPr/>
        </p:nvSpPr>
        <p:spPr>
          <a:xfrm>
            <a:off x="539552" y="-80092"/>
            <a:ext cx="3672408" cy="276999"/>
          </a:xfrm>
          <a:prstGeom prst="rect">
            <a:avLst/>
          </a:prstGeom>
          <a:noFill/>
        </p:spPr>
        <p:txBody>
          <a:bodyPr wrap="square" rtlCol="0">
            <a:spAutoFit/>
          </a:bodyPr>
          <a:lstStyle/>
          <a:p>
            <a:r>
              <a:rPr kumimoji="1" lang="ja-JP" altLang="en-US" sz="1200" dirty="0">
                <a:solidFill>
                  <a:schemeClr val="bg1"/>
                </a:solidFill>
              </a:rPr>
              <a:t> ちゅう     い</a:t>
            </a:r>
          </a:p>
        </p:txBody>
      </p:sp>
    </p:spTree>
    <p:extLst>
      <p:ext uri="{BB962C8B-B14F-4D97-AF65-F5344CB8AC3E}">
        <p14:creationId xmlns:p14="http://schemas.microsoft.com/office/powerpoint/2010/main" val="204014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0" y="855301"/>
            <a:ext cx="9144000" cy="54463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闇バイトは</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誰かの財産を</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盗む</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奪う</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誰かを</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だます</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、誰かの</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命を奪う</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ことで</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お金を手に入れようとする</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重大な犯罪</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です。</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endParaRPr lang="en-US" altLang="ja-JP" sz="28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「闇バイトへの応募」は、</a:t>
            </a:r>
            <a:endParaRPr lang="en-US" altLang="ja-JP"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「犯罪への入口」です。　</a:t>
            </a:r>
            <a:endParaRPr lang="en-US" altLang="ja-JP"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endParaRPr lang="en-US" altLang="ja-JP" sz="32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2" name="正方形/長方形 2">
            <a:extLst>
              <a:ext uri="{FF2B5EF4-FFF2-40B4-BE49-F238E27FC236}">
                <a16:creationId xmlns:a16="http://schemas.microsoft.com/office/drawing/2014/main" id="{85FD1353-9413-2857-C066-CA1257B5C599}"/>
              </a:ext>
            </a:extLst>
          </p:cNvPr>
          <p:cNvGrpSpPr>
            <a:grpSpLocks/>
          </p:cNvGrpSpPr>
          <p:nvPr/>
        </p:nvGrpSpPr>
        <p:grpSpPr bwMode="auto">
          <a:xfrm>
            <a:off x="-30163" y="-30163"/>
            <a:ext cx="9240838" cy="868363"/>
            <a:chOff x="-19" y="-19"/>
            <a:chExt cx="5821" cy="914"/>
          </a:xfrm>
        </p:grpSpPr>
        <p:pic>
          <p:nvPicPr>
            <p:cNvPr id="3" name="正方形/長方形 2">
              <a:extLst>
                <a:ext uri="{FF2B5EF4-FFF2-40B4-BE49-F238E27FC236}">
                  <a16:creationId xmlns:a16="http://schemas.microsoft.com/office/drawing/2014/main" id="{452AE382-7D85-EE04-1F5F-3AFF289AA399}"/>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34">
              <a:extLst>
                <a:ext uri="{FF2B5EF4-FFF2-40B4-BE49-F238E27FC236}">
                  <a16:creationId xmlns:a16="http://schemas.microsoft.com/office/drawing/2014/main" id="{B1A1BDF4-1641-B935-BFF5-796E5CA4D8E1}"/>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⑤注意してほしいポイント</a:t>
              </a:r>
            </a:p>
          </p:txBody>
        </p:sp>
      </p:grpSp>
      <p:grpSp>
        <p:nvGrpSpPr>
          <p:cNvPr id="5" name="グループ化 4">
            <a:extLst>
              <a:ext uri="{FF2B5EF4-FFF2-40B4-BE49-F238E27FC236}">
                <a16:creationId xmlns:a16="http://schemas.microsoft.com/office/drawing/2014/main" id="{182D7EC3-F7A4-F0E0-4860-A9DC989BC1B9}"/>
              </a:ext>
            </a:extLst>
          </p:cNvPr>
          <p:cNvGrpSpPr/>
          <p:nvPr/>
        </p:nvGrpSpPr>
        <p:grpSpPr>
          <a:xfrm>
            <a:off x="8122096" y="66675"/>
            <a:ext cx="914400" cy="703263"/>
            <a:chOff x="8122096" y="66675"/>
            <a:chExt cx="914400" cy="703263"/>
          </a:xfrm>
        </p:grpSpPr>
        <p:sp>
          <p:nvSpPr>
            <p:cNvPr id="6" name="フローチャート: 抜出し 5">
              <a:extLst>
                <a:ext uri="{FF2B5EF4-FFF2-40B4-BE49-F238E27FC236}">
                  <a16:creationId xmlns:a16="http://schemas.microsoft.com/office/drawing/2014/main" id="{87064AD8-2F59-3C66-F086-D2994EBAECAE}"/>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7" name="テキスト ボックス 6">
              <a:extLst>
                <a:ext uri="{FF2B5EF4-FFF2-40B4-BE49-F238E27FC236}">
                  <a16:creationId xmlns:a16="http://schemas.microsoft.com/office/drawing/2014/main" id="{6CFC3423-1B88-6660-49BF-7ED4EFBCF3B2}"/>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8" name="テキスト ボックス 7">
            <a:extLst>
              <a:ext uri="{FF2B5EF4-FFF2-40B4-BE49-F238E27FC236}">
                <a16:creationId xmlns:a16="http://schemas.microsoft.com/office/drawing/2014/main" id="{BD436FE0-3232-8345-AB2D-6B7F86DEABA2}"/>
              </a:ext>
            </a:extLst>
          </p:cNvPr>
          <p:cNvSpPr txBox="1"/>
          <p:nvPr/>
        </p:nvSpPr>
        <p:spPr>
          <a:xfrm>
            <a:off x="539552" y="-80092"/>
            <a:ext cx="3672408" cy="276999"/>
          </a:xfrm>
          <a:prstGeom prst="rect">
            <a:avLst/>
          </a:prstGeom>
          <a:noFill/>
        </p:spPr>
        <p:txBody>
          <a:bodyPr wrap="square" rtlCol="0">
            <a:spAutoFit/>
          </a:bodyPr>
          <a:lstStyle/>
          <a:p>
            <a:r>
              <a:rPr kumimoji="1" lang="ja-JP" altLang="en-US" sz="1200" dirty="0">
                <a:solidFill>
                  <a:schemeClr val="bg1"/>
                </a:solidFill>
              </a:rPr>
              <a:t> ちゅう     い</a:t>
            </a:r>
          </a:p>
        </p:txBody>
      </p:sp>
      <p:sp>
        <p:nvSpPr>
          <p:cNvPr id="9" name="テキスト ボックス 8">
            <a:extLst>
              <a:ext uri="{FF2B5EF4-FFF2-40B4-BE49-F238E27FC236}">
                <a16:creationId xmlns:a16="http://schemas.microsoft.com/office/drawing/2014/main" id="{E92E8867-30F7-29AF-3098-CAB3A776FC40}"/>
              </a:ext>
            </a:extLst>
          </p:cNvPr>
          <p:cNvSpPr txBox="1"/>
          <p:nvPr/>
        </p:nvSpPr>
        <p:spPr>
          <a:xfrm>
            <a:off x="3419872" y="797699"/>
            <a:ext cx="570526" cy="253916"/>
          </a:xfrm>
          <a:prstGeom prst="rect">
            <a:avLst/>
          </a:prstGeom>
          <a:noFill/>
        </p:spPr>
        <p:txBody>
          <a:bodyPr wrap="square" rtlCol="0">
            <a:spAutoFit/>
          </a:bodyPr>
          <a:lstStyle/>
          <a:p>
            <a:r>
              <a:rPr kumimoji="1" lang="ja-JP" altLang="en-US" sz="1050" dirty="0">
                <a:solidFill>
                  <a:srgbClr val="FFFF00"/>
                </a:solidFill>
                <a:effectLst/>
              </a:rPr>
              <a:t>やみ</a:t>
            </a:r>
          </a:p>
        </p:txBody>
      </p:sp>
      <p:sp>
        <p:nvSpPr>
          <p:cNvPr id="10" name="テキスト ボックス 9">
            <a:extLst>
              <a:ext uri="{FF2B5EF4-FFF2-40B4-BE49-F238E27FC236}">
                <a16:creationId xmlns:a16="http://schemas.microsoft.com/office/drawing/2014/main" id="{79EF3CD4-5773-EA49-B961-3A8D6926A1E0}"/>
              </a:ext>
            </a:extLst>
          </p:cNvPr>
          <p:cNvSpPr txBox="1"/>
          <p:nvPr/>
        </p:nvSpPr>
        <p:spPr>
          <a:xfrm>
            <a:off x="2051720" y="1412776"/>
            <a:ext cx="5289819" cy="253916"/>
          </a:xfrm>
          <a:prstGeom prst="rect">
            <a:avLst/>
          </a:prstGeom>
          <a:noFill/>
        </p:spPr>
        <p:txBody>
          <a:bodyPr wrap="square" rtlCol="0">
            <a:spAutoFit/>
          </a:bodyPr>
          <a:lstStyle/>
          <a:p>
            <a:r>
              <a:rPr kumimoji="1" lang="ja-JP" altLang="en-US" sz="1050" dirty="0">
                <a:solidFill>
                  <a:srgbClr val="FFFF00"/>
                </a:solidFill>
                <a:effectLst/>
              </a:rPr>
              <a:t>だれ　　　　　　　　　　　　  ざい      さん                   </a:t>
            </a:r>
            <a:r>
              <a:rPr kumimoji="1" lang="ja-JP" altLang="en-US" sz="1050" dirty="0">
                <a:solidFill>
                  <a:srgbClr val="FF0000"/>
                </a:solidFill>
                <a:effectLst/>
              </a:rPr>
              <a:t>ぬす</a:t>
            </a:r>
            <a:r>
              <a:rPr kumimoji="1" lang="ja-JP" altLang="en-US" sz="1050" dirty="0">
                <a:solidFill>
                  <a:srgbClr val="FFFF00"/>
                </a:solidFill>
                <a:effectLst/>
              </a:rPr>
              <a:t>　　　　　　　　　　　　 </a:t>
            </a:r>
            <a:r>
              <a:rPr kumimoji="1" lang="ja-JP" altLang="en-US" sz="1050" dirty="0">
                <a:solidFill>
                  <a:srgbClr val="FF0000"/>
                </a:solidFill>
                <a:effectLst/>
              </a:rPr>
              <a:t>うば</a:t>
            </a:r>
          </a:p>
        </p:txBody>
      </p:sp>
      <p:sp>
        <p:nvSpPr>
          <p:cNvPr id="11" name="テキスト ボックス 10">
            <a:extLst>
              <a:ext uri="{FF2B5EF4-FFF2-40B4-BE49-F238E27FC236}">
                <a16:creationId xmlns:a16="http://schemas.microsoft.com/office/drawing/2014/main" id="{2D54F139-C799-9A57-15BB-9634D9A9332D}"/>
              </a:ext>
            </a:extLst>
          </p:cNvPr>
          <p:cNvSpPr txBox="1"/>
          <p:nvPr/>
        </p:nvSpPr>
        <p:spPr>
          <a:xfrm>
            <a:off x="683568" y="2027853"/>
            <a:ext cx="6912768" cy="253916"/>
          </a:xfrm>
          <a:prstGeom prst="rect">
            <a:avLst/>
          </a:prstGeom>
          <a:noFill/>
        </p:spPr>
        <p:txBody>
          <a:bodyPr wrap="square" rtlCol="0">
            <a:spAutoFit/>
          </a:bodyPr>
          <a:lstStyle/>
          <a:p>
            <a:r>
              <a:rPr kumimoji="1" lang="ja-JP" altLang="en-US" sz="1050" dirty="0">
                <a:solidFill>
                  <a:srgbClr val="FFFF00"/>
                </a:solidFill>
                <a:effectLst/>
              </a:rPr>
              <a:t>だれ　　　　　　　　　　　　  　　　　　　　　　　　　　　　　　　　　　だれ　　　　　                </a:t>
            </a:r>
            <a:r>
              <a:rPr kumimoji="1" lang="ja-JP" altLang="en-US" sz="1050" dirty="0">
                <a:solidFill>
                  <a:srgbClr val="FF0000"/>
                </a:solidFill>
                <a:effectLst/>
              </a:rPr>
              <a:t>いのち</a:t>
            </a:r>
            <a:r>
              <a:rPr kumimoji="1" lang="ja-JP" altLang="en-US" sz="1050" dirty="0">
                <a:solidFill>
                  <a:srgbClr val="FFFF00"/>
                </a:solidFill>
                <a:effectLst/>
              </a:rPr>
              <a:t>　　　　　　 </a:t>
            </a:r>
            <a:r>
              <a:rPr kumimoji="1" lang="ja-JP" altLang="en-US" sz="1050" dirty="0">
                <a:solidFill>
                  <a:srgbClr val="FF0000"/>
                </a:solidFill>
                <a:effectLst/>
              </a:rPr>
              <a:t>うば</a:t>
            </a:r>
          </a:p>
        </p:txBody>
      </p:sp>
      <p:sp>
        <p:nvSpPr>
          <p:cNvPr id="12" name="テキスト ボックス 11">
            <a:extLst>
              <a:ext uri="{FF2B5EF4-FFF2-40B4-BE49-F238E27FC236}">
                <a16:creationId xmlns:a16="http://schemas.microsoft.com/office/drawing/2014/main" id="{204965D7-5E61-7160-39A2-1619E7139DCC}"/>
              </a:ext>
            </a:extLst>
          </p:cNvPr>
          <p:cNvSpPr txBox="1"/>
          <p:nvPr/>
        </p:nvSpPr>
        <p:spPr>
          <a:xfrm>
            <a:off x="572394" y="2644931"/>
            <a:ext cx="7549701" cy="253916"/>
          </a:xfrm>
          <a:prstGeom prst="rect">
            <a:avLst/>
          </a:prstGeom>
          <a:noFill/>
        </p:spPr>
        <p:txBody>
          <a:bodyPr wrap="square" rtlCol="0">
            <a:spAutoFit/>
          </a:bodyPr>
          <a:lstStyle/>
          <a:p>
            <a:r>
              <a:rPr kumimoji="1" lang="ja-JP" altLang="en-US" sz="1050" dirty="0">
                <a:solidFill>
                  <a:srgbClr val="FFFF00"/>
                </a:solidFill>
                <a:effectLst/>
              </a:rPr>
              <a:t>かね　　　　　　　　て　　　　　　　　 い　　　　　　　　　　　　  　　　　　　　　　　　　　　　　　　　　　</a:t>
            </a:r>
            <a:r>
              <a:rPr kumimoji="1" lang="ja-JP" altLang="en-US" sz="1050" dirty="0">
                <a:solidFill>
                  <a:srgbClr val="FF0000"/>
                </a:solidFill>
                <a:effectLst/>
              </a:rPr>
              <a:t>じゅう　　だい</a:t>
            </a:r>
            <a:r>
              <a:rPr kumimoji="1" lang="ja-JP" altLang="en-US" sz="1050" dirty="0">
                <a:solidFill>
                  <a:srgbClr val="FFFF00"/>
                </a:solidFill>
                <a:effectLst/>
              </a:rPr>
              <a:t>　　　　　　  </a:t>
            </a:r>
            <a:r>
              <a:rPr kumimoji="1" lang="ja-JP" altLang="en-US" sz="1050" dirty="0">
                <a:solidFill>
                  <a:srgbClr val="FF0000"/>
                </a:solidFill>
                <a:effectLst/>
              </a:rPr>
              <a:t>　はん      ざい</a:t>
            </a:r>
          </a:p>
        </p:txBody>
      </p:sp>
      <p:sp>
        <p:nvSpPr>
          <p:cNvPr id="13" name="テキスト ボックス 12">
            <a:extLst>
              <a:ext uri="{FF2B5EF4-FFF2-40B4-BE49-F238E27FC236}">
                <a16:creationId xmlns:a16="http://schemas.microsoft.com/office/drawing/2014/main" id="{7BA13B24-4097-404D-9862-C9614CAE5742}"/>
              </a:ext>
            </a:extLst>
          </p:cNvPr>
          <p:cNvSpPr txBox="1"/>
          <p:nvPr/>
        </p:nvSpPr>
        <p:spPr>
          <a:xfrm>
            <a:off x="1763689" y="3729251"/>
            <a:ext cx="4464496" cy="253916"/>
          </a:xfrm>
          <a:prstGeom prst="rect">
            <a:avLst/>
          </a:prstGeom>
          <a:noFill/>
        </p:spPr>
        <p:txBody>
          <a:bodyPr wrap="square" rtlCol="0">
            <a:spAutoFit/>
          </a:bodyPr>
          <a:lstStyle/>
          <a:p>
            <a:r>
              <a:rPr kumimoji="1" lang="ja-JP" altLang="en-US" sz="1050" dirty="0">
                <a:solidFill>
                  <a:srgbClr val="FFFF00"/>
                </a:solidFill>
                <a:effectLst/>
              </a:rPr>
              <a:t>  やみ                                                                                     おう          ぼ</a:t>
            </a:r>
            <a:endParaRPr kumimoji="1" lang="ja-JP" altLang="en-US" sz="1050" dirty="0">
              <a:solidFill>
                <a:srgbClr val="FF0000"/>
              </a:solidFill>
              <a:effectLst/>
            </a:endParaRPr>
          </a:p>
        </p:txBody>
      </p:sp>
      <p:sp>
        <p:nvSpPr>
          <p:cNvPr id="14" name="テキスト ボックス 13">
            <a:extLst>
              <a:ext uri="{FF2B5EF4-FFF2-40B4-BE49-F238E27FC236}">
                <a16:creationId xmlns:a16="http://schemas.microsoft.com/office/drawing/2014/main" id="{5D758E45-F0C3-A134-4B19-663B8CF19055}"/>
              </a:ext>
            </a:extLst>
          </p:cNvPr>
          <p:cNvSpPr txBox="1"/>
          <p:nvPr/>
        </p:nvSpPr>
        <p:spPr>
          <a:xfrm>
            <a:off x="1979712" y="4499315"/>
            <a:ext cx="4464496" cy="253916"/>
          </a:xfrm>
          <a:prstGeom prst="rect">
            <a:avLst/>
          </a:prstGeom>
          <a:noFill/>
        </p:spPr>
        <p:txBody>
          <a:bodyPr wrap="square" rtlCol="0">
            <a:spAutoFit/>
          </a:bodyPr>
          <a:lstStyle/>
          <a:p>
            <a:r>
              <a:rPr kumimoji="1" lang="ja-JP" altLang="en-US" sz="1050" dirty="0">
                <a:solidFill>
                  <a:srgbClr val="FFFF00"/>
                </a:solidFill>
                <a:effectLst/>
              </a:rPr>
              <a:t>　はん　　　　ざい　　　　　　　　　　　　　　　　いり　　　 ぐち</a:t>
            </a:r>
            <a:endParaRPr kumimoji="1" lang="ja-JP" altLang="en-US" sz="1050" dirty="0">
              <a:solidFill>
                <a:srgbClr val="FF0000"/>
              </a:solidFill>
              <a:effectLst/>
            </a:endParaRPr>
          </a:p>
        </p:txBody>
      </p:sp>
    </p:spTree>
    <p:extLst>
      <p:ext uri="{BB962C8B-B14F-4D97-AF65-F5344CB8AC3E}">
        <p14:creationId xmlns:p14="http://schemas.microsoft.com/office/powerpoint/2010/main" val="108594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⑥闇バイトだと気付いたら</a:t>
              </a:r>
            </a:p>
          </p:txBody>
        </p:sp>
      </p:grpSp>
      <p:sp>
        <p:nvSpPr>
          <p:cNvPr id="16" name="テキスト ボックス 4"/>
          <p:cNvSpPr>
            <a:spLocks noChangeArrowheads="1"/>
          </p:cNvSpPr>
          <p:nvPr/>
        </p:nvSpPr>
        <p:spPr bwMode="auto">
          <a:xfrm>
            <a:off x="0" y="855301"/>
            <a:ext cx="9144000" cy="52633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algn="ctr" eaLnBrk="1" hangingPunct="1">
              <a:spcBef>
                <a:spcPts val="600"/>
              </a:spcBef>
              <a:spcAft>
                <a:spcPts val="0"/>
              </a:spcAft>
              <a:buSzPct val="100000"/>
              <a:defRPr/>
            </a:pPr>
            <a:r>
              <a:rPr lang="ja-JP" altLang="en-US" sz="32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一人で悩まず相談をしましょう。</a:t>
            </a:r>
            <a:endParaRPr lang="en-US" altLang="ja-JP" sz="32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闇バイトに応募してしまった</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個人情報を提供してしまった</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という時には、すぐに最寄りの警察署や以下の窓口に相談をしてください。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・警察相談ダイヤル　　　　</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#9110</a:t>
            </a: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・匿名通報ダイヤル　　　　</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0120-924-839</a:t>
            </a: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・ヤングテレホンコーナー　</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0120-783-800</a:t>
            </a: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・地区少年サポートセンター</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0120-783-802</a:t>
            </a:r>
          </a:p>
        </p:txBody>
      </p:sp>
      <p:sp>
        <p:nvSpPr>
          <p:cNvPr id="2" name="テキスト ボックス 1">
            <a:extLst>
              <a:ext uri="{FF2B5EF4-FFF2-40B4-BE49-F238E27FC236}">
                <a16:creationId xmlns:a16="http://schemas.microsoft.com/office/drawing/2014/main" id="{A6C2ADB0-CECB-4B6F-BF5D-57ECEE4F195A}"/>
              </a:ext>
            </a:extLst>
          </p:cNvPr>
          <p:cNvSpPr txBox="1"/>
          <p:nvPr/>
        </p:nvSpPr>
        <p:spPr>
          <a:xfrm>
            <a:off x="539552" y="-80092"/>
            <a:ext cx="4968552" cy="276999"/>
          </a:xfrm>
          <a:prstGeom prst="rect">
            <a:avLst/>
          </a:prstGeom>
          <a:noFill/>
        </p:spPr>
        <p:txBody>
          <a:bodyPr wrap="square" rtlCol="0">
            <a:spAutoFit/>
          </a:bodyPr>
          <a:lstStyle/>
          <a:p>
            <a:r>
              <a:rPr kumimoji="1" lang="ja-JP" altLang="en-US" sz="1200" dirty="0">
                <a:solidFill>
                  <a:schemeClr val="bg1"/>
                </a:solidFill>
              </a:rPr>
              <a:t>  やみ                                                                   き　　　づ</a:t>
            </a:r>
          </a:p>
        </p:txBody>
      </p:sp>
      <p:sp>
        <p:nvSpPr>
          <p:cNvPr id="3" name="テキスト ボックス 2">
            <a:extLst>
              <a:ext uri="{FF2B5EF4-FFF2-40B4-BE49-F238E27FC236}">
                <a16:creationId xmlns:a16="http://schemas.microsoft.com/office/drawing/2014/main" id="{A82CB601-3F22-3D78-67B4-1589F436DAFE}"/>
              </a:ext>
            </a:extLst>
          </p:cNvPr>
          <p:cNvSpPr txBox="1"/>
          <p:nvPr/>
        </p:nvSpPr>
        <p:spPr>
          <a:xfrm>
            <a:off x="1547664" y="768844"/>
            <a:ext cx="4032448" cy="253916"/>
          </a:xfrm>
          <a:prstGeom prst="rect">
            <a:avLst/>
          </a:prstGeom>
          <a:noFill/>
        </p:spPr>
        <p:txBody>
          <a:bodyPr wrap="square" rtlCol="0">
            <a:spAutoFit/>
          </a:bodyPr>
          <a:lstStyle/>
          <a:p>
            <a:r>
              <a:rPr kumimoji="1" lang="ja-JP" altLang="en-US" sz="1050" dirty="0">
                <a:solidFill>
                  <a:srgbClr val="FF0000"/>
                </a:solidFill>
                <a:effectLst/>
              </a:rPr>
              <a:t>ひと       り                   なや                          そう     だん</a:t>
            </a:r>
          </a:p>
        </p:txBody>
      </p:sp>
      <p:sp>
        <p:nvSpPr>
          <p:cNvPr id="4" name="テキスト ボックス 3">
            <a:extLst>
              <a:ext uri="{FF2B5EF4-FFF2-40B4-BE49-F238E27FC236}">
                <a16:creationId xmlns:a16="http://schemas.microsoft.com/office/drawing/2014/main" id="{A2027B80-7594-7FEA-C7C6-EDBE9FFD352C}"/>
              </a:ext>
            </a:extLst>
          </p:cNvPr>
          <p:cNvSpPr txBox="1"/>
          <p:nvPr/>
        </p:nvSpPr>
        <p:spPr>
          <a:xfrm>
            <a:off x="571334" y="3429000"/>
            <a:ext cx="1986061" cy="230832"/>
          </a:xfrm>
          <a:prstGeom prst="rect">
            <a:avLst/>
          </a:prstGeom>
          <a:noFill/>
        </p:spPr>
        <p:txBody>
          <a:bodyPr wrap="square" rtlCol="0">
            <a:spAutoFit/>
          </a:bodyPr>
          <a:lstStyle/>
          <a:p>
            <a:r>
              <a:rPr kumimoji="1" lang="ja-JP" altLang="en-US" sz="900" dirty="0">
                <a:solidFill>
                  <a:srgbClr val="2983C3"/>
                </a:solidFill>
                <a:effectLst/>
              </a:rPr>
              <a:t>けい　　　 さつ         そう       だん</a:t>
            </a:r>
            <a:endParaRPr kumimoji="1" lang="en-US" altLang="ja-JP" sz="900" dirty="0">
              <a:solidFill>
                <a:srgbClr val="2983C3"/>
              </a:solidFill>
              <a:effectLst/>
            </a:endParaRPr>
          </a:p>
        </p:txBody>
      </p:sp>
      <p:sp>
        <p:nvSpPr>
          <p:cNvPr id="5" name="テキスト ボックス 4">
            <a:extLst>
              <a:ext uri="{FF2B5EF4-FFF2-40B4-BE49-F238E27FC236}">
                <a16:creationId xmlns:a16="http://schemas.microsoft.com/office/drawing/2014/main" id="{34D06DCA-575D-EACE-F75D-3EE42AA0E161}"/>
              </a:ext>
            </a:extLst>
          </p:cNvPr>
          <p:cNvSpPr txBox="1"/>
          <p:nvPr/>
        </p:nvSpPr>
        <p:spPr>
          <a:xfrm>
            <a:off x="3347864" y="1857458"/>
            <a:ext cx="5688632" cy="230832"/>
          </a:xfrm>
          <a:prstGeom prst="rect">
            <a:avLst/>
          </a:prstGeom>
          <a:noFill/>
        </p:spPr>
        <p:txBody>
          <a:bodyPr wrap="square" rtlCol="0">
            <a:spAutoFit/>
          </a:bodyPr>
          <a:lstStyle/>
          <a:p>
            <a:r>
              <a:rPr kumimoji="1" lang="ja-JP" altLang="en-US" sz="900" dirty="0">
                <a:effectLst/>
              </a:rPr>
              <a:t>とき　　　　　　　　　　　　　　　　　　　　　　　　　　　　　　　　　　　　も　　　 よ                                  けい      さつ        しょ</a:t>
            </a:r>
            <a:endParaRPr kumimoji="1" lang="en-US" altLang="ja-JP" sz="900" dirty="0">
              <a:effectLst/>
            </a:endParaRPr>
          </a:p>
        </p:txBody>
      </p:sp>
      <p:sp>
        <p:nvSpPr>
          <p:cNvPr id="6" name="テキスト ボックス 5">
            <a:extLst>
              <a:ext uri="{FF2B5EF4-FFF2-40B4-BE49-F238E27FC236}">
                <a16:creationId xmlns:a16="http://schemas.microsoft.com/office/drawing/2014/main" id="{4D170147-011A-F44F-CC7A-27C201353727}"/>
              </a:ext>
            </a:extLst>
          </p:cNvPr>
          <p:cNvSpPr txBox="1"/>
          <p:nvPr/>
        </p:nvSpPr>
        <p:spPr>
          <a:xfrm>
            <a:off x="467544" y="2357733"/>
            <a:ext cx="3312368" cy="230832"/>
          </a:xfrm>
          <a:prstGeom prst="rect">
            <a:avLst/>
          </a:prstGeom>
          <a:noFill/>
        </p:spPr>
        <p:txBody>
          <a:bodyPr wrap="square" rtlCol="0">
            <a:spAutoFit/>
          </a:bodyPr>
          <a:lstStyle/>
          <a:p>
            <a:r>
              <a:rPr kumimoji="1" lang="ja-JP" altLang="en-US" sz="900" dirty="0">
                <a:effectLst/>
              </a:rPr>
              <a:t>　い         か                     まど       ぐち                    そう      だん</a:t>
            </a:r>
            <a:endParaRPr kumimoji="1" lang="en-US" altLang="ja-JP" sz="900" dirty="0">
              <a:effectLst/>
            </a:endParaRPr>
          </a:p>
        </p:txBody>
      </p:sp>
      <p:sp>
        <p:nvSpPr>
          <p:cNvPr id="7" name="テキスト ボックス 6">
            <a:extLst>
              <a:ext uri="{FF2B5EF4-FFF2-40B4-BE49-F238E27FC236}">
                <a16:creationId xmlns:a16="http://schemas.microsoft.com/office/drawing/2014/main" id="{7F1D287C-1CFA-62EF-A751-BAA03C6A0C2B}"/>
              </a:ext>
            </a:extLst>
          </p:cNvPr>
          <p:cNvSpPr txBox="1"/>
          <p:nvPr/>
        </p:nvSpPr>
        <p:spPr>
          <a:xfrm>
            <a:off x="107504" y="1385694"/>
            <a:ext cx="8640960" cy="230832"/>
          </a:xfrm>
          <a:prstGeom prst="rect">
            <a:avLst/>
          </a:prstGeom>
          <a:noFill/>
        </p:spPr>
        <p:txBody>
          <a:bodyPr wrap="square" rtlCol="0">
            <a:spAutoFit/>
          </a:bodyPr>
          <a:lstStyle/>
          <a:p>
            <a:r>
              <a:rPr kumimoji="1" lang="ja-JP" altLang="en-US" sz="900" dirty="0">
                <a:solidFill>
                  <a:srgbClr val="2983C3"/>
                </a:solidFill>
                <a:effectLst/>
              </a:rPr>
              <a:t>やみ　　　　　　　　　　　　　　　　　　　　　　　　おう　　　ぼ　　　　　　　　　　　　　　　　　　　　　　　　　　　　　　　　　　　　　　　　　  こ        じん       じょう    ほう                   てい　　きょう</a:t>
            </a:r>
            <a:endParaRPr kumimoji="1" lang="en-US" altLang="ja-JP" sz="900" dirty="0">
              <a:solidFill>
                <a:srgbClr val="2983C3"/>
              </a:solidFill>
              <a:effectLst/>
            </a:endParaRPr>
          </a:p>
        </p:txBody>
      </p:sp>
      <p:sp>
        <p:nvSpPr>
          <p:cNvPr id="8" name="テキスト ボックス 7">
            <a:extLst>
              <a:ext uri="{FF2B5EF4-FFF2-40B4-BE49-F238E27FC236}">
                <a16:creationId xmlns:a16="http://schemas.microsoft.com/office/drawing/2014/main" id="{AA91CA84-3D46-977D-BC54-AB8C32739C54}"/>
              </a:ext>
            </a:extLst>
          </p:cNvPr>
          <p:cNvSpPr txBox="1"/>
          <p:nvPr/>
        </p:nvSpPr>
        <p:spPr>
          <a:xfrm>
            <a:off x="571335" y="4121466"/>
            <a:ext cx="1986061" cy="230832"/>
          </a:xfrm>
          <a:prstGeom prst="rect">
            <a:avLst/>
          </a:prstGeom>
          <a:noFill/>
        </p:spPr>
        <p:txBody>
          <a:bodyPr wrap="square" rtlCol="0">
            <a:spAutoFit/>
          </a:bodyPr>
          <a:lstStyle/>
          <a:p>
            <a:r>
              <a:rPr kumimoji="1" lang="ja-JP" altLang="en-US" sz="900" dirty="0">
                <a:solidFill>
                  <a:srgbClr val="2983C3"/>
                </a:solidFill>
                <a:effectLst/>
              </a:rPr>
              <a:t>とく          めい         つう       ほう</a:t>
            </a:r>
            <a:endParaRPr kumimoji="1" lang="en-US" altLang="ja-JP" sz="900" dirty="0">
              <a:solidFill>
                <a:srgbClr val="2983C3"/>
              </a:solidFill>
              <a:effectLst/>
            </a:endParaRPr>
          </a:p>
        </p:txBody>
      </p:sp>
      <p:sp>
        <p:nvSpPr>
          <p:cNvPr id="9" name="テキスト ボックス 8">
            <a:extLst>
              <a:ext uri="{FF2B5EF4-FFF2-40B4-BE49-F238E27FC236}">
                <a16:creationId xmlns:a16="http://schemas.microsoft.com/office/drawing/2014/main" id="{4D97BA28-3D36-2C89-53B3-C65645D31DD2}"/>
              </a:ext>
            </a:extLst>
          </p:cNvPr>
          <p:cNvSpPr txBox="1"/>
          <p:nvPr/>
        </p:nvSpPr>
        <p:spPr>
          <a:xfrm>
            <a:off x="583216" y="5356890"/>
            <a:ext cx="1986061" cy="230832"/>
          </a:xfrm>
          <a:prstGeom prst="rect">
            <a:avLst/>
          </a:prstGeom>
          <a:noFill/>
        </p:spPr>
        <p:txBody>
          <a:bodyPr wrap="square" rtlCol="0">
            <a:spAutoFit/>
          </a:bodyPr>
          <a:lstStyle/>
          <a:p>
            <a:r>
              <a:rPr kumimoji="1" lang="ja-JP" altLang="en-US" sz="900" dirty="0">
                <a:solidFill>
                  <a:srgbClr val="2983C3"/>
                </a:solidFill>
                <a:effectLst/>
              </a:rPr>
              <a:t>ち　　　　　く　　　　しょう        ねん</a:t>
            </a:r>
            <a:endParaRPr kumimoji="1" lang="en-US" altLang="ja-JP" sz="900" dirty="0">
              <a:solidFill>
                <a:srgbClr val="2983C3"/>
              </a:solidFill>
              <a:effectLst/>
            </a:endParaRPr>
          </a:p>
        </p:txBody>
      </p:sp>
    </p:spTree>
    <p:extLst>
      <p:ext uri="{BB962C8B-B14F-4D97-AF65-F5344CB8AC3E}">
        <p14:creationId xmlns:p14="http://schemas.microsoft.com/office/powerpoint/2010/main" val="930961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restec\Desktop\平井作業フォルダ\CEC_2018年度用(捨てないで！)\ペープサート教材\ペープサート教材_イラスト集_HTML版\Links\215.png">
            <a:extLst>
              <a:ext uri="{FF2B5EF4-FFF2-40B4-BE49-F238E27FC236}">
                <a16:creationId xmlns:a16="http://schemas.microsoft.com/office/drawing/2014/main" id="{8662A4D6-AA26-C6A5-C9D3-460EDA8E6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5" y="-30163"/>
            <a:ext cx="9126410" cy="6388206"/>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9"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a:extLst>
              <a:ext uri="{FF2B5EF4-FFF2-40B4-BE49-F238E27FC236}">
                <a16:creationId xmlns:a16="http://schemas.microsoft.com/office/drawing/2014/main" id="{FE055AA2-94F9-3801-6CB4-D78D4AB762A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938" y="3881083"/>
            <a:ext cx="2808312" cy="2533756"/>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グループ化 18">
            <a:extLst>
              <a:ext uri="{FF2B5EF4-FFF2-40B4-BE49-F238E27FC236}">
                <a16:creationId xmlns:a16="http://schemas.microsoft.com/office/drawing/2014/main" id="{8D1A8F06-EF06-DCF5-C51E-8A1090BE3124}"/>
              </a:ext>
            </a:extLst>
          </p:cNvPr>
          <p:cNvGrpSpPr/>
          <p:nvPr/>
        </p:nvGrpSpPr>
        <p:grpSpPr>
          <a:xfrm>
            <a:off x="3184305" y="4100468"/>
            <a:ext cx="2485384" cy="1796799"/>
            <a:chOff x="3184305" y="4100468"/>
            <a:chExt cx="2485384" cy="1796799"/>
          </a:xfrm>
        </p:grpSpPr>
        <p:sp>
          <p:nvSpPr>
            <p:cNvPr id="18" name="思考の吹き出し: 雲形 17">
              <a:extLst>
                <a:ext uri="{FF2B5EF4-FFF2-40B4-BE49-F238E27FC236}">
                  <a16:creationId xmlns:a16="http://schemas.microsoft.com/office/drawing/2014/main" id="{2961973D-8FFB-DE4E-1868-538055ECC726}"/>
                </a:ext>
              </a:extLst>
            </p:cNvPr>
            <p:cNvSpPr/>
            <p:nvPr/>
          </p:nvSpPr>
          <p:spPr>
            <a:xfrm>
              <a:off x="3184305" y="4100468"/>
              <a:ext cx="2485384" cy="1796799"/>
            </a:xfrm>
            <a:prstGeom prst="cloudCallout">
              <a:avLst>
                <a:gd name="adj1" fmla="val -60260"/>
                <a:gd name="adj2" fmla="val -4121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80AD67DB-D950-0F4B-EECB-A524734CF484}"/>
                </a:ext>
              </a:extLst>
            </p:cNvPr>
            <p:cNvSpPr txBox="1"/>
            <p:nvPr/>
          </p:nvSpPr>
          <p:spPr>
            <a:xfrm>
              <a:off x="3482933" y="4484978"/>
              <a:ext cx="2089442" cy="830997"/>
            </a:xfrm>
            <a:prstGeom prst="rect">
              <a:avLst/>
            </a:prstGeom>
            <a:noFill/>
          </p:spPr>
          <p:txBody>
            <a:bodyPr wrap="square">
              <a:spAutoFit/>
            </a:bodyPr>
            <a:lstStyle/>
            <a:p>
              <a:r>
                <a:rPr kumimoji="1" lang="ja-JP" altLang="en-US" sz="2400" dirty="0">
                  <a:solidFill>
                    <a:schemeClr val="tx1"/>
                  </a:solidFill>
                </a:rPr>
                <a:t>ちょっとやってみようかな。</a:t>
              </a:r>
            </a:p>
          </p:txBody>
        </p:sp>
      </p:grpSp>
      <p:sp>
        <p:nvSpPr>
          <p:cNvPr id="2" name="正方形/長方形 1"/>
          <p:cNvSpPr/>
          <p:nvPr/>
        </p:nvSpPr>
        <p:spPr>
          <a:xfrm>
            <a:off x="208966" y="846978"/>
            <a:ext cx="5622495" cy="523220"/>
          </a:xfrm>
          <a:prstGeom prst="rect">
            <a:avLst/>
          </a:prstGeom>
          <a:noFill/>
        </p:spPr>
        <p:txBody>
          <a:bodyPr wrap="square">
            <a:spAutoFit/>
          </a:bodyPr>
          <a:lstStyle/>
          <a:p>
            <a:pPr eaLnBrk="1" hangingPunct="1">
              <a:buSzPct val="100000"/>
              <a:defRPr/>
            </a:pPr>
            <a:r>
              <a:rPr lang="ja-JP" altLang="en-US" sz="2800" dirty="0">
                <a:ln w="9525">
                  <a:solidFill>
                    <a:schemeClr val="tx1"/>
                  </a:solidFill>
                  <a:prstDash val="solid"/>
                </a:ln>
                <a:effectLst>
                  <a:glow rad="63500">
                    <a:schemeClr val="bg1"/>
                  </a:glow>
                </a:effectLst>
              </a:rPr>
              <a:t>ＳＮＳにこんな投稿を見つけました。</a:t>
            </a:r>
            <a:endParaRPr lang="en-US" altLang="ja-JP" sz="2800" dirty="0">
              <a:ln w="9525">
                <a:solidFill>
                  <a:schemeClr val="tx1"/>
                </a:solidFill>
                <a:prstDash val="solid"/>
              </a:ln>
              <a:effectLst>
                <a:glow rad="63500">
                  <a:schemeClr val="bg1"/>
                </a:glow>
              </a:effectLst>
            </a:endParaRPr>
          </a:p>
        </p:txBody>
      </p:sp>
      <p:pic>
        <p:nvPicPr>
          <p:cNvPr id="25"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DAF6A1CE-4D01-159E-49AA-E6881D91B41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210" y="1710039"/>
            <a:ext cx="2442721" cy="2533755"/>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42C00B2E-1099-863A-E301-B761EE19A4A5}"/>
              </a:ext>
            </a:extLst>
          </p:cNvPr>
          <p:cNvSpPr txBox="1"/>
          <p:nvPr/>
        </p:nvSpPr>
        <p:spPr>
          <a:xfrm>
            <a:off x="2305478" y="727807"/>
            <a:ext cx="1484423" cy="276999"/>
          </a:xfrm>
          <a:prstGeom prst="rect">
            <a:avLst/>
          </a:prstGeom>
          <a:noFill/>
        </p:spPr>
        <p:txBody>
          <a:bodyPr wrap="square" rtlCol="0">
            <a:spAutoFit/>
          </a:bodyPr>
          <a:lstStyle/>
          <a:p>
            <a:r>
              <a:rPr kumimoji="1" lang="ja-JP" altLang="en-US" sz="1200" dirty="0"/>
              <a:t> とう   こう           み</a:t>
            </a:r>
          </a:p>
        </p:txBody>
      </p:sp>
      <p:grpSp>
        <p:nvGrpSpPr>
          <p:cNvPr id="9222" name="グループ化 9221">
            <a:extLst>
              <a:ext uri="{FF2B5EF4-FFF2-40B4-BE49-F238E27FC236}">
                <a16:creationId xmlns:a16="http://schemas.microsoft.com/office/drawing/2014/main" id="{2AB591E5-06C8-A750-AFBC-D081CEBE9D72}"/>
              </a:ext>
            </a:extLst>
          </p:cNvPr>
          <p:cNvGrpSpPr/>
          <p:nvPr/>
        </p:nvGrpSpPr>
        <p:grpSpPr>
          <a:xfrm>
            <a:off x="2793005" y="1342365"/>
            <a:ext cx="3025521" cy="2223686"/>
            <a:chOff x="2793005" y="1342365"/>
            <a:chExt cx="3025521" cy="2223686"/>
          </a:xfrm>
        </p:grpSpPr>
        <p:grpSp>
          <p:nvGrpSpPr>
            <p:cNvPr id="20" name="グループ化 19">
              <a:extLst>
                <a:ext uri="{FF2B5EF4-FFF2-40B4-BE49-F238E27FC236}">
                  <a16:creationId xmlns:a16="http://schemas.microsoft.com/office/drawing/2014/main" id="{3FDFAE01-A0BC-B551-A229-65670C7BB859}"/>
                </a:ext>
              </a:extLst>
            </p:cNvPr>
            <p:cNvGrpSpPr/>
            <p:nvPr/>
          </p:nvGrpSpPr>
          <p:grpSpPr>
            <a:xfrm>
              <a:off x="2793005" y="1342365"/>
              <a:ext cx="3025521" cy="2223686"/>
              <a:chOff x="2546854" y="1342365"/>
              <a:chExt cx="3025521" cy="2223686"/>
            </a:xfrm>
          </p:grpSpPr>
          <p:sp>
            <p:nvSpPr>
              <p:cNvPr id="12" name="思考の吹き出し: 雲形 11">
                <a:extLst>
                  <a:ext uri="{FF2B5EF4-FFF2-40B4-BE49-F238E27FC236}">
                    <a16:creationId xmlns:a16="http://schemas.microsoft.com/office/drawing/2014/main" id="{A8827096-91A8-FD41-6848-CD5BC40013FF}"/>
                  </a:ext>
                </a:extLst>
              </p:cNvPr>
              <p:cNvSpPr/>
              <p:nvPr/>
            </p:nvSpPr>
            <p:spPr>
              <a:xfrm>
                <a:off x="2546854" y="1342365"/>
                <a:ext cx="3025521" cy="2223686"/>
              </a:xfrm>
              <a:prstGeom prst="cloudCallout">
                <a:avLst>
                  <a:gd name="adj1" fmla="val -42833"/>
                  <a:gd name="adj2" fmla="val 4918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6D9C958D-E7E9-1B62-09A2-5B2E93937345}"/>
                  </a:ext>
                </a:extLst>
              </p:cNvPr>
              <p:cNvSpPr txBox="1"/>
              <p:nvPr/>
            </p:nvSpPr>
            <p:spPr>
              <a:xfrm>
                <a:off x="2855484" y="1766834"/>
                <a:ext cx="2428896" cy="1200329"/>
              </a:xfrm>
              <a:prstGeom prst="rect">
                <a:avLst/>
              </a:prstGeom>
              <a:noFill/>
            </p:spPr>
            <p:txBody>
              <a:bodyPr wrap="square">
                <a:spAutoFit/>
              </a:bodyPr>
              <a:lstStyle/>
              <a:p>
                <a:r>
                  <a:rPr kumimoji="1" lang="ja-JP" altLang="en-US" sz="2400" dirty="0">
                    <a:solidFill>
                      <a:schemeClr val="tx1"/>
                    </a:solidFill>
                  </a:rPr>
                  <a:t>簡単そうな仕事だし、都合に合わせてくれるなら</a:t>
                </a:r>
                <a:r>
                  <a:rPr kumimoji="1" lang="en-US" altLang="ja-JP" sz="2400" dirty="0">
                    <a:solidFill>
                      <a:schemeClr val="tx1"/>
                    </a:solidFill>
                  </a:rPr>
                  <a:t>…</a:t>
                </a:r>
              </a:p>
            </p:txBody>
          </p:sp>
        </p:grpSp>
        <p:sp>
          <p:nvSpPr>
            <p:cNvPr id="8" name="テキスト ボックス 7">
              <a:extLst>
                <a:ext uri="{FF2B5EF4-FFF2-40B4-BE49-F238E27FC236}">
                  <a16:creationId xmlns:a16="http://schemas.microsoft.com/office/drawing/2014/main" id="{F2D956D5-C1DC-82FB-FC99-85C1D3E16DB9}"/>
                </a:ext>
              </a:extLst>
            </p:cNvPr>
            <p:cNvSpPr txBox="1"/>
            <p:nvPr/>
          </p:nvSpPr>
          <p:spPr>
            <a:xfrm>
              <a:off x="3155816" y="1722340"/>
              <a:ext cx="2233540" cy="215444"/>
            </a:xfrm>
            <a:prstGeom prst="rect">
              <a:avLst/>
            </a:prstGeom>
            <a:noFill/>
          </p:spPr>
          <p:txBody>
            <a:bodyPr wrap="square" rtlCol="0">
              <a:spAutoFit/>
            </a:bodyPr>
            <a:lstStyle/>
            <a:p>
              <a:r>
                <a:rPr kumimoji="1" lang="ja-JP" altLang="en-US" sz="800" dirty="0"/>
                <a:t> かん   たん         　　　　        　　　し 　  ごと</a:t>
              </a:r>
            </a:p>
          </p:txBody>
        </p:sp>
        <p:sp>
          <p:nvSpPr>
            <p:cNvPr id="10" name="テキスト ボックス 9">
              <a:extLst>
                <a:ext uri="{FF2B5EF4-FFF2-40B4-BE49-F238E27FC236}">
                  <a16:creationId xmlns:a16="http://schemas.microsoft.com/office/drawing/2014/main" id="{274ECCFB-5445-EF39-EF57-B2C865C51C7B}"/>
                </a:ext>
              </a:extLst>
            </p:cNvPr>
            <p:cNvSpPr txBox="1"/>
            <p:nvPr/>
          </p:nvSpPr>
          <p:spPr>
            <a:xfrm>
              <a:off x="3884072" y="2096922"/>
              <a:ext cx="1263992" cy="215444"/>
            </a:xfrm>
            <a:prstGeom prst="rect">
              <a:avLst/>
            </a:prstGeom>
            <a:noFill/>
          </p:spPr>
          <p:txBody>
            <a:bodyPr wrap="square" rtlCol="0">
              <a:spAutoFit/>
            </a:bodyPr>
            <a:lstStyle/>
            <a:p>
              <a:r>
                <a:rPr kumimoji="1" lang="ja-JP" altLang="en-US" sz="800" dirty="0"/>
                <a:t> つ      ごう                あ</a:t>
              </a:r>
            </a:p>
          </p:txBody>
        </p:sp>
      </p:grpSp>
      <p:grpSp>
        <p:nvGrpSpPr>
          <p:cNvPr id="9221" name="グループ化 9220">
            <a:extLst>
              <a:ext uri="{FF2B5EF4-FFF2-40B4-BE49-F238E27FC236}">
                <a16:creationId xmlns:a16="http://schemas.microsoft.com/office/drawing/2014/main" id="{A23D7752-A57A-755B-F8EE-4181DABCDBA3}"/>
              </a:ext>
            </a:extLst>
          </p:cNvPr>
          <p:cNvGrpSpPr/>
          <p:nvPr/>
        </p:nvGrpSpPr>
        <p:grpSpPr>
          <a:xfrm>
            <a:off x="-30163" y="-60220"/>
            <a:ext cx="9240838" cy="898420"/>
            <a:chOff x="-30163" y="-60220"/>
            <a:chExt cx="9240838" cy="898420"/>
          </a:xfrm>
        </p:grpSpPr>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0"/>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①募集情報への応募</a:t>
                </a:r>
              </a:p>
            </p:txBody>
          </p:sp>
        </p:grpSp>
        <p:sp>
          <p:nvSpPr>
            <p:cNvPr id="9220" name="テキスト ボックス 9219">
              <a:extLst>
                <a:ext uri="{FF2B5EF4-FFF2-40B4-BE49-F238E27FC236}">
                  <a16:creationId xmlns:a16="http://schemas.microsoft.com/office/drawing/2014/main" id="{A758FC49-1637-FC9D-FEB7-D27F32D457EB}"/>
                </a:ext>
              </a:extLst>
            </p:cNvPr>
            <p:cNvSpPr txBox="1"/>
            <p:nvPr/>
          </p:nvSpPr>
          <p:spPr>
            <a:xfrm>
              <a:off x="611560" y="-60220"/>
              <a:ext cx="4032448" cy="276999"/>
            </a:xfrm>
            <a:prstGeom prst="rect">
              <a:avLst/>
            </a:prstGeom>
            <a:noFill/>
          </p:spPr>
          <p:txBody>
            <a:bodyPr wrap="square" rtlCol="0">
              <a:spAutoFit/>
            </a:bodyPr>
            <a:lstStyle/>
            <a:p>
              <a:r>
                <a:rPr kumimoji="1" lang="ja-JP" altLang="en-US" sz="1200" dirty="0">
                  <a:solidFill>
                    <a:schemeClr val="bg1"/>
                  </a:solidFill>
                </a:rPr>
                <a:t> ぼ       しゅう     じょう   ほう                             おう        ぼ</a:t>
              </a:r>
            </a:p>
          </p:txBody>
        </p:sp>
      </p:grpSp>
      <p:grpSp>
        <p:nvGrpSpPr>
          <p:cNvPr id="9224" name="グループ化 9223">
            <a:extLst>
              <a:ext uri="{FF2B5EF4-FFF2-40B4-BE49-F238E27FC236}">
                <a16:creationId xmlns:a16="http://schemas.microsoft.com/office/drawing/2014/main" id="{248EE9D8-C8AE-4684-5888-0EA42A59AAB7}"/>
              </a:ext>
            </a:extLst>
          </p:cNvPr>
          <p:cNvGrpSpPr/>
          <p:nvPr/>
        </p:nvGrpSpPr>
        <p:grpSpPr>
          <a:xfrm>
            <a:off x="5354101" y="838200"/>
            <a:ext cx="4240097" cy="5474758"/>
            <a:chOff x="5354100" y="819145"/>
            <a:chExt cx="4240097" cy="5474758"/>
          </a:xfrm>
        </p:grpSpPr>
        <p:grpSp>
          <p:nvGrpSpPr>
            <p:cNvPr id="9218" name="グループ化 9217">
              <a:extLst>
                <a:ext uri="{FF2B5EF4-FFF2-40B4-BE49-F238E27FC236}">
                  <a16:creationId xmlns:a16="http://schemas.microsoft.com/office/drawing/2014/main" id="{99C3F7EB-896E-B81F-0E40-79E61340ACB9}"/>
                </a:ext>
              </a:extLst>
            </p:cNvPr>
            <p:cNvGrpSpPr/>
            <p:nvPr/>
          </p:nvGrpSpPr>
          <p:grpSpPr>
            <a:xfrm>
              <a:off x="5354100" y="819145"/>
              <a:ext cx="4240097" cy="5474758"/>
              <a:chOff x="5354100" y="819145"/>
              <a:chExt cx="4240097" cy="5474758"/>
            </a:xfrm>
          </p:grpSpPr>
          <p:grpSp>
            <p:nvGrpSpPr>
              <p:cNvPr id="27" name="グループ化 26">
                <a:extLst>
                  <a:ext uri="{FF2B5EF4-FFF2-40B4-BE49-F238E27FC236}">
                    <a16:creationId xmlns:a16="http://schemas.microsoft.com/office/drawing/2014/main" id="{C2374F57-7F96-F161-DB0B-398A9D776D95}"/>
                  </a:ext>
                </a:extLst>
              </p:cNvPr>
              <p:cNvGrpSpPr/>
              <p:nvPr/>
            </p:nvGrpSpPr>
            <p:grpSpPr>
              <a:xfrm>
                <a:off x="5354100" y="819145"/>
                <a:ext cx="4240097" cy="5474758"/>
                <a:chOff x="5320697" y="1139543"/>
                <a:chExt cx="4240097" cy="5474758"/>
              </a:xfrm>
            </p:grpSpPr>
            <p:grpSp>
              <p:nvGrpSpPr>
                <p:cNvPr id="26" name="グループ化 25">
                  <a:extLst>
                    <a:ext uri="{FF2B5EF4-FFF2-40B4-BE49-F238E27FC236}">
                      <a16:creationId xmlns:a16="http://schemas.microsoft.com/office/drawing/2014/main" id="{8252CB9F-E286-3329-E91E-FFDFA9FD0EF7}"/>
                    </a:ext>
                  </a:extLst>
                </p:cNvPr>
                <p:cNvGrpSpPr/>
                <p:nvPr/>
              </p:nvGrpSpPr>
              <p:grpSpPr>
                <a:xfrm>
                  <a:off x="5320697" y="1139543"/>
                  <a:ext cx="4240097" cy="5474758"/>
                  <a:chOff x="5320697" y="868257"/>
                  <a:chExt cx="4240097" cy="5474758"/>
                </a:xfrm>
              </p:grpSpPr>
              <p:pic>
                <p:nvPicPr>
                  <p:cNvPr id="4" name="図 3">
                    <a:extLst>
                      <a:ext uri="{FF2B5EF4-FFF2-40B4-BE49-F238E27FC236}">
                        <a16:creationId xmlns:a16="http://schemas.microsoft.com/office/drawing/2014/main" id="{2A875AAB-9370-9EA4-0AF1-99F3D36FC9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6" name="正方形/長方形 5">
                    <a:extLst>
                      <a:ext uri="{FF2B5EF4-FFF2-40B4-BE49-F238E27FC236}">
                        <a16:creationId xmlns:a16="http://schemas.microsoft.com/office/drawing/2014/main" id="{7F1F8E59-0C8B-B38E-5D50-00825E3C2AFF}"/>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3" name="テキスト ボックス 2">
                  <a:extLst>
                    <a:ext uri="{FF2B5EF4-FFF2-40B4-BE49-F238E27FC236}">
                      <a16:creationId xmlns:a16="http://schemas.microsoft.com/office/drawing/2014/main" id="{D7AE6D40-D7C4-38F7-58CA-110E554C390A}"/>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3C3D0959-847D-6786-0EB1-ABD68670530E}"/>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chemeClr val="tx1"/>
                      </a:solidFill>
                    </a:rPr>
                    <a:t>連絡はＤＭで♪</a:t>
                  </a:r>
                  <a:endParaRPr kumimoji="1" lang="en-US" altLang="ja-JP" sz="1800" b="1" dirty="0">
                    <a:solidFill>
                      <a:schemeClr val="tx1"/>
                    </a:solidFill>
                  </a:endParaRPr>
                </a:p>
                <a:p>
                  <a:endParaRPr kumimoji="1" lang="en-US" altLang="ja-JP" sz="900" b="1" dirty="0">
                    <a:solidFill>
                      <a:schemeClr val="tx1"/>
                    </a:solidFill>
                  </a:endParaRPr>
                </a:p>
              </p:txBody>
            </p:sp>
            <p:sp>
              <p:nvSpPr>
                <p:cNvPr id="15" name="楕円 14">
                  <a:extLst>
                    <a:ext uri="{FF2B5EF4-FFF2-40B4-BE49-F238E27FC236}">
                      <a16:creationId xmlns:a16="http://schemas.microsoft.com/office/drawing/2014/main" id="{4290231D-ADC5-FBF7-4099-06485503C5A3}"/>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9E8AE9CC-B304-516A-1FE6-99F6DCE42B6D}"/>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23" name="テキスト ボックス 22">
                  <a:extLst>
                    <a:ext uri="{FF2B5EF4-FFF2-40B4-BE49-F238E27FC236}">
                      <a16:creationId xmlns:a16="http://schemas.microsoft.com/office/drawing/2014/main" id="{517F56C9-88AE-3775-FBA8-631EE0700203}"/>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
            <p:nvSpPr>
              <p:cNvPr id="11" name="テキスト ボックス 10">
                <a:extLst>
                  <a:ext uri="{FF2B5EF4-FFF2-40B4-BE49-F238E27FC236}">
                    <a16:creationId xmlns:a16="http://schemas.microsoft.com/office/drawing/2014/main" id="{EB074F32-2B07-439C-DFE6-C8FA8C1A430D}"/>
                  </a:ext>
                </a:extLst>
              </p:cNvPr>
              <p:cNvSpPr txBox="1"/>
              <p:nvPr/>
            </p:nvSpPr>
            <p:spPr>
              <a:xfrm>
                <a:off x="7575708" y="1193545"/>
                <a:ext cx="670954" cy="215444"/>
              </a:xfrm>
              <a:prstGeom prst="rect">
                <a:avLst/>
              </a:prstGeom>
              <a:noFill/>
            </p:spPr>
            <p:txBody>
              <a:bodyPr wrap="square" rtlCol="0">
                <a:spAutoFit/>
              </a:bodyPr>
              <a:lstStyle/>
              <a:p>
                <a:r>
                  <a:rPr kumimoji="1" lang="ja-JP" altLang="en-US" sz="800" dirty="0"/>
                  <a:t>  ぼ  しゅう</a:t>
                </a:r>
              </a:p>
            </p:txBody>
          </p:sp>
          <p:sp>
            <p:nvSpPr>
              <p:cNvPr id="17" name="テキスト ボックス 16">
                <a:extLst>
                  <a:ext uri="{FF2B5EF4-FFF2-40B4-BE49-F238E27FC236}">
                    <a16:creationId xmlns:a16="http://schemas.microsoft.com/office/drawing/2014/main" id="{E7555D28-5546-A8C1-CF2D-0DAB94FBE165}"/>
                  </a:ext>
                </a:extLst>
              </p:cNvPr>
              <p:cNvSpPr txBox="1"/>
              <p:nvPr/>
            </p:nvSpPr>
            <p:spPr>
              <a:xfrm>
                <a:off x="5997176" y="1861629"/>
                <a:ext cx="2249486" cy="215444"/>
              </a:xfrm>
              <a:prstGeom prst="rect">
                <a:avLst/>
              </a:prstGeom>
              <a:noFill/>
            </p:spPr>
            <p:txBody>
              <a:bodyPr wrap="square" rtlCol="0">
                <a:spAutoFit/>
              </a:bodyPr>
              <a:lstStyle/>
              <a:p>
                <a:r>
                  <a:rPr kumimoji="1" lang="ja-JP" altLang="en-US" sz="800" dirty="0"/>
                  <a:t>  に    もつ          う　　　　　 と　　　　　　　 はこ</a:t>
                </a:r>
              </a:p>
            </p:txBody>
          </p:sp>
          <p:sp>
            <p:nvSpPr>
              <p:cNvPr id="21" name="テキスト ボックス 20">
                <a:extLst>
                  <a:ext uri="{FF2B5EF4-FFF2-40B4-BE49-F238E27FC236}">
                    <a16:creationId xmlns:a16="http://schemas.microsoft.com/office/drawing/2014/main" id="{12224BF7-A260-1F4C-8E60-C9629A8379CA}"/>
                  </a:ext>
                </a:extLst>
              </p:cNvPr>
              <p:cNvSpPr txBox="1"/>
              <p:nvPr/>
            </p:nvSpPr>
            <p:spPr>
              <a:xfrm>
                <a:off x="5992620" y="2276338"/>
                <a:ext cx="2249486" cy="215444"/>
              </a:xfrm>
              <a:prstGeom prst="rect">
                <a:avLst/>
              </a:prstGeom>
              <a:noFill/>
            </p:spPr>
            <p:txBody>
              <a:bodyPr wrap="square" rtlCol="0">
                <a:spAutoFit/>
              </a:bodyPr>
              <a:lstStyle/>
              <a:p>
                <a:r>
                  <a:rPr kumimoji="1" lang="ja-JP" altLang="en-US" sz="800" dirty="0"/>
                  <a:t>  にち  じ          ば　 しょ　　　　 　し　てい　か</a:t>
                </a:r>
              </a:p>
            </p:txBody>
          </p:sp>
          <p:sp>
            <p:nvSpPr>
              <p:cNvPr id="24" name="テキスト ボックス 23">
                <a:extLst>
                  <a:ext uri="{FF2B5EF4-FFF2-40B4-BE49-F238E27FC236}">
                    <a16:creationId xmlns:a16="http://schemas.microsoft.com/office/drawing/2014/main" id="{45E811F6-3F70-34AE-00A7-CCC24C73A4DC}"/>
                  </a:ext>
                </a:extLst>
              </p:cNvPr>
              <p:cNvSpPr txBox="1"/>
              <p:nvPr/>
            </p:nvSpPr>
            <p:spPr>
              <a:xfrm>
                <a:off x="5992620" y="2673745"/>
                <a:ext cx="2249486" cy="215444"/>
              </a:xfrm>
              <a:prstGeom prst="rect">
                <a:avLst/>
              </a:prstGeom>
              <a:noFill/>
            </p:spPr>
            <p:txBody>
              <a:bodyPr wrap="square" rtlCol="0">
                <a:spAutoFit/>
              </a:bodyPr>
              <a:lstStyle/>
              <a:p>
                <a:r>
                  <a:rPr kumimoji="1" lang="ja-JP" altLang="en-US" sz="800" dirty="0"/>
                  <a:t>  たん　じ　かん         こう  しゅうにゅう</a:t>
                </a:r>
              </a:p>
            </p:txBody>
          </p:sp>
          <p:sp>
            <p:nvSpPr>
              <p:cNvPr id="28" name="テキスト ボックス 27">
                <a:extLst>
                  <a:ext uri="{FF2B5EF4-FFF2-40B4-BE49-F238E27FC236}">
                    <a16:creationId xmlns:a16="http://schemas.microsoft.com/office/drawing/2014/main" id="{65593563-BDA5-9D27-12EB-990361525694}"/>
                  </a:ext>
                </a:extLst>
              </p:cNvPr>
              <p:cNvSpPr txBox="1"/>
              <p:nvPr/>
            </p:nvSpPr>
            <p:spPr>
              <a:xfrm>
                <a:off x="5970367" y="3079325"/>
                <a:ext cx="2249486" cy="215444"/>
              </a:xfrm>
              <a:prstGeom prst="rect">
                <a:avLst/>
              </a:prstGeom>
              <a:noFill/>
            </p:spPr>
            <p:txBody>
              <a:bodyPr wrap="square" rtlCol="0">
                <a:spAutoFit/>
              </a:bodyPr>
              <a:lstStyle/>
              <a:p>
                <a:r>
                  <a:rPr kumimoji="1" lang="ja-JP" altLang="en-US" sz="800" dirty="0"/>
                  <a:t>  さい  てい      まん　えん　し　きゅう</a:t>
                </a:r>
                <a:endParaRPr kumimoji="1" lang="en-US" altLang="ja-JP" sz="800" dirty="0"/>
              </a:p>
            </p:txBody>
          </p:sp>
          <p:sp>
            <p:nvSpPr>
              <p:cNvPr id="29" name="テキスト ボックス 28">
                <a:extLst>
                  <a:ext uri="{FF2B5EF4-FFF2-40B4-BE49-F238E27FC236}">
                    <a16:creationId xmlns:a16="http://schemas.microsoft.com/office/drawing/2014/main" id="{CB1E3FE8-4483-318D-CAB3-88E61CF8E849}"/>
                  </a:ext>
                </a:extLst>
              </p:cNvPr>
              <p:cNvSpPr txBox="1"/>
              <p:nvPr/>
            </p:nvSpPr>
            <p:spPr>
              <a:xfrm>
                <a:off x="6737183" y="3500398"/>
                <a:ext cx="715137" cy="215444"/>
              </a:xfrm>
              <a:prstGeom prst="rect">
                <a:avLst/>
              </a:prstGeom>
              <a:noFill/>
            </p:spPr>
            <p:txBody>
              <a:bodyPr wrap="square" rtlCol="0">
                <a:spAutoFit/>
              </a:bodyPr>
              <a:lstStyle/>
              <a:p>
                <a:r>
                  <a:rPr kumimoji="1" lang="ja-JP" altLang="en-US" sz="800" dirty="0"/>
                  <a:t>　あん けん</a:t>
                </a:r>
                <a:endParaRPr kumimoji="1" lang="en-US" altLang="ja-JP" sz="800" dirty="0"/>
              </a:p>
            </p:txBody>
          </p:sp>
          <p:sp>
            <p:nvSpPr>
              <p:cNvPr id="30" name="テキスト ボックス 29">
                <a:extLst>
                  <a:ext uri="{FF2B5EF4-FFF2-40B4-BE49-F238E27FC236}">
                    <a16:creationId xmlns:a16="http://schemas.microsoft.com/office/drawing/2014/main" id="{DE510084-20BF-8966-7A48-2078FA39AB9F}"/>
                  </a:ext>
                </a:extLst>
              </p:cNvPr>
              <p:cNvSpPr txBox="1"/>
              <p:nvPr/>
            </p:nvSpPr>
            <p:spPr>
              <a:xfrm>
                <a:off x="5963856" y="3885024"/>
                <a:ext cx="1416456" cy="215444"/>
              </a:xfrm>
              <a:prstGeom prst="rect">
                <a:avLst/>
              </a:prstGeom>
              <a:noFill/>
            </p:spPr>
            <p:txBody>
              <a:bodyPr wrap="square" rtlCol="0">
                <a:spAutoFit/>
              </a:bodyPr>
              <a:lstStyle/>
              <a:p>
                <a:r>
                  <a:rPr kumimoji="1" lang="ja-JP" altLang="en-US" sz="800" dirty="0"/>
                  <a:t>    き   ぼう   しゃ   た   すう</a:t>
                </a:r>
                <a:endParaRPr kumimoji="1" lang="en-US" altLang="ja-JP" sz="800" dirty="0"/>
              </a:p>
            </p:txBody>
          </p:sp>
          <p:sp>
            <p:nvSpPr>
              <p:cNvPr id="31" name="テキスト ボックス 30">
                <a:extLst>
                  <a:ext uri="{FF2B5EF4-FFF2-40B4-BE49-F238E27FC236}">
                    <a16:creationId xmlns:a16="http://schemas.microsoft.com/office/drawing/2014/main" id="{C7A24A5E-A77F-C8D6-3EAA-C2442E0C05F6}"/>
                  </a:ext>
                </a:extLst>
              </p:cNvPr>
              <p:cNvSpPr txBox="1"/>
              <p:nvPr/>
            </p:nvSpPr>
            <p:spPr>
              <a:xfrm>
                <a:off x="7281840" y="3891441"/>
                <a:ext cx="1416456" cy="215444"/>
              </a:xfrm>
              <a:prstGeom prst="rect">
                <a:avLst/>
              </a:prstGeom>
              <a:noFill/>
            </p:spPr>
            <p:txBody>
              <a:bodyPr wrap="square" rtlCol="0">
                <a:spAutoFit/>
              </a:bodyPr>
              <a:lstStyle/>
              <a:p>
                <a:r>
                  <a:rPr kumimoji="1" lang="ja-JP" altLang="en-US" sz="800" dirty="0"/>
                  <a:t>    はや  　　　もの　が</a:t>
                </a:r>
                <a:endParaRPr kumimoji="1" lang="en-US" altLang="ja-JP" sz="800" dirty="0"/>
              </a:p>
            </p:txBody>
          </p:sp>
          <p:sp>
            <p:nvSpPr>
              <p:cNvPr id="9216" name="テキスト ボックス 9215">
                <a:extLst>
                  <a:ext uri="{FF2B5EF4-FFF2-40B4-BE49-F238E27FC236}">
                    <a16:creationId xmlns:a16="http://schemas.microsoft.com/office/drawing/2014/main" id="{AACDB15A-5D46-0B2E-1A04-9731414CED73}"/>
                  </a:ext>
                </a:extLst>
              </p:cNvPr>
              <p:cNvSpPr txBox="1"/>
              <p:nvPr/>
            </p:nvSpPr>
            <p:spPr>
              <a:xfrm>
                <a:off x="6941864" y="4894682"/>
                <a:ext cx="1793198" cy="184666"/>
              </a:xfrm>
              <a:prstGeom prst="rect">
                <a:avLst/>
              </a:prstGeom>
              <a:noFill/>
            </p:spPr>
            <p:txBody>
              <a:bodyPr wrap="square" rtlCol="0">
                <a:spAutoFit/>
              </a:bodyPr>
              <a:lstStyle/>
              <a:p>
                <a:r>
                  <a:rPr kumimoji="1" lang="ja-JP" altLang="en-US" sz="600" dirty="0"/>
                  <a:t>こうしゅうにゅう　　　　　　　かね　　　 たん  じ　かん</a:t>
                </a:r>
                <a:endParaRPr kumimoji="1" lang="en-US" altLang="ja-JP" sz="600" dirty="0"/>
              </a:p>
            </p:txBody>
          </p:sp>
          <p:sp>
            <p:nvSpPr>
              <p:cNvPr id="9217" name="テキスト ボックス 9216">
                <a:extLst>
                  <a:ext uri="{FF2B5EF4-FFF2-40B4-BE49-F238E27FC236}">
                    <a16:creationId xmlns:a16="http://schemas.microsoft.com/office/drawing/2014/main" id="{AADF9DDB-0D1A-DEFA-D519-0ECD578ACA04}"/>
                  </a:ext>
                </a:extLst>
              </p:cNvPr>
              <p:cNvSpPr txBox="1"/>
              <p:nvPr/>
            </p:nvSpPr>
            <p:spPr>
              <a:xfrm>
                <a:off x="5997176" y="4312514"/>
                <a:ext cx="1416456" cy="215444"/>
              </a:xfrm>
              <a:prstGeom prst="rect">
                <a:avLst/>
              </a:prstGeom>
              <a:noFill/>
            </p:spPr>
            <p:txBody>
              <a:bodyPr wrap="square" rtlCol="0">
                <a:spAutoFit/>
              </a:bodyPr>
              <a:lstStyle/>
              <a:p>
                <a:r>
                  <a:rPr kumimoji="1" lang="ja-JP" altLang="en-US" sz="800" dirty="0"/>
                  <a:t>  れん らく</a:t>
                </a:r>
                <a:endParaRPr kumimoji="1" lang="en-US" altLang="ja-JP" sz="800" dirty="0"/>
              </a:p>
            </p:txBody>
          </p:sp>
        </p:grpSp>
        <p:sp>
          <p:nvSpPr>
            <p:cNvPr id="9223" name="テキスト ボックス 9222">
              <a:extLst>
                <a:ext uri="{FF2B5EF4-FFF2-40B4-BE49-F238E27FC236}">
                  <a16:creationId xmlns:a16="http://schemas.microsoft.com/office/drawing/2014/main" id="{F2C2F6EB-44A5-AEA2-B9D7-30D342B12A9F}"/>
                </a:ext>
              </a:extLst>
            </p:cNvPr>
            <p:cNvSpPr txBox="1"/>
            <p:nvPr/>
          </p:nvSpPr>
          <p:spPr>
            <a:xfrm>
              <a:off x="6056659" y="5448969"/>
              <a:ext cx="2861649" cy="184666"/>
            </a:xfrm>
            <a:prstGeom prst="rect">
              <a:avLst/>
            </a:prstGeom>
            <a:noFill/>
          </p:spPr>
          <p:txBody>
            <a:bodyPr wrap="square" rtlCol="0">
              <a:spAutoFit/>
            </a:bodyPr>
            <a:lstStyle/>
            <a:p>
              <a:r>
                <a:rPr kumimoji="1" lang="ja-JP" altLang="en-US" sz="600" dirty="0"/>
                <a:t>ご　 ご　　　　　　　　　　　　　　　　　　ねん　　 がつ       にち　　　　けん　　  ひょうじ　</a:t>
              </a:r>
              <a:endParaRPr kumimoji="1" lang="en-US" altLang="ja-JP" sz="600" dirty="0"/>
            </a:p>
          </p:txBody>
        </p:sp>
      </p:grpSp>
    </p:spTree>
    <p:extLst>
      <p:ext uri="{BB962C8B-B14F-4D97-AF65-F5344CB8AC3E}">
        <p14:creationId xmlns:p14="http://schemas.microsoft.com/office/powerpoint/2010/main" val="355262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restec\Desktop\平井作業フォルダ\CEC_2018年度用(捨てないで！)\ペープサート教材\ペープサート教材_イラスト集_HTML版\Links\215.png">
            <a:extLst>
              <a:ext uri="{FF2B5EF4-FFF2-40B4-BE49-F238E27FC236}">
                <a16:creationId xmlns:a16="http://schemas.microsoft.com/office/drawing/2014/main" id="{8662A4D6-AA26-C6A5-C9D3-460EDA8E6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5" y="-30163"/>
            <a:ext cx="9126410" cy="6388206"/>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7" name="正方形/長方形 16"/>
          <p:cNvSpPr/>
          <p:nvPr/>
        </p:nvSpPr>
        <p:spPr>
          <a:xfrm>
            <a:off x="189990" y="882600"/>
            <a:ext cx="5838263" cy="523220"/>
          </a:xfrm>
          <a:prstGeom prst="rect">
            <a:avLst/>
          </a:prstGeom>
          <a:noFill/>
        </p:spPr>
        <p:txBody>
          <a:bodyPr wrap="square">
            <a:spAutoFit/>
          </a:bodyPr>
          <a:lstStyle/>
          <a:p>
            <a:pPr eaLnBrk="1" hangingPunct="1">
              <a:buSzPct val="100000"/>
              <a:defRPr/>
            </a:pPr>
            <a:r>
              <a:rPr lang="ja-JP" altLang="en-US" sz="2800" dirty="0">
                <a:ln w="9525">
                  <a:solidFill>
                    <a:schemeClr val="tx1"/>
                  </a:solidFill>
                  <a:prstDash val="solid"/>
                </a:ln>
                <a:effectLst>
                  <a:glow rad="63500">
                    <a:schemeClr val="bg1"/>
                  </a:glow>
                </a:effectLst>
              </a:rPr>
              <a:t>ＤＭ（ダイレクトメッセージ）を送ると</a:t>
            </a:r>
            <a:r>
              <a:rPr lang="en-US" altLang="ja-JP" sz="2800" dirty="0">
                <a:ln w="9525">
                  <a:solidFill>
                    <a:schemeClr val="tx1"/>
                  </a:solidFill>
                  <a:prstDash val="solid"/>
                </a:ln>
                <a:effectLst>
                  <a:glow rad="63500">
                    <a:schemeClr val="bg1"/>
                  </a:glow>
                </a:effectLst>
              </a:rPr>
              <a:t>…</a:t>
            </a:r>
          </a:p>
        </p:txBody>
      </p:sp>
      <p:grpSp>
        <p:nvGrpSpPr>
          <p:cNvPr id="7" name="グループ化 6">
            <a:extLst>
              <a:ext uri="{FF2B5EF4-FFF2-40B4-BE49-F238E27FC236}">
                <a16:creationId xmlns:a16="http://schemas.microsoft.com/office/drawing/2014/main" id="{3BAB9B5F-1B06-2ED5-A2EB-69BC63E5BDE5}"/>
              </a:ext>
            </a:extLst>
          </p:cNvPr>
          <p:cNvGrpSpPr/>
          <p:nvPr/>
        </p:nvGrpSpPr>
        <p:grpSpPr>
          <a:xfrm>
            <a:off x="408938" y="1793001"/>
            <a:ext cx="2999522" cy="4621838"/>
            <a:chOff x="408938" y="1793001"/>
            <a:chExt cx="2999522" cy="4621838"/>
          </a:xfrm>
        </p:grpSpPr>
        <p:pic>
          <p:nvPicPr>
            <p:cNvPr id="9"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a:extLst>
                <a:ext uri="{FF2B5EF4-FFF2-40B4-BE49-F238E27FC236}">
                  <a16:creationId xmlns:a16="http://schemas.microsoft.com/office/drawing/2014/main" id="{FE055AA2-94F9-3801-6CB4-D78D4AB762A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938" y="3881083"/>
              <a:ext cx="2808312" cy="253375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5" descr="C:\Users\crestec\Desktop\平井作業フォルダ\CEC_2018年度用(捨てないで！)\ペープサート教材\ペープサート教材_イラスト集_HTML版\Links\147.png">
              <a:extLst>
                <a:ext uri="{FF2B5EF4-FFF2-40B4-BE49-F238E27FC236}">
                  <a16:creationId xmlns:a16="http://schemas.microsoft.com/office/drawing/2014/main" id="{0B6C9CBE-4E65-2394-C1D0-BB19CEFA5D6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389" y="1793001"/>
              <a:ext cx="2681071" cy="2440648"/>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テキスト ボックス 9">
            <a:extLst>
              <a:ext uri="{FF2B5EF4-FFF2-40B4-BE49-F238E27FC236}">
                <a16:creationId xmlns:a16="http://schemas.microsoft.com/office/drawing/2014/main" id="{C6EBC814-27B5-AD33-5C34-DF0CBEECA094}"/>
              </a:ext>
            </a:extLst>
          </p:cNvPr>
          <p:cNvSpPr txBox="1"/>
          <p:nvPr/>
        </p:nvSpPr>
        <p:spPr>
          <a:xfrm>
            <a:off x="4446534" y="740240"/>
            <a:ext cx="462999" cy="276999"/>
          </a:xfrm>
          <a:prstGeom prst="rect">
            <a:avLst/>
          </a:prstGeom>
          <a:noFill/>
        </p:spPr>
        <p:txBody>
          <a:bodyPr wrap="square" rtlCol="0">
            <a:spAutoFit/>
          </a:bodyPr>
          <a:lstStyle/>
          <a:p>
            <a:r>
              <a:rPr kumimoji="1" lang="ja-JP" altLang="en-US" sz="1200" dirty="0"/>
              <a:t>おく</a:t>
            </a:r>
          </a:p>
        </p:txBody>
      </p:sp>
      <p:grpSp>
        <p:nvGrpSpPr>
          <p:cNvPr id="9231" name="グループ化 9230">
            <a:extLst>
              <a:ext uri="{FF2B5EF4-FFF2-40B4-BE49-F238E27FC236}">
                <a16:creationId xmlns:a16="http://schemas.microsoft.com/office/drawing/2014/main" id="{4A706657-E004-EF82-2116-337580941AB2}"/>
              </a:ext>
            </a:extLst>
          </p:cNvPr>
          <p:cNvGrpSpPr/>
          <p:nvPr/>
        </p:nvGrpSpPr>
        <p:grpSpPr>
          <a:xfrm>
            <a:off x="2735185" y="1254972"/>
            <a:ext cx="2606732" cy="2262972"/>
            <a:chOff x="2735185" y="1254972"/>
            <a:chExt cx="2606732" cy="2262972"/>
          </a:xfrm>
        </p:grpSpPr>
        <p:grpSp>
          <p:nvGrpSpPr>
            <p:cNvPr id="20" name="グループ化 19">
              <a:extLst>
                <a:ext uri="{FF2B5EF4-FFF2-40B4-BE49-F238E27FC236}">
                  <a16:creationId xmlns:a16="http://schemas.microsoft.com/office/drawing/2014/main" id="{3FDFAE01-A0BC-B551-A229-65670C7BB859}"/>
                </a:ext>
              </a:extLst>
            </p:cNvPr>
            <p:cNvGrpSpPr/>
            <p:nvPr/>
          </p:nvGrpSpPr>
          <p:grpSpPr>
            <a:xfrm>
              <a:off x="2735185" y="1254972"/>
              <a:ext cx="2606732" cy="2262972"/>
              <a:chOff x="2570778" y="1618111"/>
              <a:chExt cx="2606732" cy="2262972"/>
            </a:xfrm>
          </p:grpSpPr>
          <p:sp>
            <p:nvSpPr>
              <p:cNvPr id="12" name="思考の吹き出し: 雲形 11">
                <a:extLst>
                  <a:ext uri="{FF2B5EF4-FFF2-40B4-BE49-F238E27FC236}">
                    <a16:creationId xmlns:a16="http://schemas.microsoft.com/office/drawing/2014/main" id="{A8827096-91A8-FD41-6848-CD5BC40013FF}"/>
                  </a:ext>
                </a:extLst>
              </p:cNvPr>
              <p:cNvSpPr/>
              <p:nvPr/>
            </p:nvSpPr>
            <p:spPr>
              <a:xfrm>
                <a:off x="2570778" y="1618111"/>
                <a:ext cx="2606732" cy="2262972"/>
              </a:xfrm>
              <a:prstGeom prst="cloudCallout">
                <a:avLst>
                  <a:gd name="adj1" fmla="val -47910"/>
                  <a:gd name="adj2" fmla="val 4599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6D9C958D-E7E9-1B62-09A2-5B2E93937345}"/>
                  </a:ext>
                </a:extLst>
              </p:cNvPr>
              <p:cNvSpPr txBox="1"/>
              <p:nvPr/>
            </p:nvSpPr>
            <p:spPr>
              <a:xfrm>
                <a:off x="2828867" y="2061433"/>
                <a:ext cx="2169804" cy="1200329"/>
              </a:xfrm>
              <a:prstGeom prst="rect">
                <a:avLst/>
              </a:prstGeom>
              <a:noFill/>
            </p:spPr>
            <p:txBody>
              <a:bodyPr wrap="square">
                <a:spAutoFit/>
              </a:bodyPr>
              <a:lstStyle/>
              <a:p>
                <a:r>
                  <a:rPr kumimoji="1" lang="ja-JP" altLang="en-US" sz="2400" dirty="0">
                    <a:solidFill>
                      <a:schemeClr val="tx1"/>
                    </a:solidFill>
                  </a:rPr>
                  <a:t>やった</a:t>
                </a:r>
                <a:r>
                  <a:rPr kumimoji="1" lang="en-US" altLang="ja-JP" sz="2400" dirty="0">
                    <a:solidFill>
                      <a:schemeClr val="tx1"/>
                    </a:solidFill>
                  </a:rPr>
                  <a:t>!</a:t>
                </a:r>
              </a:p>
              <a:p>
                <a:r>
                  <a:rPr kumimoji="1" lang="ja-JP" altLang="en-US" sz="2400" dirty="0"/>
                  <a:t>お金をかせぐことができるぞ</a:t>
                </a:r>
                <a:r>
                  <a:rPr kumimoji="1" lang="en-US" altLang="ja-JP" sz="2400" dirty="0"/>
                  <a:t>!!</a:t>
                </a:r>
                <a:endParaRPr kumimoji="1" lang="en-US" altLang="ja-JP" sz="2400" dirty="0">
                  <a:solidFill>
                    <a:schemeClr val="tx1"/>
                  </a:solidFill>
                </a:endParaRPr>
              </a:p>
            </p:txBody>
          </p:sp>
        </p:grpSp>
        <p:sp>
          <p:nvSpPr>
            <p:cNvPr id="11" name="テキスト ボックス 10">
              <a:extLst>
                <a:ext uri="{FF2B5EF4-FFF2-40B4-BE49-F238E27FC236}">
                  <a16:creationId xmlns:a16="http://schemas.microsoft.com/office/drawing/2014/main" id="{B19D507D-7561-7C44-00C6-7745E3C580F3}"/>
                </a:ext>
              </a:extLst>
            </p:cNvPr>
            <p:cNvSpPr txBox="1"/>
            <p:nvPr/>
          </p:nvSpPr>
          <p:spPr>
            <a:xfrm>
              <a:off x="3341750" y="2018193"/>
              <a:ext cx="432779" cy="215444"/>
            </a:xfrm>
            <a:prstGeom prst="rect">
              <a:avLst/>
            </a:prstGeom>
            <a:noFill/>
          </p:spPr>
          <p:txBody>
            <a:bodyPr wrap="square" rtlCol="0">
              <a:spAutoFit/>
            </a:bodyPr>
            <a:lstStyle/>
            <a:p>
              <a:r>
                <a:rPr kumimoji="1" lang="ja-JP" altLang="en-US" sz="800" dirty="0"/>
                <a:t>かね</a:t>
              </a:r>
            </a:p>
          </p:txBody>
        </p:sp>
      </p:grpSp>
      <p:grpSp>
        <p:nvGrpSpPr>
          <p:cNvPr id="9233" name="グループ化 9232">
            <a:extLst>
              <a:ext uri="{FF2B5EF4-FFF2-40B4-BE49-F238E27FC236}">
                <a16:creationId xmlns:a16="http://schemas.microsoft.com/office/drawing/2014/main" id="{4248E570-8154-5AE5-5BAB-A47AC0F592ED}"/>
              </a:ext>
            </a:extLst>
          </p:cNvPr>
          <p:cNvGrpSpPr/>
          <p:nvPr/>
        </p:nvGrpSpPr>
        <p:grpSpPr>
          <a:xfrm>
            <a:off x="2785560" y="3548001"/>
            <a:ext cx="3051495" cy="2307272"/>
            <a:chOff x="2785560" y="3548001"/>
            <a:chExt cx="3051495" cy="2307272"/>
          </a:xfrm>
        </p:grpSpPr>
        <p:grpSp>
          <p:nvGrpSpPr>
            <p:cNvPr id="19" name="グループ化 18">
              <a:extLst>
                <a:ext uri="{FF2B5EF4-FFF2-40B4-BE49-F238E27FC236}">
                  <a16:creationId xmlns:a16="http://schemas.microsoft.com/office/drawing/2014/main" id="{8D1A8F06-EF06-DCF5-C51E-8A1090BE3124}"/>
                </a:ext>
              </a:extLst>
            </p:cNvPr>
            <p:cNvGrpSpPr/>
            <p:nvPr/>
          </p:nvGrpSpPr>
          <p:grpSpPr>
            <a:xfrm>
              <a:off x="2785560" y="3548001"/>
              <a:ext cx="3051495" cy="2307272"/>
              <a:chOff x="3184304" y="4100468"/>
              <a:chExt cx="2622427" cy="2307272"/>
            </a:xfrm>
          </p:grpSpPr>
          <p:sp>
            <p:nvSpPr>
              <p:cNvPr id="18" name="思考の吹き出し: 雲形 17">
                <a:extLst>
                  <a:ext uri="{FF2B5EF4-FFF2-40B4-BE49-F238E27FC236}">
                    <a16:creationId xmlns:a16="http://schemas.microsoft.com/office/drawing/2014/main" id="{2961973D-8FFB-DE4E-1868-538055ECC726}"/>
                  </a:ext>
                </a:extLst>
              </p:cNvPr>
              <p:cNvSpPr/>
              <p:nvPr/>
            </p:nvSpPr>
            <p:spPr>
              <a:xfrm>
                <a:off x="3184304" y="4100468"/>
                <a:ext cx="2622427" cy="2307272"/>
              </a:xfrm>
              <a:prstGeom prst="cloudCallout">
                <a:avLst>
                  <a:gd name="adj1" fmla="val -59779"/>
                  <a:gd name="adj2" fmla="val -3047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80AD67DB-D950-0F4B-EECB-A524734CF484}"/>
                  </a:ext>
                </a:extLst>
              </p:cNvPr>
              <p:cNvSpPr txBox="1"/>
              <p:nvPr/>
            </p:nvSpPr>
            <p:spPr>
              <a:xfrm>
                <a:off x="3457393" y="4562239"/>
                <a:ext cx="2089442" cy="1569660"/>
              </a:xfrm>
              <a:prstGeom prst="rect">
                <a:avLst/>
              </a:prstGeom>
              <a:noFill/>
            </p:spPr>
            <p:txBody>
              <a:bodyPr wrap="square">
                <a:spAutoFit/>
              </a:bodyPr>
              <a:lstStyle/>
              <a:p>
                <a:r>
                  <a:rPr kumimoji="1" lang="ja-JP" altLang="en-US" sz="2400" dirty="0"/>
                  <a:t>よし、氏名、住所、職業、電話番号を入力して</a:t>
                </a:r>
                <a:r>
                  <a:rPr kumimoji="1" lang="en-US" altLang="ja-JP" sz="2400" dirty="0"/>
                  <a:t>…</a:t>
                </a:r>
                <a:endParaRPr kumimoji="1" lang="en-US" altLang="ja-JP" sz="2400" dirty="0">
                  <a:solidFill>
                    <a:schemeClr val="tx1"/>
                  </a:solidFill>
                </a:endParaRPr>
              </a:p>
            </p:txBody>
          </p:sp>
        </p:grpSp>
        <p:sp>
          <p:nvSpPr>
            <p:cNvPr id="21" name="テキスト ボックス 20">
              <a:extLst>
                <a:ext uri="{FF2B5EF4-FFF2-40B4-BE49-F238E27FC236}">
                  <a16:creationId xmlns:a16="http://schemas.microsoft.com/office/drawing/2014/main" id="{D586AE59-39E6-0588-771E-A1647B7C47DF}"/>
                </a:ext>
              </a:extLst>
            </p:cNvPr>
            <p:cNvSpPr txBox="1"/>
            <p:nvPr/>
          </p:nvSpPr>
          <p:spPr>
            <a:xfrm>
              <a:off x="3861786" y="3952976"/>
              <a:ext cx="1604845" cy="215444"/>
            </a:xfrm>
            <a:prstGeom prst="rect">
              <a:avLst/>
            </a:prstGeom>
            <a:noFill/>
          </p:spPr>
          <p:txBody>
            <a:bodyPr wrap="square" rtlCol="0">
              <a:spAutoFit/>
            </a:bodyPr>
            <a:lstStyle/>
            <a:p>
              <a:r>
                <a:rPr kumimoji="1" lang="ja-JP" altLang="en-US" sz="800" dirty="0"/>
                <a:t>  し      めい           じゅう    しょ</a:t>
              </a:r>
            </a:p>
          </p:txBody>
        </p:sp>
        <p:sp>
          <p:nvSpPr>
            <p:cNvPr id="23" name="テキスト ボックス 22">
              <a:extLst>
                <a:ext uri="{FF2B5EF4-FFF2-40B4-BE49-F238E27FC236}">
                  <a16:creationId xmlns:a16="http://schemas.microsoft.com/office/drawing/2014/main" id="{0F4B59AC-138A-FA79-6C92-6EC6D2635D8F}"/>
                </a:ext>
              </a:extLst>
            </p:cNvPr>
            <p:cNvSpPr txBox="1"/>
            <p:nvPr/>
          </p:nvSpPr>
          <p:spPr>
            <a:xfrm>
              <a:off x="3349946" y="4338353"/>
              <a:ext cx="2258084" cy="215444"/>
            </a:xfrm>
            <a:prstGeom prst="rect">
              <a:avLst/>
            </a:prstGeom>
            <a:noFill/>
          </p:spPr>
          <p:txBody>
            <a:bodyPr wrap="square" rtlCol="0">
              <a:spAutoFit/>
            </a:bodyPr>
            <a:lstStyle/>
            <a:p>
              <a:r>
                <a:rPr kumimoji="1" lang="ja-JP" altLang="en-US" sz="800" dirty="0"/>
                <a:t>しょく   ぎょう          でん      わ     ばん    ごう</a:t>
              </a:r>
            </a:p>
          </p:txBody>
        </p:sp>
        <p:sp>
          <p:nvSpPr>
            <p:cNvPr id="9227" name="テキスト ボックス 9226">
              <a:extLst>
                <a:ext uri="{FF2B5EF4-FFF2-40B4-BE49-F238E27FC236}">
                  <a16:creationId xmlns:a16="http://schemas.microsoft.com/office/drawing/2014/main" id="{A5960DE3-1273-538E-E26C-816726240BB6}"/>
                </a:ext>
              </a:extLst>
            </p:cNvPr>
            <p:cNvSpPr txBox="1"/>
            <p:nvPr/>
          </p:nvSpPr>
          <p:spPr>
            <a:xfrm>
              <a:off x="3362501" y="4706662"/>
              <a:ext cx="867573" cy="215444"/>
            </a:xfrm>
            <a:prstGeom prst="rect">
              <a:avLst/>
            </a:prstGeom>
            <a:noFill/>
          </p:spPr>
          <p:txBody>
            <a:bodyPr wrap="square" rtlCol="0">
              <a:spAutoFit/>
            </a:bodyPr>
            <a:lstStyle/>
            <a:p>
              <a:r>
                <a:rPr kumimoji="1" lang="ja-JP" altLang="en-US" sz="800" dirty="0"/>
                <a:t>にゅう　 りょく</a:t>
              </a:r>
            </a:p>
          </p:txBody>
        </p:sp>
      </p:grpSp>
      <p:grpSp>
        <p:nvGrpSpPr>
          <p:cNvPr id="9234" name="グループ化 9233">
            <a:extLst>
              <a:ext uri="{FF2B5EF4-FFF2-40B4-BE49-F238E27FC236}">
                <a16:creationId xmlns:a16="http://schemas.microsoft.com/office/drawing/2014/main" id="{0D07BF26-AAC4-1926-4AAA-D63792ACABE7}"/>
              </a:ext>
            </a:extLst>
          </p:cNvPr>
          <p:cNvGrpSpPr/>
          <p:nvPr/>
        </p:nvGrpSpPr>
        <p:grpSpPr>
          <a:xfrm>
            <a:off x="101234" y="4459677"/>
            <a:ext cx="2330200" cy="1963214"/>
            <a:chOff x="101234" y="4459677"/>
            <a:chExt cx="2330200" cy="1963214"/>
          </a:xfrm>
        </p:grpSpPr>
        <p:grpSp>
          <p:nvGrpSpPr>
            <p:cNvPr id="9218" name="グループ化 9217">
              <a:extLst>
                <a:ext uri="{FF2B5EF4-FFF2-40B4-BE49-F238E27FC236}">
                  <a16:creationId xmlns:a16="http://schemas.microsoft.com/office/drawing/2014/main" id="{F7F83A69-CC57-4BBB-830F-D1C582019C42}"/>
                </a:ext>
              </a:extLst>
            </p:cNvPr>
            <p:cNvGrpSpPr/>
            <p:nvPr/>
          </p:nvGrpSpPr>
          <p:grpSpPr>
            <a:xfrm>
              <a:off x="101234" y="4459677"/>
              <a:ext cx="2330200" cy="1963214"/>
              <a:chOff x="3184304" y="4100468"/>
              <a:chExt cx="2124339" cy="1963214"/>
            </a:xfrm>
          </p:grpSpPr>
          <p:sp>
            <p:nvSpPr>
              <p:cNvPr id="9220" name="思考の吹き出し: 雲形 9219">
                <a:extLst>
                  <a:ext uri="{FF2B5EF4-FFF2-40B4-BE49-F238E27FC236}">
                    <a16:creationId xmlns:a16="http://schemas.microsoft.com/office/drawing/2014/main" id="{4DE6FE1D-DDCC-2C0C-D480-273638D04D6F}"/>
                  </a:ext>
                </a:extLst>
              </p:cNvPr>
              <p:cNvSpPr/>
              <p:nvPr/>
            </p:nvSpPr>
            <p:spPr>
              <a:xfrm>
                <a:off x="3184304" y="4100468"/>
                <a:ext cx="2124339" cy="1963214"/>
              </a:xfrm>
              <a:prstGeom prst="cloudCallout">
                <a:avLst>
                  <a:gd name="adj1" fmla="val 17755"/>
                  <a:gd name="adj2" fmla="val -6797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221" name="テキスト ボックス 9220">
                <a:extLst>
                  <a:ext uri="{FF2B5EF4-FFF2-40B4-BE49-F238E27FC236}">
                    <a16:creationId xmlns:a16="http://schemas.microsoft.com/office/drawing/2014/main" id="{49CEED10-E49E-3CE1-7D3C-0817326B1743}"/>
                  </a:ext>
                </a:extLst>
              </p:cNvPr>
              <p:cNvSpPr txBox="1"/>
              <p:nvPr/>
            </p:nvSpPr>
            <p:spPr>
              <a:xfrm>
                <a:off x="3455349" y="4429804"/>
                <a:ext cx="1772455" cy="1200329"/>
              </a:xfrm>
              <a:prstGeom prst="rect">
                <a:avLst/>
              </a:prstGeom>
              <a:noFill/>
            </p:spPr>
            <p:txBody>
              <a:bodyPr wrap="square">
                <a:spAutoFit/>
              </a:bodyPr>
              <a:lstStyle/>
              <a:p>
                <a:r>
                  <a:rPr kumimoji="1" lang="ja-JP" altLang="en-US" sz="2400" dirty="0"/>
                  <a:t>身分証と自分の顔写真を送信</a:t>
                </a:r>
                <a:r>
                  <a:rPr kumimoji="1" lang="en-US" altLang="ja-JP" sz="2400" dirty="0"/>
                  <a:t>…</a:t>
                </a:r>
                <a:r>
                  <a:rPr kumimoji="1" lang="ja-JP" altLang="en-US" sz="2400" dirty="0"/>
                  <a:t>っと。</a:t>
                </a:r>
                <a:endParaRPr kumimoji="1" lang="en-US" altLang="ja-JP" sz="2400" dirty="0">
                  <a:solidFill>
                    <a:schemeClr val="tx1"/>
                  </a:solidFill>
                </a:endParaRPr>
              </a:p>
            </p:txBody>
          </p:sp>
        </p:grpSp>
        <p:sp>
          <p:nvSpPr>
            <p:cNvPr id="9228" name="テキスト ボックス 9227">
              <a:extLst>
                <a:ext uri="{FF2B5EF4-FFF2-40B4-BE49-F238E27FC236}">
                  <a16:creationId xmlns:a16="http://schemas.microsoft.com/office/drawing/2014/main" id="{297DEEA8-630A-ED31-923E-9B20AA1918C6}"/>
                </a:ext>
              </a:extLst>
            </p:cNvPr>
            <p:cNvSpPr txBox="1"/>
            <p:nvPr/>
          </p:nvSpPr>
          <p:spPr>
            <a:xfrm>
              <a:off x="439538" y="4739717"/>
              <a:ext cx="1857263" cy="215444"/>
            </a:xfrm>
            <a:prstGeom prst="rect">
              <a:avLst/>
            </a:prstGeom>
            <a:noFill/>
          </p:spPr>
          <p:txBody>
            <a:bodyPr wrap="square" rtlCol="0">
              <a:spAutoFit/>
            </a:bodyPr>
            <a:lstStyle/>
            <a:p>
              <a:r>
                <a:rPr kumimoji="1" lang="ja-JP" altLang="en-US" sz="800" dirty="0"/>
                <a:t>  み      ぶん    しょう            じ      ぶん</a:t>
              </a:r>
            </a:p>
          </p:txBody>
        </p:sp>
        <p:sp>
          <p:nvSpPr>
            <p:cNvPr id="9229" name="テキスト ボックス 9228">
              <a:extLst>
                <a:ext uri="{FF2B5EF4-FFF2-40B4-BE49-F238E27FC236}">
                  <a16:creationId xmlns:a16="http://schemas.microsoft.com/office/drawing/2014/main" id="{7F3E5D8A-9021-1E4E-6331-45C8910E5412}"/>
                </a:ext>
              </a:extLst>
            </p:cNvPr>
            <p:cNvSpPr txBox="1"/>
            <p:nvPr/>
          </p:nvSpPr>
          <p:spPr>
            <a:xfrm>
              <a:off x="748557" y="5125716"/>
              <a:ext cx="1087139" cy="215444"/>
            </a:xfrm>
            <a:prstGeom prst="rect">
              <a:avLst/>
            </a:prstGeom>
            <a:noFill/>
          </p:spPr>
          <p:txBody>
            <a:bodyPr wrap="square" rtlCol="0">
              <a:spAutoFit/>
            </a:bodyPr>
            <a:lstStyle/>
            <a:p>
              <a:r>
                <a:rPr kumimoji="1" lang="ja-JP" altLang="en-US" sz="800" dirty="0"/>
                <a:t>かお     じゃ     しん</a:t>
              </a:r>
            </a:p>
          </p:txBody>
        </p:sp>
        <p:sp>
          <p:nvSpPr>
            <p:cNvPr id="9230" name="テキスト ボックス 9229">
              <a:extLst>
                <a:ext uri="{FF2B5EF4-FFF2-40B4-BE49-F238E27FC236}">
                  <a16:creationId xmlns:a16="http://schemas.microsoft.com/office/drawing/2014/main" id="{43317E4A-32D3-FEE8-964E-684295ABEF06}"/>
                </a:ext>
              </a:extLst>
            </p:cNvPr>
            <p:cNvSpPr txBox="1"/>
            <p:nvPr/>
          </p:nvSpPr>
          <p:spPr>
            <a:xfrm>
              <a:off x="481237" y="5471710"/>
              <a:ext cx="706388" cy="215444"/>
            </a:xfrm>
            <a:prstGeom prst="rect">
              <a:avLst/>
            </a:prstGeom>
            <a:noFill/>
          </p:spPr>
          <p:txBody>
            <a:bodyPr wrap="square" rtlCol="0">
              <a:spAutoFit/>
            </a:bodyPr>
            <a:lstStyle/>
            <a:p>
              <a:r>
                <a:rPr kumimoji="1" lang="ja-JP" altLang="en-US" sz="800" dirty="0"/>
                <a:t>そう     しん</a:t>
              </a:r>
            </a:p>
          </p:txBody>
        </p:sp>
      </p:grpSp>
      <p:grpSp>
        <p:nvGrpSpPr>
          <p:cNvPr id="9235" name="グループ化 9234">
            <a:extLst>
              <a:ext uri="{FF2B5EF4-FFF2-40B4-BE49-F238E27FC236}">
                <a16:creationId xmlns:a16="http://schemas.microsoft.com/office/drawing/2014/main" id="{582D3A8E-CCAB-8814-982F-18F9DDDFEC0B}"/>
              </a:ext>
            </a:extLst>
          </p:cNvPr>
          <p:cNvGrpSpPr/>
          <p:nvPr/>
        </p:nvGrpSpPr>
        <p:grpSpPr>
          <a:xfrm>
            <a:off x="-30163" y="-60220"/>
            <a:ext cx="9240838" cy="898420"/>
            <a:chOff x="-30163" y="-60220"/>
            <a:chExt cx="9240838" cy="898420"/>
          </a:xfrm>
        </p:grpSpPr>
        <p:grpSp>
          <p:nvGrpSpPr>
            <p:cNvPr id="9236" name="正方形/長方形 2">
              <a:extLst>
                <a:ext uri="{FF2B5EF4-FFF2-40B4-BE49-F238E27FC236}">
                  <a16:creationId xmlns:a16="http://schemas.microsoft.com/office/drawing/2014/main" id="{5CDD356C-58AA-AAE8-96FE-5D26BB7FA043}"/>
                </a:ext>
              </a:extLst>
            </p:cNvPr>
            <p:cNvGrpSpPr>
              <a:grpSpLocks/>
            </p:cNvGrpSpPr>
            <p:nvPr/>
          </p:nvGrpSpPr>
          <p:grpSpPr bwMode="auto">
            <a:xfrm>
              <a:off x="-30163" y="-30163"/>
              <a:ext cx="9240838" cy="868363"/>
              <a:chOff x="-19" y="-19"/>
              <a:chExt cx="5821" cy="914"/>
            </a:xfrm>
          </p:grpSpPr>
          <p:pic>
            <p:nvPicPr>
              <p:cNvPr id="9238" name="正方形/長方形 2">
                <a:extLst>
                  <a:ext uri="{FF2B5EF4-FFF2-40B4-BE49-F238E27FC236}">
                    <a16:creationId xmlns:a16="http://schemas.microsoft.com/office/drawing/2014/main" id="{399C6B40-FF78-FFA4-975C-573738121D11}"/>
                  </a:ext>
                </a:extLst>
              </p:cNvPr>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39" name="Rectangle 834">
                <a:extLst>
                  <a:ext uri="{FF2B5EF4-FFF2-40B4-BE49-F238E27FC236}">
                    <a16:creationId xmlns:a16="http://schemas.microsoft.com/office/drawing/2014/main" id="{3A64CB1F-973B-DFC4-EE9D-272238ACEEF5}"/>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0"/>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①募集情報への応募</a:t>
                </a:r>
              </a:p>
            </p:txBody>
          </p:sp>
        </p:grpSp>
        <p:sp>
          <p:nvSpPr>
            <p:cNvPr id="9237" name="テキスト ボックス 9236">
              <a:extLst>
                <a:ext uri="{FF2B5EF4-FFF2-40B4-BE49-F238E27FC236}">
                  <a16:creationId xmlns:a16="http://schemas.microsoft.com/office/drawing/2014/main" id="{D6B0722B-6C49-D470-1572-5CEE2943CFF8}"/>
                </a:ext>
              </a:extLst>
            </p:cNvPr>
            <p:cNvSpPr txBox="1"/>
            <p:nvPr/>
          </p:nvSpPr>
          <p:spPr>
            <a:xfrm>
              <a:off x="611560" y="-60220"/>
              <a:ext cx="4032448" cy="276999"/>
            </a:xfrm>
            <a:prstGeom prst="rect">
              <a:avLst/>
            </a:prstGeom>
            <a:noFill/>
          </p:spPr>
          <p:txBody>
            <a:bodyPr wrap="square" rtlCol="0">
              <a:spAutoFit/>
            </a:bodyPr>
            <a:lstStyle/>
            <a:p>
              <a:r>
                <a:rPr kumimoji="1" lang="ja-JP" altLang="en-US" sz="1200" dirty="0">
                  <a:solidFill>
                    <a:schemeClr val="bg1"/>
                  </a:solidFill>
                </a:rPr>
                <a:t> ぼ       しゅう     じょう   ほう                             おう        ぼ</a:t>
              </a:r>
            </a:p>
          </p:txBody>
        </p:sp>
      </p:grpSp>
      <p:grpSp>
        <p:nvGrpSpPr>
          <p:cNvPr id="39" name="グループ化 38">
            <a:extLst>
              <a:ext uri="{FF2B5EF4-FFF2-40B4-BE49-F238E27FC236}">
                <a16:creationId xmlns:a16="http://schemas.microsoft.com/office/drawing/2014/main" id="{95F8F3AE-A601-93BC-7374-8C6664D6EC5F}"/>
              </a:ext>
            </a:extLst>
          </p:cNvPr>
          <p:cNvGrpSpPr/>
          <p:nvPr/>
        </p:nvGrpSpPr>
        <p:grpSpPr>
          <a:xfrm>
            <a:off x="5295774" y="878740"/>
            <a:ext cx="4240097" cy="5474758"/>
            <a:chOff x="5295774" y="878740"/>
            <a:chExt cx="4240097" cy="5474758"/>
          </a:xfrm>
        </p:grpSpPr>
        <p:grpSp>
          <p:nvGrpSpPr>
            <p:cNvPr id="2" name="グループ化 1">
              <a:extLst>
                <a:ext uri="{FF2B5EF4-FFF2-40B4-BE49-F238E27FC236}">
                  <a16:creationId xmlns:a16="http://schemas.microsoft.com/office/drawing/2014/main" id="{45C6E40B-A78D-0D9F-1C7D-51D3A5BA9BB1}"/>
                </a:ext>
              </a:extLst>
            </p:cNvPr>
            <p:cNvGrpSpPr/>
            <p:nvPr/>
          </p:nvGrpSpPr>
          <p:grpSpPr>
            <a:xfrm>
              <a:off x="5295774" y="878740"/>
              <a:ext cx="4240097" cy="5474758"/>
              <a:chOff x="5320697" y="1139543"/>
              <a:chExt cx="4240097" cy="5474758"/>
            </a:xfrm>
          </p:grpSpPr>
          <p:grpSp>
            <p:nvGrpSpPr>
              <p:cNvPr id="26" name="グループ化 25">
                <a:extLst>
                  <a:ext uri="{FF2B5EF4-FFF2-40B4-BE49-F238E27FC236}">
                    <a16:creationId xmlns:a16="http://schemas.microsoft.com/office/drawing/2014/main" id="{8252CB9F-E286-3329-E91E-FFDFA9FD0EF7}"/>
                  </a:ext>
                </a:extLst>
              </p:cNvPr>
              <p:cNvGrpSpPr/>
              <p:nvPr/>
            </p:nvGrpSpPr>
            <p:grpSpPr>
              <a:xfrm>
                <a:off x="5320697" y="1139543"/>
                <a:ext cx="4240097" cy="5474758"/>
                <a:chOff x="5320697" y="868257"/>
                <a:chExt cx="4240097" cy="5474758"/>
              </a:xfrm>
            </p:grpSpPr>
            <p:pic>
              <p:nvPicPr>
                <p:cNvPr id="4" name="図 3">
                  <a:extLst>
                    <a:ext uri="{FF2B5EF4-FFF2-40B4-BE49-F238E27FC236}">
                      <a16:creationId xmlns:a16="http://schemas.microsoft.com/office/drawing/2014/main" id="{2A875AAB-9370-9EA4-0AF1-99F3D36FC9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6" name="正方形/長方形 5">
                  <a:extLst>
                    <a:ext uri="{FF2B5EF4-FFF2-40B4-BE49-F238E27FC236}">
                      <a16:creationId xmlns:a16="http://schemas.microsoft.com/office/drawing/2014/main" id="{7F1F8E59-0C8B-B38E-5D50-00825E3C2AFF}"/>
                    </a:ext>
                  </a:extLst>
                </p:cNvPr>
                <p:cNvSpPr/>
                <p:nvPr/>
              </p:nvSpPr>
              <p:spPr>
                <a:xfrm>
                  <a:off x="5935372" y="128366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32" name="グループ化 31">
                <a:extLst>
                  <a:ext uri="{FF2B5EF4-FFF2-40B4-BE49-F238E27FC236}">
                    <a16:creationId xmlns:a16="http://schemas.microsoft.com/office/drawing/2014/main" id="{03629541-E4D6-210D-A1BB-5F58BCB026EE}"/>
                  </a:ext>
                </a:extLst>
              </p:cNvPr>
              <p:cNvGrpSpPr/>
              <p:nvPr/>
            </p:nvGrpSpPr>
            <p:grpSpPr>
              <a:xfrm>
                <a:off x="5951926" y="1620815"/>
                <a:ext cx="2997452" cy="1869984"/>
                <a:chOff x="5955441" y="1604460"/>
                <a:chExt cx="2574190" cy="1259045"/>
              </a:xfrm>
            </p:grpSpPr>
            <p:sp>
              <p:nvSpPr>
                <p:cNvPr id="28" name="角丸四角形吹き出し 3">
                  <a:extLst>
                    <a:ext uri="{FF2B5EF4-FFF2-40B4-BE49-F238E27FC236}">
                      <a16:creationId xmlns:a16="http://schemas.microsoft.com/office/drawing/2014/main" id="{034A396E-1893-4F0F-31D4-9E41AF46FC7D}"/>
                    </a:ext>
                  </a:extLst>
                </p:cNvPr>
                <p:cNvSpPr/>
                <p:nvPr/>
              </p:nvSpPr>
              <p:spPr>
                <a:xfrm>
                  <a:off x="6467355" y="1604460"/>
                  <a:ext cx="2062276" cy="1259045"/>
                </a:xfrm>
                <a:prstGeom prst="wedgeRoundRectCallout">
                  <a:avLst>
                    <a:gd name="adj1" fmla="val -59309"/>
                    <a:gd name="adj2" fmla="val -32655"/>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応募ありがとうございます</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多数の応募者の中から、</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あなたに案件をお願いし</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たいと思います。</a:t>
                  </a:r>
                  <a:endParaRPr kumimoji="1" lang="en-US" altLang="ja-JP" sz="1600" b="1" dirty="0">
                    <a:solidFill>
                      <a:schemeClr val="tx1"/>
                    </a:solidFill>
                  </a:endParaRPr>
                </a:p>
              </p:txBody>
            </p:sp>
            <p:sp>
              <p:nvSpPr>
                <p:cNvPr id="8" name="楕円 7">
                  <a:extLst>
                    <a:ext uri="{FF2B5EF4-FFF2-40B4-BE49-F238E27FC236}">
                      <a16:creationId xmlns:a16="http://schemas.microsoft.com/office/drawing/2014/main" id="{4A0C6FCA-2397-F712-0F8B-6D820F3B4C13}"/>
                    </a:ext>
                  </a:extLst>
                </p:cNvPr>
                <p:cNvSpPr/>
                <p:nvPr/>
              </p:nvSpPr>
              <p:spPr>
                <a:xfrm>
                  <a:off x="5955441" y="1693458"/>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grpSp>
          <p:nvGrpSpPr>
            <p:cNvPr id="22" name="グループ化 21">
              <a:extLst>
                <a:ext uri="{FF2B5EF4-FFF2-40B4-BE49-F238E27FC236}">
                  <a16:creationId xmlns:a16="http://schemas.microsoft.com/office/drawing/2014/main" id="{DD6DDF0C-6784-D78D-F02D-C1975A11756F}"/>
                </a:ext>
              </a:extLst>
            </p:cNvPr>
            <p:cNvGrpSpPr/>
            <p:nvPr/>
          </p:nvGrpSpPr>
          <p:grpSpPr>
            <a:xfrm>
              <a:off x="5905731" y="3370855"/>
              <a:ext cx="3008816" cy="2137012"/>
              <a:chOff x="5905731" y="3370855"/>
              <a:chExt cx="3008816" cy="2137012"/>
            </a:xfrm>
            <a:effectLst>
              <a:outerShdw blurRad="50800" dist="50800" dir="5400000" algn="ctr" rotWithShape="0">
                <a:schemeClr val="accent2">
                  <a:lumMod val="20000"/>
                  <a:lumOff val="80000"/>
                </a:schemeClr>
              </a:outerShdw>
            </a:effectLst>
          </p:grpSpPr>
          <p:sp>
            <p:nvSpPr>
              <p:cNvPr id="13" name="角丸四角形吹き出し 3">
                <a:extLst>
                  <a:ext uri="{FF2B5EF4-FFF2-40B4-BE49-F238E27FC236}">
                    <a16:creationId xmlns:a16="http://schemas.microsoft.com/office/drawing/2014/main" id="{C073039E-FBC0-E406-CBA8-A6F02528093C}"/>
                  </a:ext>
                </a:extLst>
              </p:cNvPr>
              <p:cNvSpPr/>
              <p:nvPr/>
            </p:nvSpPr>
            <p:spPr>
              <a:xfrm>
                <a:off x="6526503" y="3370855"/>
                <a:ext cx="2388044" cy="2137012"/>
              </a:xfrm>
              <a:prstGeom prst="wedgeRoundRectCallout">
                <a:avLst>
                  <a:gd name="adj1" fmla="val -59170"/>
                  <a:gd name="adj2" fmla="val -3348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あなたを当社の従業員と</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して登録します。</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氏名、住所、職業</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電話番号、〇〇のＩＤ</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を教えてください。</a:t>
                </a:r>
                <a:endParaRPr kumimoji="1" lang="en-US" altLang="ja-JP" sz="1600" b="1" dirty="0">
                  <a:solidFill>
                    <a:schemeClr val="tx1"/>
                  </a:solidFill>
                </a:endParaRPr>
              </a:p>
            </p:txBody>
          </p:sp>
          <p:sp>
            <p:nvSpPr>
              <p:cNvPr id="15" name="楕円 14">
                <a:extLst>
                  <a:ext uri="{FF2B5EF4-FFF2-40B4-BE49-F238E27FC236}">
                    <a16:creationId xmlns:a16="http://schemas.microsoft.com/office/drawing/2014/main" id="{2ACBD374-E0C8-1672-337C-5C366FDCD008}"/>
                  </a:ext>
                </a:extLst>
              </p:cNvPr>
              <p:cNvSpPr/>
              <p:nvPr/>
            </p:nvSpPr>
            <p:spPr>
              <a:xfrm>
                <a:off x="5905731" y="3517944"/>
                <a:ext cx="415694" cy="39285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sp>
          <p:nvSpPr>
            <p:cNvPr id="9240" name="テキスト ボックス 9239">
              <a:extLst>
                <a:ext uri="{FF2B5EF4-FFF2-40B4-BE49-F238E27FC236}">
                  <a16:creationId xmlns:a16="http://schemas.microsoft.com/office/drawing/2014/main" id="{074756E5-7FF7-3368-7869-870F93017E5E}"/>
                </a:ext>
              </a:extLst>
            </p:cNvPr>
            <p:cNvSpPr txBox="1"/>
            <p:nvPr/>
          </p:nvSpPr>
          <p:spPr>
            <a:xfrm>
              <a:off x="6475393" y="1475035"/>
              <a:ext cx="760903" cy="215444"/>
            </a:xfrm>
            <a:prstGeom prst="rect">
              <a:avLst/>
            </a:prstGeom>
            <a:noFill/>
          </p:spPr>
          <p:txBody>
            <a:bodyPr wrap="square" rtlCol="0">
              <a:spAutoFit/>
            </a:bodyPr>
            <a:lstStyle/>
            <a:p>
              <a:r>
                <a:rPr kumimoji="1" lang="ja-JP" altLang="en-US" sz="800" dirty="0"/>
                <a:t>　おう  ぼ</a:t>
              </a:r>
            </a:p>
          </p:txBody>
        </p:sp>
        <p:sp>
          <p:nvSpPr>
            <p:cNvPr id="9241" name="テキスト ボックス 9240">
              <a:extLst>
                <a:ext uri="{FF2B5EF4-FFF2-40B4-BE49-F238E27FC236}">
                  <a16:creationId xmlns:a16="http://schemas.microsoft.com/office/drawing/2014/main" id="{501D465C-447B-B85C-E107-528A96ECD273}"/>
                </a:ext>
              </a:extLst>
            </p:cNvPr>
            <p:cNvSpPr txBox="1"/>
            <p:nvPr/>
          </p:nvSpPr>
          <p:spPr>
            <a:xfrm>
              <a:off x="6514321" y="1850568"/>
              <a:ext cx="1902290" cy="215444"/>
            </a:xfrm>
            <a:prstGeom prst="rect">
              <a:avLst/>
            </a:prstGeom>
            <a:noFill/>
          </p:spPr>
          <p:txBody>
            <a:bodyPr wrap="square" rtlCol="0">
              <a:spAutoFit/>
            </a:bodyPr>
            <a:lstStyle/>
            <a:p>
              <a:r>
                <a:rPr kumimoji="1" lang="ja-JP" altLang="en-US" sz="800" dirty="0"/>
                <a:t>  た   すう         おう  ぼ   しゃ　   　なか</a:t>
              </a:r>
            </a:p>
          </p:txBody>
        </p:sp>
        <p:sp>
          <p:nvSpPr>
            <p:cNvPr id="9245" name="テキスト ボックス 9244">
              <a:extLst>
                <a:ext uri="{FF2B5EF4-FFF2-40B4-BE49-F238E27FC236}">
                  <a16:creationId xmlns:a16="http://schemas.microsoft.com/office/drawing/2014/main" id="{2EE252BA-C047-A226-A5E3-D9914B16F0CF}"/>
                </a:ext>
              </a:extLst>
            </p:cNvPr>
            <p:cNvSpPr txBox="1"/>
            <p:nvPr/>
          </p:nvSpPr>
          <p:spPr>
            <a:xfrm>
              <a:off x="7283141" y="2213467"/>
              <a:ext cx="1426566" cy="215444"/>
            </a:xfrm>
            <a:prstGeom prst="rect">
              <a:avLst/>
            </a:prstGeom>
            <a:noFill/>
          </p:spPr>
          <p:txBody>
            <a:bodyPr wrap="square" rtlCol="0">
              <a:spAutoFit/>
            </a:bodyPr>
            <a:lstStyle/>
            <a:p>
              <a:r>
                <a:rPr kumimoji="1" lang="ja-JP" altLang="en-US" sz="800" dirty="0"/>
                <a:t>あんけん　　　　　　ねが</a:t>
              </a:r>
            </a:p>
          </p:txBody>
        </p:sp>
        <p:sp>
          <p:nvSpPr>
            <p:cNvPr id="9246" name="テキスト ボックス 9245">
              <a:extLst>
                <a:ext uri="{FF2B5EF4-FFF2-40B4-BE49-F238E27FC236}">
                  <a16:creationId xmlns:a16="http://schemas.microsoft.com/office/drawing/2014/main" id="{26A7C584-92BF-D25F-6E4D-EECB52C0281B}"/>
                </a:ext>
              </a:extLst>
            </p:cNvPr>
            <p:cNvSpPr txBox="1"/>
            <p:nvPr/>
          </p:nvSpPr>
          <p:spPr>
            <a:xfrm>
              <a:off x="7087678" y="2583523"/>
              <a:ext cx="364642" cy="215444"/>
            </a:xfrm>
            <a:prstGeom prst="rect">
              <a:avLst/>
            </a:prstGeom>
            <a:noFill/>
          </p:spPr>
          <p:txBody>
            <a:bodyPr wrap="square" rtlCol="0">
              <a:spAutoFit/>
            </a:bodyPr>
            <a:lstStyle/>
            <a:p>
              <a:r>
                <a:rPr kumimoji="1" lang="ja-JP" altLang="en-US" sz="800" dirty="0"/>
                <a:t>おも</a:t>
              </a:r>
            </a:p>
          </p:txBody>
        </p:sp>
        <p:sp>
          <p:nvSpPr>
            <p:cNvPr id="34" name="テキスト ボックス 33">
              <a:extLst>
                <a:ext uri="{FF2B5EF4-FFF2-40B4-BE49-F238E27FC236}">
                  <a16:creationId xmlns:a16="http://schemas.microsoft.com/office/drawing/2014/main" id="{D409C3C1-1984-18B0-084A-DB021E6129AB}"/>
                </a:ext>
              </a:extLst>
            </p:cNvPr>
            <p:cNvSpPr txBox="1"/>
            <p:nvPr/>
          </p:nvSpPr>
          <p:spPr>
            <a:xfrm>
              <a:off x="7294246" y="3450185"/>
              <a:ext cx="1526226" cy="215444"/>
            </a:xfrm>
            <a:prstGeom prst="rect">
              <a:avLst/>
            </a:prstGeom>
            <a:noFill/>
          </p:spPr>
          <p:txBody>
            <a:bodyPr wrap="square" rtlCol="0">
              <a:spAutoFit/>
            </a:bodyPr>
            <a:lstStyle/>
            <a:p>
              <a:r>
                <a:rPr kumimoji="1" lang="ja-JP" altLang="en-US" sz="800" dirty="0"/>
                <a:t>とう　しゃ　　  じゅうぎょういん</a:t>
              </a:r>
            </a:p>
          </p:txBody>
        </p:sp>
        <p:sp>
          <p:nvSpPr>
            <p:cNvPr id="35" name="テキスト ボックス 34">
              <a:extLst>
                <a:ext uri="{FF2B5EF4-FFF2-40B4-BE49-F238E27FC236}">
                  <a16:creationId xmlns:a16="http://schemas.microsoft.com/office/drawing/2014/main" id="{10CAE113-8C13-C548-30B8-9E28B85786AB}"/>
                </a:ext>
              </a:extLst>
            </p:cNvPr>
            <p:cNvSpPr txBox="1"/>
            <p:nvPr/>
          </p:nvSpPr>
          <p:spPr>
            <a:xfrm>
              <a:off x="6911743" y="3822057"/>
              <a:ext cx="622520" cy="215444"/>
            </a:xfrm>
            <a:prstGeom prst="rect">
              <a:avLst/>
            </a:prstGeom>
            <a:noFill/>
          </p:spPr>
          <p:txBody>
            <a:bodyPr wrap="square" rtlCol="0">
              <a:spAutoFit/>
            </a:bodyPr>
            <a:lstStyle/>
            <a:p>
              <a:r>
                <a:rPr kumimoji="1" lang="ja-JP" altLang="en-US" sz="800" dirty="0"/>
                <a:t>とう　ろく</a:t>
              </a:r>
            </a:p>
          </p:txBody>
        </p:sp>
        <p:sp>
          <p:nvSpPr>
            <p:cNvPr id="36" name="テキスト ボックス 35">
              <a:extLst>
                <a:ext uri="{FF2B5EF4-FFF2-40B4-BE49-F238E27FC236}">
                  <a16:creationId xmlns:a16="http://schemas.microsoft.com/office/drawing/2014/main" id="{E54427F4-7DFA-144E-7385-4653BDFACBA1}"/>
                </a:ext>
              </a:extLst>
            </p:cNvPr>
            <p:cNvSpPr txBox="1"/>
            <p:nvPr/>
          </p:nvSpPr>
          <p:spPr>
            <a:xfrm>
              <a:off x="6561138" y="4164418"/>
              <a:ext cx="1761896" cy="215444"/>
            </a:xfrm>
            <a:prstGeom prst="rect">
              <a:avLst/>
            </a:prstGeom>
            <a:noFill/>
          </p:spPr>
          <p:txBody>
            <a:bodyPr wrap="square" rtlCol="0">
              <a:spAutoFit/>
            </a:bodyPr>
            <a:lstStyle/>
            <a:p>
              <a:r>
                <a:rPr kumimoji="1" lang="ja-JP" altLang="en-US" sz="800" dirty="0"/>
                <a:t> し    めい　　じゅうしょ　　しょくぎょう</a:t>
              </a:r>
            </a:p>
          </p:txBody>
        </p:sp>
        <p:sp>
          <p:nvSpPr>
            <p:cNvPr id="37" name="テキスト ボックス 36">
              <a:extLst>
                <a:ext uri="{FF2B5EF4-FFF2-40B4-BE49-F238E27FC236}">
                  <a16:creationId xmlns:a16="http://schemas.microsoft.com/office/drawing/2014/main" id="{B3F6F9BE-8505-2C5B-4F33-332FA93B6D74}"/>
                </a:ext>
              </a:extLst>
            </p:cNvPr>
            <p:cNvSpPr txBox="1"/>
            <p:nvPr/>
          </p:nvSpPr>
          <p:spPr>
            <a:xfrm>
              <a:off x="6558709" y="4540959"/>
              <a:ext cx="975554" cy="215444"/>
            </a:xfrm>
            <a:prstGeom prst="rect">
              <a:avLst/>
            </a:prstGeom>
            <a:noFill/>
          </p:spPr>
          <p:txBody>
            <a:bodyPr wrap="square" rtlCol="0">
              <a:spAutoFit/>
            </a:bodyPr>
            <a:lstStyle/>
            <a:p>
              <a:r>
                <a:rPr kumimoji="1" lang="ja-JP" altLang="en-US" sz="800" dirty="0"/>
                <a:t>でん  わ ばん ごう</a:t>
              </a:r>
            </a:p>
          </p:txBody>
        </p:sp>
        <p:sp>
          <p:nvSpPr>
            <p:cNvPr id="38" name="テキスト ボックス 37">
              <a:extLst>
                <a:ext uri="{FF2B5EF4-FFF2-40B4-BE49-F238E27FC236}">
                  <a16:creationId xmlns:a16="http://schemas.microsoft.com/office/drawing/2014/main" id="{19055802-558E-620E-5033-7DAB7E75CD8A}"/>
                </a:ext>
              </a:extLst>
            </p:cNvPr>
            <p:cNvSpPr txBox="1"/>
            <p:nvPr/>
          </p:nvSpPr>
          <p:spPr>
            <a:xfrm>
              <a:off x="6731932" y="4903792"/>
              <a:ext cx="432356" cy="215444"/>
            </a:xfrm>
            <a:prstGeom prst="rect">
              <a:avLst/>
            </a:prstGeom>
            <a:noFill/>
          </p:spPr>
          <p:txBody>
            <a:bodyPr wrap="square" rtlCol="0">
              <a:spAutoFit/>
            </a:bodyPr>
            <a:lstStyle/>
            <a:p>
              <a:r>
                <a:rPr kumimoji="1" lang="ja-JP" altLang="en-US" sz="800" dirty="0"/>
                <a:t>おし</a:t>
              </a:r>
              <a:endParaRPr kumimoji="1" lang="en-US" altLang="ja-JP" sz="800" dirty="0"/>
            </a:p>
          </p:txBody>
        </p:sp>
      </p:grpSp>
      <p:grpSp>
        <p:nvGrpSpPr>
          <p:cNvPr id="44" name="グループ化 43">
            <a:extLst>
              <a:ext uri="{FF2B5EF4-FFF2-40B4-BE49-F238E27FC236}">
                <a16:creationId xmlns:a16="http://schemas.microsoft.com/office/drawing/2014/main" id="{053BBA8E-B21F-6ED0-DA1E-02BC1B9CB73F}"/>
              </a:ext>
            </a:extLst>
          </p:cNvPr>
          <p:cNvGrpSpPr/>
          <p:nvPr/>
        </p:nvGrpSpPr>
        <p:grpSpPr>
          <a:xfrm>
            <a:off x="5304958" y="863571"/>
            <a:ext cx="4240097" cy="5474758"/>
            <a:chOff x="5295251" y="868257"/>
            <a:chExt cx="4240097" cy="5474758"/>
          </a:xfrm>
        </p:grpSpPr>
        <p:grpSp>
          <p:nvGrpSpPr>
            <p:cNvPr id="24" name="グループ化 23">
              <a:extLst>
                <a:ext uri="{FF2B5EF4-FFF2-40B4-BE49-F238E27FC236}">
                  <a16:creationId xmlns:a16="http://schemas.microsoft.com/office/drawing/2014/main" id="{79C2B550-BF8E-E0C2-48B1-5AE473F87E59}"/>
                </a:ext>
              </a:extLst>
            </p:cNvPr>
            <p:cNvGrpSpPr/>
            <p:nvPr/>
          </p:nvGrpSpPr>
          <p:grpSpPr>
            <a:xfrm>
              <a:off x="5295251" y="868257"/>
              <a:ext cx="4240097" cy="5474758"/>
              <a:chOff x="5320697" y="1139543"/>
              <a:chExt cx="4240097" cy="5474758"/>
            </a:xfrm>
          </p:grpSpPr>
          <p:grpSp>
            <p:nvGrpSpPr>
              <p:cNvPr id="27" name="グループ化 26">
                <a:extLst>
                  <a:ext uri="{FF2B5EF4-FFF2-40B4-BE49-F238E27FC236}">
                    <a16:creationId xmlns:a16="http://schemas.microsoft.com/office/drawing/2014/main" id="{80EE1D30-5A5F-A808-9EAF-4152961A397F}"/>
                  </a:ext>
                </a:extLst>
              </p:cNvPr>
              <p:cNvGrpSpPr/>
              <p:nvPr/>
            </p:nvGrpSpPr>
            <p:grpSpPr>
              <a:xfrm>
                <a:off x="5320697" y="1139543"/>
                <a:ext cx="4240097" cy="5474758"/>
                <a:chOff x="5320697" y="868257"/>
                <a:chExt cx="4240097" cy="5474758"/>
              </a:xfrm>
            </p:grpSpPr>
            <p:pic>
              <p:nvPicPr>
                <p:cNvPr id="9216" name="図 9215">
                  <a:extLst>
                    <a:ext uri="{FF2B5EF4-FFF2-40B4-BE49-F238E27FC236}">
                      <a16:creationId xmlns:a16="http://schemas.microsoft.com/office/drawing/2014/main" id="{08490A50-F3C2-13B5-455A-ABE3469668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9217" name="正方形/長方形 9216">
                  <a:extLst>
                    <a:ext uri="{FF2B5EF4-FFF2-40B4-BE49-F238E27FC236}">
                      <a16:creationId xmlns:a16="http://schemas.microsoft.com/office/drawing/2014/main" id="{297A1E94-F53E-013E-DDDB-550DF502B0C3}"/>
                    </a:ext>
                  </a:extLst>
                </p:cNvPr>
                <p:cNvSpPr/>
                <p:nvPr/>
              </p:nvSpPr>
              <p:spPr>
                <a:xfrm>
                  <a:off x="5935372" y="1244489"/>
                  <a:ext cx="3029116" cy="46527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29" name="グループ化 28">
                <a:extLst>
                  <a:ext uri="{FF2B5EF4-FFF2-40B4-BE49-F238E27FC236}">
                    <a16:creationId xmlns:a16="http://schemas.microsoft.com/office/drawing/2014/main" id="{5B68A657-2964-03C6-9F77-3AF46956F305}"/>
                  </a:ext>
                </a:extLst>
              </p:cNvPr>
              <p:cNvGrpSpPr/>
              <p:nvPr/>
            </p:nvGrpSpPr>
            <p:grpSpPr>
              <a:xfrm>
                <a:off x="5988821" y="1616004"/>
                <a:ext cx="2856569" cy="1785765"/>
                <a:chOff x="5987130" y="1601220"/>
                <a:chExt cx="2453202" cy="1202340"/>
              </a:xfrm>
            </p:grpSpPr>
            <p:sp>
              <p:nvSpPr>
                <p:cNvPr id="30" name="角丸四角形吹き出し 3">
                  <a:extLst>
                    <a:ext uri="{FF2B5EF4-FFF2-40B4-BE49-F238E27FC236}">
                      <a16:creationId xmlns:a16="http://schemas.microsoft.com/office/drawing/2014/main" id="{72D6C61D-600D-D047-ABE9-3F7AC99AB97B}"/>
                    </a:ext>
                  </a:extLst>
                </p:cNvPr>
                <p:cNvSpPr/>
                <p:nvPr/>
              </p:nvSpPr>
              <p:spPr>
                <a:xfrm>
                  <a:off x="6479612" y="1601220"/>
                  <a:ext cx="1960720" cy="1202340"/>
                </a:xfrm>
                <a:prstGeom prst="wedgeRoundRectCallout">
                  <a:avLst>
                    <a:gd name="adj1" fmla="val -57029"/>
                    <a:gd name="adj2" fmla="val -23263"/>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本人の確認をします。</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身分証を写真にとって</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あなたの顔写真と一緒</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に送ってください。</a:t>
                  </a:r>
                  <a:endParaRPr kumimoji="1" lang="en-US" altLang="ja-JP" sz="1600" b="1" dirty="0">
                    <a:solidFill>
                      <a:schemeClr val="tx1"/>
                    </a:solidFill>
                  </a:endParaRPr>
                </a:p>
              </p:txBody>
            </p:sp>
            <p:sp>
              <p:nvSpPr>
                <p:cNvPr id="31" name="楕円 30">
                  <a:extLst>
                    <a:ext uri="{FF2B5EF4-FFF2-40B4-BE49-F238E27FC236}">
                      <a16:creationId xmlns:a16="http://schemas.microsoft.com/office/drawing/2014/main" id="{3DC62370-13C5-5040-7989-D01924F33935}"/>
                    </a:ext>
                  </a:extLst>
                </p:cNvPr>
                <p:cNvSpPr/>
                <p:nvPr/>
              </p:nvSpPr>
              <p:spPr>
                <a:xfrm>
                  <a:off x="5987130" y="1804124"/>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sp>
          <p:nvSpPr>
            <p:cNvPr id="40" name="テキスト ボックス 39">
              <a:extLst>
                <a:ext uri="{FF2B5EF4-FFF2-40B4-BE49-F238E27FC236}">
                  <a16:creationId xmlns:a16="http://schemas.microsoft.com/office/drawing/2014/main" id="{883AAB07-B572-EDCC-5C96-6F1C4DA8D4B6}"/>
                </a:ext>
              </a:extLst>
            </p:cNvPr>
            <p:cNvSpPr txBox="1"/>
            <p:nvPr/>
          </p:nvSpPr>
          <p:spPr>
            <a:xfrm>
              <a:off x="6537201" y="1444978"/>
              <a:ext cx="1364781" cy="215444"/>
            </a:xfrm>
            <a:prstGeom prst="rect">
              <a:avLst/>
            </a:prstGeom>
            <a:noFill/>
          </p:spPr>
          <p:txBody>
            <a:bodyPr wrap="square" rtlCol="0">
              <a:spAutoFit/>
            </a:bodyPr>
            <a:lstStyle/>
            <a:p>
              <a:r>
                <a:rPr kumimoji="1" lang="ja-JP" altLang="en-US" sz="800" dirty="0"/>
                <a:t>ほんにん　　　 かく にん</a:t>
              </a:r>
            </a:p>
          </p:txBody>
        </p:sp>
        <p:sp>
          <p:nvSpPr>
            <p:cNvPr id="41" name="テキスト ボックス 40">
              <a:extLst>
                <a:ext uri="{FF2B5EF4-FFF2-40B4-BE49-F238E27FC236}">
                  <a16:creationId xmlns:a16="http://schemas.microsoft.com/office/drawing/2014/main" id="{3E0269E4-BF08-7EAA-64F6-FA0EC496C975}"/>
                </a:ext>
              </a:extLst>
            </p:cNvPr>
            <p:cNvSpPr txBox="1"/>
            <p:nvPr/>
          </p:nvSpPr>
          <p:spPr>
            <a:xfrm>
              <a:off x="6546317" y="1793405"/>
              <a:ext cx="1364781" cy="215444"/>
            </a:xfrm>
            <a:prstGeom prst="rect">
              <a:avLst/>
            </a:prstGeom>
            <a:noFill/>
          </p:spPr>
          <p:txBody>
            <a:bodyPr wrap="square" rtlCol="0">
              <a:spAutoFit/>
            </a:bodyPr>
            <a:lstStyle/>
            <a:p>
              <a:r>
                <a:rPr kumimoji="1" lang="ja-JP" altLang="en-US" sz="800" dirty="0"/>
                <a:t> み  ぶんしょう       しゃ しん</a:t>
              </a:r>
            </a:p>
          </p:txBody>
        </p:sp>
        <p:sp>
          <p:nvSpPr>
            <p:cNvPr id="42" name="テキスト ボックス 41">
              <a:extLst>
                <a:ext uri="{FF2B5EF4-FFF2-40B4-BE49-F238E27FC236}">
                  <a16:creationId xmlns:a16="http://schemas.microsoft.com/office/drawing/2014/main" id="{3EC3A6CC-1CCD-6BFB-D715-9FD9E79B0283}"/>
                </a:ext>
              </a:extLst>
            </p:cNvPr>
            <p:cNvSpPr txBox="1"/>
            <p:nvPr/>
          </p:nvSpPr>
          <p:spPr>
            <a:xfrm>
              <a:off x="7294246" y="2159635"/>
              <a:ext cx="1364781" cy="215444"/>
            </a:xfrm>
            <a:prstGeom prst="rect">
              <a:avLst/>
            </a:prstGeom>
            <a:noFill/>
          </p:spPr>
          <p:txBody>
            <a:bodyPr wrap="square" rtlCol="0">
              <a:spAutoFit/>
            </a:bodyPr>
            <a:lstStyle/>
            <a:p>
              <a:r>
                <a:rPr kumimoji="1" lang="ja-JP" altLang="en-US" sz="800" dirty="0"/>
                <a:t>かお しゃ  しん　　　いっしょ</a:t>
              </a:r>
              <a:endParaRPr kumimoji="1" lang="en-US" altLang="ja-JP" sz="800" dirty="0"/>
            </a:p>
          </p:txBody>
        </p:sp>
        <p:sp>
          <p:nvSpPr>
            <p:cNvPr id="43" name="テキスト ボックス 42">
              <a:extLst>
                <a:ext uri="{FF2B5EF4-FFF2-40B4-BE49-F238E27FC236}">
                  <a16:creationId xmlns:a16="http://schemas.microsoft.com/office/drawing/2014/main" id="{5EACC61E-1029-35DF-5035-D60D61E2CD6B}"/>
                </a:ext>
              </a:extLst>
            </p:cNvPr>
            <p:cNvSpPr txBox="1"/>
            <p:nvPr/>
          </p:nvSpPr>
          <p:spPr>
            <a:xfrm>
              <a:off x="6742093" y="2513877"/>
              <a:ext cx="364643" cy="215444"/>
            </a:xfrm>
            <a:prstGeom prst="rect">
              <a:avLst/>
            </a:prstGeom>
            <a:noFill/>
          </p:spPr>
          <p:txBody>
            <a:bodyPr wrap="square" rtlCol="0">
              <a:spAutoFit/>
            </a:bodyPr>
            <a:lstStyle/>
            <a:p>
              <a:r>
                <a:rPr kumimoji="1" lang="ja-JP" altLang="en-US" sz="800" dirty="0"/>
                <a:t>おく</a:t>
              </a:r>
              <a:endParaRPr kumimoji="1" lang="en-US" altLang="ja-JP" sz="800" dirty="0"/>
            </a:p>
          </p:txBody>
        </p:sp>
      </p:grpSp>
      <p:grpSp>
        <p:nvGrpSpPr>
          <p:cNvPr id="48" name="グループ化 47">
            <a:extLst>
              <a:ext uri="{FF2B5EF4-FFF2-40B4-BE49-F238E27FC236}">
                <a16:creationId xmlns:a16="http://schemas.microsoft.com/office/drawing/2014/main" id="{2F317C15-DB54-F724-8789-C34AF7DC6DA3}"/>
              </a:ext>
            </a:extLst>
          </p:cNvPr>
          <p:cNvGrpSpPr/>
          <p:nvPr/>
        </p:nvGrpSpPr>
        <p:grpSpPr>
          <a:xfrm>
            <a:off x="6105784" y="3182913"/>
            <a:ext cx="2758477" cy="2575268"/>
            <a:chOff x="6062847" y="3222417"/>
            <a:chExt cx="2758477" cy="2575268"/>
          </a:xfrm>
        </p:grpSpPr>
        <p:grpSp>
          <p:nvGrpSpPr>
            <p:cNvPr id="33" name="グループ化 32">
              <a:extLst>
                <a:ext uri="{FF2B5EF4-FFF2-40B4-BE49-F238E27FC236}">
                  <a16:creationId xmlns:a16="http://schemas.microsoft.com/office/drawing/2014/main" id="{4E6C97D9-2A9A-FF06-9E7A-D8B45FA52F72}"/>
                </a:ext>
              </a:extLst>
            </p:cNvPr>
            <p:cNvGrpSpPr/>
            <p:nvPr/>
          </p:nvGrpSpPr>
          <p:grpSpPr>
            <a:xfrm>
              <a:off x="6062847" y="3222417"/>
              <a:ext cx="2758477" cy="2575268"/>
              <a:chOff x="6112678" y="3190873"/>
              <a:chExt cx="2758477" cy="2575268"/>
            </a:xfrm>
          </p:grpSpPr>
          <p:grpSp>
            <p:nvGrpSpPr>
              <p:cNvPr id="9244" name="グループ化 9243">
                <a:extLst>
                  <a:ext uri="{FF2B5EF4-FFF2-40B4-BE49-F238E27FC236}">
                    <a16:creationId xmlns:a16="http://schemas.microsoft.com/office/drawing/2014/main" id="{B51D4522-DC99-B147-C66F-0FDB82E5B175}"/>
                  </a:ext>
                </a:extLst>
              </p:cNvPr>
              <p:cNvGrpSpPr/>
              <p:nvPr/>
            </p:nvGrpSpPr>
            <p:grpSpPr>
              <a:xfrm>
                <a:off x="6112678" y="3190873"/>
                <a:ext cx="2758477" cy="2575268"/>
                <a:chOff x="5663689" y="8998065"/>
                <a:chExt cx="2758477" cy="2575268"/>
              </a:xfrm>
              <a:solidFill>
                <a:schemeClr val="accent1">
                  <a:lumMod val="20000"/>
                  <a:lumOff val="80000"/>
                </a:schemeClr>
              </a:solidFill>
              <a:effectLst>
                <a:outerShdw blurRad="50800" dist="38100" dir="2700000" algn="tl" rotWithShape="0">
                  <a:srgbClr val="00B050">
                    <a:alpha val="40000"/>
                  </a:srgbClr>
                </a:outerShdw>
              </a:effectLst>
            </p:grpSpPr>
            <p:sp>
              <p:nvSpPr>
                <p:cNvPr id="25" name="楕円 24">
                  <a:extLst>
                    <a:ext uri="{FF2B5EF4-FFF2-40B4-BE49-F238E27FC236}">
                      <a16:creationId xmlns:a16="http://schemas.microsoft.com/office/drawing/2014/main" id="{5120E8EE-4F8B-8F58-7237-4A222E0D1C85}"/>
                    </a:ext>
                  </a:extLst>
                </p:cNvPr>
                <p:cNvSpPr/>
                <p:nvPr/>
              </p:nvSpPr>
              <p:spPr>
                <a:xfrm>
                  <a:off x="8006472" y="9387750"/>
                  <a:ext cx="415694" cy="392856"/>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9243" name="角丸四角形吹き出し 3">
                  <a:extLst>
                    <a:ext uri="{FF2B5EF4-FFF2-40B4-BE49-F238E27FC236}">
                      <a16:creationId xmlns:a16="http://schemas.microsoft.com/office/drawing/2014/main" id="{A749FFB3-B343-5495-8524-44DC8248E9C8}"/>
                    </a:ext>
                  </a:extLst>
                </p:cNvPr>
                <p:cNvSpPr/>
                <p:nvPr/>
              </p:nvSpPr>
              <p:spPr>
                <a:xfrm>
                  <a:off x="5663689" y="8998065"/>
                  <a:ext cx="2154091" cy="2575268"/>
                </a:xfrm>
                <a:prstGeom prst="wedgeRoundRectCallout">
                  <a:avLst>
                    <a:gd name="adj1" fmla="val 55891"/>
                    <a:gd name="adj2" fmla="val -2822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kumimoji="1" lang="en-US" altLang="ja-JP" sz="1600" b="1" dirty="0">
                    <a:solidFill>
                      <a:schemeClr val="tx1"/>
                    </a:solidFill>
                  </a:endParaRPr>
                </a:p>
              </p:txBody>
            </p:sp>
            <p:grpSp>
              <p:nvGrpSpPr>
                <p:cNvPr id="9226" name="グループ化 9225">
                  <a:extLst>
                    <a:ext uri="{FF2B5EF4-FFF2-40B4-BE49-F238E27FC236}">
                      <a16:creationId xmlns:a16="http://schemas.microsoft.com/office/drawing/2014/main" id="{78E65CD0-E4ED-DCB7-511D-2607501BFECF}"/>
                    </a:ext>
                  </a:extLst>
                </p:cNvPr>
                <p:cNvGrpSpPr/>
                <p:nvPr/>
              </p:nvGrpSpPr>
              <p:grpSpPr>
                <a:xfrm>
                  <a:off x="6081598" y="10257179"/>
                  <a:ext cx="1077611" cy="1211614"/>
                  <a:chOff x="6403694" y="4437112"/>
                  <a:chExt cx="1077611" cy="1211614"/>
                </a:xfrm>
                <a:grpFill/>
              </p:grpSpPr>
              <p:sp>
                <p:nvSpPr>
                  <p:cNvPr id="9225" name="正方形/長方形 9224">
                    <a:extLst>
                      <a:ext uri="{FF2B5EF4-FFF2-40B4-BE49-F238E27FC236}">
                        <a16:creationId xmlns:a16="http://schemas.microsoft.com/office/drawing/2014/main" id="{F95921E5-1EEA-D9C9-89A2-3A8454845DD0}"/>
                      </a:ext>
                    </a:extLst>
                  </p:cNvPr>
                  <p:cNvSpPr/>
                  <p:nvPr/>
                </p:nvSpPr>
                <p:spPr>
                  <a:xfrm>
                    <a:off x="6403694" y="4437112"/>
                    <a:ext cx="1077611" cy="1211614"/>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24" name="グループ化 9223">
                    <a:extLst>
                      <a:ext uri="{FF2B5EF4-FFF2-40B4-BE49-F238E27FC236}">
                        <a16:creationId xmlns:a16="http://schemas.microsoft.com/office/drawing/2014/main" id="{2BB02930-29B6-EA79-3818-1EE542ED8F06}"/>
                      </a:ext>
                    </a:extLst>
                  </p:cNvPr>
                  <p:cNvGrpSpPr/>
                  <p:nvPr/>
                </p:nvGrpSpPr>
                <p:grpSpPr>
                  <a:xfrm>
                    <a:off x="6591156" y="4489348"/>
                    <a:ext cx="744912" cy="1159378"/>
                    <a:chOff x="7540749" y="3442964"/>
                    <a:chExt cx="744912" cy="1159378"/>
                  </a:xfrm>
                  <a:grpFill/>
                </p:grpSpPr>
                <p:pic>
                  <p:nvPicPr>
                    <p:cNvPr id="9223" name="Picture 30" descr="C:\Users\crestec\Desktop\平井作業フォルダ\CEC_2018年度用(捨てないで！)\ペープサート教材\ペープサート教材_イラスト集_HTML版\Links\152.png">
                      <a:extLst>
                        <a:ext uri="{FF2B5EF4-FFF2-40B4-BE49-F238E27FC236}">
                          <a16:creationId xmlns:a16="http://schemas.microsoft.com/office/drawing/2014/main" id="{499E4D13-5080-E8E2-325C-56ED97F50C3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541953" y="4083462"/>
                      <a:ext cx="743708" cy="518880"/>
                    </a:xfrm>
                    <a:prstGeom prst="rect">
                      <a:avLst/>
                    </a:prstGeom>
                    <a:grpFill/>
                  </p:spPr>
                </p:pic>
                <p:pic>
                  <p:nvPicPr>
                    <p:cNvPr id="9222"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4543B0F4-6E57-9B8B-186A-A7B8886597B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540749" y="3442964"/>
                      <a:ext cx="644889" cy="664329"/>
                    </a:xfrm>
                    <a:prstGeom prst="rect">
                      <a:avLst/>
                    </a:prstGeom>
                    <a:grpFill/>
                  </p:spPr>
                </p:pic>
              </p:grpSp>
            </p:grpSp>
            <p:pic>
              <p:nvPicPr>
                <p:cNvPr id="9242" name="図 9241">
                  <a:extLst>
                    <a:ext uri="{FF2B5EF4-FFF2-40B4-BE49-F238E27FC236}">
                      <a16:creationId xmlns:a16="http://schemas.microsoft.com/office/drawing/2014/main" id="{EC30BB5D-C815-FCE8-CC29-33062940851F}"/>
                    </a:ext>
                  </a:extLst>
                </p:cNvPr>
                <p:cNvPicPr>
                  <a:picLocks noChangeAspect="1"/>
                </p:cNvPicPr>
                <p:nvPr/>
              </p:nvPicPr>
              <p:blipFill>
                <a:blip r:embed="rId9"/>
                <a:stretch>
                  <a:fillRect/>
                </a:stretch>
              </p:blipFill>
              <p:spPr>
                <a:xfrm>
                  <a:off x="5862194" y="9154971"/>
                  <a:ext cx="1679063" cy="1048804"/>
                </a:xfrm>
                <a:prstGeom prst="rect">
                  <a:avLst/>
                </a:prstGeom>
                <a:grpFill/>
              </p:spPr>
            </p:pic>
          </p:grpSp>
          <p:pic>
            <p:nvPicPr>
              <p:cNvPr id="9247"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49D50656-32E2-458F-9AE7-EBB25F3A4EC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536823" y="3645408"/>
                <a:ext cx="282959" cy="293504"/>
              </a:xfrm>
              <a:prstGeom prst="rect">
                <a:avLst/>
              </a:prstGeom>
              <a:noFill/>
              <a:extLst>
                <a:ext uri="{909E8E84-426E-40DD-AFC4-6F175D3DCCD1}">
                  <a14:hiddenFill xmlns:a14="http://schemas.microsoft.com/office/drawing/2010/main">
                    <a:solidFill>
                      <a:srgbClr val="FFFFFF"/>
                    </a:solidFill>
                  </a14:hiddenFill>
                </a:ext>
              </a:extLst>
            </p:spPr>
          </p:pic>
        </p:grpSp>
        <p:sp>
          <p:nvSpPr>
            <p:cNvPr id="45" name="テキスト ボックス 44">
              <a:extLst>
                <a:ext uri="{FF2B5EF4-FFF2-40B4-BE49-F238E27FC236}">
                  <a16:creationId xmlns:a16="http://schemas.microsoft.com/office/drawing/2014/main" id="{9C029594-A238-C52A-6DC1-E84C7F7459EF}"/>
                </a:ext>
              </a:extLst>
            </p:cNvPr>
            <p:cNvSpPr txBox="1"/>
            <p:nvPr/>
          </p:nvSpPr>
          <p:spPr>
            <a:xfrm>
              <a:off x="6739591" y="3335833"/>
              <a:ext cx="744571" cy="153888"/>
            </a:xfrm>
            <a:prstGeom prst="rect">
              <a:avLst/>
            </a:prstGeom>
            <a:noFill/>
          </p:spPr>
          <p:txBody>
            <a:bodyPr wrap="square" rtlCol="0">
              <a:spAutoFit/>
            </a:bodyPr>
            <a:lstStyle/>
            <a:p>
              <a:r>
                <a:rPr kumimoji="1" lang="ja-JP" altLang="en-US" sz="400" dirty="0"/>
                <a:t>みぶんしょうめいしょ</a:t>
              </a:r>
              <a:endParaRPr kumimoji="1" lang="en-US" altLang="ja-JP" sz="400" dirty="0"/>
            </a:p>
          </p:txBody>
        </p:sp>
        <p:sp>
          <p:nvSpPr>
            <p:cNvPr id="46" name="テキスト ボックス 45">
              <a:extLst>
                <a:ext uri="{FF2B5EF4-FFF2-40B4-BE49-F238E27FC236}">
                  <a16:creationId xmlns:a16="http://schemas.microsoft.com/office/drawing/2014/main" id="{7C1EA754-D0FB-26C1-DA4F-9DD3529BBDDE}"/>
                </a:ext>
              </a:extLst>
            </p:cNvPr>
            <p:cNvSpPr txBox="1"/>
            <p:nvPr/>
          </p:nvSpPr>
          <p:spPr>
            <a:xfrm>
              <a:off x="6900695" y="3600008"/>
              <a:ext cx="1085468" cy="153888"/>
            </a:xfrm>
            <a:prstGeom prst="rect">
              <a:avLst/>
            </a:prstGeom>
            <a:noFill/>
          </p:spPr>
          <p:txBody>
            <a:bodyPr wrap="square" rtlCol="0">
              <a:spAutoFit/>
            </a:bodyPr>
            <a:lstStyle/>
            <a:p>
              <a:r>
                <a:rPr kumimoji="1" lang="ja-JP" altLang="en-US" sz="400" dirty="0"/>
                <a:t>だい　　　がくねん　　　　　くみ　　　ばん</a:t>
              </a:r>
              <a:endParaRPr kumimoji="1" lang="en-US" altLang="ja-JP" sz="400" dirty="0"/>
            </a:p>
          </p:txBody>
        </p:sp>
        <p:sp>
          <p:nvSpPr>
            <p:cNvPr id="47" name="テキスト ボックス 46">
              <a:extLst>
                <a:ext uri="{FF2B5EF4-FFF2-40B4-BE49-F238E27FC236}">
                  <a16:creationId xmlns:a16="http://schemas.microsoft.com/office/drawing/2014/main" id="{CEB01612-204E-0157-49D9-F8A260C770E2}"/>
                </a:ext>
              </a:extLst>
            </p:cNvPr>
            <p:cNvSpPr txBox="1"/>
            <p:nvPr/>
          </p:nvSpPr>
          <p:spPr>
            <a:xfrm>
              <a:off x="6993838" y="3749252"/>
              <a:ext cx="540425" cy="153888"/>
            </a:xfrm>
            <a:prstGeom prst="rect">
              <a:avLst/>
            </a:prstGeom>
            <a:noFill/>
          </p:spPr>
          <p:txBody>
            <a:bodyPr wrap="square" rtlCol="0">
              <a:spAutoFit/>
            </a:bodyPr>
            <a:lstStyle/>
            <a:p>
              <a:r>
                <a:rPr kumimoji="1" lang="ja-JP" altLang="en-US" sz="400" dirty="0"/>
                <a:t>しめい</a:t>
              </a:r>
              <a:endParaRPr kumimoji="1" lang="en-US" altLang="ja-JP" sz="400" dirty="0"/>
            </a:p>
          </p:txBody>
        </p:sp>
      </p:grpSp>
    </p:spTree>
    <p:extLst>
      <p:ext uri="{BB962C8B-B14F-4D97-AF65-F5344CB8AC3E}">
        <p14:creationId xmlns:p14="http://schemas.microsoft.com/office/powerpoint/2010/main" val="137502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restec\Desktop\平井作業フォルダ\CEC_2018年度用(捨てないで！)\ペープサート教材\ペープサート教材_イラスト集_HTML版\Links\215.png">
            <a:extLst>
              <a:ext uri="{FF2B5EF4-FFF2-40B4-BE49-F238E27FC236}">
                <a16:creationId xmlns:a16="http://schemas.microsoft.com/office/drawing/2014/main" id="{8662A4D6-AA26-C6A5-C9D3-460EDA8E6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5" y="3092"/>
            <a:ext cx="9126410" cy="6388206"/>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7" name="正方形/長方形 16"/>
          <p:cNvSpPr/>
          <p:nvPr/>
        </p:nvSpPr>
        <p:spPr>
          <a:xfrm>
            <a:off x="191171" y="918299"/>
            <a:ext cx="5838263" cy="523220"/>
          </a:xfrm>
          <a:prstGeom prst="rect">
            <a:avLst/>
          </a:prstGeom>
          <a:noFill/>
        </p:spPr>
        <p:txBody>
          <a:bodyPr wrap="square">
            <a:spAutoFit/>
          </a:bodyPr>
          <a:lstStyle/>
          <a:p>
            <a:pPr eaLnBrk="1" hangingPunct="1">
              <a:buSzPct val="100000"/>
              <a:defRPr/>
            </a:pPr>
            <a:r>
              <a:rPr lang="ja-JP" altLang="en-US" sz="2800" dirty="0">
                <a:ln w="9525">
                  <a:solidFill>
                    <a:schemeClr val="tx1"/>
                  </a:solidFill>
                  <a:prstDash val="solid"/>
                </a:ln>
                <a:effectLst>
                  <a:glow rad="63500">
                    <a:schemeClr val="bg1"/>
                  </a:glow>
                </a:effectLst>
              </a:rPr>
              <a:t>アルバイトの当日</a:t>
            </a:r>
            <a:endParaRPr lang="en-US" altLang="ja-JP" sz="2800" dirty="0">
              <a:ln w="9525">
                <a:solidFill>
                  <a:schemeClr val="tx1"/>
                </a:solidFill>
                <a:prstDash val="solid"/>
              </a:ln>
              <a:effectLst>
                <a:glow rad="63500">
                  <a:schemeClr val="bg1"/>
                </a:glow>
              </a:effectLst>
            </a:endParaRPr>
          </a:p>
        </p:txBody>
      </p:sp>
      <p:grpSp>
        <p:nvGrpSpPr>
          <p:cNvPr id="9220" name="グループ化 9219">
            <a:extLst>
              <a:ext uri="{FF2B5EF4-FFF2-40B4-BE49-F238E27FC236}">
                <a16:creationId xmlns:a16="http://schemas.microsoft.com/office/drawing/2014/main" id="{DC302698-3A69-D3F0-4728-33F353628B99}"/>
              </a:ext>
            </a:extLst>
          </p:cNvPr>
          <p:cNvGrpSpPr/>
          <p:nvPr/>
        </p:nvGrpSpPr>
        <p:grpSpPr>
          <a:xfrm>
            <a:off x="408938" y="1738286"/>
            <a:ext cx="2808312" cy="4676553"/>
            <a:chOff x="408938" y="1738286"/>
            <a:chExt cx="2808312" cy="4676553"/>
          </a:xfrm>
        </p:grpSpPr>
        <p:pic>
          <p:nvPicPr>
            <p:cNvPr id="9"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a:extLst>
                <a:ext uri="{FF2B5EF4-FFF2-40B4-BE49-F238E27FC236}">
                  <a16:creationId xmlns:a16="http://schemas.microsoft.com/office/drawing/2014/main" id="{FE055AA2-94F9-3801-6CB4-D78D4AB762A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938" y="3881083"/>
              <a:ext cx="2808312" cy="253375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7" descr="C:\Users\crestec\Desktop\平井作業フォルダ\CEC_2018年度用(捨てないで！)\ペープサート教材\ペープサート教材_イラスト集_HTML版\Links\149.png">
              <a:extLst>
                <a:ext uri="{FF2B5EF4-FFF2-40B4-BE49-F238E27FC236}">
                  <a16:creationId xmlns:a16="http://schemas.microsoft.com/office/drawing/2014/main" id="{2FD44CF9-0137-CBA1-868A-8032585A144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4127" y="1738286"/>
              <a:ext cx="2463019" cy="255480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 name="グループ化 2">
            <a:extLst>
              <a:ext uri="{FF2B5EF4-FFF2-40B4-BE49-F238E27FC236}">
                <a16:creationId xmlns:a16="http://schemas.microsoft.com/office/drawing/2014/main" id="{4AD6F099-D1F6-0B20-EB89-E7F3B8D86CE2}"/>
              </a:ext>
            </a:extLst>
          </p:cNvPr>
          <p:cNvGrpSpPr/>
          <p:nvPr/>
        </p:nvGrpSpPr>
        <p:grpSpPr>
          <a:xfrm>
            <a:off x="-30163" y="-60220"/>
            <a:ext cx="9240838" cy="898420"/>
            <a:chOff x="-30163" y="-60220"/>
            <a:chExt cx="9240838" cy="898420"/>
          </a:xfrm>
        </p:grpSpPr>
        <p:grpSp>
          <p:nvGrpSpPr>
            <p:cNvPr id="7" name="正方形/長方形 2">
              <a:extLst>
                <a:ext uri="{FF2B5EF4-FFF2-40B4-BE49-F238E27FC236}">
                  <a16:creationId xmlns:a16="http://schemas.microsoft.com/office/drawing/2014/main" id="{3F5CC6D7-BAD9-0322-D2E1-19C536803F52}"/>
                </a:ext>
              </a:extLst>
            </p:cNvPr>
            <p:cNvGrpSpPr>
              <a:grpSpLocks/>
            </p:cNvGrpSpPr>
            <p:nvPr/>
          </p:nvGrpSpPr>
          <p:grpSpPr bwMode="auto">
            <a:xfrm>
              <a:off x="-30163" y="-30163"/>
              <a:ext cx="9240838" cy="868363"/>
              <a:chOff x="-19" y="-19"/>
              <a:chExt cx="5821" cy="914"/>
            </a:xfrm>
          </p:grpSpPr>
          <p:pic>
            <p:nvPicPr>
              <p:cNvPr id="11" name="正方形/長方形 2">
                <a:extLst>
                  <a:ext uri="{FF2B5EF4-FFF2-40B4-BE49-F238E27FC236}">
                    <a16:creationId xmlns:a16="http://schemas.microsoft.com/office/drawing/2014/main" id="{03988293-6BE2-86BD-8AB4-5F610C1532F4}"/>
                  </a:ext>
                </a:extLst>
              </p:cNvPr>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834">
                <a:extLst>
                  <a:ext uri="{FF2B5EF4-FFF2-40B4-BE49-F238E27FC236}">
                    <a16:creationId xmlns:a16="http://schemas.microsoft.com/office/drawing/2014/main" id="{263B4495-132D-C18D-A237-10FF849E6F97}"/>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0"/>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①募集情報への応募</a:t>
                </a:r>
              </a:p>
            </p:txBody>
          </p:sp>
        </p:grpSp>
        <p:sp>
          <p:nvSpPr>
            <p:cNvPr id="10" name="テキスト ボックス 9">
              <a:extLst>
                <a:ext uri="{FF2B5EF4-FFF2-40B4-BE49-F238E27FC236}">
                  <a16:creationId xmlns:a16="http://schemas.microsoft.com/office/drawing/2014/main" id="{B92F6CDD-0CC3-2438-65C2-30ECB39D5423}"/>
                </a:ext>
              </a:extLst>
            </p:cNvPr>
            <p:cNvSpPr txBox="1"/>
            <p:nvPr/>
          </p:nvSpPr>
          <p:spPr>
            <a:xfrm>
              <a:off x="611560" y="-60220"/>
              <a:ext cx="4032448" cy="276999"/>
            </a:xfrm>
            <a:prstGeom prst="rect">
              <a:avLst/>
            </a:prstGeom>
            <a:noFill/>
          </p:spPr>
          <p:txBody>
            <a:bodyPr wrap="square" rtlCol="0">
              <a:spAutoFit/>
            </a:bodyPr>
            <a:lstStyle/>
            <a:p>
              <a:r>
                <a:rPr kumimoji="1" lang="ja-JP" altLang="en-US" sz="1200" dirty="0">
                  <a:solidFill>
                    <a:schemeClr val="bg1"/>
                  </a:solidFill>
                </a:rPr>
                <a:t> ぼ       しゅう     じょう   ほう                             おう        ぼ</a:t>
              </a:r>
            </a:p>
          </p:txBody>
        </p:sp>
      </p:grpSp>
      <p:grpSp>
        <p:nvGrpSpPr>
          <p:cNvPr id="18" name="グループ化 17">
            <a:extLst>
              <a:ext uri="{FF2B5EF4-FFF2-40B4-BE49-F238E27FC236}">
                <a16:creationId xmlns:a16="http://schemas.microsoft.com/office/drawing/2014/main" id="{620F3A68-689D-BD5E-0AAD-997DF9FD80D7}"/>
              </a:ext>
            </a:extLst>
          </p:cNvPr>
          <p:cNvGrpSpPr/>
          <p:nvPr/>
        </p:nvGrpSpPr>
        <p:grpSpPr>
          <a:xfrm>
            <a:off x="2899756" y="893302"/>
            <a:ext cx="3441963" cy="2262972"/>
            <a:chOff x="2899756" y="893302"/>
            <a:chExt cx="3441963" cy="2262972"/>
          </a:xfrm>
        </p:grpSpPr>
        <p:sp>
          <p:nvSpPr>
            <p:cNvPr id="12" name="思考の吹き出し: 雲形 11">
              <a:extLst>
                <a:ext uri="{FF2B5EF4-FFF2-40B4-BE49-F238E27FC236}">
                  <a16:creationId xmlns:a16="http://schemas.microsoft.com/office/drawing/2014/main" id="{A8827096-91A8-FD41-6848-CD5BC40013FF}"/>
                </a:ext>
              </a:extLst>
            </p:cNvPr>
            <p:cNvSpPr/>
            <p:nvPr/>
          </p:nvSpPr>
          <p:spPr>
            <a:xfrm>
              <a:off x="2899756" y="893302"/>
              <a:ext cx="3441963" cy="2262972"/>
            </a:xfrm>
            <a:prstGeom prst="cloudCallout">
              <a:avLst>
                <a:gd name="adj1" fmla="val -47910"/>
                <a:gd name="adj2" fmla="val 4599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仕事の説明ってこれだけ？</a:t>
              </a:r>
              <a:endParaRPr kumimoji="1" lang="en-US" altLang="ja-JP" sz="2400" dirty="0">
                <a:solidFill>
                  <a:schemeClr val="tx1"/>
                </a:solidFill>
              </a:endParaRPr>
            </a:p>
            <a:p>
              <a:pPr algn="ctr"/>
              <a:r>
                <a:rPr kumimoji="1" lang="ja-JP" altLang="en-US" sz="2400" dirty="0">
                  <a:solidFill>
                    <a:schemeClr val="tx1"/>
                  </a:solidFill>
                </a:rPr>
                <a:t>何かあやしいぞ</a:t>
              </a:r>
              <a:endParaRPr kumimoji="1" lang="en-US" altLang="ja-JP" sz="2400" dirty="0">
                <a:solidFill>
                  <a:schemeClr val="tx1"/>
                </a:solidFill>
              </a:endParaRPr>
            </a:p>
            <a:p>
              <a:pPr algn="ctr"/>
              <a:r>
                <a:rPr kumimoji="1" lang="ja-JP" altLang="en-US" sz="2400" dirty="0">
                  <a:solidFill>
                    <a:schemeClr val="tx1"/>
                  </a:solidFill>
                </a:rPr>
                <a:t>やっぱりやめよう</a:t>
              </a:r>
              <a:endParaRPr kumimoji="1" lang="en-US" altLang="ja-JP" sz="2400" dirty="0">
                <a:solidFill>
                  <a:schemeClr val="tx1"/>
                </a:solidFill>
              </a:endParaRPr>
            </a:p>
          </p:txBody>
        </p:sp>
        <p:sp>
          <p:nvSpPr>
            <p:cNvPr id="14" name="テキスト ボックス 13">
              <a:extLst>
                <a:ext uri="{FF2B5EF4-FFF2-40B4-BE49-F238E27FC236}">
                  <a16:creationId xmlns:a16="http://schemas.microsoft.com/office/drawing/2014/main" id="{E28D9C7B-C06A-6BC4-357D-F5E00D3A92FE}"/>
                </a:ext>
              </a:extLst>
            </p:cNvPr>
            <p:cNvSpPr txBox="1"/>
            <p:nvPr/>
          </p:nvSpPr>
          <p:spPr>
            <a:xfrm>
              <a:off x="3503967" y="1129372"/>
              <a:ext cx="1572089" cy="215444"/>
            </a:xfrm>
            <a:prstGeom prst="rect">
              <a:avLst/>
            </a:prstGeom>
            <a:noFill/>
          </p:spPr>
          <p:txBody>
            <a:bodyPr wrap="square" rtlCol="0">
              <a:spAutoFit/>
            </a:bodyPr>
            <a:lstStyle/>
            <a:p>
              <a:r>
                <a:rPr kumimoji="1" lang="ja-JP" altLang="en-US" sz="800" dirty="0"/>
                <a:t>し　　 ごと               せつ    めい</a:t>
              </a:r>
            </a:p>
          </p:txBody>
        </p:sp>
        <p:sp>
          <p:nvSpPr>
            <p:cNvPr id="16" name="テキスト ボックス 15">
              <a:extLst>
                <a:ext uri="{FF2B5EF4-FFF2-40B4-BE49-F238E27FC236}">
                  <a16:creationId xmlns:a16="http://schemas.microsoft.com/office/drawing/2014/main" id="{742B7C93-F737-F74A-7652-2604672FDF60}"/>
                </a:ext>
              </a:extLst>
            </p:cNvPr>
            <p:cNvSpPr txBox="1"/>
            <p:nvPr/>
          </p:nvSpPr>
          <p:spPr>
            <a:xfrm>
              <a:off x="3486076" y="1846588"/>
              <a:ext cx="415282" cy="215444"/>
            </a:xfrm>
            <a:prstGeom prst="rect">
              <a:avLst/>
            </a:prstGeom>
            <a:noFill/>
          </p:spPr>
          <p:txBody>
            <a:bodyPr wrap="square" rtlCol="0">
              <a:spAutoFit/>
            </a:bodyPr>
            <a:lstStyle/>
            <a:p>
              <a:r>
                <a:rPr kumimoji="1" lang="ja-JP" altLang="en-US" sz="800" dirty="0"/>
                <a:t>なに</a:t>
              </a:r>
            </a:p>
          </p:txBody>
        </p:sp>
      </p:grpSp>
      <p:grpSp>
        <p:nvGrpSpPr>
          <p:cNvPr id="9224" name="グループ化 9223">
            <a:extLst>
              <a:ext uri="{FF2B5EF4-FFF2-40B4-BE49-F238E27FC236}">
                <a16:creationId xmlns:a16="http://schemas.microsoft.com/office/drawing/2014/main" id="{338FC565-DD01-21F9-9F49-15939C9DB8F1}"/>
              </a:ext>
            </a:extLst>
          </p:cNvPr>
          <p:cNvGrpSpPr/>
          <p:nvPr/>
        </p:nvGrpSpPr>
        <p:grpSpPr>
          <a:xfrm>
            <a:off x="5337208" y="873481"/>
            <a:ext cx="4240097" cy="5474758"/>
            <a:chOff x="5295774" y="878740"/>
            <a:chExt cx="4240097" cy="5474758"/>
          </a:xfrm>
        </p:grpSpPr>
        <p:grpSp>
          <p:nvGrpSpPr>
            <p:cNvPr id="2" name="グループ化 1">
              <a:extLst>
                <a:ext uri="{FF2B5EF4-FFF2-40B4-BE49-F238E27FC236}">
                  <a16:creationId xmlns:a16="http://schemas.microsoft.com/office/drawing/2014/main" id="{45C6E40B-A78D-0D9F-1C7D-51D3A5BA9BB1}"/>
                </a:ext>
              </a:extLst>
            </p:cNvPr>
            <p:cNvGrpSpPr/>
            <p:nvPr/>
          </p:nvGrpSpPr>
          <p:grpSpPr>
            <a:xfrm>
              <a:off x="5295774" y="878740"/>
              <a:ext cx="4240097" cy="5474758"/>
              <a:chOff x="5320697" y="1139543"/>
              <a:chExt cx="4240097" cy="5474758"/>
            </a:xfrm>
          </p:grpSpPr>
          <p:grpSp>
            <p:nvGrpSpPr>
              <p:cNvPr id="26" name="グループ化 25">
                <a:extLst>
                  <a:ext uri="{FF2B5EF4-FFF2-40B4-BE49-F238E27FC236}">
                    <a16:creationId xmlns:a16="http://schemas.microsoft.com/office/drawing/2014/main" id="{8252CB9F-E286-3329-E91E-FFDFA9FD0EF7}"/>
                  </a:ext>
                </a:extLst>
              </p:cNvPr>
              <p:cNvGrpSpPr/>
              <p:nvPr/>
            </p:nvGrpSpPr>
            <p:grpSpPr>
              <a:xfrm>
                <a:off x="5320697" y="1139543"/>
                <a:ext cx="4240097" cy="5474758"/>
                <a:chOff x="5320697" y="868257"/>
                <a:chExt cx="4240097" cy="5474758"/>
              </a:xfrm>
            </p:grpSpPr>
            <p:pic>
              <p:nvPicPr>
                <p:cNvPr id="4" name="図 3">
                  <a:extLst>
                    <a:ext uri="{FF2B5EF4-FFF2-40B4-BE49-F238E27FC236}">
                      <a16:creationId xmlns:a16="http://schemas.microsoft.com/office/drawing/2014/main" id="{2A875AAB-9370-9EA4-0AF1-99F3D36FC9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6" name="正方形/長方形 5">
                  <a:extLst>
                    <a:ext uri="{FF2B5EF4-FFF2-40B4-BE49-F238E27FC236}">
                      <a16:creationId xmlns:a16="http://schemas.microsoft.com/office/drawing/2014/main" id="{7F1F8E59-0C8B-B38E-5D50-00825E3C2AFF}"/>
                    </a:ext>
                  </a:extLst>
                </p:cNvPr>
                <p:cNvSpPr/>
                <p:nvPr/>
              </p:nvSpPr>
              <p:spPr>
                <a:xfrm>
                  <a:off x="5935372" y="1244489"/>
                  <a:ext cx="3029116" cy="46527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32" name="グループ化 31">
                <a:extLst>
                  <a:ext uri="{FF2B5EF4-FFF2-40B4-BE49-F238E27FC236}">
                    <a16:creationId xmlns:a16="http://schemas.microsoft.com/office/drawing/2014/main" id="{03629541-E4D6-210D-A1BB-5F58BCB026EE}"/>
                  </a:ext>
                </a:extLst>
              </p:cNvPr>
              <p:cNvGrpSpPr/>
              <p:nvPr/>
            </p:nvGrpSpPr>
            <p:grpSpPr>
              <a:xfrm>
                <a:off x="6012923" y="1593457"/>
                <a:ext cx="2832471" cy="742175"/>
                <a:chOff x="6007826" y="1586039"/>
                <a:chExt cx="2432506" cy="499700"/>
              </a:xfrm>
            </p:grpSpPr>
            <p:sp>
              <p:nvSpPr>
                <p:cNvPr id="28" name="角丸四角形吹き出し 3">
                  <a:extLst>
                    <a:ext uri="{FF2B5EF4-FFF2-40B4-BE49-F238E27FC236}">
                      <a16:creationId xmlns:a16="http://schemas.microsoft.com/office/drawing/2014/main" id="{034A396E-1893-4F0F-31D4-9E41AF46FC7D}"/>
                    </a:ext>
                  </a:extLst>
                </p:cNvPr>
                <p:cNvSpPr/>
                <p:nvPr/>
              </p:nvSpPr>
              <p:spPr>
                <a:xfrm>
                  <a:off x="6479612" y="1591503"/>
                  <a:ext cx="1960720" cy="494236"/>
                </a:xfrm>
                <a:prstGeom prst="wedgeRoundRectCallout">
                  <a:avLst>
                    <a:gd name="adj1" fmla="val -56473"/>
                    <a:gd name="adj2" fmla="val -3890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本日１７：００</a:t>
                  </a:r>
                  <a:r>
                    <a:rPr kumimoji="1" lang="en-US" altLang="ja-JP" sz="1600" b="1" dirty="0">
                      <a:solidFill>
                        <a:schemeClr val="tx1"/>
                      </a:solidFill>
                    </a:rPr>
                    <a:t>××</a:t>
                  </a:r>
                  <a:r>
                    <a:rPr kumimoji="1" lang="ja-JP" altLang="en-US" sz="1600" b="1" dirty="0">
                      <a:solidFill>
                        <a:schemeClr val="tx1"/>
                      </a:solidFill>
                    </a:rPr>
                    <a:t>駅集合</a:t>
                  </a:r>
                  <a:endParaRPr kumimoji="1" lang="en-US" altLang="ja-JP" sz="1600" b="1" dirty="0">
                    <a:solidFill>
                      <a:schemeClr val="tx1"/>
                    </a:solidFill>
                  </a:endParaRPr>
                </a:p>
                <a:p>
                  <a:r>
                    <a:rPr kumimoji="1" lang="ja-JP" altLang="en-US" sz="1600" b="1" dirty="0">
                      <a:solidFill>
                        <a:schemeClr val="tx1"/>
                      </a:solidFill>
                    </a:rPr>
                    <a:t>駅に着いたら連絡を。</a:t>
                  </a:r>
                  <a:endParaRPr kumimoji="1" lang="en-US" altLang="ja-JP" sz="1600" b="1" dirty="0">
                    <a:solidFill>
                      <a:schemeClr val="tx1"/>
                    </a:solidFill>
                  </a:endParaRPr>
                </a:p>
              </p:txBody>
            </p:sp>
            <p:sp>
              <p:nvSpPr>
                <p:cNvPr id="8" name="楕円 7">
                  <a:extLst>
                    <a:ext uri="{FF2B5EF4-FFF2-40B4-BE49-F238E27FC236}">
                      <a16:creationId xmlns:a16="http://schemas.microsoft.com/office/drawing/2014/main" id="{4A0C6FCA-2397-F712-0F8B-6D820F3B4C13}"/>
                    </a:ext>
                  </a:extLst>
                </p:cNvPr>
                <p:cNvSpPr/>
                <p:nvPr/>
              </p:nvSpPr>
              <p:spPr>
                <a:xfrm>
                  <a:off x="6007826" y="1586039"/>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sp>
          <p:nvSpPr>
            <p:cNvPr id="21" name="テキスト ボックス 20">
              <a:extLst>
                <a:ext uri="{FF2B5EF4-FFF2-40B4-BE49-F238E27FC236}">
                  <a16:creationId xmlns:a16="http://schemas.microsoft.com/office/drawing/2014/main" id="{C40F385E-5E0A-6CAE-AF74-5C36CC2B79CE}"/>
                </a:ext>
              </a:extLst>
            </p:cNvPr>
            <p:cNvSpPr txBox="1"/>
            <p:nvPr/>
          </p:nvSpPr>
          <p:spPr>
            <a:xfrm>
              <a:off x="6518890" y="1340769"/>
              <a:ext cx="2243941" cy="184666"/>
            </a:xfrm>
            <a:prstGeom prst="rect">
              <a:avLst/>
            </a:prstGeom>
            <a:noFill/>
          </p:spPr>
          <p:txBody>
            <a:bodyPr wrap="square" rtlCol="0">
              <a:spAutoFit/>
            </a:bodyPr>
            <a:lstStyle/>
            <a:p>
              <a:r>
                <a:rPr kumimoji="1" lang="ja-JP" altLang="en-US" sz="600" dirty="0"/>
                <a:t>ほん   じつ　　　 　　　　　　　　　　　　                 えき   しゅう   ごう</a:t>
              </a:r>
            </a:p>
          </p:txBody>
        </p:sp>
        <p:sp>
          <p:nvSpPr>
            <p:cNvPr id="24" name="テキスト ボックス 23">
              <a:extLst>
                <a:ext uri="{FF2B5EF4-FFF2-40B4-BE49-F238E27FC236}">
                  <a16:creationId xmlns:a16="http://schemas.microsoft.com/office/drawing/2014/main" id="{B6C413F1-54F5-AA96-965F-AE2AEFD5C05B}"/>
                </a:ext>
              </a:extLst>
            </p:cNvPr>
            <p:cNvSpPr txBox="1"/>
            <p:nvPr/>
          </p:nvSpPr>
          <p:spPr>
            <a:xfrm>
              <a:off x="6531729" y="1605415"/>
              <a:ext cx="1862870" cy="184666"/>
            </a:xfrm>
            <a:prstGeom prst="rect">
              <a:avLst/>
            </a:prstGeom>
            <a:noFill/>
          </p:spPr>
          <p:txBody>
            <a:bodyPr wrap="square" rtlCol="0">
              <a:spAutoFit/>
            </a:bodyPr>
            <a:lstStyle/>
            <a:p>
              <a:r>
                <a:rPr kumimoji="1" lang="ja-JP" altLang="en-US" sz="600" dirty="0"/>
                <a:t>えき　　　　　  つ　　　　　　　　　　　　　れん  らく　</a:t>
              </a:r>
              <a:endParaRPr kumimoji="1" lang="en-US" altLang="ja-JP" sz="600" dirty="0"/>
            </a:p>
          </p:txBody>
        </p:sp>
      </p:grpSp>
      <p:grpSp>
        <p:nvGrpSpPr>
          <p:cNvPr id="9223" name="グループ化 9222">
            <a:extLst>
              <a:ext uri="{FF2B5EF4-FFF2-40B4-BE49-F238E27FC236}">
                <a16:creationId xmlns:a16="http://schemas.microsoft.com/office/drawing/2014/main" id="{4E32435D-462B-DB15-C05F-B10BC59A11DD}"/>
              </a:ext>
            </a:extLst>
          </p:cNvPr>
          <p:cNvGrpSpPr/>
          <p:nvPr/>
        </p:nvGrpSpPr>
        <p:grpSpPr>
          <a:xfrm>
            <a:off x="6390457" y="2266310"/>
            <a:ext cx="2549108" cy="716941"/>
            <a:chOff x="6390457" y="2266310"/>
            <a:chExt cx="2549108" cy="716941"/>
          </a:xfrm>
        </p:grpSpPr>
        <p:grpSp>
          <p:nvGrpSpPr>
            <p:cNvPr id="30" name="グループ化 29">
              <a:extLst>
                <a:ext uri="{FF2B5EF4-FFF2-40B4-BE49-F238E27FC236}">
                  <a16:creationId xmlns:a16="http://schemas.microsoft.com/office/drawing/2014/main" id="{8C1868AA-D290-4E24-E885-BC6214EEC043}"/>
                </a:ext>
              </a:extLst>
            </p:cNvPr>
            <p:cNvGrpSpPr/>
            <p:nvPr/>
          </p:nvGrpSpPr>
          <p:grpSpPr>
            <a:xfrm>
              <a:off x="6390457" y="2266310"/>
              <a:ext cx="2549108" cy="716941"/>
              <a:chOff x="6390457" y="2470699"/>
              <a:chExt cx="2549108" cy="716941"/>
            </a:xfrm>
          </p:grpSpPr>
          <p:sp>
            <p:nvSpPr>
              <p:cNvPr id="23" name="楕円 22">
                <a:extLst>
                  <a:ext uri="{FF2B5EF4-FFF2-40B4-BE49-F238E27FC236}">
                    <a16:creationId xmlns:a16="http://schemas.microsoft.com/office/drawing/2014/main" id="{BA11391E-F1D5-CD12-67FD-E4F5192CFAE1}"/>
                  </a:ext>
                </a:extLst>
              </p:cNvPr>
              <p:cNvSpPr/>
              <p:nvPr/>
            </p:nvSpPr>
            <p:spPr>
              <a:xfrm>
                <a:off x="8523871" y="2491599"/>
                <a:ext cx="415694" cy="392856"/>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27" name="角丸四角形吹き出し 3">
                <a:extLst>
                  <a:ext uri="{FF2B5EF4-FFF2-40B4-BE49-F238E27FC236}">
                    <a16:creationId xmlns:a16="http://schemas.microsoft.com/office/drawing/2014/main" id="{CA1B39BA-1B7A-630A-DAEE-FC138A78EEAC}"/>
                  </a:ext>
                </a:extLst>
              </p:cNvPr>
              <p:cNvSpPr/>
              <p:nvPr/>
            </p:nvSpPr>
            <p:spPr>
              <a:xfrm>
                <a:off x="6390457" y="2470699"/>
                <a:ext cx="2004141" cy="716941"/>
              </a:xfrm>
              <a:prstGeom prst="wedgeRoundRectCallout">
                <a:avLst>
                  <a:gd name="adj1" fmla="val 56347"/>
                  <a:gd name="adj2" fmla="val -2692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kumimoji="1" lang="ja-JP" altLang="en-US" sz="1600" b="1" dirty="0">
                    <a:solidFill>
                      <a:schemeClr val="tx1"/>
                    </a:solidFill>
                  </a:rPr>
                  <a:t>やっぱりやめます。</a:t>
                </a:r>
                <a:endParaRPr kumimoji="1" lang="en-US" altLang="ja-JP" sz="1600" b="1" dirty="0">
                  <a:solidFill>
                    <a:schemeClr val="tx1"/>
                  </a:solidFill>
                </a:endParaRPr>
              </a:p>
            </p:txBody>
          </p:sp>
        </p:grpSp>
        <p:pic>
          <p:nvPicPr>
            <p:cNvPr id="9222"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083532E8-A6DD-55FB-DBE6-624D7D674B7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90238" y="2338272"/>
              <a:ext cx="282959" cy="29350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グループ化 19">
            <a:extLst>
              <a:ext uri="{FF2B5EF4-FFF2-40B4-BE49-F238E27FC236}">
                <a16:creationId xmlns:a16="http://schemas.microsoft.com/office/drawing/2014/main" id="{5B8A9005-17FE-402C-9099-853724ACB825}"/>
              </a:ext>
            </a:extLst>
          </p:cNvPr>
          <p:cNvGrpSpPr/>
          <p:nvPr/>
        </p:nvGrpSpPr>
        <p:grpSpPr>
          <a:xfrm>
            <a:off x="335936" y="767897"/>
            <a:ext cx="6111120" cy="3683969"/>
            <a:chOff x="255693" y="825150"/>
            <a:chExt cx="6111120" cy="3683969"/>
          </a:xfrm>
        </p:grpSpPr>
        <p:grpSp>
          <p:nvGrpSpPr>
            <p:cNvPr id="9218" name="グループ化 9217">
              <a:extLst>
                <a:ext uri="{FF2B5EF4-FFF2-40B4-BE49-F238E27FC236}">
                  <a16:creationId xmlns:a16="http://schemas.microsoft.com/office/drawing/2014/main" id="{C1E97673-F9D2-578E-FEB8-3397FB921A80}"/>
                </a:ext>
              </a:extLst>
            </p:cNvPr>
            <p:cNvGrpSpPr/>
            <p:nvPr/>
          </p:nvGrpSpPr>
          <p:grpSpPr>
            <a:xfrm>
              <a:off x="255693" y="825150"/>
              <a:ext cx="6111120" cy="3683969"/>
              <a:chOff x="224842" y="866179"/>
              <a:chExt cx="6111120" cy="3683969"/>
            </a:xfrm>
          </p:grpSpPr>
          <p:pic>
            <p:nvPicPr>
              <p:cNvPr id="9216" name="Picture 28" descr="C:\Users\crestec\Desktop\平井作業フォルダ\CEC_2018年度用(捨てないで！)\ペープサート教材\ペープサート教材_イラスト集_HTML版\Links\150.png">
                <a:extLst>
                  <a:ext uri="{FF2B5EF4-FFF2-40B4-BE49-F238E27FC236}">
                    <a16:creationId xmlns:a16="http://schemas.microsoft.com/office/drawing/2014/main" id="{8E0E2647-868C-7343-092B-8FA2283E805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4842" y="1641505"/>
                <a:ext cx="3422445" cy="2908643"/>
              </a:xfrm>
              <a:prstGeom prst="rect">
                <a:avLst/>
              </a:prstGeom>
              <a:noFill/>
              <a:extLst>
                <a:ext uri="{909E8E84-426E-40DD-AFC4-6F175D3DCCD1}">
                  <a14:hiddenFill xmlns:a14="http://schemas.microsoft.com/office/drawing/2010/main">
                    <a:solidFill>
                      <a:srgbClr val="FFFFFF"/>
                    </a:solidFill>
                  </a14:hiddenFill>
                </a:ext>
              </a:extLst>
            </p:spPr>
          </p:pic>
          <p:sp>
            <p:nvSpPr>
              <p:cNvPr id="9217" name="思考の吹き出し: 雲形 9216">
                <a:extLst>
                  <a:ext uri="{FF2B5EF4-FFF2-40B4-BE49-F238E27FC236}">
                    <a16:creationId xmlns:a16="http://schemas.microsoft.com/office/drawing/2014/main" id="{8B1997D4-F5CF-CD81-D4E1-654A9AD83B21}"/>
                  </a:ext>
                </a:extLst>
              </p:cNvPr>
              <p:cNvSpPr/>
              <p:nvPr/>
            </p:nvSpPr>
            <p:spPr>
              <a:xfrm>
                <a:off x="2740900" y="866179"/>
                <a:ext cx="3595062" cy="2554809"/>
              </a:xfrm>
              <a:prstGeom prst="cloudCallout">
                <a:avLst>
                  <a:gd name="adj1" fmla="val -49755"/>
                  <a:gd name="adj2" fmla="val 4102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もしかしてこれって、「闇バイト」っていうやつかも</a:t>
                </a:r>
                <a:r>
                  <a:rPr kumimoji="1" lang="en-US" altLang="ja-JP" sz="2400" dirty="0">
                    <a:solidFill>
                      <a:schemeClr val="tx1"/>
                    </a:solidFill>
                  </a:rPr>
                  <a:t>…</a:t>
                </a:r>
              </a:p>
              <a:p>
                <a:pPr algn="ctr"/>
                <a:r>
                  <a:rPr kumimoji="1" lang="ja-JP" altLang="en-US" sz="2400" dirty="0">
                    <a:solidFill>
                      <a:schemeClr val="tx1"/>
                    </a:solidFill>
                  </a:rPr>
                  <a:t>どうしよう！</a:t>
                </a:r>
                <a:endParaRPr kumimoji="1" lang="en-US" altLang="ja-JP" sz="2400" dirty="0">
                  <a:solidFill>
                    <a:schemeClr val="tx1"/>
                  </a:solidFill>
                </a:endParaRPr>
              </a:p>
            </p:txBody>
          </p:sp>
        </p:grpSp>
        <p:sp>
          <p:nvSpPr>
            <p:cNvPr id="19" name="テキスト ボックス 18">
              <a:extLst>
                <a:ext uri="{FF2B5EF4-FFF2-40B4-BE49-F238E27FC236}">
                  <a16:creationId xmlns:a16="http://schemas.microsoft.com/office/drawing/2014/main" id="{D5A37028-4E84-93AE-A1EC-5CAA8224891E}"/>
                </a:ext>
              </a:extLst>
            </p:cNvPr>
            <p:cNvSpPr txBox="1"/>
            <p:nvPr/>
          </p:nvSpPr>
          <p:spPr>
            <a:xfrm>
              <a:off x="3969888" y="1566303"/>
              <a:ext cx="415282" cy="215444"/>
            </a:xfrm>
            <a:prstGeom prst="rect">
              <a:avLst/>
            </a:prstGeom>
            <a:noFill/>
          </p:spPr>
          <p:txBody>
            <a:bodyPr wrap="square" rtlCol="0">
              <a:spAutoFit/>
            </a:bodyPr>
            <a:lstStyle/>
            <a:p>
              <a:r>
                <a:rPr kumimoji="1" lang="ja-JP" altLang="en-US" sz="800" dirty="0"/>
                <a:t>やみ</a:t>
              </a:r>
            </a:p>
          </p:txBody>
        </p:sp>
      </p:grpSp>
      <p:grpSp>
        <p:nvGrpSpPr>
          <p:cNvPr id="9230" name="グループ化 9229">
            <a:extLst>
              <a:ext uri="{FF2B5EF4-FFF2-40B4-BE49-F238E27FC236}">
                <a16:creationId xmlns:a16="http://schemas.microsoft.com/office/drawing/2014/main" id="{5399BD38-D146-A127-F8A7-AC59DAC90A81}"/>
              </a:ext>
            </a:extLst>
          </p:cNvPr>
          <p:cNvGrpSpPr/>
          <p:nvPr/>
        </p:nvGrpSpPr>
        <p:grpSpPr>
          <a:xfrm>
            <a:off x="6004243" y="3053193"/>
            <a:ext cx="2833168" cy="2747035"/>
            <a:chOff x="5987303" y="3058229"/>
            <a:chExt cx="2833168" cy="2747035"/>
          </a:xfrm>
        </p:grpSpPr>
        <p:grpSp>
          <p:nvGrpSpPr>
            <p:cNvPr id="9221" name="グループ化 9220">
              <a:extLst>
                <a:ext uri="{FF2B5EF4-FFF2-40B4-BE49-F238E27FC236}">
                  <a16:creationId xmlns:a16="http://schemas.microsoft.com/office/drawing/2014/main" id="{B21B1393-3B56-DEC0-B3D3-7F7402D1AB05}"/>
                </a:ext>
              </a:extLst>
            </p:cNvPr>
            <p:cNvGrpSpPr/>
            <p:nvPr/>
          </p:nvGrpSpPr>
          <p:grpSpPr>
            <a:xfrm>
              <a:off x="5987303" y="3058229"/>
              <a:ext cx="2833168" cy="2747035"/>
              <a:chOff x="5987303" y="3058229"/>
              <a:chExt cx="2833168" cy="2747035"/>
            </a:xfrm>
          </p:grpSpPr>
          <p:sp>
            <p:nvSpPr>
              <p:cNvPr id="29" name="楕円 28">
                <a:extLst>
                  <a:ext uri="{FF2B5EF4-FFF2-40B4-BE49-F238E27FC236}">
                    <a16:creationId xmlns:a16="http://schemas.microsoft.com/office/drawing/2014/main" id="{476B2895-8DF9-3130-1DE0-5D22C296F0EE}"/>
                  </a:ext>
                </a:extLst>
              </p:cNvPr>
              <p:cNvSpPr/>
              <p:nvPr/>
            </p:nvSpPr>
            <p:spPr>
              <a:xfrm>
                <a:off x="5987303" y="3253784"/>
                <a:ext cx="415694" cy="39285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31" name="角丸四角形吹き出し 3">
                <a:extLst>
                  <a:ext uri="{FF2B5EF4-FFF2-40B4-BE49-F238E27FC236}">
                    <a16:creationId xmlns:a16="http://schemas.microsoft.com/office/drawing/2014/main" id="{54487719-F533-51C7-B6E4-1D1475F16ACB}"/>
                  </a:ext>
                </a:extLst>
              </p:cNvPr>
              <p:cNvSpPr/>
              <p:nvPr/>
            </p:nvSpPr>
            <p:spPr>
              <a:xfrm>
                <a:off x="6537359" y="3058229"/>
                <a:ext cx="2283112" cy="2747035"/>
              </a:xfrm>
              <a:prstGeom prst="wedgeRoundRectCallout">
                <a:avLst>
                  <a:gd name="adj1" fmla="val -55708"/>
                  <a:gd name="adj2" fmla="val -3276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kumimoji="1" lang="en-US" altLang="ja-JP" sz="800" b="1" dirty="0">
                  <a:solidFill>
                    <a:schemeClr val="tx1"/>
                  </a:solidFill>
                </a:endParaRPr>
              </a:p>
              <a:p>
                <a:r>
                  <a:rPr kumimoji="1" lang="ja-JP" altLang="en-US" sz="1600" b="1" dirty="0">
                    <a:solidFill>
                      <a:schemeClr val="tx1"/>
                    </a:solidFill>
                  </a:rPr>
                  <a:t>今さら無理に決まってる</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だろ。</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こっちはお前の住所や</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学校を知ってるんだぞ。</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言われた通りにやらな</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いとどうなっても知らな</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いぞ。</a:t>
                </a:r>
                <a:endParaRPr kumimoji="1" lang="en-US" altLang="ja-JP" sz="1600" b="1" dirty="0">
                  <a:solidFill>
                    <a:schemeClr val="tx1"/>
                  </a:solidFill>
                </a:endParaRPr>
              </a:p>
            </p:txBody>
          </p:sp>
        </p:grpSp>
        <p:sp>
          <p:nvSpPr>
            <p:cNvPr id="9225" name="テキスト ボックス 9224">
              <a:extLst>
                <a:ext uri="{FF2B5EF4-FFF2-40B4-BE49-F238E27FC236}">
                  <a16:creationId xmlns:a16="http://schemas.microsoft.com/office/drawing/2014/main" id="{991A7B18-C7AE-4AEB-4421-4A774563C3B6}"/>
                </a:ext>
              </a:extLst>
            </p:cNvPr>
            <p:cNvSpPr txBox="1"/>
            <p:nvPr/>
          </p:nvSpPr>
          <p:spPr>
            <a:xfrm>
              <a:off x="6596509" y="3152108"/>
              <a:ext cx="1575892" cy="184666"/>
            </a:xfrm>
            <a:prstGeom prst="rect">
              <a:avLst/>
            </a:prstGeom>
            <a:noFill/>
          </p:spPr>
          <p:txBody>
            <a:bodyPr wrap="square" rtlCol="0">
              <a:spAutoFit/>
            </a:bodyPr>
            <a:lstStyle/>
            <a:p>
              <a:r>
                <a:rPr kumimoji="1" lang="ja-JP" altLang="en-US" sz="600" dirty="0"/>
                <a:t>いま　　　　　　　　 む　　  り　　　　　　 き</a:t>
              </a:r>
              <a:endParaRPr kumimoji="1" lang="en-US" altLang="ja-JP" sz="600" dirty="0"/>
            </a:p>
          </p:txBody>
        </p:sp>
        <p:sp>
          <p:nvSpPr>
            <p:cNvPr id="9226" name="テキスト ボックス 9225">
              <a:extLst>
                <a:ext uri="{FF2B5EF4-FFF2-40B4-BE49-F238E27FC236}">
                  <a16:creationId xmlns:a16="http://schemas.microsoft.com/office/drawing/2014/main" id="{A50D9F82-5944-0354-DD84-F1BE43584D74}"/>
                </a:ext>
              </a:extLst>
            </p:cNvPr>
            <p:cNvSpPr txBox="1"/>
            <p:nvPr/>
          </p:nvSpPr>
          <p:spPr>
            <a:xfrm>
              <a:off x="7505731" y="3879577"/>
              <a:ext cx="930302" cy="184666"/>
            </a:xfrm>
            <a:prstGeom prst="rect">
              <a:avLst/>
            </a:prstGeom>
            <a:noFill/>
          </p:spPr>
          <p:txBody>
            <a:bodyPr wrap="square" rtlCol="0">
              <a:spAutoFit/>
            </a:bodyPr>
            <a:lstStyle/>
            <a:p>
              <a:r>
                <a:rPr kumimoji="1" lang="ja-JP" altLang="en-US" sz="600" dirty="0"/>
                <a:t>まえ　　　　　　じゅうしょ</a:t>
              </a:r>
              <a:endParaRPr kumimoji="1" lang="en-US" altLang="ja-JP" sz="600" dirty="0"/>
            </a:p>
          </p:txBody>
        </p:sp>
        <p:sp>
          <p:nvSpPr>
            <p:cNvPr id="9227" name="テキスト ボックス 9226">
              <a:extLst>
                <a:ext uri="{FF2B5EF4-FFF2-40B4-BE49-F238E27FC236}">
                  <a16:creationId xmlns:a16="http://schemas.microsoft.com/office/drawing/2014/main" id="{8B3B3D88-2718-F6D3-F0F9-692C02989B2E}"/>
                </a:ext>
              </a:extLst>
            </p:cNvPr>
            <p:cNvSpPr txBox="1"/>
            <p:nvPr/>
          </p:nvSpPr>
          <p:spPr>
            <a:xfrm>
              <a:off x="6609755" y="4235988"/>
              <a:ext cx="930302" cy="184666"/>
            </a:xfrm>
            <a:prstGeom prst="rect">
              <a:avLst/>
            </a:prstGeom>
            <a:noFill/>
          </p:spPr>
          <p:txBody>
            <a:bodyPr wrap="square" rtlCol="0">
              <a:spAutoFit/>
            </a:bodyPr>
            <a:lstStyle/>
            <a:p>
              <a:r>
                <a:rPr kumimoji="1" lang="ja-JP" altLang="en-US" sz="600" dirty="0"/>
                <a:t>がっ　 こう　　　　　　し</a:t>
              </a:r>
              <a:endParaRPr kumimoji="1" lang="en-US" altLang="ja-JP" sz="600" dirty="0"/>
            </a:p>
          </p:txBody>
        </p:sp>
        <p:sp>
          <p:nvSpPr>
            <p:cNvPr id="9228" name="テキスト ボックス 9227">
              <a:extLst>
                <a:ext uri="{FF2B5EF4-FFF2-40B4-BE49-F238E27FC236}">
                  <a16:creationId xmlns:a16="http://schemas.microsoft.com/office/drawing/2014/main" id="{091B4412-42BC-28CE-55F2-94ED7ECF1D26}"/>
                </a:ext>
              </a:extLst>
            </p:cNvPr>
            <p:cNvSpPr txBox="1"/>
            <p:nvPr/>
          </p:nvSpPr>
          <p:spPr>
            <a:xfrm>
              <a:off x="6609755" y="4604179"/>
              <a:ext cx="1202605" cy="184666"/>
            </a:xfrm>
            <a:prstGeom prst="rect">
              <a:avLst/>
            </a:prstGeom>
            <a:noFill/>
          </p:spPr>
          <p:txBody>
            <a:bodyPr wrap="square" rtlCol="0">
              <a:spAutoFit/>
            </a:bodyPr>
            <a:lstStyle/>
            <a:p>
              <a:r>
                <a:rPr kumimoji="1" lang="ja-JP" altLang="en-US" sz="600" dirty="0"/>
                <a:t> い　　　　　　　　　　　　　　とお　</a:t>
              </a:r>
              <a:endParaRPr kumimoji="1" lang="en-US" altLang="ja-JP" sz="600" dirty="0"/>
            </a:p>
          </p:txBody>
        </p:sp>
        <p:sp>
          <p:nvSpPr>
            <p:cNvPr id="9229" name="テキスト ボックス 9228">
              <a:extLst>
                <a:ext uri="{FF2B5EF4-FFF2-40B4-BE49-F238E27FC236}">
                  <a16:creationId xmlns:a16="http://schemas.microsoft.com/office/drawing/2014/main" id="{63FB6889-3AAB-886A-1A26-908431EB0B7D}"/>
                </a:ext>
              </a:extLst>
            </p:cNvPr>
            <p:cNvSpPr txBox="1"/>
            <p:nvPr/>
          </p:nvSpPr>
          <p:spPr>
            <a:xfrm>
              <a:off x="8036985" y="4963295"/>
              <a:ext cx="270831" cy="184666"/>
            </a:xfrm>
            <a:prstGeom prst="rect">
              <a:avLst/>
            </a:prstGeom>
            <a:noFill/>
          </p:spPr>
          <p:txBody>
            <a:bodyPr wrap="square" rtlCol="0">
              <a:spAutoFit/>
            </a:bodyPr>
            <a:lstStyle/>
            <a:p>
              <a:r>
                <a:rPr kumimoji="1" lang="ja-JP" altLang="en-US" sz="600" dirty="0"/>
                <a:t>し</a:t>
              </a:r>
              <a:endParaRPr kumimoji="1" lang="en-US" altLang="ja-JP" sz="600" dirty="0"/>
            </a:p>
          </p:txBody>
        </p:sp>
      </p:grpSp>
      <p:sp>
        <p:nvSpPr>
          <p:cNvPr id="22" name="テキスト ボックス 21">
            <a:extLst>
              <a:ext uri="{FF2B5EF4-FFF2-40B4-BE49-F238E27FC236}">
                <a16:creationId xmlns:a16="http://schemas.microsoft.com/office/drawing/2014/main" id="{36C0B4B0-DB46-FD11-F715-86CDB1A14436}"/>
              </a:ext>
            </a:extLst>
          </p:cNvPr>
          <p:cNvSpPr txBox="1"/>
          <p:nvPr/>
        </p:nvSpPr>
        <p:spPr>
          <a:xfrm>
            <a:off x="2108807" y="798190"/>
            <a:ext cx="879018" cy="276999"/>
          </a:xfrm>
          <a:prstGeom prst="rect">
            <a:avLst/>
          </a:prstGeom>
          <a:noFill/>
        </p:spPr>
        <p:txBody>
          <a:bodyPr wrap="square" rtlCol="0">
            <a:spAutoFit/>
          </a:bodyPr>
          <a:lstStyle/>
          <a:p>
            <a:r>
              <a:rPr kumimoji="1" lang="ja-JP" altLang="en-US" sz="1200" dirty="0"/>
              <a:t> とう   じつ</a:t>
            </a:r>
          </a:p>
        </p:txBody>
      </p:sp>
    </p:spTree>
    <p:extLst>
      <p:ext uri="{BB962C8B-B14F-4D97-AF65-F5344CB8AC3E}">
        <p14:creationId xmlns:p14="http://schemas.microsoft.com/office/powerpoint/2010/main" val="1140924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②考えてみよう！</a:t>
              </a:r>
            </a:p>
          </p:txBody>
        </p:sp>
      </p:grpSp>
      <p:sp>
        <p:nvSpPr>
          <p:cNvPr id="16" name="正方形/長方形 15"/>
          <p:cNvSpPr/>
          <p:nvPr/>
        </p:nvSpPr>
        <p:spPr>
          <a:xfrm>
            <a:off x="-30163" y="1626434"/>
            <a:ext cx="9174163" cy="830997"/>
          </a:xfrm>
          <a:prstGeom prst="rect">
            <a:avLst/>
          </a:prstGeom>
          <a:noFill/>
        </p:spPr>
        <p:txBody>
          <a:bodyPr wrap="square">
            <a:spAutoFit/>
          </a:bodyPr>
          <a:lstStyle/>
          <a:p>
            <a:pPr algn="ct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闇バイトって何だろう？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3" name="テキスト ボックス 2">
            <a:extLst>
              <a:ext uri="{FF2B5EF4-FFF2-40B4-BE49-F238E27FC236}">
                <a16:creationId xmlns:a16="http://schemas.microsoft.com/office/drawing/2014/main" id="{28B22E31-F686-289C-C446-EF6010E7D392}"/>
              </a:ext>
            </a:extLst>
          </p:cNvPr>
          <p:cNvSpPr txBox="1"/>
          <p:nvPr/>
        </p:nvSpPr>
        <p:spPr>
          <a:xfrm>
            <a:off x="1619672" y="1539977"/>
            <a:ext cx="4629745" cy="307777"/>
          </a:xfrm>
          <a:prstGeom prst="rect">
            <a:avLst/>
          </a:prstGeom>
          <a:noFill/>
        </p:spPr>
        <p:txBody>
          <a:bodyPr wrap="square" rtlCol="0">
            <a:spAutoFit/>
          </a:bodyPr>
          <a:lstStyle/>
          <a:p>
            <a:r>
              <a:rPr kumimoji="1" lang="ja-JP" altLang="en-US" sz="1400" dirty="0">
                <a:solidFill>
                  <a:srgbClr val="FF0000"/>
                </a:solidFill>
              </a:rPr>
              <a:t>やみ　　　　　　　　　　　　　　　　　　　　　　　　 なん</a:t>
            </a:r>
          </a:p>
        </p:txBody>
      </p:sp>
      <p:sp>
        <p:nvSpPr>
          <p:cNvPr id="4" name="テキスト ボックス 3">
            <a:extLst>
              <a:ext uri="{FF2B5EF4-FFF2-40B4-BE49-F238E27FC236}">
                <a16:creationId xmlns:a16="http://schemas.microsoft.com/office/drawing/2014/main" id="{53A0A380-EDCB-06F4-438F-C5031F39D2C2}"/>
              </a:ext>
            </a:extLst>
          </p:cNvPr>
          <p:cNvSpPr txBox="1"/>
          <p:nvPr/>
        </p:nvSpPr>
        <p:spPr>
          <a:xfrm>
            <a:off x="539552" y="-80092"/>
            <a:ext cx="720080" cy="276999"/>
          </a:xfrm>
          <a:prstGeom prst="rect">
            <a:avLst/>
          </a:prstGeom>
          <a:noFill/>
        </p:spPr>
        <p:txBody>
          <a:bodyPr wrap="square" rtlCol="0">
            <a:spAutoFit/>
          </a:bodyPr>
          <a:lstStyle/>
          <a:p>
            <a:r>
              <a:rPr kumimoji="1" lang="ja-JP" altLang="en-US" sz="1200" dirty="0">
                <a:solidFill>
                  <a:schemeClr val="bg1"/>
                </a:solidFill>
              </a:rPr>
              <a:t>かんが</a:t>
            </a:r>
          </a:p>
        </p:txBody>
      </p:sp>
    </p:spTree>
    <p:extLst>
      <p:ext uri="{BB962C8B-B14F-4D97-AF65-F5344CB8AC3E}">
        <p14:creationId xmlns:p14="http://schemas.microsoft.com/office/powerpoint/2010/main" val="209341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②闇バイトは犯罪実行者の募集</a:t>
              </a:r>
            </a:p>
          </p:txBody>
        </p:sp>
      </p:grpSp>
      <p:sp>
        <p:nvSpPr>
          <p:cNvPr id="16" name="正方形/長方形 15"/>
          <p:cNvSpPr/>
          <p:nvPr/>
        </p:nvSpPr>
        <p:spPr>
          <a:xfrm>
            <a:off x="0" y="997592"/>
            <a:ext cx="9130804" cy="1938992"/>
          </a:xfrm>
          <a:prstGeom prst="rect">
            <a:avLst/>
          </a:prstGeom>
          <a:noFill/>
        </p:spPr>
        <p:txBody>
          <a:bodyPr wrap="square">
            <a:spAutoFit/>
          </a:bodyPr>
          <a:lstStyle/>
          <a:p>
            <a:pPr algn="ctr" eaLnBrk="1" hangingPunct="1">
              <a:buSzPct val="100000"/>
              <a:defRPr/>
            </a:pPr>
            <a:r>
              <a:rPr lang="ja-JP" altLang="en-US"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rPr>
              <a:t>闇バイトは</a:t>
            </a:r>
            <a:endParaRPr lang="en-US" altLang="ja-JP"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endParaRPr>
          </a:p>
          <a:p>
            <a:pPr algn="ctr" eaLnBrk="1" hangingPunct="1">
              <a:buSzPct val="100000"/>
              <a:defRPr/>
            </a:pPr>
            <a:r>
              <a:rPr lang="ja-JP" altLang="en-US"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rPr>
              <a:t>「アルバイト」でありません。</a:t>
            </a:r>
            <a:endParaRPr lang="en-US" altLang="ja-JP" sz="6000" dirty="0">
              <a:ln w="0"/>
              <a:effectLst>
                <a:glow rad="101600">
                  <a:schemeClr val="bg1"/>
                </a:glow>
                <a:outerShdw blurRad="38100" dist="19050" dir="2700000" algn="tl" rotWithShape="0">
                  <a:schemeClr val="dk1">
                    <a:alpha val="40000"/>
                  </a:schemeClr>
                </a:outerShdw>
              </a:effectLst>
            </a:endParaRPr>
          </a:p>
        </p:txBody>
      </p:sp>
      <p:sp>
        <p:nvSpPr>
          <p:cNvPr id="5" name="テキスト ボックス 4">
            <a:extLst>
              <a:ext uri="{FF2B5EF4-FFF2-40B4-BE49-F238E27FC236}">
                <a16:creationId xmlns:a16="http://schemas.microsoft.com/office/drawing/2014/main" id="{BC2056FA-AEFC-0A57-EBE0-8474F1A852F1}"/>
              </a:ext>
            </a:extLst>
          </p:cNvPr>
          <p:cNvSpPr txBox="1"/>
          <p:nvPr/>
        </p:nvSpPr>
        <p:spPr>
          <a:xfrm>
            <a:off x="2987824" y="879982"/>
            <a:ext cx="576064" cy="307777"/>
          </a:xfrm>
          <a:prstGeom prst="rect">
            <a:avLst/>
          </a:prstGeom>
          <a:noFill/>
        </p:spPr>
        <p:txBody>
          <a:bodyPr wrap="square" rtlCol="0">
            <a:spAutoFit/>
          </a:bodyPr>
          <a:lstStyle/>
          <a:p>
            <a:r>
              <a:rPr kumimoji="1" lang="ja-JP" altLang="en-US" sz="1400" dirty="0">
                <a:solidFill>
                  <a:srgbClr val="FF0000"/>
                </a:solidFill>
                <a:effectLst>
                  <a:glow rad="63500">
                    <a:schemeClr val="bg1"/>
                  </a:glow>
                </a:effectLst>
              </a:rPr>
              <a:t>やみ</a:t>
            </a:r>
          </a:p>
        </p:txBody>
      </p:sp>
      <p:grpSp>
        <p:nvGrpSpPr>
          <p:cNvPr id="10" name="グループ化 9">
            <a:extLst>
              <a:ext uri="{FF2B5EF4-FFF2-40B4-BE49-F238E27FC236}">
                <a16:creationId xmlns:a16="http://schemas.microsoft.com/office/drawing/2014/main" id="{AB009A37-ABC2-FF6C-CA1A-F192AEB3511A}"/>
              </a:ext>
            </a:extLst>
          </p:cNvPr>
          <p:cNvGrpSpPr/>
          <p:nvPr/>
        </p:nvGrpSpPr>
        <p:grpSpPr>
          <a:xfrm>
            <a:off x="1143249" y="3169345"/>
            <a:ext cx="7920880" cy="1577567"/>
            <a:chOff x="1143249" y="3169345"/>
            <a:chExt cx="7920880" cy="1577567"/>
          </a:xfrm>
        </p:grpSpPr>
        <p:sp>
          <p:nvSpPr>
            <p:cNvPr id="6" name="テキスト ボックス 5">
              <a:extLst>
                <a:ext uri="{FF2B5EF4-FFF2-40B4-BE49-F238E27FC236}">
                  <a16:creationId xmlns:a16="http://schemas.microsoft.com/office/drawing/2014/main" id="{BE967E28-9B54-B275-10F8-8BEDCDD4DC80}"/>
                </a:ext>
              </a:extLst>
            </p:cNvPr>
            <p:cNvSpPr txBox="1"/>
            <p:nvPr/>
          </p:nvSpPr>
          <p:spPr>
            <a:xfrm>
              <a:off x="1619672" y="3169345"/>
              <a:ext cx="6768752" cy="307777"/>
            </a:xfrm>
            <a:prstGeom prst="rect">
              <a:avLst/>
            </a:prstGeom>
            <a:noFill/>
          </p:spPr>
          <p:txBody>
            <a:bodyPr wrap="square" rtlCol="0">
              <a:spAutoFit/>
            </a:bodyPr>
            <a:lstStyle/>
            <a:p>
              <a:r>
                <a:rPr kumimoji="1" lang="ja-JP" altLang="en-US" sz="1400" dirty="0">
                  <a:solidFill>
                    <a:srgbClr val="FFFF00"/>
                  </a:solidFill>
                </a:rPr>
                <a:t> ごう       とう　　　　　　　 さ　　　 ぎ　　　　　　　　　　　　　　　　はん     ざい  　　　　  おこ</a:t>
              </a:r>
            </a:p>
          </p:txBody>
        </p:sp>
        <p:sp>
          <p:nvSpPr>
            <p:cNvPr id="3" name="テキスト ボックス 2">
              <a:extLst>
                <a:ext uri="{FF2B5EF4-FFF2-40B4-BE49-F238E27FC236}">
                  <a16:creationId xmlns:a16="http://schemas.microsoft.com/office/drawing/2014/main" id="{4C2BE34D-BC16-14E9-28FB-026102FA775E}"/>
                </a:ext>
              </a:extLst>
            </p:cNvPr>
            <p:cNvSpPr txBox="1"/>
            <p:nvPr/>
          </p:nvSpPr>
          <p:spPr>
            <a:xfrm>
              <a:off x="1143249" y="3300362"/>
              <a:ext cx="7920880" cy="1446550"/>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FF00"/>
                  </a:solidFill>
                  <a:effectLst>
                    <a:outerShdw blurRad="50800" dist="38100" dir="5400000" algn="ctr" rotWithShape="0">
                      <a:schemeClr val="tx1"/>
                    </a:outerShdw>
                  </a:effectLst>
                </a:rPr>
                <a:t>強盗や詐欺などの犯罪を行う</a:t>
              </a:r>
              <a:endParaRPr lang="en-US" altLang="ja-JP" sz="4400" b="1" dirty="0">
                <a:ln w="9525">
                  <a:solidFill>
                    <a:schemeClr val="tx1"/>
                  </a:solidFill>
                  <a:prstDash val="solid"/>
                </a:ln>
                <a:solidFill>
                  <a:srgbClr val="FFFF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FF00"/>
                  </a:solidFill>
                  <a:effectLst>
                    <a:outerShdw blurRad="50800" dist="38100" dir="5400000" algn="ctr" rotWithShape="0">
                      <a:schemeClr val="tx1"/>
                    </a:outerShdw>
                  </a:effectLst>
                </a:rPr>
                <a:t>人手を確保するための</a:t>
              </a:r>
              <a:endParaRPr lang="en-US" altLang="ja-JP" sz="4400" dirty="0">
                <a:ln w="0"/>
                <a:solidFill>
                  <a:srgbClr val="FFFF00"/>
                </a:solidFill>
                <a:effectLst>
                  <a:outerShdw blurRad="38100" dist="19050" dir="2700000" algn="tl" rotWithShape="0">
                    <a:schemeClr val="dk1">
                      <a:alpha val="40000"/>
                    </a:schemeClr>
                  </a:outerShdw>
                </a:effectLst>
              </a:endParaRPr>
            </a:p>
          </p:txBody>
        </p:sp>
        <p:sp>
          <p:nvSpPr>
            <p:cNvPr id="8" name="テキスト ボックス 7">
              <a:extLst>
                <a:ext uri="{FF2B5EF4-FFF2-40B4-BE49-F238E27FC236}">
                  <a16:creationId xmlns:a16="http://schemas.microsoft.com/office/drawing/2014/main" id="{1ACC45A3-CF52-D2A7-4C9E-AF33D84A1C43}"/>
                </a:ext>
              </a:extLst>
            </p:cNvPr>
            <p:cNvSpPr txBox="1"/>
            <p:nvPr/>
          </p:nvSpPr>
          <p:spPr>
            <a:xfrm>
              <a:off x="2339752" y="3887204"/>
              <a:ext cx="2913819" cy="307777"/>
            </a:xfrm>
            <a:prstGeom prst="rect">
              <a:avLst/>
            </a:prstGeom>
            <a:noFill/>
          </p:spPr>
          <p:txBody>
            <a:bodyPr wrap="square" rtlCol="0">
              <a:spAutoFit/>
            </a:bodyPr>
            <a:lstStyle/>
            <a:p>
              <a:r>
                <a:rPr kumimoji="1" lang="ja-JP" altLang="en-US" sz="1400" dirty="0">
                  <a:solidFill>
                    <a:srgbClr val="FFFF00"/>
                  </a:solidFill>
                </a:rPr>
                <a:t>  ひと      で                  かく      ほ</a:t>
              </a:r>
            </a:p>
          </p:txBody>
        </p:sp>
      </p:grpSp>
      <p:grpSp>
        <p:nvGrpSpPr>
          <p:cNvPr id="11" name="グループ化 10">
            <a:extLst>
              <a:ext uri="{FF2B5EF4-FFF2-40B4-BE49-F238E27FC236}">
                <a16:creationId xmlns:a16="http://schemas.microsoft.com/office/drawing/2014/main" id="{5886D9B8-A461-67C8-29D1-B05AC061AEEA}"/>
              </a:ext>
            </a:extLst>
          </p:cNvPr>
          <p:cNvGrpSpPr/>
          <p:nvPr/>
        </p:nvGrpSpPr>
        <p:grpSpPr>
          <a:xfrm>
            <a:off x="0" y="3548229"/>
            <a:ext cx="9210675" cy="2780928"/>
            <a:chOff x="0" y="3548229"/>
            <a:chExt cx="9210675" cy="2780928"/>
          </a:xfrm>
        </p:grpSpPr>
        <p:pic>
          <p:nvPicPr>
            <p:cNvPr id="4" name="図 3">
              <a:extLst>
                <a:ext uri="{FF2B5EF4-FFF2-40B4-BE49-F238E27FC236}">
                  <a16:creationId xmlns:a16="http://schemas.microsoft.com/office/drawing/2014/main" id="{EE24CCDF-C008-7449-098F-639BD24840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548229"/>
              <a:ext cx="1874205" cy="2780928"/>
            </a:xfrm>
            <a:prstGeom prst="rect">
              <a:avLst/>
            </a:prstGeom>
            <a:effectLst>
              <a:glow rad="63500">
                <a:schemeClr val="bg1"/>
              </a:glow>
            </a:effectLst>
          </p:spPr>
        </p:pic>
        <p:sp>
          <p:nvSpPr>
            <p:cNvPr id="2" name="正方形/長方形 1">
              <a:extLst>
                <a:ext uri="{FF2B5EF4-FFF2-40B4-BE49-F238E27FC236}">
                  <a16:creationId xmlns:a16="http://schemas.microsoft.com/office/drawing/2014/main" id="{119CAA15-E0EF-7C72-59A0-BE1413524E7E}"/>
                </a:ext>
              </a:extLst>
            </p:cNvPr>
            <p:cNvSpPr/>
            <p:nvPr/>
          </p:nvSpPr>
          <p:spPr>
            <a:xfrm>
              <a:off x="79871" y="4962355"/>
              <a:ext cx="9130804" cy="1015663"/>
            </a:xfrm>
            <a:prstGeom prst="rect">
              <a:avLst/>
            </a:prstGeom>
            <a:noFill/>
          </p:spPr>
          <p:txBody>
            <a:bodyPr wrap="square">
              <a:spAutoFit/>
            </a:bodyPr>
            <a:lstStyle/>
            <a:p>
              <a:pPr algn="ctr" eaLnBrk="1" hangingPunct="1">
                <a:buSzPct val="100000"/>
                <a:defRPr/>
              </a:pPr>
              <a:r>
                <a:rPr lang="ja-JP" altLang="en-US"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rPr>
                <a:t>「犯罪実行者の募集」です。</a:t>
              </a:r>
              <a:endParaRPr lang="en-US" altLang="ja-JP" sz="6000" dirty="0">
                <a:ln w="0"/>
                <a:effectLst>
                  <a:glow rad="101600">
                    <a:schemeClr val="bg1"/>
                  </a:glow>
                  <a:outerShdw blurRad="38100" dist="19050" dir="2700000" algn="tl" rotWithShape="0">
                    <a:schemeClr val="dk1">
                      <a:alpha val="40000"/>
                    </a:schemeClr>
                  </a:outerShdw>
                </a:effectLst>
              </a:endParaRPr>
            </a:p>
          </p:txBody>
        </p:sp>
        <p:sp>
          <p:nvSpPr>
            <p:cNvPr id="9" name="テキスト ボックス 8">
              <a:extLst>
                <a:ext uri="{FF2B5EF4-FFF2-40B4-BE49-F238E27FC236}">
                  <a16:creationId xmlns:a16="http://schemas.microsoft.com/office/drawing/2014/main" id="{EC3FB0C7-63F3-FF13-ED26-DED1DE2499DE}"/>
                </a:ext>
              </a:extLst>
            </p:cNvPr>
            <p:cNvSpPr txBox="1"/>
            <p:nvPr/>
          </p:nvSpPr>
          <p:spPr>
            <a:xfrm>
              <a:off x="755576" y="4859618"/>
              <a:ext cx="6408712" cy="307777"/>
            </a:xfrm>
            <a:prstGeom prst="rect">
              <a:avLst/>
            </a:prstGeom>
            <a:noFill/>
            <a:effectLst/>
          </p:spPr>
          <p:txBody>
            <a:bodyPr wrap="square" rtlCol="0">
              <a:spAutoFit/>
            </a:bodyPr>
            <a:lstStyle/>
            <a:p>
              <a:r>
                <a:rPr kumimoji="1" lang="ja-JP" altLang="en-US" sz="1400" dirty="0">
                  <a:solidFill>
                    <a:srgbClr val="FF0000"/>
                  </a:solidFill>
                  <a:effectLst>
                    <a:glow rad="63500">
                      <a:schemeClr val="bg1"/>
                    </a:glow>
                  </a:effectLst>
                </a:rPr>
                <a:t>はん　　　 ざい         じっ           こう         しゃ                          ぼ           しゅう</a:t>
              </a:r>
            </a:p>
          </p:txBody>
        </p:sp>
      </p:grpSp>
      <p:sp>
        <p:nvSpPr>
          <p:cNvPr id="12" name="テキスト ボックス 11">
            <a:extLst>
              <a:ext uri="{FF2B5EF4-FFF2-40B4-BE49-F238E27FC236}">
                <a16:creationId xmlns:a16="http://schemas.microsoft.com/office/drawing/2014/main" id="{7194CCF4-8E2F-E0FC-046F-2CBAFACC3D46}"/>
              </a:ext>
            </a:extLst>
          </p:cNvPr>
          <p:cNvSpPr txBox="1"/>
          <p:nvPr/>
        </p:nvSpPr>
        <p:spPr>
          <a:xfrm>
            <a:off x="619196" y="-99519"/>
            <a:ext cx="6977140" cy="276999"/>
          </a:xfrm>
          <a:prstGeom prst="rect">
            <a:avLst/>
          </a:prstGeom>
          <a:noFill/>
        </p:spPr>
        <p:txBody>
          <a:bodyPr wrap="square" rtlCol="0">
            <a:spAutoFit/>
          </a:bodyPr>
          <a:lstStyle/>
          <a:p>
            <a:r>
              <a:rPr kumimoji="1" lang="ja-JP" altLang="en-US" sz="1200" dirty="0">
                <a:solidFill>
                  <a:schemeClr val="bg1"/>
                </a:solidFill>
              </a:rPr>
              <a:t>やみ　　　　　　　　　　　　　　　　　　　　　　はん　　ざい　　 じっ       こう     しゃ                    ぼ      しゅう</a:t>
            </a:r>
          </a:p>
        </p:txBody>
      </p:sp>
    </p:spTree>
    <p:extLst>
      <p:ext uri="{BB962C8B-B14F-4D97-AF65-F5344CB8AC3E}">
        <p14:creationId xmlns:p14="http://schemas.microsoft.com/office/powerpoint/2010/main" val="226459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③考えてみよう！</a:t>
              </a:r>
            </a:p>
          </p:txBody>
        </p:sp>
      </p:grpSp>
      <p:sp>
        <p:nvSpPr>
          <p:cNvPr id="16" name="正方形/長方形 15"/>
          <p:cNvSpPr/>
          <p:nvPr/>
        </p:nvSpPr>
        <p:spPr>
          <a:xfrm>
            <a:off x="196463" y="1691592"/>
            <a:ext cx="5587024" cy="1569660"/>
          </a:xfrm>
          <a:prstGeom prst="rect">
            <a:avLst/>
          </a:prstGeom>
          <a:noFill/>
        </p:spPr>
        <p:txBody>
          <a:bodyPr wrap="square">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なぜ闇バイトに応募してしまうのだろう？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Ｑ．２</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4" name="テキスト ボックス 3">
            <a:extLst>
              <a:ext uri="{FF2B5EF4-FFF2-40B4-BE49-F238E27FC236}">
                <a16:creationId xmlns:a16="http://schemas.microsoft.com/office/drawing/2014/main" id="{5A19270A-3C95-9C5E-5426-B1443B85B72C}"/>
              </a:ext>
            </a:extLst>
          </p:cNvPr>
          <p:cNvSpPr txBox="1"/>
          <p:nvPr/>
        </p:nvSpPr>
        <p:spPr>
          <a:xfrm>
            <a:off x="513134" y="3375552"/>
            <a:ext cx="4007296" cy="1938992"/>
          </a:xfrm>
          <a:prstGeom prst="rect">
            <a:avLst/>
          </a:prstGeom>
          <a:noFill/>
        </p:spPr>
        <p:txBody>
          <a:bodyPr wrap="square">
            <a:spAutoFit/>
          </a:bodyPr>
          <a:lstStyle/>
          <a:p>
            <a:pPr eaLnBrk="1" hangingPunct="1">
              <a:buSzPct val="100000"/>
              <a:defRPr/>
            </a:pPr>
            <a:r>
              <a:rPr lang="ja-JP" altLang="en-US" sz="4000" dirty="0">
                <a:ln w="0"/>
              </a:rPr>
              <a:t>闇バイト募集のメッセージの特徴は何だろう。</a:t>
            </a:r>
          </a:p>
        </p:txBody>
      </p:sp>
      <p:sp>
        <p:nvSpPr>
          <p:cNvPr id="5" name="テキスト ボックス 4">
            <a:extLst>
              <a:ext uri="{FF2B5EF4-FFF2-40B4-BE49-F238E27FC236}">
                <a16:creationId xmlns:a16="http://schemas.microsoft.com/office/drawing/2014/main" id="{259E8FE8-4DCD-7B6E-8E3D-FDAEFE6259B5}"/>
              </a:ext>
            </a:extLst>
          </p:cNvPr>
          <p:cNvSpPr txBox="1"/>
          <p:nvPr/>
        </p:nvSpPr>
        <p:spPr>
          <a:xfrm>
            <a:off x="1498366" y="1605135"/>
            <a:ext cx="3971925" cy="307777"/>
          </a:xfrm>
          <a:prstGeom prst="rect">
            <a:avLst/>
          </a:prstGeom>
          <a:noFill/>
        </p:spPr>
        <p:txBody>
          <a:bodyPr wrap="square" rtlCol="0">
            <a:spAutoFit/>
          </a:bodyPr>
          <a:lstStyle/>
          <a:p>
            <a:r>
              <a:rPr kumimoji="1" lang="ja-JP" altLang="en-US" sz="1400" dirty="0">
                <a:solidFill>
                  <a:srgbClr val="FF0000"/>
                </a:solidFill>
                <a:effectLst>
                  <a:glow rad="63500">
                    <a:schemeClr val="bg1"/>
                  </a:glow>
                </a:effectLst>
              </a:rPr>
              <a:t>やみ                                                おう        ぼ                   </a:t>
            </a:r>
          </a:p>
        </p:txBody>
      </p:sp>
      <p:sp>
        <p:nvSpPr>
          <p:cNvPr id="6" name="テキスト ボックス 5">
            <a:extLst>
              <a:ext uri="{FF2B5EF4-FFF2-40B4-BE49-F238E27FC236}">
                <a16:creationId xmlns:a16="http://schemas.microsoft.com/office/drawing/2014/main" id="{DF3A5F35-4B66-A23D-D03A-59C50E219E4E}"/>
              </a:ext>
            </a:extLst>
          </p:cNvPr>
          <p:cNvSpPr txBox="1"/>
          <p:nvPr/>
        </p:nvSpPr>
        <p:spPr>
          <a:xfrm>
            <a:off x="628937" y="3319750"/>
            <a:ext cx="2862943" cy="276999"/>
          </a:xfrm>
          <a:prstGeom prst="rect">
            <a:avLst/>
          </a:prstGeom>
          <a:noFill/>
        </p:spPr>
        <p:txBody>
          <a:bodyPr wrap="square" rtlCol="0">
            <a:spAutoFit/>
          </a:bodyPr>
          <a:lstStyle/>
          <a:p>
            <a:r>
              <a:rPr kumimoji="1" lang="ja-JP" altLang="en-US" sz="1200" dirty="0">
                <a:effectLst/>
              </a:rPr>
              <a:t>やみ                                    ぼ      しゅう                   </a:t>
            </a:r>
          </a:p>
        </p:txBody>
      </p:sp>
      <p:sp>
        <p:nvSpPr>
          <p:cNvPr id="7" name="テキスト ボックス 6">
            <a:extLst>
              <a:ext uri="{FF2B5EF4-FFF2-40B4-BE49-F238E27FC236}">
                <a16:creationId xmlns:a16="http://schemas.microsoft.com/office/drawing/2014/main" id="{8A99F3A3-64AA-9E48-4870-D4F2ED83A228}"/>
              </a:ext>
            </a:extLst>
          </p:cNvPr>
          <p:cNvSpPr txBox="1"/>
          <p:nvPr/>
        </p:nvSpPr>
        <p:spPr>
          <a:xfrm>
            <a:off x="3330053" y="3921565"/>
            <a:ext cx="1097931" cy="276999"/>
          </a:xfrm>
          <a:prstGeom prst="rect">
            <a:avLst/>
          </a:prstGeom>
          <a:noFill/>
        </p:spPr>
        <p:txBody>
          <a:bodyPr wrap="square" rtlCol="0">
            <a:spAutoFit/>
          </a:bodyPr>
          <a:lstStyle/>
          <a:p>
            <a:r>
              <a:rPr kumimoji="1" lang="ja-JP" altLang="en-US" sz="1200" dirty="0">
                <a:effectLst/>
              </a:rPr>
              <a:t>とく     ちょう</a:t>
            </a:r>
          </a:p>
        </p:txBody>
      </p:sp>
      <p:sp>
        <p:nvSpPr>
          <p:cNvPr id="8" name="テキスト ボックス 7">
            <a:extLst>
              <a:ext uri="{FF2B5EF4-FFF2-40B4-BE49-F238E27FC236}">
                <a16:creationId xmlns:a16="http://schemas.microsoft.com/office/drawing/2014/main" id="{98BF1D2B-A43F-45DC-A87C-DA0963202CA9}"/>
              </a:ext>
            </a:extLst>
          </p:cNvPr>
          <p:cNvSpPr txBox="1"/>
          <p:nvPr/>
        </p:nvSpPr>
        <p:spPr>
          <a:xfrm>
            <a:off x="1187624" y="4500578"/>
            <a:ext cx="504055" cy="276999"/>
          </a:xfrm>
          <a:prstGeom prst="rect">
            <a:avLst/>
          </a:prstGeom>
          <a:noFill/>
        </p:spPr>
        <p:txBody>
          <a:bodyPr wrap="square" rtlCol="0">
            <a:spAutoFit/>
          </a:bodyPr>
          <a:lstStyle/>
          <a:p>
            <a:r>
              <a:rPr kumimoji="1" lang="ja-JP" altLang="en-US" sz="1200" dirty="0">
                <a:effectLst/>
              </a:rPr>
              <a:t>なん</a:t>
            </a:r>
          </a:p>
        </p:txBody>
      </p:sp>
      <p:grpSp>
        <p:nvGrpSpPr>
          <p:cNvPr id="9" name="グループ化 8">
            <a:extLst>
              <a:ext uri="{FF2B5EF4-FFF2-40B4-BE49-F238E27FC236}">
                <a16:creationId xmlns:a16="http://schemas.microsoft.com/office/drawing/2014/main" id="{E42884C8-E535-C70C-0D26-CF5C2C4674C9}"/>
              </a:ext>
            </a:extLst>
          </p:cNvPr>
          <p:cNvGrpSpPr/>
          <p:nvPr/>
        </p:nvGrpSpPr>
        <p:grpSpPr>
          <a:xfrm>
            <a:off x="5354101" y="838200"/>
            <a:ext cx="4240097" cy="5474758"/>
            <a:chOff x="5354100" y="819145"/>
            <a:chExt cx="4240097" cy="5474758"/>
          </a:xfrm>
        </p:grpSpPr>
        <p:grpSp>
          <p:nvGrpSpPr>
            <p:cNvPr id="10" name="グループ化 9">
              <a:extLst>
                <a:ext uri="{FF2B5EF4-FFF2-40B4-BE49-F238E27FC236}">
                  <a16:creationId xmlns:a16="http://schemas.microsoft.com/office/drawing/2014/main" id="{FD696D3D-3FB8-F702-FF34-8BDDAAFB8F0B}"/>
                </a:ext>
              </a:extLst>
            </p:cNvPr>
            <p:cNvGrpSpPr/>
            <p:nvPr/>
          </p:nvGrpSpPr>
          <p:grpSpPr>
            <a:xfrm>
              <a:off x="5354100" y="819145"/>
              <a:ext cx="4240097" cy="5474758"/>
              <a:chOff x="5354100" y="819145"/>
              <a:chExt cx="4240097" cy="5474758"/>
            </a:xfrm>
          </p:grpSpPr>
          <p:grpSp>
            <p:nvGrpSpPr>
              <p:cNvPr id="12" name="グループ化 11">
                <a:extLst>
                  <a:ext uri="{FF2B5EF4-FFF2-40B4-BE49-F238E27FC236}">
                    <a16:creationId xmlns:a16="http://schemas.microsoft.com/office/drawing/2014/main" id="{5087BC30-1054-987B-EBE8-9D45A1DA8EAF}"/>
                  </a:ext>
                </a:extLst>
              </p:cNvPr>
              <p:cNvGrpSpPr/>
              <p:nvPr/>
            </p:nvGrpSpPr>
            <p:grpSpPr>
              <a:xfrm>
                <a:off x="5354100" y="819145"/>
                <a:ext cx="4240097" cy="5474758"/>
                <a:chOff x="5320697" y="1139543"/>
                <a:chExt cx="4240097" cy="5474758"/>
              </a:xfrm>
            </p:grpSpPr>
            <p:grpSp>
              <p:nvGrpSpPr>
                <p:cNvPr id="31" name="グループ化 30">
                  <a:extLst>
                    <a:ext uri="{FF2B5EF4-FFF2-40B4-BE49-F238E27FC236}">
                      <a16:creationId xmlns:a16="http://schemas.microsoft.com/office/drawing/2014/main" id="{BBEA3D80-FE0F-712D-EC4D-7546F3B125F1}"/>
                    </a:ext>
                  </a:extLst>
                </p:cNvPr>
                <p:cNvGrpSpPr/>
                <p:nvPr/>
              </p:nvGrpSpPr>
              <p:grpSpPr>
                <a:xfrm>
                  <a:off x="5320697" y="1139543"/>
                  <a:ext cx="4240097" cy="5474758"/>
                  <a:chOff x="5320697" y="868257"/>
                  <a:chExt cx="4240097" cy="5474758"/>
                </a:xfrm>
              </p:grpSpPr>
              <p:pic>
                <p:nvPicPr>
                  <p:cNvPr id="89893" name="図 89892">
                    <a:extLst>
                      <a:ext uri="{FF2B5EF4-FFF2-40B4-BE49-F238E27FC236}">
                        <a16:creationId xmlns:a16="http://schemas.microsoft.com/office/drawing/2014/main" id="{0C5C8D53-2F48-D9B4-2F60-55AC7B4825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89894" name="正方形/長方形 89893">
                    <a:extLst>
                      <a:ext uri="{FF2B5EF4-FFF2-40B4-BE49-F238E27FC236}">
                        <a16:creationId xmlns:a16="http://schemas.microsoft.com/office/drawing/2014/main" id="{804C71F6-5FAF-924B-8342-66BAF3D8BA56}"/>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89888" name="テキスト ボックス 89887">
                  <a:extLst>
                    <a:ext uri="{FF2B5EF4-FFF2-40B4-BE49-F238E27FC236}">
                      <a16:creationId xmlns:a16="http://schemas.microsoft.com/office/drawing/2014/main" id="{DB946351-3444-B9AF-C3D7-EBC9EBF7BEB9}"/>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89889" name="テキスト ボックス 89888">
                  <a:extLst>
                    <a:ext uri="{FF2B5EF4-FFF2-40B4-BE49-F238E27FC236}">
                      <a16:creationId xmlns:a16="http://schemas.microsoft.com/office/drawing/2014/main" id="{FF01BE21-0232-3293-4651-3B8E19772134}"/>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chemeClr val="tx1"/>
                      </a:solidFill>
                    </a:rPr>
                    <a:t>連絡はＤＭで♪</a:t>
                  </a:r>
                  <a:endParaRPr kumimoji="1" lang="en-US" altLang="ja-JP" sz="1800" b="1" dirty="0">
                    <a:solidFill>
                      <a:schemeClr val="tx1"/>
                    </a:solidFill>
                  </a:endParaRPr>
                </a:p>
                <a:p>
                  <a:endParaRPr kumimoji="1" lang="en-US" altLang="ja-JP" sz="900" b="1" dirty="0">
                    <a:solidFill>
                      <a:schemeClr val="tx1"/>
                    </a:solidFill>
                  </a:endParaRPr>
                </a:p>
              </p:txBody>
            </p:sp>
            <p:sp>
              <p:nvSpPr>
                <p:cNvPr id="89890" name="楕円 89889">
                  <a:extLst>
                    <a:ext uri="{FF2B5EF4-FFF2-40B4-BE49-F238E27FC236}">
                      <a16:creationId xmlns:a16="http://schemas.microsoft.com/office/drawing/2014/main" id="{39815A48-9A85-E483-D4EF-5F0CB7B022AD}"/>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891" name="テキスト ボックス 89890">
                  <a:extLst>
                    <a:ext uri="{FF2B5EF4-FFF2-40B4-BE49-F238E27FC236}">
                      <a16:creationId xmlns:a16="http://schemas.microsoft.com/office/drawing/2014/main" id="{22F015D9-8BB7-D3D4-8DD3-87105C972659}"/>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89892" name="テキスト ボックス 89891">
                  <a:extLst>
                    <a:ext uri="{FF2B5EF4-FFF2-40B4-BE49-F238E27FC236}">
                      <a16:creationId xmlns:a16="http://schemas.microsoft.com/office/drawing/2014/main" id="{9E65319D-56A9-0B21-CF91-2B98A931AC48}"/>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
            <p:nvSpPr>
              <p:cNvPr id="13" name="テキスト ボックス 12">
                <a:extLst>
                  <a:ext uri="{FF2B5EF4-FFF2-40B4-BE49-F238E27FC236}">
                    <a16:creationId xmlns:a16="http://schemas.microsoft.com/office/drawing/2014/main" id="{AD16C4D2-C06B-2E01-11A3-E42B99D12227}"/>
                  </a:ext>
                </a:extLst>
              </p:cNvPr>
              <p:cNvSpPr txBox="1"/>
              <p:nvPr/>
            </p:nvSpPr>
            <p:spPr>
              <a:xfrm>
                <a:off x="7575708" y="1193545"/>
                <a:ext cx="670954" cy="215444"/>
              </a:xfrm>
              <a:prstGeom prst="rect">
                <a:avLst/>
              </a:prstGeom>
              <a:noFill/>
            </p:spPr>
            <p:txBody>
              <a:bodyPr wrap="square" rtlCol="0">
                <a:spAutoFit/>
              </a:bodyPr>
              <a:lstStyle/>
              <a:p>
                <a:r>
                  <a:rPr kumimoji="1" lang="ja-JP" altLang="en-US" sz="800" dirty="0"/>
                  <a:t>  ぼ  しゅう</a:t>
                </a:r>
              </a:p>
            </p:txBody>
          </p:sp>
          <p:sp>
            <p:nvSpPr>
              <p:cNvPr id="22" name="テキスト ボックス 21">
                <a:extLst>
                  <a:ext uri="{FF2B5EF4-FFF2-40B4-BE49-F238E27FC236}">
                    <a16:creationId xmlns:a16="http://schemas.microsoft.com/office/drawing/2014/main" id="{BDE317B4-1BB0-14E6-DAE9-8697EF6B1881}"/>
                  </a:ext>
                </a:extLst>
              </p:cNvPr>
              <p:cNvSpPr txBox="1"/>
              <p:nvPr/>
            </p:nvSpPr>
            <p:spPr>
              <a:xfrm>
                <a:off x="5997176" y="1861629"/>
                <a:ext cx="2249486" cy="215444"/>
              </a:xfrm>
              <a:prstGeom prst="rect">
                <a:avLst/>
              </a:prstGeom>
              <a:noFill/>
            </p:spPr>
            <p:txBody>
              <a:bodyPr wrap="square" rtlCol="0">
                <a:spAutoFit/>
              </a:bodyPr>
              <a:lstStyle/>
              <a:p>
                <a:r>
                  <a:rPr kumimoji="1" lang="ja-JP" altLang="en-US" sz="800" dirty="0"/>
                  <a:t>  に    もつ          う　　　　　 と　　　　　　　 はこ</a:t>
                </a:r>
              </a:p>
            </p:txBody>
          </p:sp>
          <p:sp>
            <p:nvSpPr>
              <p:cNvPr id="23" name="テキスト ボックス 22">
                <a:extLst>
                  <a:ext uri="{FF2B5EF4-FFF2-40B4-BE49-F238E27FC236}">
                    <a16:creationId xmlns:a16="http://schemas.microsoft.com/office/drawing/2014/main" id="{1B61D4A0-523B-4968-F19A-98F9F2E1DF20}"/>
                  </a:ext>
                </a:extLst>
              </p:cNvPr>
              <p:cNvSpPr txBox="1"/>
              <p:nvPr/>
            </p:nvSpPr>
            <p:spPr>
              <a:xfrm>
                <a:off x="5992620" y="2276338"/>
                <a:ext cx="2249486" cy="215444"/>
              </a:xfrm>
              <a:prstGeom prst="rect">
                <a:avLst/>
              </a:prstGeom>
              <a:noFill/>
            </p:spPr>
            <p:txBody>
              <a:bodyPr wrap="square" rtlCol="0">
                <a:spAutoFit/>
              </a:bodyPr>
              <a:lstStyle/>
              <a:p>
                <a:r>
                  <a:rPr kumimoji="1" lang="ja-JP" altLang="en-US" sz="800" dirty="0"/>
                  <a:t>  にち  じ          ば　 しょ　　　　 　し　てい　か</a:t>
                </a:r>
              </a:p>
            </p:txBody>
          </p:sp>
          <p:sp>
            <p:nvSpPr>
              <p:cNvPr id="24" name="テキスト ボックス 23">
                <a:extLst>
                  <a:ext uri="{FF2B5EF4-FFF2-40B4-BE49-F238E27FC236}">
                    <a16:creationId xmlns:a16="http://schemas.microsoft.com/office/drawing/2014/main" id="{FF0F25EC-53E3-1BF7-1632-68493057960E}"/>
                  </a:ext>
                </a:extLst>
              </p:cNvPr>
              <p:cNvSpPr txBox="1"/>
              <p:nvPr/>
            </p:nvSpPr>
            <p:spPr>
              <a:xfrm>
                <a:off x="5992620" y="2673745"/>
                <a:ext cx="2249486" cy="215444"/>
              </a:xfrm>
              <a:prstGeom prst="rect">
                <a:avLst/>
              </a:prstGeom>
              <a:noFill/>
            </p:spPr>
            <p:txBody>
              <a:bodyPr wrap="square" rtlCol="0">
                <a:spAutoFit/>
              </a:bodyPr>
              <a:lstStyle/>
              <a:p>
                <a:r>
                  <a:rPr kumimoji="1" lang="ja-JP" altLang="en-US" sz="800" dirty="0"/>
                  <a:t>  たん　じ　かん         こう  しゅうにゅう</a:t>
                </a:r>
              </a:p>
            </p:txBody>
          </p:sp>
          <p:sp>
            <p:nvSpPr>
              <p:cNvPr id="25" name="テキスト ボックス 24">
                <a:extLst>
                  <a:ext uri="{FF2B5EF4-FFF2-40B4-BE49-F238E27FC236}">
                    <a16:creationId xmlns:a16="http://schemas.microsoft.com/office/drawing/2014/main" id="{EF80ED7E-7732-1CF4-17BD-C09663E578EB}"/>
                  </a:ext>
                </a:extLst>
              </p:cNvPr>
              <p:cNvSpPr txBox="1"/>
              <p:nvPr/>
            </p:nvSpPr>
            <p:spPr>
              <a:xfrm>
                <a:off x="5970367" y="3079325"/>
                <a:ext cx="2249486" cy="215444"/>
              </a:xfrm>
              <a:prstGeom prst="rect">
                <a:avLst/>
              </a:prstGeom>
              <a:noFill/>
            </p:spPr>
            <p:txBody>
              <a:bodyPr wrap="square" rtlCol="0">
                <a:spAutoFit/>
              </a:bodyPr>
              <a:lstStyle/>
              <a:p>
                <a:r>
                  <a:rPr kumimoji="1" lang="ja-JP" altLang="en-US" sz="800" dirty="0"/>
                  <a:t>  さい  てい      まん　えん　し　きゅう</a:t>
                </a:r>
                <a:endParaRPr kumimoji="1" lang="en-US" altLang="ja-JP" sz="800" dirty="0"/>
              </a:p>
            </p:txBody>
          </p:sp>
          <p:sp>
            <p:nvSpPr>
              <p:cNvPr id="26" name="テキスト ボックス 25">
                <a:extLst>
                  <a:ext uri="{FF2B5EF4-FFF2-40B4-BE49-F238E27FC236}">
                    <a16:creationId xmlns:a16="http://schemas.microsoft.com/office/drawing/2014/main" id="{2832E4E0-697A-2C0B-B6CA-73074165CEDC}"/>
                  </a:ext>
                </a:extLst>
              </p:cNvPr>
              <p:cNvSpPr txBox="1"/>
              <p:nvPr/>
            </p:nvSpPr>
            <p:spPr>
              <a:xfrm>
                <a:off x="6737183" y="3500398"/>
                <a:ext cx="715137" cy="215444"/>
              </a:xfrm>
              <a:prstGeom prst="rect">
                <a:avLst/>
              </a:prstGeom>
              <a:noFill/>
            </p:spPr>
            <p:txBody>
              <a:bodyPr wrap="square" rtlCol="0">
                <a:spAutoFit/>
              </a:bodyPr>
              <a:lstStyle/>
              <a:p>
                <a:r>
                  <a:rPr kumimoji="1" lang="ja-JP" altLang="en-US" sz="800" dirty="0"/>
                  <a:t>　あん けん</a:t>
                </a:r>
                <a:endParaRPr kumimoji="1" lang="en-US" altLang="ja-JP" sz="800" dirty="0"/>
              </a:p>
            </p:txBody>
          </p:sp>
          <p:sp>
            <p:nvSpPr>
              <p:cNvPr id="27" name="テキスト ボックス 26">
                <a:extLst>
                  <a:ext uri="{FF2B5EF4-FFF2-40B4-BE49-F238E27FC236}">
                    <a16:creationId xmlns:a16="http://schemas.microsoft.com/office/drawing/2014/main" id="{8C4229ED-BE6E-0EC5-E44D-7E579DD4D1BF}"/>
                  </a:ext>
                </a:extLst>
              </p:cNvPr>
              <p:cNvSpPr txBox="1"/>
              <p:nvPr/>
            </p:nvSpPr>
            <p:spPr>
              <a:xfrm>
                <a:off x="5963856" y="3885024"/>
                <a:ext cx="1416456" cy="215444"/>
              </a:xfrm>
              <a:prstGeom prst="rect">
                <a:avLst/>
              </a:prstGeom>
              <a:noFill/>
            </p:spPr>
            <p:txBody>
              <a:bodyPr wrap="square" rtlCol="0">
                <a:spAutoFit/>
              </a:bodyPr>
              <a:lstStyle/>
              <a:p>
                <a:r>
                  <a:rPr kumimoji="1" lang="ja-JP" altLang="en-US" sz="800" dirty="0"/>
                  <a:t>    き   ぼう   しゃ   た   すう</a:t>
                </a:r>
                <a:endParaRPr kumimoji="1" lang="en-US" altLang="ja-JP" sz="800" dirty="0"/>
              </a:p>
            </p:txBody>
          </p:sp>
          <p:sp>
            <p:nvSpPr>
              <p:cNvPr id="28" name="テキスト ボックス 27">
                <a:extLst>
                  <a:ext uri="{FF2B5EF4-FFF2-40B4-BE49-F238E27FC236}">
                    <a16:creationId xmlns:a16="http://schemas.microsoft.com/office/drawing/2014/main" id="{B1B43BE1-770F-5735-68E3-E557A6AECC9C}"/>
                  </a:ext>
                </a:extLst>
              </p:cNvPr>
              <p:cNvSpPr txBox="1"/>
              <p:nvPr/>
            </p:nvSpPr>
            <p:spPr>
              <a:xfrm>
                <a:off x="7281840" y="3891441"/>
                <a:ext cx="1416456" cy="215444"/>
              </a:xfrm>
              <a:prstGeom prst="rect">
                <a:avLst/>
              </a:prstGeom>
              <a:noFill/>
            </p:spPr>
            <p:txBody>
              <a:bodyPr wrap="square" rtlCol="0">
                <a:spAutoFit/>
              </a:bodyPr>
              <a:lstStyle/>
              <a:p>
                <a:r>
                  <a:rPr kumimoji="1" lang="ja-JP" altLang="en-US" sz="800" dirty="0"/>
                  <a:t>    はや  　　　もの　が</a:t>
                </a:r>
                <a:endParaRPr kumimoji="1" lang="en-US" altLang="ja-JP" sz="800" dirty="0"/>
              </a:p>
            </p:txBody>
          </p:sp>
          <p:sp>
            <p:nvSpPr>
              <p:cNvPr id="29" name="テキスト ボックス 28">
                <a:extLst>
                  <a:ext uri="{FF2B5EF4-FFF2-40B4-BE49-F238E27FC236}">
                    <a16:creationId xmlns:a16="http://schemas.microsoft.com/office/drawing/2014/main" id="{3A2315D8-41E3-5546-7372-2918B8E5F864}"/>
                  </a:ext>
                </a:extLst>
              </p:cNvPr>
              <p:cNvSpPr txBox="1"/>
              <p:nvPr/>
            </p:nvSpPr>
            <p:spPr>
              <a:xfrm>
                <a:off x="6941864" y="4894682"/>
                <a:ext cx="1793198" cy="184666"/>
              </a:xfrm>
              <a:prstGeom prst="rect">
                <a:avLst/>
              </a:prstGeom>
              <a:noFill/>
            </p:spPr>
            <p:txBody>
              <a:bodyPr wrap="square" rtlCol="0">
                <a:spAutoFit/>
              </a:bodyPr>
              <a:lstStyle/>
              <a:p>
                <a:r>
                  <a:rPr kumimoji="1" lang="ja-JP" altLang="en-US" sz="600" dirty="0"/>
                  <a:t>こうしゅうにゅう　　　　　　　かね　　　 たん  じ　かん</a:t>
                </a:r>
                <a:endParaRPr kumimoji="1" lang="en-US" altLang="ja-JP" sz="600" dirty="0"/>
              </a:p>
            </p:txBody>
          </p:sp>
          <p:sp>
            <p:nvSpPr>
              <p:cNvPr id="30" name="テキスト ボックス 29">
                <a:extLst>
                  <a:ext uri="{FF2B5EF4-FFF2-40B4-BE49-F238E27FC236}">
                    <a16:creationId xmlns:a16="http://schemas.microsoft.com/office/drawing/2014/main" id="{3D12D42F-EA8F-6E6A-A99B-16973561D3D6}"/>
                  </a:ext>
                </a:extLst>
              </p:cNvPr>
              <p:cNvSpPr txBox="1"/>
              <p:nvPr/>
            </p:nvSpPr>
            <p:spPr>
              <a:xfrm>
                <a:off x="5997176" y="4312514"/>
                <a:ext cx="1416456" cy="215444"/>
              </a:xfrm>
              <a:prstGeom prst="rect">
                <a:avLst/>
              </a:prstGeom>
              <a:noFill/>
            </p:spPr>
            <p:txBody>
              <a:bodyPr wrap="square" rtlCol="0">
                <a:spAutoFit/>
              </a:bodyPr>
              <a:lstStyle/>
              <a:p>
                <a:r>
                  <a:rPr kumimoji="1" lang="ja-JP" altLang="en-US" sz="800" dirty="0"/>
                  <a:t>  れん らく</a:t>
                </a:r>
                <a:endParaRPr kumimoji="1" lang="en-US" altLang="ja-JP" sz="800" dirty="0"/>
              </a:p>
            </p:txBody>
          </p:sp>
        </p:grpSp>
        <p:sp>
          <p:nvSpPr>
            <p:cNvPr id="11" name="テキスト ボックス 10">
              <a:extLst>
                <a:ext uri="{FF2B5EF4-FFF2-40B4-BE49-F238E27FC236}">
                  <a16:creationId xmlns:a16="http://schemas.microsoft.com/office/drawing/2014/main" id="{15654B17-1406-F023-0859-F253DB3B7641}"/>
                </a:ext>
              </a:extLst>
            </p:cNvPr>
            <p:cNvSpPr txBox="1"/>
            <p:nvPr/>
          </p:nvSpPr>
          <p:spPr>
            <a:xfrm>
              <a:off x="6056659" y="5448969"/>
              <a:ext cx="2861649" cy="184666"/>
            </a:xfrm>
            <a:prstGeom prst="rect">
              <a:avLst/>
            </a:prstGeom>
            <a:noFill/>
          </p:spPr>
          <p:txBody>
            <a:bodyPr wrap="square" rtlCol="0">
              <a:spAutoFit/>
            </a:bodyPr>
            <a:lstStyle/>
            <a:p>
              <a:r>
                <a:rPr kumimoji="1" lang="ja-JP" altLang="en-US" sz="600" dirty="0"/>
                <a:t>ご　 ご　　　　　　　　　　　　　　　　　　ねん　　 がつ       にち　　　　けん　　  ひょうじ　</a:t>
              </a:r>
              <a:endParaRPr kumimoji="1" lang="en-US" altLang="ja-JP" sz="600" dirty="0"/>
            </a:p>
          </p:txBody>
        </p:sp>
      </p:grpSp>
      <p:sp>
        <p:nvSpPr>
          <p:cNvPr id="89895" name="テキスト ボックス 89894">
            <a:extLst>
              <a:ext uri="{FF2B5EF4-FFF2-40B4-BE49-F238E27FC236}">
                <a16:creationId xmlns:a16="http://schemas.microsoft.com/office/drawing/2014/main" id="{EC5FE472-D3D6-3136-E7E2-5C8A968749DD}"/>
              </a:ext>
            </a:extLst>
          </p:cNvPr>
          <p:cNvSpPr txBox="1"/>
          <p:nvPr/>
        </p:nvSpPr>
        <p:spPr>
          <a:xfrm>
            <a:off x="539552" y="-80092"/>
            <a:ext cx="720080" cy="276999"/>
          </a:xfrm>
          <a:prstGeom prst="rect">
            <a:avLst/>
          </a:prstGeom>
          <a:noFill/>
        </p:spPr>
        <p:txBody>
          <a:bodyPr wrap="square" rtlCol="0">
            <a:spAutoFit/>
          </a:bodyPr>
          <a:lstStyle/>
          <a:p>
            <a:r>
              <a:rPr kumimoji="1" lang="ja-JP" altLang="en-US" sz="1200" dirty="0">
                <a:solidFill>
                  <a:schemeClr val="bg1"/>
                </a:solidFill>
              </a:rPr>
              <a:t>かんが</a:t>
            </a:r>
          </a:p>
        </p:txBody>
      </p:sp>
    </p:spTree>
    <p:extLst>
      <p:ext uri="{BB962C8B-B14F-4D97-AF65-F5344CB8AC3E}">
        <p14:creationId xmlns:p14="http://schemas.microsoft.com/office/powerpoint/2010/main" val="302080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③闇バイト募集を見破るポイント</a:t>
              </a:r>
            </a:p>
          </p:txBody>
        </p:sp>
      </p:grpSp>
      <p:sp>
        <p:nvSpPr>
          <p:cNvPr id="16" name="テキスト ボックス 4"/>
          <p:cNvSpPr>
            <a:spLocks noChangeArrowheads="1"/>
          </p:cNvSpPr>
          <p:nvPr/>
        </p:nvSpPr>
        <p:spPr bwMode="auto">
          <a:xfrm>
            <a:off x="107504" y="855301"/>
            <a:ext cx="5740458" cy="54463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　説明があいまい</a:t>
            </a:r>
            <a:endParaRPr lang="en-US" altLang="ja-JP"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・仕事内容の説明があいまい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03275" indent="-803275" eaLnBrk="1" hangingPunct="1">
              <a:spcBef>
                <a:spcPts val="600"/>
              </a:spcBef>
              <a:spcAft>
                <a:spcPts val="0"/>
              </a:spcAft>
              <a:buSzPct val="100000"/>
              <a:defRPr/>
            </a:pPr>
            <a:r>
              <a:rPr lang="ja-JP" altLang="en-US" sz="20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「荷物を運ぶ（受け取る）だけ」や「簡単な仕事」、「当日説明」といった仕事内容の説明があいまいなものは注意が必要です。</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・勤務場所、時間が不明</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901700" indent="-901700" eaLnBrk="1" hangingPunct="1">
              <a:spcBef>
                <a:spcPts val="600"/>
              </a:spcBef>
              <a:spcAft>
                <a:spcPts val="0"/>
              </a:spcAft>
              <a:buSzPct val="100000"/>
              <a:defRPr/>
            </a:pPr>
            <a:r>
              <a:rPr lang="ja-JP" altLang="en-US"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「全国可」や「時間指定可」、勤務場所や勤務時間を後日連絡する、又はそれらが不明な募集にも注意してください。</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・報酬の基準が示されていない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901700" indent="-901700" eaLnBrk="1" hangingPunct="1">
              <a:spcBef>
                <a:spcPts val="600"/>
              </a:spcBef>
              <a:spcAft>
                <a:spcPts val="0"/>
              </a:spcAft>
              <a:buSzPct val="100000"/>
              <a:defRPr/>
            </a:pPr>
            <a:r>
              <a:rPr lang="ja-JP" altLang="en-US"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「最低〇〇円保障」「報酬は〇〇円から」など時給や日給について基準になる報酬が書かれていない募集は、どのような仕事をさせられるか分からない場合が多いため注意しましょう。</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2" name="グループ化 1">
            <a:extLst>
              <a:ext uri="{FF2B5EF4-FFF2-40B4-BE49-F238E27FC236}">
                <a16:creationId xmlns:a16="http://schemas.microsoft.com/office/drawing/2014/main" id="{F4A025BD-06B1-6713-5CB7-8B076A2E6DA2}"/>
              </a:ext>
            </a:extLst>
          </p:cNvPr>
          <p:cNvGrpSpPr/>
          <p:nvPr/>
        </p:nvGrpSpPr>
        <p:grpSpPr>
          <a:xfrm>
            <a:off x="5354101" y="838200"/>
            <a:ext cx="4240097" cy="5474758"/>
            <a:chOff x="5354100" y="819145"/>
            <a:chExt cx="4240097" cy="5474758"/>
          </a:xfrm>
        </p:grpSpPr>
        <p:grpSp>
          <p:nvGrpSpPr>
            <p:cNvPr id="3" name="グループ化 2">
              <a:extLst>
                <a:ext uri="{FF2B5EF4-FFF2-40B4-BE49-F238E27FC236}">
                  <a16:creationId xmlns:a16="http://schemas.microsoft.com/office/drawing/2014/main" id="{81AE43E8-2D3C-54CE-7A94-7850D50ED2DE}"/>
                </a:ext>
              </a:extLst>
            </p:cNvPr>
            <p:cNvGrpSpPr/>
            <p:nvPr/>
          </p:nvGrpSpPr>
          <p:grpSpPr>
            <a:xfrm>
              <a:off x="5354100" y="819145"/>
              <a:ext cx="4240097" cy="5474758"/>
              <a:chOff x="5354100" y="819145"/>
              <a:chExt cx="4240097" cy="5474758"/>
            </a:xfrm>
          </p:grpSpPr>
          <p:grpSp>
            <p:nvGrpSpPr>
              <p:cNvPr id="5" name="グループ化 4">
                <a:extLst>
                  <a:ext uri="{FF2B5EF4-FFF2-40B4-BE49-F238E27FC236}">
                    <a16:creationId xmlns:a16="http://schemas.microsoft.com/office/drawing/2014/main" id="{5B226714-CE4C-890B-632F-6BA2A101C50F}"/>
                  </a:ext>
                </a:extLst>
              </p:cNvPr>
              <p:cNvGrpSpPr/>
              <p:nvPr/>
            </p:nvGrpSpPr>
            <p:grpSpPr>
              <a:xfrm>
                <a:off x="5354100" y="819145"/>
                <a:ext cx="4240097" cy="5474758"/>
                <a:chOff x="5320697" y="1139543"/>
                <a:chExt cx="4240097" cy="5474758"/>
              </a:xfrm>
            </p:grpSpPr>
            <p:grpSp>
              <p:nvGrpSpPr>
                <p:cNvPr id="26" name="グループ化 25">
                  <a:extLst>
                    <a:ext uri="{FF2B5EF4-FFF2-40B4-BE49-F238E27FC236}">
                      <a16:creationId xmlns:a16="http://schemas.microsoft.com/office/drawing/2014/main" id="{3F7DCD9B-B95D-836A-1EC6-E97E3E7B3CDB}"/>
                    </a:ext>
                  </a:extLst>
                </p:cNvPr>
                <p:cNvGrpSpPr/>
                <p:nvPr/>
              </p:nvGrpSpPr>
              <p:grpSpPr>
                <a:xfrm>
                  <a:off x="5320697" y="1139543"/>
                  <a:ext cx="4240097" cy="5474758"/>
                  <a:chOff x="5320697" y="868257"/>
                  <a:chExt cx="4240097" cy="5474758"/>
                </a:xfrm>
              </p:grpSpPr>
              <p:pic>
                <p:nvPicPr>
                  <p:cNvPr id="89888" name="図 89887">
                    <a:extLst>
                      <a:ext uri="{FF2B5EF4-FFF2-40B4-BE49-F238E27FC236}">
                        <a16:creationId xmlns:a16="http://schemas.microsoft.com/office/drawing/2014/main" id="{5761F766-DCC2-F0EC-B9DB-98DC10D24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89889" name="正方形/長方形 89888">
                    <a:extLst>
                      <a:ext uri="{FF2B5EF4-FFF2-40B4-BE49-F238E27FC236}">
                        <a16:creationId xmlns:a16="http://schemas.microsoft.com/office/drawing/2014/main" id="{00A1D0C9-C407-5B58-73CF-31C4065477B2}"/>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27" name="テキスト ボックス 26">
                  <a:extLst>
                    <a:ext uri="{FF2B5EF4-FFF2-40B4-BE49-F238E27FC236}">
                      <a16:creationId xmlns:a16="http://schemas.microsoft.com/office/drawing/2014/main" id="{3A1D88A0-2F80-0396-AC71-561DB6585992}"/>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28" name="テキスト ボックス 27">
                  <a:extLst>
                    <a:ext uri="{FF2B5EF4-FFF2-40B4-BE49-F238E27FC236}">
                      <a16:creationId xmlns:a16="http://schemas.microsoft.com/office/drawing/2014/main" id="{30CA09FC-23AA-2A4B-906C-FC717D73E2FB}"/>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rgbClr val="FF0000"/>
                      </a:solidFill>
                    </a:rPr>
                    <a:t>荷物を受け取って運ぶだけ</a:t>
                  </a:r>
                  <a:r>
                    <a:rPr kumimoji="1" lang="ja-JP" altLang="en-US" sz="1800" b="1" dirty="0">
                      <a:solidFill>
                        <a:schemeClr val="tx1"/>
                      </a:solidFill>
                    </a:rPr>
                    <a:t>♪</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rgbClr val="FF0000"/>
                      </a:solidFill>
                    </a:rPr>
                    <a:t>日時・場所の指定可</a:t>
                  </a:r>
                  <a:r>
                    <a:rPr kumimoji="1" lang="ja-JP" altLang="en-US" sz="1800" b="1" dirty="0"/>
                    <a:t>♪</a:t>
                  </a:r>
                  <a:endParaRPr kumimoji="1" lang="en-US" altLang="ja-JP" sz="1800" b="1" dirty="0"/>
                </a:p>
                <a:p>
                  <a:endParaRPr kumimoji="1" lang="en-US" altLang="ja-JP" sz="800" b="1" dirty="0">
                    <a:solidFill>
                      <a:schemeClr val="tx1"/>
                    </a:solidFill>
                  </a:endParaRPr>
                </a:p>
                <a:p>
                  <a:r>
                    <a:rPr kumimoji="1" lang="ja-JP" altLang="en-US" sz="1800" b="1" dirty="0">
                      <a:solidFill>
                        <a:srgbClr val="FF0000"/>
                      </a:solidFill>
                    </a:rPr>
                    <a:t>短時間で高収入</a:t>
                  </a:r>
                  <a:r>
                    <a:rPr kumimoji="1" lang="ja-JP" altLang="en-US" sz="1800" b="1" dirty="0">
                      <a:solidFill>
                        <a:schemeClr val="tx1"/>
                      </a:solidFill>
                    </a:rPr>
                    <a:t>♪</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rgbClr val="FF0000"/>
                      </a:solidFill>
                    </a:rPr>
                    <a:t>最低５万円支給</a:t>
                  </a:r>
                  <a:r>
                    <a:rPr kumimoji="1" lang="ja-JP" altLang="en-US" sz="1800" b="1" dirty="0">
                      <a:solidFill>
                        <a:schemeClr val="tx1"/>
                      </a:solidFill>
                    </a:rPr>
                    <a:t>♪</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chemeClr val="tx1"/>
                      </a:solidFill>
                    </a:rPr>
                    <a:t>連絡はＤＭで♪</a:t>
                  </a:r>
                  <a:endParaRPr kumimoji="1" lang="en-US" altLang="ja-JP" sz="1800" b="1" dirty="0">
                    <a:solidFill>
                      <a:schemeClr val="tx1"/>
                    </a:solidFill>
                  </a:endParaRPr>
                </a:p>
                <a:p>
                  <a:endParaRPr kumimoji="1" lang="en-US" altLang="ja-JP" sz="900" b="1" dirty="0">
                    <a:solidFill>
                      <a:schemeClr val="tx1"/>
                    </a:solidFill>
                  </a:endParaRPr>
                </a:p>
              </p:txBody>
            </p:sp>
            <p:sp>
              <p:nvSpPr>
                <p:cNvPr id="29" name="楕円 28">
                  <a:extLst>
                    <a:ext uri="{FF2B5EF4-FFF2-40B4-BE49-F238E27FC236}">
                      <a16:creationId xmlns:a16="http://schemas.microsoft.com/office/drawing/2014/main" id="{5B9860C1-1E05-672D-5A6B-FBE13D51DAB4}"/>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B8395FDD-B5B8-FC6C-34AF-768AB4ABD379}"/>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31" name="テキスト ボックス 30">
                  <a:extLst>
                    <a:ext uri="{FF2B5EF4-FFF2-40B4-BE49-F238E27FC236}">
                      <a16:creationId xmlns:a16="http://schemas.microsoft.com/office/drawing/2014/main" id="{15C7BE61-738A-9FE6-8636-1F0A577C0CB5}"/>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
            <p:nvSpPr>
              <p:cNvPr id="6" name="テキスト ボックス 5">
                <a:extLst>
                  <a:ext uri="{FF2B5EF4-FFF2-40B4-BE49-F238E27FC236}">
                    <a16:creationId xmlns:a16="http://schemas.microsoft.com/office/drawing/2014/main" id="{3AE9A095-B519-1B20-15E1-D9D47D79DD03}"/>
                  </a:ext>
                </a:extLst>
              </p:cNvPr>
              <p:cNvSpPr txBox="1"/>
              <p:nvPr/>
            </p:nvSpPr>
            <p:spPr>
              <a:xfrm>
                <a:off x="7575708" y="1193545"/>
                <a:ext cx="670954" cy="215444"/>
              </a:xfrm>
              <a:prstGeom prst="rect">
                <a:avLst/>
              </a:prstGeom>
              <a:noFill/>
            </p:spPr>
            <p:txBody>
              <a:bodyPr wrap="square" rtlCol="0">
                <a:spAutoFit/>
              </a:bodyPr>
              <a:lstStyle/>
              <a:p>
                <a:r>
                  <a:rPr kumimoji="1" lang="ja-JP" altLang="en-US" sz="800" dirty="0"/>
                  <a:t>  ぼ  しゅう</a:t>
                </a:r>
              </a:p>
            </p:txBody>
          </p:sp>
          <p:sp>
            <p:nvSpPr>
              <p:cNvPr id="7" name="テキスト ボックス 6">
                <a:extLst>
                  <a:ext uri="{FF2B5EF4-FFF2-40B4-BE49-F238E27FC236}">
                    <a16:creationId xmlns:a16="http://schemas.microsoft.com/office/drawing/2014/main" id="{E68E96B8-DCA8-5765-A3CF-E409578FCC26}"/>
                  </a:ext>
                </a:extLst>
              </p:cNvPr>
              <p:cNvSpPr txBox="1"/>
              <p:nvPr/>
            </p:nvSpPr>
            <p:spPr>
              <a:xfrm>
                <a:off x="5997176" y="1861629"/>
                <a:ext cx="2249486" cy="215444"/>
              </a:xfrm>
              <a:prstGeom prst="rect">
                <a:avLst/>
              </a:prstGeom>
              <a:noFill/>
            </p:spPr>
            <p:txBody>
              <a:bodyPr wrap="square" rtlCol="0">
                <a:spAutoFit/>
              </a:bodyPr>
              <a:lstStyle/>
              <a:p>
                <a:r>
                  <a:rPr kumimoji="1" lang="ja-JP" altLang="en-US" sz="800" dirty="0">
                    <a:solidFill>
                      <a:srgbClr val="FF0000"/>
                    </a:solidFill>
                  </a:rPr>
                  <a:t>  に    もつ          う　　　　　 と　　　　　　　 はこ</a:t>
                </a:r>
              </a:p>
            </p:txBody>
          </p:sp>
          <p:sp>
            <p:nvSpPr>
              <p:cNvPr id="8" name="テキスト ボックス 7">
                <a:extLst>
                  <a:ext uri="{FF2B5EF4-FFF2-40B4-BE49-F238E27FC236}">
                    <a16:creationId xmlns:a16="http://schemas.microsoft.com/office/drawing/2014/main" id="{131BE2F6-578D-16F5-1E3D-65D4FFE2CCB0}"/>
                  </a:ext>
                </a:extLst>
              </p:cNvPr>
              <p:cNvSpPr txBox="1"/>
              <p:nvPr/>
            </p:nvSpPr>
            <p:spPr>
              <a:xfrm>
                <a:off x="5992620" y="2276338"/>
                <a:ext cx="2249486" cy="215444"/>
              </a:xfrm>
              <a:prstGeom prst="rect">
                <a:avLst/>
              </a:prstGeom>
              <a:noFill/>
            </p:spPr>
            <p:txBody>
              <a:bodyPr wrap="square" rtlCol="0">
                <a:spAutoFit/>
              </a:bodyPr>
              <a:lstStyle/>
              <a:p>
                <a:r>
                  <a:rPr kumimoji="1" lang="ja-JP" altLang="en-US" sz="800" dirty="0">
                    <a:solidFill>
                      <a:srgbClr val="FF0000"/>
                    </a:solidFill>
                  </a:rPr>
                  <a:t>  にち  じ          ば　 しょ　　　　 　し　てい　か</a:t>
                </a:r>
              </a:p>
            </p:txBody>
          </p:sp>
          <p:sp>
            <p:nvSpPr>
              <p:cNvPr id="9" name="テキスト ボックス 8">
                <a:extLst>
                  <a:ext uri="{FF2B5EF4-FFF2-40B4-BE49-F238E27FC236}">
                    <a16:creationId xmlns:a16="http://schemas.microsoft.com/office/drawing/2014/main" id="{21B89816-08AC-3475-E0EF-D80BAFA9D655}"/>
                  </a:ext>
                </a:extLst>
              </p:cNvPr>
              <p:cNvSpPr txBox="1"/>
              <p:nvPr/>
            </p:nvSpPr>
            <p:spPr>
              <a:xfrm>
                <a:off x="5992620" y="2673745"/>
                <a:ext cx="2249486" cy="215444"/>
              </a:xfrm>
              <a:prstGeom prst="rect">
                <a:avLst/>
              </a:prstGeom>
              <a:noFill/>
            </p:spPr>
            <p:txBody>
              <a:bodyPr wrap="square" rtlCol="0">
                <a:spAutoFit/>
              </a:bodyPr>
              <a:lstStyle/>
              <a:p>
                <a:r>
                  <a:rPr kumimoji="1" lang="ja-JP" altLang="en-US" sz="800" dirty="0">
                    <a:solidFill>
                      <a:srgbClr val="FF0000"/>
                    </a:solidFill>
                  </a:rPr>
                  <a:t>  たん　じ　かん         こう  しゅうにゅう</a:t>
                </a:r>
              </a:p>
            </p:txBody>
          </p:sp>
          <p:sp>
            <p:nvSpPr>
              <p:cNvPr id="10" name="テキスト ボックス 9">
                <a:extLst>
                  <a:ext uri="{FF2B5EF4-FFF2-40B4-BE49-F238E27FC236}">
                    <a16:creationId xmlns:a16="http://schemas.microsoft.com/office/drawing/2014/main" id="{1CF588E4-D488-61BD-D4DA-460433B91C42}"/>
                  </a:ext>
                </a:extLst>
              </p:cNvPr>
              <p:cNvSpPr txBox="1"/>
              <p:nvPr/>
            </p:nvSpPr>
            <p:spPr>
              <a:xfrm>
                <a:off x="5970367" y="3079325"/>
                <a:ext cx="2249486" cy="215444"/>
              </a:xfrm>
              <a:prstGeom prst="rect">
                <a:avLst/>
              </a:prstGeom>
              <a:noFill/>
            </p:spPr>
            <p:txBody>
              <a:bodyPr wrap="square" rtlCol="0">
                <a:spAutoFit/>
              </a:bodyPr>
              <a:lstStyle/>
              <a:p>
                <a:r>
                  <a:rPr kumimoji="1" lang="ja-JP" altLang="en-US" sz="800" dirty="0">
                    <a:solidFill>
                      <a:srgbClr val="FF0000"/>
                    </a:solidFill>
                  </a:rPr>
                  <a:t>  さい  てい      まん　えん　し　きゅう</a:t>
                </a:r>
                <a:endParaRPr kumimoji="1" lang="en-US" altLang="ja-JP" sz="800" dirty="0">
                  <a:solidFill>
                    <a:srgbClr val="FF0000"/>
                  </a:solidFill>
                </a:endParaRPr>
              </a:p>
            </p:txBody>
          </p:sp>
          <p:sp>
            <p:nvSpPr>
              <p:cNvPr id="21" name="テキスト ボックス 20">
                <a:extLst>
                  <a:ext uri="{FF2B5EF4-FFF2-40B4-BE49-F238E27FC236}">
                    <a16:creationId xmlns:a16="http://schemas.microsoft.com/office/drawing/2014/main" id="{CF3E4650-BCEE-2DC5-F075-2B9ABE0C1CC6}"/>
                  </a:ext>
                </a:extLst>
              </p:cNvPr>
              <p:cNvSpPr txBox="1"/>
              <p:nvPr/>
            </p:nvSpPr>
            <p:spPr>
              <a:xfrm>
                <a:off x="6737183" y="3500398"/>
                <a:ext cx="715137" cy="215444"/>
              </a:xfrm>
              <a:prstGeom prst="rect">
                <a:avLst/>
              </a:prstGeom>
              <a:noFill/>
            </p:spPr>
            <p:txBody>
              <a:bodyPr wrap="square" rtlCol="0">
                <a:spAutoFit/>
              </a:bodyPr>
              <a:lstStyle/>
              <a:p>
                <a:r>
                  <a:rPr kumimoji="1" lang="ja-JP" altLang="en-US" sz="800" dirty="0"/>
                  <a:t>　あん けん</a:t>
                </a:r>
                <a:endParaRPr kumimoji="1" lang="en-US" altLang="ja-JP" sz="800" dirty="0"/>
              </a:p>
            </p:txBody>
          </p:sp>
          <p:sp>
            <p:nvSpPr>
              <p:cNvPr id="22" name="テキスト ボックス 21">
                <a:extLst>
                  <a:ext uri="{FF2B5EF4-FFF2-40B4-BE49-F238E27FC236}">
                    <a16:creationId xmlns:a16="http://schemas.microsoft.com/office/drawing/2014/main" id="{2EC83E0B-37A2-8866-3962-6BAEC5863691}"/>
                  </a:ext>
                </a:extLst>
              </p:cNvPr>
              <p:cNvSpPr txBox="1"/>
              <p:nvPr/>
            </p:nvSpPr>
            <p:spPr>
              <a:xfrm>
                <a:off x="5963856" y="3885024"/>
                <a:ext cx="1416456" cy="215444"/>
              </a:xfrm>
              <a:prstGeom prst="rect">
                <a:avLst/>
              </a:prstGeom>
              <a:noFill/>
            </p:spPr>
            <p:txBody>
              <a:bodyPr wrap="square" rtlCol="0">
                <a:spAutoFit/>
              </a:bodyPr>
              <a:lstStyle/>
              <a:p>
                <a:r>
                  <a:rPr kumimoji="1" lang="ja-JP" altLang="en-US" sz="800" dirty="0"/>
                  <a:t>    き   ぼう   しゃ   た   すう</a:t>
                </a:r>
                <a:endParaRPr kumimoji="1" lang="en-US" altLang="ja-JP" sz="800" dirty="0"/>
              </a:p>
            </p:txBody>
          </p:sp>
          <p:sp>
            <p:nvSpPr>
              <p:cNvPr id="23" name="テキスト ボックス 22">
                <a:extLst>
                  <a:ext uri="{FF2B5EF4-FFF2-40B4-BE49-F238E27FC236}">
                    <a16:creationId xmlns:a16="http://schemas.microsoft.com/office/drawing/2014/main" id="{C88C76C7-B6CE-B841-AB2E-4CA5738C6BB8}"/>
                  </a:ext>
                </a:extLst>
              </p:cNvPr>
              <p:cNvSpPr txBox="1"/>
              <p:nvPr/>
            </p:nvSpPr>
            <p:spPr>
              <a:xfrm>
                <a:off x="7281840" y="3891441"/>
                <a:ext cx="1416456" cy="215444"/>
              </a:xfrm>
              <a:prstGeom prst="rect">
                <a:avLst/>
              </a:prstGeom>
              <a:noFill/>
            </p:spPr>
            <p:txBody>
              <a:bodyPr wrap="square" rtlCol="0">
                <a:spAutoFit/>
              </a:bodyPr>
              <a:lstStyle/>
              <a:p>
                <a:r>
                  <a:rPr kumimoji="1" lang="ja-JP" altLang="en-US" sz="800" dirty="0"/>
                  <a:t>    はや  　　　もの　が</a:t>
                </a:r>
                <a:endParaRPr kumimoji="1" lang="en-US" altLang="ja-JP" sz="800" dirty="0"/>
              </a:p>
            </p:txBody>
          </p:sp>
          <p:sp>
            <p:nvSpPr>
              <p:cNvPr id="24" name="テキスト ボックス 23">
                <a:extLst>
                  <a:ext uri="{FF2B5EF4-FFF2-40B4-BE49-F238E27FC236}">
                    <a16:creationId xmlns:a16="http://schemas.microsoft.com/office/drawing/2014/main" id="{6790FD1F-5878-F9AA-BE14-4197FB2300BC}"/>
                  </a:ext>
                </a:extLst>
              </p:cNvPr>
              <p:cNvSpPr txBox="1"/>
              <p:nvPr/>
            </p:nvSpPr>
            <p:spPr>
              <a:xfrm>
                <a:off x="6941864" y="4894682"/>
                <a:ext cx="1793198" cy="184666"/>
              </a:xfrm>
              <a:prstGeom prst="rect">
                <a:avLst/>
              </a:prstGeom>
              <a:noFill/>
            </p:spPr>
            <p:txBody>
              <a:bodyPr wrap="square" rtlCol="0">
                <a:spAutoFit/>
              </a:bodyPr>
              <a:lstStyle/>
              <a:p>
                <a:r>
                  <a:rPr kumimoji="1" lang="ja-JP" altLang="en-US" sz="600" dirty="0"/>
                  <a:t>こうしゅうにゅう　　　　　　　かね　　　 たん  じ　かん</a:t>
                </a:r>
                <a:endParaRPr kumimoji="1" lang="en-US" altLang="ja-JP" sz="600" dirty="0"/>
              </a:p>
            </p:txBody>
          </p:sp>
          <p:sp>
            <p:nvSpPr>
              <p:cNvPr id="25" name="テキスト ボックス 24">
                <a:extLst>
                  <a:ext uri="{FF2B5EF4-FFF2-40B4-BE49-F238E27FC236}">
                    <a16:creationId xmlns:a16="http://schemas.microsoft.com/office/drawing/2014/main" id="{7074D0FC-9B4C-6CA3-598C-772F4911375C}"/>
                  </a:ext>
                </a:extLst>
              </p:cNvPr>
              <p:cNvSpPr txBox="1"/>
              <p:nvPr/>
            </p:nvSpPr>
            <p:spPr>
              <a:xfrm>
                <a:off x="5997176" y="4312514"/>
                <a:ext cx="1416456" cy="215444"/>
              </a:xfrm>
              <a:prstGeom prst="rect">
                <a:avLst/>
              </a:prstGeom>
              <a:noFill/>
            </p:spPr>
            <p:txBody>
              <a:bodyPr wrap="square" rtlCol="0">
                <a:spAutoFit/>
              </a:bodyPr>
              <a:lstStyle/>
              <a:p>
                <a:r>
                  <a:rPr kumimoji="1" lang="ja-JP" altLang="en-US" sz="800" dirty="0"/>
                  <a:t>  れん らく</a:t>
                </a:r>
                <a:endParaRPr kumimoji="1" lang="en-US" altLang="ja-JP" sz="800" dirty="0"/>
              </a:p>
            </p:txBody>
          </p:sp>
        </p:grpSp>
        <p:sp>
          <p:nvSpPr>
            <p:cNvPr id="4" name="テキスト ボックス 3">
              <a:extLst>
                <a:ext uri="{FF2B5EF4-FFF2-40B4-BE49-F238E27FC236}">
                  <a16:creationId xmlns:a16="http://schemas.microsoft.com/office/drawing/2014/main" id="{6FA632F3-709D-8275-2A1F-8A8AA39D6300}"/>
                </a:ext>
              </a:extLst>
            </p:cNvPr>
            <p:cNvSpPr txBox="1"/>
            <p:nvPr/>
          </p:nvSpPr>
          <p:spPr>
            <a:xfrm>
              <a:off x="6056659" y="5448969"/>
              <a:ext cx="2861649" cy="184666"/>
            </a:xfrm>
            <a:prstGeom prst="rect">
              <a:avLst/>
            </a:prstGeom>
            <a:noFill/>
          </p:spPr>
          <p:txBody>
            <a:bodyPr wrap="square" rtlCol="0">
              <a:spAutoFit/>
            </a:bodyPr>
            <a:lstStyle/>
            <a:p>
              <a:r>
                <a:rPr kumimoji="1" lang="ja-JP" altLang="en-US" sz="600" dirty="0"/>
                <a:t>ご　 ご　　　　　　　　　　　　　　　　　　ねん　　 がつ       にち　　　　けん　　  ひょうじ　</a:t>
              </a:r>
              <a:endParaRPr kumimoji="1" lang="en-US" altLang="ja-JP" sz="600" dirty="0"/>
            </a:p>
          </p:txBody>
        </p:sp>
      </p:grpSp>
      <p:sp>
        <p:nvSpPr>
          <p:cNvPr id="89890" name="テキスト ボックス 89889">
            <a:extLst>
              <a:ext uri="{FF2B5EF4-FFF2-40B4-BE49-F238E27FC236}">
                <a16:creationId xmlns:a16="http://schemas.microsoft.com/office/drawing/2014/main" id="{F8F5C5AF-5526-D761-874C-199269F22C9B}"/>
              </a:ext>
            </a:extLst>
          </p:cNvPr>
          <p:cNvSpPr txBox="1"/>
          <p:nvPr/>
        </p:nvSpPr>
        <p:spPr>
          <a:xfrm>
            <a:off x="827584" y="781141"/>
            <a:ext cx="1008112" cy="253916"/>
          </a:xfrm>
          <a:prstGeom prst="rect">
            <a:avLst/>
          </a:prstGeom>
          <a:noFill/>
        </p:spPr>
        <p:txBody>
          <a:bodyPr wrap="square" rtlCol="0">
            <a:spAutoFit/>
          </a:bodyPr>
          <a:lstStyle/>
          <a:p>
            <a:r>
              <a:rPr kumimoji="1" lang="ja-JP" altLang="en-US" sz="1050" dirty="0">
                <a:solidFill>
                  <a:srgbClr val="134263"/>
                </a:solidFill>
                <a:effectLst/>
              </a:rPr>
              <a:t> せつ   めい</a:t>
            </a:r>
          </a:p>
        </p:txBody>
      </p:sp>
      <p:sp>
        <p:nvSpPr>
          <p:cNvPr id="89891" name="テキスト ボックス 89890">
            <a:extLst>
              <a:ext uri="{FF2B5EF4-FFF2-40B4-BE49-F238E27FC236}">
                <a16:creationId xmlns:a16="http://schemas.microsoft.com/office/drawing/2014/main" id="{529C2385-CD53-4C95-ED53-2128824397F5}"/>
              </a:ext>
            </a:extLst>
          </p:cNvPr>
          <p:cNvSpPr txBox="1"/>
          <p:nvPr/>
        </p:nvSpPr>
        <p:spPr>
          <a:xfrm>
            <a:off x="863600" y="1282330"/>
            <a:ext cx="2762754" cy="253916"/>
          </a:xfrm>
          <a:prstGeom prst="rect">
            <a:avLst/>
          </a:prstGeom>
          <a:noFill/>
        </p:spPr>
        <p:txBody>
          <a:bodyPr wrap="square" rtlCol="0">
            <a:spAutoFit/>
          </a:bodyPr>
          <a:lstStyle/>
          <a:p>
            <a:r>
              <a:rPr kumimoji="1" lang="ja-JP" altLang="en-US" sz="1050" dirty="0">
                <a:solidFill>
                  <a:srgbClr val="FF0000"/>
                </a:solidFill>
                <a:effectLst/>
              </a:rPr>
              <a:t>  し      ごと　 ない   よう              せつ  めい</a:t>
            </a:r>
          </a:p>
        </p:txBody>
      </p:sp>
      <p:sp>
        <p:nvSpPr>
          <p:cNvPr id="89892" name="テキスト ボックス 89891">
            <a:extLst>
              <a:ext uri="{FF2B5EF4-FFF2-40B4-BE49-F238E27FC236}">
                <a16:creationId xmlns:a16="http://schemas.microsoft.com/office/drawing/2014/main" id="{20EA7445-1991-6958-DF2E-8C2FE383FE20}"/>
              </a:ext>
            </a:extLst>
          </p:cNvPr>
          <p:cNvSpPr txBox="1"/>
          <p:nvPr/>
        </p:nvSpPr>
        <p:spPr>
          <a:xfrm>
            <a:off x="827584" y="2700302"/>
            <a:ext cx="3827008" cy="253916"/>
          </a:xfrm>
          <a:prstGeom prst="rect">
            <a:avLst/>
          </a:prstGeom>
          <a:noFill/>
        </p:spPr>
        <p:txBody>
          <a:bodyPr wrap="square" rtlCol="0">
            <a:spAutoFit/>
          </a:bodyPr>
          <a:lstStyle/>
          <a:p>
            <a:r>
              <a:rPr kumimoji="1" lang="ja-JP" altLang="en-US" sz="1050" dirty="0">
                <a:solidFill>
                  <a:srgbClr val="FF0000"/>
                </a:solidFill>
                <a:effectLst/>
              </a:rPr>
              <a:t> きん     む       ば     しょ                じ     かん             ふ     めい</a:t>
            </a:r>
          </a:p>
        </p:txBody>
      </p:sp>
      <p:sp>
        <p:nvSpPr>
          <p:cNvPr id="89893" name="テキスト ボックス 89892">
            <a:extLst>
              <a:ext uri="{FF2B5EF4-FFF2-40B4-BE49-F238E27FC236}">
                <a16:creationId xmlns:a16="http://schemas.microsoft.com/office/drawing/2014/main" id="{6A377C97-DC95-831B-BCEA-88130B3F62FF}"/>
              </a:ext>
            </a:extLst>
          </p:cNvPr>
          <p:cNvSpPr txBox="1"/>
          <p:nvPr/>
        </p:nvSpPr>
        <p:spPr>
          <a:xfrm>
            <a:off x="848001" y="4109147"/>
            <a:ext cx="2715887" cy="253916"/>
          </a:xfrm>
          <a:prstGeom prst="rect">
            <a:avLst/>
          </a:prstGeom>
          <a:noFill/>
        </p:spPr>
        <p:txBody>
          <a:bodyPr wrap="square" rtlCol="0">
            <a:spAutoFit/>
          </a:bodyPr>
          <a:lstStyle/>
          <a:p>
            <a:r>
              <a:rPr kumimoji="1" lang="ja-JP" altLang="en-US" sz="1050" dirty="0">
                <a:solidFill>
                  <a:srgbClr val="FF0000"/>
                </a:solidFill>
                <a:effectLst/>
              </a:rPr>
              <a:t> ほう   しゅう             き     じゅん          しめ</a:t>
            </a:r>
          </a:p>
        </p:txBody>
      </p:sp>
      <p:sp>
        <p:nvSpPr>
          <p:cNvPr id="89894" name="テキスト ボックス 89893">
            <a:extLst>
              <a:ext uri="{FF2B5EF4-FFF2-40B4-BE49-F238E27FC236}">
                <a16:creationId xmlns:a16="http://schemas.microsoft.com/office/drawing/2014/main" id="{F65BB502-04B8-C734-2F08-B9300326790D}"/>
              </a:ext>
            </a:extLst>
          </p:cNvPr>
          <p:cNvSpPr txBox="1"/>
          <p:nvPr/>
        </p:nvSpPr>
        <p:spPr>
          <a:xfrm>
            <a:off x="1179586" y="1849117"/>
            <a:ext cx="4698399" cy="200055"/>
          </a:xfrm>
          <a:prstGeom prst="rect">
            <a:avLst/>
          </a:prstGeom>
          <a:noFill/>
        </p:spPr>
        <p:txBody>
          <a:bodyPr wrap="square" rtlCol="0">
            <a:spAutoFit/>
          </a:bodyPr>
          <a:lstStyle/>
          <a:p>
            <a:r>
              <a:rPr kumimoji="1" lang="ja-JP" altLang="en-US" sz="700" dirty="0">
                <a:effectLst/>
              </a:rPr>
              <a:t>に    もつ              はこ                    う               と                                                                    かん   たん</a:t>
            </a:r>
          </a:p>
        </p:txBody>
      </p:sp>
      <p:sp>
        <p:nvSpPr>
          <p:cNvPr id="89895" name="テキスト ボックス 89894">
            <a:extLst>
              <a:ext uri="{FF2B5EF4-FFF2-40B4-BE49-F238E27FC236}">
                <a16:creationId xmlns:a16="http://schemas.microsoft.com/office/drawing/2014/main" id="{631079E2-A57A-BF3E-3F30-13FEBDE08BC9}"/>
              </a:ext>
            </a:extLst>
          </p:cNvPr>
          <p:cNvSpPr txBox="1"/>
          <p:nvPr/>
        </p:nvSpPr>
        <p:spPr>
          <a:xfrm>
            <a:off x="996278" y="2124314"/>
            <a:ext cx="4698399" cy="200055"/>
          </a:xfrm>
          <a:prstGeom prst="rect">
            <a:avLst/>
          </a:prstGeom>
          <a:noFill/>
        </p:spPr>
        <p:txBody>
          <a:bodyPr wrap="square" rtlCol="0">
            <a:spAutoFit/>
          </a:bodyPr>
          <a:lstStyle/>
          <a:p>
            <a:r>
              <a:rPr kumimoji="1" lang="ja-JP" altLang="en-US" sz="700" dirty="0">
                <a:effectLst/>
              </a:rPr>
              <a:t>し　　ごと　　　　　　　　　　　　　とう　　じつ　せつ　めい　　　　　　　　　　　　　　　　　　　　　 し    ごと   ない  よう             せつ</a:t>
            </a:r>
          </a:p>
        </p:txBody>
      </p:sp>
      <p:sp>
        <p:nvSpPr>
          <p:cNvPr id="89896" name="テキスト ボックス 89895">
            <a:extLst>
              <a:ext uri="{FF2B5EF4-FFF2-40B4-BE49-F238E27FC236}">
                <a16:creationId xmlns:a16="http://schemas.microsoft.com/office/drawing/2014/main" id="{5DED43E5-E780-F88E-82CA-84873BFA4EBA}"/>
              </a:ext>
            </a:extLst>
          </p:cNvPr>
          <p:cNvSpPr txBox="1"/>
          <p:nvPr/>
        </p:nvSpPr>
        <p:spPr>
          <a:xfrm>
            <a:off x="941371" y="2410826"/>
            <a:ext cx="3558622" cy="200055"/>
          </a:xfrm>
          <a:prstGeom prst="rect">
            <a:avLst/>
          </a:prstGeom>
          <a:noFill/>
        </p:spPr>
        <p:txBody>
          <a:bodyPr wrap="square" rtlCol="0">
            <a:spAutoFit/>
          </a:bodyPr>
          <a:lstStyle/>
          <a:p>
            <a:r>
              <a:rPr kumimoji="1" lang="ja-JP" altLang="en-US" sz="700" dirty="0">
                <a:effectLst/>
              </a:rPr>
              <a:t>めい　　　　　　　　　　　　　　　　　　　　　　　　　　　　　　　　　　　　ちゅう　い　　　　 　ひつ   よう</a:t>
            </a:r>
            <a:endParaRPr kumimoji="1" lang="en-US" altLang="ja-JP" sz="700" dirty="0">
              <a:effectLst/>
            </a:endParaRPr>
          </a:p>
        </p:txBody>
      </p:sp>
      <p:sp>
        <p:nvSpPr>
          <p:cNvPr id="89897" name="テキスト ボックス 89896">
            <a:extLst>
              <a:ext uri="{FF2B5EF4-FFF2-40B4-BE49-F238E27FC236}">
                <a16:creationId xmlns:a16="http://schemas.microsoft.com/office/drawing/2014/main" id="{A3AA4E8A-3E84-80EC-FD7C-54F8BEB70525}"/>
              </a:ext>
            </a:extLst>
          </p:cNvPr>
          <p:cNvSpPr txBox="1"/>
          <p:nvPr/>
        </p:nvSpPr>
        <p:spPr>
          <a:xfrm>
            <a:off x="1164575" y="3230123"/>
            <a:ext cx="4487546" cy="200055"/>
          </a:xfrm>
          <a:prstGeom prst="rect">
            <a:avLst/>
          </a:prstGeom>
          <a:noFill/>
        </p:spPr>
        <p:txBody>
          <a:bodyPr wrap="square" rtlCol="0">
            <a:spAutoFit/>
          </a:bodyPr>
          <a:lstStyle/>
          <a:p>
            <a:r>
              <a:rPr kumimoji="1" lang="ja-JP" altLang="en-US" sz="700" dirty="0">
                <a:effectLst/>
              </a:rPr>
              <a:t>ぜん  こく     か                                  じ    かん     し    てい    か                     きん    む      ば     しょ            きん</a:t>
            </a:r>
          </a:p>
        </p:txBody>
      </p:sp>
      <p:sp>
        <p:nvSpPr>
          <p:cNvPr id="89898" name="テキスト ボックス 89897">
            <a:extLst>
              <a:ext uri="{FF2B5EF4-FFF2-40B4-BE49-F238E27FC236}">
                <a16:creationId xmlns:a16="http://schemas.microsoft.com/office/drawing/2014/main" id="{56B6A67A-3817-BB2B-E6B3-9256670B2C7C}"/>
              </a:ext>
            </a:extLst>
          </p:cNvPr>
          <p:cNvSpPr txBox="1"/>
          <p:nvPr/>
        </p:nvSpPr>
        <p:spPr>
          <a:xfrm>
            <a:off x="1043608" y="3522829"/>
            <a:ext cx="4698399" cy="200055"/>
          </a:xfrm>
          <a:prstGeom prst="rect">
            <a:avLst/>
          </a:prstGeom>
          <a:noFill/>
        </p:spPr>
        <p:txBody>
          <a:bodyPr wrap="square" rtlCol="0">
            <a:spAutoFit/>
          </a:bodyPr>
          <a:lstStyle/>
          <a:p>
            <a:r>
              <a:rPr kumimoji="1" lang="ja-JP" altLang="en-US" sz="700" dirty="0">
                <a:effectLst/>
              </a:rPr>
              <a:t> む      じ     かん             ご    じつ   れん   らく                              また　　　　　　　　　　　　　　　　　　　　　ふ　　めい</a:t>
            </a:r>
          </a:p>
        </p:txBody>
      </p:sp>
      <p:sp>
        <p:nvSpPr>
          <p:cNvPr id="89899" name="テキスト ボックス 89898">
            <a:extLst>
              <a:ext uri="{FF2B5EF4-FFF2-40B4-BE49-F238E27FC236}">
                <a16:creationId xmlns:a16="http://schemas.microsoft.com/office/drawing/2014/main" id="{27E7FF1C-E1CE-81B2-29AB-424B7AA0C6F7}"/>
              </a:ext>
            </a:extLst>
          </p:cNvPr>
          <p:cNvSpPr txBox="1"/>
          <p:nvPr/>
        </p:nvSpPr>
        <p:spPr>
          <a:xfrm>
            <a:off x="1043609" y="3798026"/>
            <a:ext cx="1584176" cy="200055"/>
          </a:xfrm>
          <a:prstGeom prst="rect">
            <a:avLst/>
          </a:prstGeom>
          <a:noFill/>
        </p:spPr>
        <p:txBody>
          <a:bodyPr wrap="square" rtlCol="0">
            <a:spAutoFit/>
          </a:bodyPr>
          <a:lstStyle/>
          <a:p>
            <a:r>
              <a:rPr kumimoji="1" lang="ja-JP" altLang="en-US" sz="700" dirty="0">
                <a:effectLst/>
              </a:rPr>
              <a:t>  ぼ   しゅう                   ちゅう   い</a:t>
            </a:r>
          </a:p>
        </p:txBody>
      </p:sp>
      <p:sp>
        <p:nvSpPr>
          <p:cNvPr id="89900" name="テキスト ボックス 89899">
            <a:extLst>
              <a:ext uri="{FF2B5EF4-FFF2-40B4-BE49-F238E27FC236}">
                <a16:creationId xmlns:a16="http://schemas.microsoft.com/office/drawing/2014/main" id="{29674578-8B5B-E66B-2850-652DE1C389CB}"/>
              </a:ext>
            </a:extLst>
          </p:cNvPr>
          <p:cNvSpPr txBox="1"/>
          <p:nvPr/>
        </p:nvSpPr>
        <p:spPr>
          <a:xfrm>
            <a:off x="1187883" y="4644771"/>
            <a:ext cx="3569912" cy="200055"/>
          </a:xfrm>
          <a:prstGeom prst="rect">
            <a:avLst/>
          </a:prstGeom>
          <a:noFill/>
        </p:spPr>
        <p:txBody>
          <a:bodyPr wrap="square" rtlCol="0">
            <a:spAutoFit/>
          </a:bodyPr>
          <a:lstStyle/>
          <a:p>
            <a:r>
              <a:rPr kumimoji="1" lang="ja-JP" altLang="en-US" sz="700" dirty="0">
                <a:effectLst/>
              </a:rPr>
              <a:t>さい   てい                    えん    ほ   しょう                      ほう しゅう                            えん</a:t>
            </a:r>
          </a:p>
        </p:txBody>
      </p:sp>
      <p:sp>
        <p:nvSpPr>
          <p:cNvPr id="89901" name="テキスト ボックス 89900">
            <a:extLst>
              <a:ext uri="{FF2B5EF4-FFF2-40B4-BE49-F238E27FC236}">
                <a16:creationId xmlns:a16="http://schemas.microsoft.com/office/drawing/2014/main" id="{85525437-D653-74A6-14BE-677BD59879BB}"/>
              </a:ext>
            </a:extLst>
          </p:cNvPr>
          <p:cNvSpPr txBox="1"/>
          <p:nvPr/>
        </p:nvSpPr>
        <p:spPr>
          <a:xfrm>
            <a:off x="1308018" y="4931283"/>
            <a:ext cx="4459907" cy="200055"/>
          </a:xfrm>
          <a:prstGeom prst="rect">
            <a:avLst/>
          </a:prstGeom>
          <a:noFill/>
        </p:spPr>
        <p:txBody>
          <a:bodyPr wrap="square" rtlCol="0">
            <a:spAutoFit/>
          </a:bodyPr>
          <a:lstStyle/>
          <a:p>
            <a:r>
              <a:rPr kumimoji="1" lang="ja-JP" altLang="en-US" sz="700" dirty="0">
                <a:effectLst/>
              </a:rPr>
              <a:t> じ   きゅう           にっ  きゅう                                       き   じゅん                            ほう  しゅう             か</a:t>
            </a:r>
          </a:p>
        </p:txBody>
      </p:sp>
      <p:sp>
        <p:nvSpPr>
          <p:cNvPr id="89902" name="テキスト ボックス 89901">
            <a:extLst>
              <a:ext uri="{FF2B5EF4-FFF2-40B4-BE49-F238E27FC236}">
                <a16:creationId xmlns:a16="http://schemas.microsoft.com/office/drawing/2014/main" id="{2CE9E77E-1717-DDBB-6038-CF8B6A28FAB4}"/>
              </a:ext>
            </a:extLst>
          </p:cNvPr>
          <p:cNvSpPr txBox="1"/>
          <p:nvPr/>
        </p:nvSpPr>
        <p:spPr>
          <a:xfrm>
            <a:off x="2195736" y="5217795"/>
            <a:ext cx="2736304" cy="200055"/>
          </a:xfrm>
          <a:prstGeom prst="rect">
            <a:avLst/>
          </a:prstGeom>
          <a:noFill/>
        </p:spPr>
        <p:txBody>
          <a:bodyPr wrap="square" rtlCol="0">
            <a:spAutoFit/>
          </a:bodyPr>
          <a:lstStyle/>
          <a:p>
            <a:r>
              <a:rPr kumimoji="1" lang="ja-JP" altLang="en-US" sz="700" dirty="0">
                <a:effectLst/>
              </a:rPr>
              <a:t> ぼ    しゅう                                                                   し    ごと</a:t>
            </a:r>
          </a:p>
        </p:txBody>
      </p:sp>
      <p:sp>
        <p:nvSpPr>
          <p:cNvPr id="89903" name="テキスト ボックス 89902">
            <a:extLst>
              <a:ext uri="{FF2B5EF4-FFF2-40B4-BE49-F238E27FC236}">
                <a16:creationId xmlns:a16="http://schemas.microsoft.com/office/drawing/2014/main" id="{7B76B17C-EF29-B824-D686-F85024B35D61}"/>
              </a:ext>
            </a:extLst>
          </p:cNvPr>
          <p:cNvSpPr txBox="1"/>
          <p:nvPr/>
        </p:nvSpPr>
        <p:spPr>
          <a:xfrm>
            <a:off x="1763688" y="5474700"/>
            <a:ext cx="3292260" cy="200055"/>
          </a:xfrm>
          <a:prstGeom prst="rect">
            <a:avLst/>
          </a:prstGeom>
          <a:noFill/>
        </p:spPr>
        <p:txBody>
          <a:bodyPr wrap="square" rtlCol="0">
            <a:spAutoFit/>
          </a:bodyPr>
          <a:lstStyle/>
          <a:p>
            <a:r>
              <a:rPr kumimoji="1" lang="ja-JP" altLang="en-US" sz="700" dirty="0"/>
              <a:t>わ　　　　　　　　　　　　　　　　　　</a:t>
            </a:r>
            <a:r>
              <a:rPr kumimoji="1" lang="ja-JP" altLang="en-US" sz="700" dirty="0">
                <a:effectLst/>
              </a:rPr>
              <a:t> ば　 あい　　　　　おお　　　　　　　　　　　　ちゅう　い</a:t>
            </a:r>
          </a:p>
        </p:txBody>
      </p:sp>
      <p:sp>
        <p:nvSpPr>
          <p:cNvPr id="89904" name="テキスト ボックス 89903">
            <a:extLst>
              <a:ext uri="{FF2B5EF4-FFF2-40B4-BE49-F238E27FC236}">
                <a16:creationId xmlns:a16="http://schemas.microsoft.com/office/drawing/2014/main" id="{2E0A4589-03A9-61D2-A63B-0E211A87BF1B}"/>
              </a:ext>
            </a:extLst>
          </p:cNvPr>
          <p:cNvSpPr txBox="1"/>
          <p:nvPr/>
        </p:nvSpPr>
        <p:spPr>
          <a:xfrm>
            <a:off x="539552" y="-80092"/>
            <a:ext cx="5517108" cy="276999"/>
          </a:xfrm>
          <a:prstGeom prst="rect">
            <a:avLst/>
          </a:prstGeom>
          <a:noFill/>
        </p:spPr>
        <p:txBody>
          <a:bodyPr wrap="square" rtlCol="0">
            <a:spAutoFit/>
          </a:bodyPr>
          <a:lstStyle/>
          <a:p>
            <a:r>
              <a:rPr kumimoji="1" lang="ja-JP" altLang="en-US" sz="1200" dirty="0">
                <a:solidFill>
                  <a:schemeClr val="bg1"/>
                </a:solidFill>
              </a:rPr>
              <a:t> やみ                                           ぼ     しゅう                  み      やぶ</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③闇バイト募集を見破るポイント</a:t>
              </a:r>
            </a:p>
          </p:txBody>
        </p:sp>
      </p:grpSp>
      <p:sp>
        <p:nvSpPr>
          <p:cNvPr id="16" name="テキスト ボックス 4"/>
          <p:cNvSpPr>
            <a:spLocks noChangeArrowheads="1"/>
          </p:cNvSpPr>
          <p:nvPr/>
        </p:nvSpPr>
        <p:spPr bwMode="auto">
          <a:xfrm>
            <a:off x="138182" y="920404"/>
            <a:ext cx="5661790" cy="5272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533400" indent="-533400" eaLnBrk="1" hangingPunct="1">
              <a:spcBef>
                <a:spcPts val="600"/>
              </a:spcBef>
              <a:spcAft>
                <a:spcPts val="0"/>
              </a:spcAft>
              <a:buSzPct val="100000"/>
              <a:defRPr/>
            </a:pPr>
            <a:r>
              <a:rPr lang="ja-JP" altLang="en-US"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　安心感や特別感を与える</a:t>
            </a:r>
            <a:endParaRPr lang="en-US" altLang="ja-JP"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・違法ではないことを強調</a:t>
            </a:r>
            <a:endParaRPr lang="en-US" altLang="ja-JP"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「ホワイト案件」「ホワイトな仕事」などの「合法である」「犯罪ではない」「安全である」ことを強調する言葉に注意してください。</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1168400" indent="-11684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・倍率が高い仕事を強調</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03275" indent="-803275" eaLnBrk="1" hangingPunct="1">
              <a:lnSpc>
                <a:spcPts val="216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「応募者多数」などすぐに応募しないと定員が埋まってしまうように思わせたり、「人気の仕事」など多くの人がやっているように思わせるような言葉にも注意しましょう。</a:t>
            </a:r>
          </a:p>
          <a:p>
            <a:pPr marL="1168400" indent="-11684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・特別な仕事を強調</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「あなたにだけ」「今だけ」など特別な仕事であるかのように装う言葉にも注意が必要です。</a:t>
            </a:r>
          </a:p>
        </p:txBody>
      </p:sp>
      <p:grpSp>
        <p:nvGrpSpPr>
          <p:cNvPr id="2" name="グループ化 1">
            <a:extLst>
              <a:ext uri="{FF2B5EF4-FFF2-40B4-BE49-F238E27FC236}">
                <a16:creationId xmlns:a16="http://schemas.microsoft.com/office/drawing/2014/main" id="{424B881B-796B-5C0C-1620-C7D577A3DAE3}"/>
              </a:ext>
            </a:extLst>
          </p:cNvPr>
          <p:cNvGrpSpPr/>
          <p:nvPr/>
        </p:nvGrpSpPr>
        <p:grpSpPr>
          <a:xfrm>
            <a:off x="5354101" y="838200"/>
            <a:ext cx="4240097" cy="5474758"/>
            <a:chOff x="5354100" y="819145"/>
            <a:chExt cx="4240097" cy="5474758"/>
          </a:xfrm>
        </p:grpSpPr>
        <p:grpSp>
          <p:nvGrpSpPr>
            <p:cNvPr id="3" name="グループ化 2">
              <a:extLst>
                <a:ext uri="{FF2B5EF4-FFF2-40B4-BE49-F238E27FC236}">
                  <a16:creationId xmlns:a16="http://schemas.microsoft.com/office/drawing/2014/main" id="{95F56EED-933D-B151-029B-9F535B156094}"/>
                </a:ext>
              </a:extLst>
            </p:cNvPr>
            <p:cNvGrpSpPr/>
            <p:nvPr/>
          </p:nvGrpSpPr>
          <p:grpSpPr>
            <a:xfrm>
              <a:off x="5354100" y="819145"/>
              <a:ext cx="4240097" cy="5474758"/>
              <a:chOff x="5354100" y="819145"/>
              <a:chExt cx="4240097" cy="5474758"/>
            </a:xfrm>
          </p:grpSpPr>
          <p:grpSp>
            <p:nvGrpSpPr>
              <p:cNvPr id="5" name="グループ化 4">
                <a:extLst>
                  <a:ext uri="{FF2B5EF4-FFF2-40B4-BE49-F238E27FC236}">
                    <a16:creationId xmlns:a16="http://schemas.microsoft.com/office/drawing/2014/main" id="{70726263-6B5E-1A48-DC60-7CF547B7B887}"/>
                  </a:ext>
                </a:extLst>
              </p:cNvPr>
              <p:cNvGrpSpPr/>
              <p:nvPr/>
            </p:nvGrpSpPr>
            <p:grpSpPr>
              <a:xfrm>
                <a:off x="5354100" y="819145"/>
                <a:ext cx="4240097" cy="5474758"/>
                <a:chOff x="5320697" y="1139543"/>
                <a:chExt cx="4240097" cy="5474758"/>
              </a:xfrm>
            </p:grpSpPr>
            <p:grpSp>
              <p:nvGrpSpPr>
                <p:cNvPr id="26" name="グループ化 25">
                  <a:extLst>
                    <a:ext uri="{FF2B5EF4-FFF2-40B4-BE49-F238E27FC236}">
                      <a16:creationId xmlns:a16="http://schemas.microsoft.com/office/drawing/2014/main" id="{AD06ACE4-416E-5263-C388-0DD610C658EF}"/>
                    </a:ext>
                  </a:extLst>
                </p:cNvPr>
                <p:cNvGrpSpPr/>
                <p:nvPr/>
              </p:nvGrpSpPr>
              <p:grpSpPr>
                <a:xfrm>
                  <a:off x="5320697" y="1139543"/>
                  <a:ext cx="4240097" cy="5474758"/>
                  <a:chOff x="5320697" y="868257"/>
                  <a:chExt cx="4240097" cy="5474758"/>
                </a:xfrm>
              </p:grpSpPr>
              <p:pic>
                <p:nvPicPr>
                  <p:cNvPr id="89888" name="図 89887">
                    <a:extLst>
                      <a:ext uri="{FF2B5EF4-FFF2-40B4-BE49-F238E27FC236}">
                        <a16:creationId xmlns:a16="http://schemas.microsoft.com/office/drawing/2014/main" id="{E8199094-145E-4AE9-9D1B-3E3ADC2C97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89889" name="正方形/長方形 89888">
                    <a:extLst>
                      <a:ext uri="{FF2B5EF4-FFF2-40B4-BE49-F238E27FC236}">
                        <a16:creationId xmlns:a16="http://schemas.microsoft.com/office/drawing/2014/main" id="{60455061-E868-8E19-8B7D-EBAA1434227B}"/>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27" name="テキスト ボックス 26">
                  <a:extLst>
                    <a:ext uri="{FF2B5EF4-FFF2-40B4-BE49-F238E27FC236}">
                      <a16:creationId xmlns:a16="http://schemas.microsoft.com/office/drawing/2014/main" id="{68F545F0-6F21-CE96-EBF7-4530A88E7F18}"/>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28" name="テキスト ボックス 27">
                  <a:extLst>
                    <a:ext uri="{FF2B5EF4-FFF2-40B4-BE49-F238E27FC236}">
                      <a16:creationId xmlns:a16="http://schemas.microsoft.com/office/drawing/2014/main" id="{A8D6408A-932D-CF88-1780-A121A6B7C7A4}"/>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rgbClr val="FF0000"/>
                      </a:solidFill>
                    </a:rPr>
                    <a:t>ホワイト案件</a:t>
                  </a:r>
                  <a:r>
                    <a:rPr kumimoji="1" lang="ja-JP" altLang="en-US" b="1" dirty="0">
                      <a:solidFill>
                        <a:schemeClr val="tx1"/>
                      </a:solidFill>
                    </a:rPr>
                    <a:t>♪</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rgbClr val="FF0000"/>
                      </a:solidFill>
                    </a:rPr>
                    <a:t>希望者多数</a:t>
                  </a:r>
                  <a:r>
                    <a:rPr kumimoji="1" lang="ja-JP" altLang="en-US" sz="1800" b="1" dirty="0">
                      <a:solidFill>
                        <a:schemeClr val="tx1"/>
                      </a:solidFill>
                    </a:rPr>
                    <a:t>！</a:t>
                  </a:r>
                  <a:r>
                    <a:rPr kumimoji="1" lang="ja-JP" altLang="en-US" sz="1800" b="1" dirty="0">
                      <a:solidFill>
                        <a:srgbClr val="FF0000"/>
                      </a:solidFill>
                    </a:rPr>
                    <a:t>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chemeClr val="tx1"/>
                      </a:solidFill>
                    </a:rPr>
                    <a:t>連絡はＤＭで♪</a:t>
                  </a:r>
                  <a:endParaRPr kumimoji="1" lang="en-US" altLang="ja-JP" sz="1800" b="1" dirty="0">
                    <a:solidFill>
                      <a:schemeClr val="tx1"/>
                    </a:solidFill>
                  </a:endParaRPr>
                </a:p>
                <a:p>
                  <a:endParaRPr kumimoji="1" lang="en-US" altLang="ja-JP" sz="900" b="1" dirty="0">
                    <a:solidFill>
                      <a:schemeClr val="tx1"/>
                    </a:solidFill>
                  </a:endParaRPr>
                </a:p>
              </p:txBody>
            </p:sp>
            <p:sp>
              <p:nvSpPr>
                <p:cNvPr id="29" name="楕円 28">
                  <a:extLst>
                    <a:ext uri="{FF2B5EF4-FFF2-40B4-BE49-F238E27FC236}">
                      <a16:creationId xmlns:a16="http://schemas.microsoft.com/office/drawing/2014/main" id="{BE74263E-CE10-B2DD-4A1A-CE71C962ED91}"/>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B2A4AEF8-FD45-26A9-6EC8-2C15F8506DFE}"/>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31" name="テキスト ボックス 30">
                  <a:extLst>
                    <a:ext uri="{FF2B5EF4-FFF2-40B4-BE49-F238E27FC236}">
                      <a16:creationId xmlns:a16="http://schemas.microsoft.com/office/drawing/2014/main" id="{D39786E3-3955-A7A0-5481-789E595BD254}"/>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
            <p:nvSpPr>
              <p:cNvPr id="6" name="テキスト ボックス 5">
                <a:extLst>
                  <a:ext uri="{FF2B5EF4-FFF2-40B4-BE49-F238E27FC236}">
                    <a16:creationId xmlns:a16="http://schemas.microsoft.com/office/drawing/2014/main" id="{9D73785E-5597-51DE-52A2-AAD555E42A6F}"/>
                  </a:ext>
                </a:extLst>
              </p:cNvPr>
              <p:cNvSpPr txBox="1"/>
              <p:nvPr/>
            </p:nvSpPr>
            <p:spPr>
              <a:xfrm>
                <a:off x="7575708" y="1193545"/>
                <a:ext cx="670954" cy="215444"/>
              </a:xfrm>
              <a:prstGeom prst="rect">
                <a:avLst/>
              </a:prstGeom>
              <a:noFill/>
            </p:spPr>
            <p:txBody>
              <a:bodyPr wrap="square" rtlCol="0">
                <a:spAutoFit/>
              </a:bodyPr>
              <a:lstStyle/>
              <a:p>
                <a:r>
                  <a:rPr kumimoji="1" lang="ja-JP" altLang="en-US" sz="800" dirty="0"/>
                  <a:t>  ぼ  しゅう</a:t>
                </a:r>
              </a:p>
            </p:txBody>
          </p:sp>
          <p:sp>
            <p:nvSpPr>
              <p:cNvPr id="7" name="テキスト ボックス 6">
                <a:extLst>
                  <a:ext uri="{FF2B5EF4-FFF2-40B4-BE49-F238E27FC236}">
                    <a16:creationId xmlns:a16="http://schemas.microsoft.com/office/drawing/2014/main" id="{9108D877-13C7-DA8B-FEDD-B174388FA518}"/>
                  </a:ext>
                </a:extLst>
              </p:cNvPr>
              <p:cNvSpPr txBox="1"/>
              <p:nvPr/>
            </p:nvSpPr>
            <p:spPr>
              <a:xfrm>
                <a:off x="5997176" y="1861629"/>
                <a:ext cx="2249486" cy="215444"/>
              </a:xfrm>
              <a:prstGeom prst="rect">
                <a:avLst/>
              </a:prstGeom>
              <a:noFill/>
            </p:spPr>
            <p:txBody>
              <a:bodyPr wrap="square" rtlCol="0">
                <a:spAutoFit/>
              </a:bodyPr>
              <a:lstStyle/>
              <a:p>
                <a:r>
                  <a:rPr kumimoji="1" lang="ja-JP" altLang="en-US" sz="800" dirty="0"/>
                  <a:t>  に    もつ          う　　　　　 と　　　　　　　 はこ</a:t>
                </a:r>
              </a:p>
            </p:txBody>
          </p:sp>
          <p:sp>
            <p:nvSpPr>
              <p:cNvPr id="8" name="テキスト ボックス 7">
                <a:extLst>
                  <a:ext uri="{FF2B5EF4-FFF2-40B4-BE49-F238E27FC236}">
                    <a16:creationId xmlns:a16="http://schemas.microsoft.com/office/drawing/2014/main" id="{46880AFD-DC45-86D7-6605-BEECC76D8E2F}"/>
                  </a:ext>
                </a:extLst>
              </p:cNvPr>
              <p:cNvSpPr txBox="1"/>
              <p:nvPr/>
            </p:nvSpPr>
            <p:spPr>
              <a:xfrm>
                <a:off x="5992620" y="2276338"/>
                <a:ext cx="2249486" cy="215444"/>
              </a:xfrm>
              <a:prstGeom prst="rect">
                <a:avLst/>
              </a:prstGeom>
              <a:noFill/>
            </p:spPr>
            <p:txBody>
              <a:bodyPr wrap="square" rtlCol="0">
                <a:spAutoFit/>
              </a:bodyPr>
              <a:lstStyle/>
              <a:p>
                <a:r>
                  <a:rPr kumimoji="1" lang="ja-JP" altLang="en-US" sz="800" dirty="0"/>
                  <a:t>  にち  じ          ば　 しょ　　　　 　し　てい　か</a:t>
                </a:r>
              </a:p>
            </p:txBody>
          </p:sp>
          <p:sp>
            <p:nvSpPr>
              <p:cNvPr id="9" name="テキスト ボックス 8">
                <a:extLst>
                  <a:ext uri="{FF2B5EF4-FFF2-40B4-BE49-F238E27FC236}">
                    <a16:creationId xmlns:a16="http://schemas.microsoft.com/office/drawing/2014/main" id="{5792606C-5E75-58E2-E7DB-BCBFADA96CCC}"/>
                  </a:ext>
                </a:extLst>
              </p:cNvPr>
              <p:cNvSpPr txBox="1"/>
              <p:nvPr/>
            </p:nvSpPr>
            <p:spPr>
              <a:xfrm>
                <a:off x="5992620" y="2673745"/>
                <a:ext cx="2249486" cy="215444"/>
              </a:xfrm>
              <a:prstGeom prst="rect">
                <a:avLst/>
              </a:prstGeom>
              <a:noFill/>
            </p:spPr>
            <p:txBody>
              <a:bodyPr wrap="square" rtlCol="0">
                <a:spAutoFit/>
              </a:bodyPr>
              <a:lstStyle/>
              <a:p>
                <a:r>
                  <a:rPr kumimoji="1" lang="ja-JP" altLang="en-US" sz="800" dirty="0"/>
                  <a:t>  たん　じ　かん         こう  しゅうにゅう</a:t>
                </a:r>
              </a:p>
            </p:txBody>
          </p:sp>
          <p:sp>
            <p:nvSpPr>
              <p:cNvPr id="10" name="テキスト ボックス 9">
                <a:extLst>
                  <a:ext uri="{FF2B5EF4-FFF2-40B4-BE49-F238E27FC236}">
                    <a16:creationId xmlns:a16="http://schemas.microsoft.com/office/drawing/2014/main" id="{A665AD20-FA51-386E-683B-845E489B580E}"/>
                  </a:ext>
                </a:extLst>
              </p:cNvPr>
              <p:cNvSpPr txBox="1"/>
              <p:nvPr/>
            </p:nvSpPr>
            <p:spPr>
              <a:xfrm>
                <a:off x="5970367" y="3079325"/>
                <a:ext cx="2249486" cy="215444"/>
              </a:xfrm>
              <a:prstGeom prst="rect">
                <a:avLst/>
              </a:prstGeom>
              <a:noFill/>
            </p:spPr>
            <p:txBody>
              <a:bodyPr wrap="square" rtlCol="0">
                <a:spAutoFit/>
              </a:bodyPr>
              <a:lstStyle/>
              <a:p>
                <a:r>
                  <a:rPr kumimoji="1" lang="ja-JP" altLang="en-US" sz="800" dirty="0"/>
                  <a:t>  さい  てい      まん　えん　し　きゅう</a:t>
                </a:r>
                <a:endParaRPr kumimoji="1" lang="en-US" altLang="ja-JP" sz="800" dirty="0"/>
              </a:p>
            </p:txBody>
          </p:sp>
          <p:sp>
            <p:nvSpPr>
              <p:cNvPr id="21" name="テキスト ボックス 20">
                <a:extLst>
                  <a:ext uri="{FF2B5EF4-FFF2-40B4-BE49-F238E27FC236}">
                    <a16:creationId xmlns:a16="http://schemas.microsoft.com/office/drawing/2014/main" id="{346224ED-B854-ACEE-BAD8-E9ED4F011824}"/>
                  </a:ext>
                </a:extLst>
              </p:cNvPr>
              <p:cNvSpPr txBox="1"/>
              <p:nvPr/>
            </p:nvSpPr>
            <p:spPr>
              <a:xfrm>
                <a:off x="6737183" y="3500398"/>
                <a:ext cx="715137" cy="215444"/>
              </a:xfrm>
              <a:prstGeom prst="rect">
                <a:avLst/>
              </a:prstGeom>
              <a:noFill/>
            </p:spPr>
            <p:txBody>
              <a:bodyPr wrap="square" rtlCol="0">
                <a:spAutoFit/>
              </a:bodyPr>
              <a:lstStyle/>
              <a:p>
                <a:r>
                  <a:rPr kumimoji="1" lang="ja-JP" altLang="en-US" sz="800" dirty="0">
                    <a:solidFill>
                      <a:srgbClr val="FF0000"/>
                    </a:solidFill>
                  </a:rPr>
                  <a:t>　あん けん</a:t>
                </a:r>
                <a:endParaRPr kumimoji="1" lang="en-US" altLang="ja-JP" sz="800" dirty="0">
                  <a:solidFill>
                    <a:srgbClr val="FF0000"/>
                  </a:solidFill>
                </a:endParaRPr>
              </a:p>
            </p:txBody>
          </p:sp>
          <p:sp>
            <p:nvSpPr>
              <p:cNvPr id="22" name="テキスト ボックス 21">
                <a:extLst>
                  <a:ext uri="{FF2B5EF4-FFF2-40B4-BE49-F238E27FC236}">
                    <a16:creationId xmlns:a16="http://schemas.microsoft.com/office/drawing/2014/main" id="{311CFC60-CF50-B2F8-78F9-2990A3AF4C0A}"/>
                  </a:ext>
                </a:extLst>
              </p:cNvPr>
              <p:cNvSpPr txBox="1"/>
              <p:nvPr/>
            </p:nvSpPr>
            <p:spPr>
              <a:xfrm>
                <a:off x="5963856" y="3885024"/>
                <a:ext cx="1416456" cy="215444"/>
              </a:xfrm>
              <a:prstGeom prst="rect">
                <a:avLst/>
              </a:prstGeom>
              <a:noFill/>
            </p:spPr>
            <p:txBody>
              <a:bodyPr wrap="square" rtlCol="0">
                <a:spAutoFit/>
              </a:bodyPr>
              <a:lstStyle/>
              <a:p>
                <a:r>
                  <a:rPr kumimoji="1" lang="ja-JP" altLang="en-US" sz="800" dirty="0">
                    <a:solidFill>
                      <a:srgbClr val="FF0000"/>
                    </a:solidFill>
                  </a:rPr>
                  <a:t>    き   ぼう   しゃ   た   すう</a:t>
                </a:r>
                <a:endParaRPr kumimoji="1" lang="en-US" altLang="ja-JP" sz="800" dirty="0">
                  <a:solidFill>
                    <a:srgbClr val="FF0000"/>
                  </a:solidFill>
                </a:endParaRPr>
              </a:p>
            </p:txBody>
          </p:sp>
          <p:sp>
            <p:nvSpPr>
              <p:cNvPr id="23" name="テキスト ボックス 22">
                <a:extLst>
                  <a:ext uri="{FF2B5EF4-FFF2-40B4-BE49-F238E27FC236}">
                    <a16:creationId xmlns:a16="http://schemas.microsoft.com/office/drawing/2014/main" id="{4AE723E0-8977-3B51-ED31-4190A66EFBF9}"/>
                  </a:ext>
                </a:extLst>
              </p:cNvPr>
              <p:cNvSpPr txBox="1"/>
              <p:nvPr/>
            </p:nvSpPr>
            <p:spPr>
              <a:xfrm>
                <a:off x="7281840" y="3891441"/>
                <a:ext cx="1416456" cy="215444"/>
              </a:xfrm>
              <a:prstGeom prst="rect">
                <a:avLst/>
              </a:prstGeom>
              <a:noFill/>
            </p:spPr>
            <p:txBody>
              <a:bodyPr wrap="square" rtlCol="0">
                <a:spAutoFit/>
              </a:bodyPr>
              <a:lstStyle/>
              <a:p>
                <a:r>
                  <a:rPr kumimoji="1" lang="ja-JP" altLang="en-US" sz="800" dirty="0">
                    <a:solidFill>
                      <a:srgbClr val="FF0000"/>
                    </a:solidFill>
                  </a:rPr>
                  <a:t>    はや  　　　もの　が</a:t>
                </a:r>
                <a:endParaRPr kumimoji="1" lang="en-US" altLang="ja-JP" sz="800" dirty="0">
                  <a:solidFill>
                    <a:srgbClr val="FF0000"/>
                  </a:solidFill>
                </a:endParaRPr>
              </a:p>
            </p:txBody>
          </p:sp>
          <p:sp>
            <p:nvSpPr>
              <p:cNvPr id="24" name="テキスト ボックス 23">
                <a:extLst>
                  <a:ext uri="{FF2B5EF4-FFF2-40B4-BE49-F238E27FC236}">
                    <a16:creationId xmlns:a16="http://schemas.microsoft.com/office/drawing/2014/main" id="{5BED6A5B-CADB-E357-EB6C-C33EB56223FB}"/>
                  </a:ext>
                </a:extLst>
              </p:cNvPr>
              <p:cNvSpPr txBox="1"/>
              <p:nvPr/>
            </p:nvSpPr>
            <p:spPr>
              <a:xfrm>
                <a:off x="6941864" y="4894682"/>
                <a:ext cx="1793198" cy="184666"/>
              </a:xfrm>
              <a:prstGeom prst="rect">
                <a:avLst/>
              </a:prstGeom>
              <a:noFill/>
            </p:spPr>
            <p:txBody>
              <a:bodyPr wrap="square" rtlCol="0">
                <a:spAutoFit/>
              </a:bodyPr>
              <a:lstStyle/>
              <a:p>
                <a:r>
                  <a:rPr kumimoji="1" lang="ja-JP" altLang="en-US" sz="600" dirty="0"/>
                  <a:t>こうしゅうにゅう　　　　　　　かね　　　 たん  じ　かん</a:t>
                </a:r>
                <a:endParaRPr kumimoji="1" lang="en-US" altLang="ja-JP" sz="600" dirty="0"/>
              </a:p>
            </p:txBody>
          </p:sp>
          <p:sp>
            <p:nvSpPr>
              <p:cNvPr id="25" name="テキスト ボックス 24">
                <a:extLst>
                  <a:ext uri="{FF2B5EF4-FFF2-40B4-BE49-F238E27FC236}">
                    <a16:creationId xmlns:a16="http://schemas.microsoft.com/office/drawing/2014/main" id="{A7F56617-AE66-1147-1A26-D78B7BC18ED0}"/>
                  </a:ext>
                </a:extLst>
              </p:cNvPr>
              <p:cNvSpPr txBox="1"/>
              <p:nvPr/>
            </p:nvSpPr>
            <p:spPr>
              <a:xfrm>
                <a:off x="5997176" y="4312514"/>
                <a:ext cx="1416456" cy="215444"/>
              </a:xfrm>
              <a:prstGeom prst="rect">
                <a:avLst/>
              </a:prstGeom>
              <a:noFill/>
            </p:spPr>
            <p:txBody>
              <a:bodyPr wrap="square" rtlCol="0">
                <a:spAutoFit/>
              </a:bodyPr>
              <a:lstStyle/>
              <a:p>
                <a:r>
                  <a:rPr kumimoji="1" lang="ja-JP" altLang="en-US" sz="800" dirty="0"/>
                  <a:t>  れん らく</a:t>
                </a:r>
                <a:endParaRPr kumimoji="1" lang="en-US" altLang="ja-JP" sz="800" dirty="0"/>
              </a:p>
            </p:txBody>
          </p:sp>
        </p:grpSp>
        <p:sp>
          <p:nvSpPr>
            <p:cNvPr id="4" name="テキスト ボックス 3">
              <a:extLst>
                <a:ext uri="{FF2B5EF4-FFF2-40B4-BE49-F238E27FC236}">
                  <a16:creationId xmlns:a16="http://schemas.microsoft.com/office/drawing/2014/main" id="{7690FAD7-C5E9-9913-40F7-76B5ECB9DD7E}"/>
                </a:ext>
              </a:extLst>
            </p:cNvPr>
            <p:cNvSpPr txBox="1"/>
            <p:nvPr/>
          </p:nvSpPr>
          <p:spPr>
            <a:xfrm>
              <a:off x="6056659" y="5448969"/>
              <a:ext cx="2861649" cy="184666"/>
            </a:xfrm>
            <a:prstGeom prst="rect">
              <a:avLst/>
            </a:prstGeom>
            <a:noFill/>
          </p:spPr>
          <p:txBody>
            <a:bodyPr wrap="square" rtlCol="0">
              <a:spAutoFit/>
            </a:bodyPr>
            <a:lstStyle/>
            <a:p>
              <a:r>
                <a:rPr kumimoji="1" lang="ja-JP" altLang="en-US" sz="600" dirty="0"/>
                <a:t>ご　 ご　　　　　　　　　　　　　　　　　　ねん　　 がつ       にち　　　　けん　　  ひょうじ　</a:t>
              </a:r>
              <a:endParaRPr kumimoji="1" lang="en-US" altLang="ja-JP" sz="600" dirty="0"/>
            </a:p>
          </p:txBody>
        </p:sp>
      </p:grpSp>
      <p:sp>
        <p:nvSpPr>
          <p:cNvPr id="89890" name="テキスト ボックス 89889">
            <a:extLst>
              <a:ext uri="{FF2B5EF4-FFF2-40B4-BE49-F238E27FC236}">
                <a16:creationId xmlns:a16="http://schemas.microsoft.com/office/drawing/2014/main" id="{51E01FD3-52BE-7396-3F19-E654588372FF}"/>
              </a:ext>
            </a:extLst>
          </p:cNvPr>
          <p:cNvSpPr txBox="1"/>
          <p:nvPr/>
        </p:nvSpPr>
        <p:spPr>
          <a:xfrm>
            <a:off x="827584" y="824998"/>
            <a:ext cx="3528392" cy="253916"/>
          </a:xfrm>
          <a:prstGeom prst="rect">
            <a:avLst/>
          </a:prstGeom>
          <a:noFill/>
        </p:spPr>
        <p:txBody>
          <a:bodyPr wrap="square" rtlCol="0">
            <a:spAutoFit/>
          </a:bodyPr>
          <a:lstStyle/>
          <a:p>
            <a:r>
              <a:rPr kumimoji="1" lang="ja-JP" altLang="en-US" sz="1050" dirty="0">
                <a:solidFill>
                  <a:srgbClr val="134263"/>
                </a:solidFill>
                <a:effectLst/>
              </a:rPr>
              <a:t>  あん   しん   かん              とく   べつ   かん            あた</a:t>
            </a:r>
          </a:p>
        </p:txBody>
      </p:sp>
      <p:sp>
        <p:nvSpPr>
          <p:cNvPr id="89891" name="テキスト ボックス 89890">
            <a:extLst>
              <a:ext uri="{FF2B5EF4-FFF2-40B4-BE49-F238E27FC236}">
                <a16:creationId xmlns:a16="http://schemas.microsoft.com/office/drawing/2014/main" id="{A83A0229-3F47-C535-DB91-DFBA0C4F5E6F}"/>
              </a:ext>
            </a:extLst>
          </p:cNvPr>
          <p:cNvSpPr txBox="1"/>
          <p:nvPr/>
        </p:nvSpPr>
        <p:spPr>
          <a:xfrm>
            <a:off x="827584" y="1318609"/>
            <a:ext cx="4240097" cy="253916"/>
          </a:xfrm>
          <a:prstGeom prst="rect">
            <a:avLst/>
          </a:prstGeom>
          <a:noFill/>
        </p:spPr>
        <p:txBody>
          <a:bodyPr wrap="square" rtlCol="0">
            <a:spAutoFit/>
          </a:bodyPr>
          <a:lstStyle/>
          <a:p>
            <a:r>
              <a:rPr kumimoji="1" lang="ja-JP" altLang="en-US" sz="1050" dirty="0">
                <a:solidFill>
                  <a:srgbClr val="FF0000"/>
                </a:solidFill>
                <a:effectLst/>
              </a:rPr>
              <a:t>     い    ほう                                                                       きょう ちょう</a:t>
            </a:r>
          </a:p>
        </p:txBody>
      </p:sp>
      <p:sp>
        <p:nvSpPr>
          <p:cNvPr id="89892" name="テキスト ボックス 89891">
            <a:extLst>
              <a:ext uri="{FF2B5EF4-FFF2-40B4-BE49-F238E27FC236}">
                <a16:creationId xmlns:a16="http://schemas.microsoft.com/office/drawing/2014/main" id="{CB92A1C6-566A-65CB-405C-F4A7917A255C}"/>
              </a:ext>
            </a:extLst>
          </p:cNvPr>
          <p:cNvSpPr txBox="1"/>
          <p:nvPr/>
        </p:nvSpPr>
        <p:spPr>
          <a:xfrm>
            <a:off x="755576" y="2746106"/>
            <a:ext cx="4240097" cy="253916"/>
          </a:xfrm>
          <a:prstGeom prst="rect">
            <a:avLst/>
          </a:prstGeom>
          <a:noFill/>
        </p:spPr>
        <p:txBody>
          <a:bodyPr wrap="square" rtlCol="0">
            <a:spAutoFit/>
          </a:bodyPr>
          <a:lstStyle/>
          <a:p>
            <a:r>
              <a:rPr kumimoji="1" lang="ja-JP" altLang="en-US" sz="1050" dirty="0">
                <a:solidFill>
                  <a:srgbClr val="FF0000"/>
                </a:solidFill>
                <a:effectLst/>
              </a:rPr>
              <a:t>    ばい   りつ             たか               し　　ごと　　　　　きょう  ちょう</a:t>
            </a:r>
          </a:p>
        </p:txBody>
      </p:sp>
      <p:sp>
        <p:nvSpPr>
          <p:cNvPr id="89893" name="テキスト ボックス 89892">
            <a:extLst>
              <a:ext uri="{FF2B5EF4-FFF2-40B4-BE49-F238E27FC236}">
                <a16:creationId xmlns:a16="http://schemas.microsoft.com/office/drawing/2014/main" id="{90585C83-F1A5-D4D3-7C31-32252506DF8C}"/>
              </a:ext>
            </a:extLst>
          </p:cNvPr>
          <p:cNvSpPr txBox="1"/>
          <p:nvPr/>
        </p:nvSpPr>
        <p:spPr>
          <a:xfrm>
            <a:off x="970794" y="4437843"/>
            <a:ext cx="3169157" cy="253916"/>
          </a:xfrm>
          <a:prstGeom prst="rect">
            <a:avLst/>
          </a:prstGeom>
          <a:noFill/>
        </p:spPr>
        <p:txBody>
          <a:bodyPr wrap="square" rtlCol="0">
            <a:spAutoFit/>
          </a:bodyPr>
          <a:lstStyle/>
          <a:p>
            <a:r>
              <a:rPr kumimoji="1" lang="ja-JP" altLang="en-US" sz="1050" dirty="0">
                <a:solidFill>
                  <a:srgbClr val="FF0000"/>
                </a:solidFill>
                <a:effectLst/>
              </a:rPr>
              <a:t>とく　べつ　　　　　　し　　ごと　　　　　　きょうちょう</a:t>
            </a:r>
          </a:p>
        </p:txBody>
      </p:sp>
      <p:sp>
        <p:nvSpPr>
          <p:cNvPr id="89894" name="テキスト ボックス 89893">
            <a:extLst>
              <a:ext uri="{FF2B5EF4-FFF2-40B4-BE49-F238E27FC236}">
                <a16:creationId xmlns:a16="http://schemas.microsoft.com/office/drawing/2014/main" id="{B569D46A-AB67-8052-C260-5333A8CB16E9}"/>
              </a:ext>
            </a:extLst>
          </p:cNvPr>
          <p:cNvSpPr txBox="1"/>
          <p:nvPr/>
        </p:nvSpPr>
        <p:spPr>
          <a:xfrm>
            <a:off x="2121221" y="1882879"/>
            <a:ext cx="2713648" cy="184666"/>
          </a:xfrm>
          <a:prstGeom prst="rect">
            <a:avLst/>
          </a:prstGeom>
          <a:noFill/>
        </p:spPr>
        <p:txBody>
          <a:bodyPr wrap="square" rtlCol="0">
            <a:spAutoFit/>
          </a:bodyPr>
          <a:lstStyle/>
          <a:p>
            <a:r>
              <a:rPr kumimoji="1" lang="ja-JP" altLang="en-US" sz="600" dirty="0">
                <a:effectLst/>
              </a:rPr>
              <a:t>あん 　 けん                                                       　　　　　　             し    　 ごと</a:t>
            </a:r>
          </a:p>
        </p:txBody>
      </p:sp>
      <p:sp>
        <p:nvSpPr>
          <p:cNvPr id="89895" name="テキスト ボックス 89894">
            <a:extLst>
              <a:ext uri="{FF2B5EF4-FFF2-40B4-BE49-F238E27FC236}">
                <a16:creationId xmlns:a16="http://schemas.microsoft.com/office/drawing/2014/main" id="{3C8096F2-B305-39C6-ADFD-5777E18CF9BA}"/>
              </a:ext>
            </a:extLst>
          </p:cNvPr>
          <p:cNvSpPr txBox="1"/>
          <p:nvPr/>
        </p:nvSpPr>
        <p:spPr>
          <a:xfrm>
            <a:off x="1316673" y="2160395"/>
            <a:ext cx="4055797" cy="184666"/>
          </a:xfrm>
          <a:prstGeom prst="rect">
            <a:avLst/>
          </a:prstGeom>
          <a:noFill/>
        </p:spPr>
        <p:txBody>
          <a:bodyPr wrap="square" rtlCol="0">
            <a:spAutoFit/>
          </a:bodyPr>
          <a:lstStyle/>
          <a:p>
            <a:r>
              <a:rPr kumimoji="1" lang="ja-JP" altLang="en-US" sz="600" dirty="0">
                <a:effectLst/>
              </a:rPr>
              <a:t>ごう 　  ほう                                             　　　　    はん    ざい                                                                       あん    ぜん</a:t>
            </a:r>
          </a:p>
        </p:txBody>
      </p:sp>
      <p:sp>
        <p:nvSpPr>
          <p:cNvPr id="89896" name="テキスト ボックス 89895">
            <a:extLst>
              <a:ext uri="{FF2B5EF4-FFF2-40B4-BE49-F238E27FC236}">
                <a16:creationId xmlns:a16="http://schemas.microsoft.com/office/drawing/2014/main" id="{22E13CA2-DB3A-C035-A1FC-40F49778F51D}"/>
              </a:ext>
            </a:extLst>
          </p:cNvPr>
          <p:cNvSpPr txBox="1"/>
          <p:nvPr/>
        </p:nvSpPr>
        <p:spPr>
          <a:xfrm>
            <a:off x="2196166" y="2448323"/>
            <a:ext cx="2360213" cy="184666"/>
          </a:xfrm>
          <a:prstGeom prst="rect">
            <a:avLst/>
          </a:prstGeom>
          <a:noFill/>
        </p:spPr>
        <p:txBody>
          <a:bodyPr wrap="square" rtlCol="0">
            <a:spAutoFit/>
          </a:bodyPr>
          <a:lstStyle/>
          <a:p>
            <a:r>
              <a:rPr kumimoji="1" lang="ja-JP" altLang="en-US" sz="600" dirty="0">
                <a:effectLst/>
              </a:rPr>
              <a:t>きょう   ちょう                          こと       ば                ちゅう    い</a:t>
            </a:r>
          </a:p>
        </p:txBody>
      </p:sp>
      <p:sp>
        <p:nvSpPr>
          <p:cNvPr id="89897" name="テキスト ボックス 89896">
            <a:extLst>
              <a:ext uri="{FF2B5EF4-FFF2-40B4-BE49-F238E27FC236}">
                <a16:creationId xmlns:a16="http://schemas.microsoft.com/office/drawing/2014/main" id="{568B3957-B822-1A42-47C3-EBA38F7DA171}"/>
              </a:ext>
            </a:extLst>
          </p:cNvPr>
          <p:cNvSpPr txBox="1"/>
          <p:nvPr/>
        </p:nvSpPr>
        <p:spPr>
          <a:xfrm>
            <a:off x="1115616" y="3268133"/>
            <a:ext cx="4511701" cy="184666"/>
          </a:xfrm>
          <a:prstGeom prst="rect">
            <a:avLst/>
          </a:prstGeom>
          <a:noFill/>
        </p:spPr>
        <p:txBody>
          <a:bodyPr wrap="square" rtlCol="0">
            <a:spAutoFit/>
          </a:bodyPr>
          <a:lstStyle/>
          <a:p>
            <a:r>
              <a:rPr kumimoji="1" lang="ja-JP" altLang="en-US" sz="600" dirty="0">
                <a:effectLst/>
              </a:rPr>
              <a:t>おう     ぼ       しゃ      た      すう                                                                        おう       ぼ                                                  てい    いん</a:t>
            </a:r>
          </a:p>
        </p:txBody>
      </p:sp>
      <p:sp>
        <p:nvSpPr>
          <p:cNvPr id="89898" name="テキスト ボックス 89897">
            <a:extLst>
              <a:ext uri="{FF2B5EF4-FFF2-40B4-BE49-F238E27FC236}">
                <a16:creationId xmlns:a16="http://schemas.microsoft.com/office/drawing/2014/main" id="{CC432F4D-742F-43EF-0C25-B4FF68A1CFB9}"/>
              </a:ext>
            </a:extLst>
          </p:cNvPr>
          <p:cNvSpPr txBox="1"/>
          <p:nvPr/>
        </p:nvSpPr>
        <p:spPr>
          <a:xfrm>
            <a:off x="1277861" y="3550071"/>
            <a:ext cx="4511701" cy="184666"/>
          </a:xfrm>
          <a:prstGeom prst="rect">
            <a:avLst/>
          </a:prstGeom>
          <a:noFill/>
        </p:spPr>
        <p:txBody>
          <a:bodyPr wrap="square" rtlCol="0">
            <a:spAutoFit/>
          </a:bodyPr>
          <a:lstStyle/>
          <a:p>
            <a:r>
              <a:rPr kumimoji="1" lang="ja-JP" altLang="en-US" sz="600" dirty="0">
                <a:effectLst/>
              </a:rPr>
              <a:t>う　　　　　　　　　　　　　　　　　　　　　　　　　　　　　　　　　　　　　　　　　　  おも　　　　　　　　　　　　　　　　　　　　　　　　　　　　 にん       き</a:t>
            </a:r>
          </a:p>
        </p:txBody>
      </p:sp>
      <p:sp>
        <p:nvSpPr>
          <p:cNvPr id="89899" name="テキスト ボックス 89898">
            <a:extLst>
              <a:ext uri="{FF2B5EF4-FFF2-40B4-BE49-F238E27FC236}">
                <a16:creationId xmlns:a16="http://schemas.microsoft.com/office/drawing/2014/main" id="{3614CD2A-F8D3-6366-1C51-2FF2BEBE441E}"/>
              </a:ext>
            </a:extLst>
          </p:cNvPr>
          <p:cNvSpPr txBox="1"/>
          <p:nvPr/>
        </p:nvSpPr>
        <p:spPr>
          <a:xfrm>
            <a:off x="1271754" y="3820398"/>
            <a:ext cx="4511701" cy="184666"/>
          </a:xfrm>
          <a:prstGeom prst="rect">
            <a:avLst/>
          </a:prstGeom>
          <a:noFill/>
        </p:spPr>
        <p:txBody>
          <a:bodyPr wrap="square" rtlCol="0">
            <a:spAutoFit/>
          </a:bodyPr>
          <a:lstStyle/>
          <a:p>
            <a:r>
              <a:rPr kumimoji="1" lang="ja-JP" altLang="en-US" sz="600" dirty="0">
                <a:effectLst/>
              </a:rPr>
              <a:t>し      ごと                                     おお　　　　　　　　　　　ひと                                                                                                        おも</a:t>
            </a:r>
          </a:p>
        </p:txBody>
      </p:sp>
      <p:sp>
        <p:nvSpPr>
          <p:cNvPr id="89900" name="テキスト ボックス 89899">
            <a:extLst>
              <a:ext uri="{FF2B5EF4-FFF2-40B4-BE49-F238E27FC236}">
                <a16:creationId xmlns:a16="http://schemas.microsoft.com/office/drawing/2014/main" id="{9F7C5D5F-D941-BCB6-2ADA-3F42994D6053}"/>
              </a:ext>
            </a:extLst>
          </p:cNvPr>
          <p:cNvSpPr txBox="1"/>
          <p:nvPr/>
        </p:nvSpPr>
        <p:spPr>
          <a:xfrm>
            <a:off x="2339753" y="4113011"/>
            <a:ext cx="1512168" cy="184666"/>
          </a:xfrm>
          <a:prstGeom prst="rect">
            <a:avLst/>
          </a:prstGeom>
          <a:noFill/>
        </p:spPr>
        <p:txBody>
          <a:bodyPr wrap="square" rtlCol="0">
            <a:spAutoFit/>
          </a:bodyPr>
          <a:lstStyle/>
          <a:p>
            <a:r>
              <a:rPr kumimoji="1" lang="ja-JP" altLang="en-US" sz="600" dirty="0">
                <a:effectLst/>
              </a:rPr>
              <a:t> こと       ば                           ちゅう    い</a:t>
            </a:r>
          </a:p>
        </p:txBody>
      </p:sp>
      <p:sp>
        <p:nvSpPr>
          <p:cNvPr id="89901" name="テキスト ボックス 89900">
            <a:extLst>
              <a:ext uri="{FF2B5EF4-FFF2-40B4-BE49-F238E27FC236}">
                <a16:creationId xmlns:a16="http://schemas.microsoft.com/office/drawing/2014/main" id="{E1522880-A122-C7DC-85A0-07A34C2A0539}"/>
              </a:ext>
            </a:extLst>
          </p:cNvPr>
          <p:cNvSpPr txBox="1"/>
          <p:nvPr/>
        </p:nvSpPr>
        <p:spPr>
          <a:xfrm>
            <a:off x="3129201" y="4981903"/>
            <a:ext cx="2576746" cy="184666"/>
          </a:xfrm>
          <a:prstGeom prst="rect">
            <a:avLst/>
          </a:prstGeom>
          <a:noFill/>
        </p:spPr>
        <p:txBody>
          <a:bodyPr wrap="square" rtlCol="0">
            <a:spAutoFit/>
          </a:bodyPr>
          <a:lstStyle/>
          <a:p>
            <a:r>
              <a:rPr kumimoji="1" lang="ja-JP" altLang="en-US" sz="600" dirty="0">
                <a:effectLst/>
              </a:rPr>
              <a:t>  いま　　　　　　　　　　　　　　　　　　　　　　　　とく       べつ                し</a:t>
            </a:r>
          </a:p>
        </p:txBody>
      </p:sp>
      <p:sp>
        <p:nvSpPr>
          <p:cNvPr id="89902" name="テキスト ボックス 89901">
            <a:extLst>
              <a:ext uri="{FF2B5EF4-FFF2-40B4-BE49-F238E27FC236}">
                <a16:creationId xmlns:a16="http://schemas.microsoft.com/office/drawing/2014/main" id="{A73A2636-08DA-B553-8830-14808436C9EE}"/>
              </a:ext>
            </a:extLst>
          </p:cNvPr>
          <p:cNvSpPr txBox="1"/>
          <p:nvPr/>
        </p:nvSpPr>
        <p:spPr>
          <a:xfrm>
            <a:off x="1090121" y="5253550"/>
            <a:ext cx="4693334" cy="184666"/>
          </a:xfrm>
          <a:prstGeom prst="rect">
            <a:avLst/>
          </a:prstGeom>
          <a:noFill/>
        </p:spPr>
        <p:txBody>
          <a:bodyPr wrap="square" rtlCol="0">
            <a:spAutoFit/>
          </a:bodyPr>
          <a:lstStyle/>
          <a:p>
            <a:r>
              <a:rPr kumimoji="1" lang="ja-JP" altLang="en-US" sz="600" dirty="0">
                <a:effectLst/>
              </a:rPr>
              <a:t>ごと　　　　　　　　　　　　　　　　　　　　　　　　　　　　　　　　　　　　　よそお　　　　　　こと　　 ば　　　　　　　　　　　ちゅう     い                 ひつ    よう　</a:t>
            </a:r>
          </a:p>
        </p:txBody>
      </p:sp>
      <p:sp>
        <p:nvSpPr>
          <p:cNvPr id="89903" name="テキスト ボックス 89902">
            <a:extLst>
              <a:ext uri="{FF2B5EF4-FFF2-40B4-BE49-F238E27FC236}">
                <a16:creationId xmlns:a16="http://schemas.microsoft.com/office/drawing/2014/main" id="{830BAFF0-51DB-DD92-BDC0-F98D45D29DB9}"/>
              </a:ext>
            </a:extLst>
          </p:cNvPr>
          <p:cNvSpPr txBox="1"/>
          <p:nvPr/>
        </p:nvSpPr>
        <p:spPr>
          <a:xfrm>
            <a:off x="539552" y="-80092"/>
            <a:ext cx="5517108" cy="276999"/>
          </a:xfrm>
          <a:prstGeom prst="rect">
            <a:avLst/>
          </a:prstGeom>
          <a:noFill/>
        </p:spPr>
        <p:txBody>
          <a:bodyPr wrap="square" rtlCol="0">
            <a:spAutoFit/>
          </a:bodyPr>
          <a:lstStyle/>
          <a:p>
            <a:r>
              <a:rPr kumimoji="1" lang="ja-JP" altLang="en-US" sz="1200" dirty="0">
                <a:solidFill>
                  <a:schemeClr val="bg1"/>
                </a:solidFill>
              </a:rPr>
              <a:t> やみ                                           ぼ     しゅう                  み      やぶ</a:t>
            </a:r>
          </a:p>
        </p:txBody>
      </p:sp>
    </p:spTree>
    <p:extLst>
      <p:ext uri="{BB962C8B-B14F-4D97-AF65-F5344CB8AC3E}">
        <p14:creationId xmlns:p14="http://schemas.microsoft.com/office/powerpoint/2010/main" val="20130298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1727</TotalTime>
  <Words>2796</Words>
  <Application>Microsoft Office PowerPoint</Application>
  <PresentationFormat>画面に合わせる (4:3)</PresentationFormat>
  <Paragraphs>501</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17</vt:i4>
      </vt:variant>
    </vt:vector>
  </HeadingPairs>
  <TitlesOfParts>
    <vt:vector size="30"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131</cp:revision>
  <cp:lastPrinted>2024-11-15T04:48:53Z</cp:lastPrinted>
  <dcterms:created xsi:type="dcterms:W3CDTF">1601-01-01T00:00:00Z</dcterms:created>
  <dcterms:modified xsi:type="dcterms:W3CDTF">2024-11-29T05:05:18Z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2024-11-12T08:32:31Z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b92146af-f0e6-4e01-a225-17ac37a43a51</vt:lpwstr>
  </property>
  <property fmtid="{D5CDD505-2E9C-101B-9397-08002B2CF9AE}" pid="9" name="MSIP_Label_defa4170-0d19-0005-0004-bc88714345d2_ContentBits">
    <vt:lpwstr>0</vt:lpwstr>
  </property>
</Properties>
</file>