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511" r:id="rId7"/>
    <p:sldId id="450" r:id="rId8"/>
    <p:sldId id="508" r:id="rId9"/>
    <p:sldId id="496" r:id="rId10"/>
    <p:sldId id="497" r:id="rId11"/>
    <p:sldId id="498" r:id="rId12"/>
    <p:sldId id="510" r:id="rId13"/>
    <p:sldId id="506" r:id="rId14"/>
    <p:sldId id="500" r:id="rId15"/>
    <p:sldId id="499" r:id="rId16"/>
  </p:sldIdLst>
  <p:sldSz cx="9144000" cy="6858000" type="screen4x3"/>
  <p:notesSz cx="6807200" cy="99393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164" d="100"/>
          <a:sy n="164" d="100"/>
        </p:scale>
        <p:origin x="1626" y="12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0"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2024/9/27</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0"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259376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2024/9/27</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2024/9/27</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2024/9/27</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2024/9/27</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2024/9/27</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2024/9/27</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2024/9/27</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2024/9/27</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2024/9/27</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29.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9.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96A7C1E6-97D8-EE27-5D4E-9A0519CAEB78}"/>
              </a:ext>
            </a:extLst>
          </p:cNvPr>
          <p:cNvGrpSpPr/>
          <p:nvPr/>
        </p:nvGrpSpPr>
        <p:grpSpPr>
          <a:xfrm>
            <a:off x="0" y="0"/>
            <a:ext cx="9144000" cy="6381328"/>
            <a:chOff x="0" y="0"/>
            <a:chExt cx="9144000" cy="6434190"/>
          </a:xfrm>
        </p:grpSpPr>
        <p:sp>
          <p:nvSpPr>
            <p:cNvPr id="3" name="正方形/長方形 2">
              <a:extLst>
                <a:ext uri="{FF2B5EF4-FFF2-40B4-BE49-F238E27FC236}">
                  <a16:creationId xmlns:a16="http://schemas.microsoft.com/office/drawing/2014/main" id="{E637E346-1843-073A-DB56-E20A7FA90B3E}"/>
                </a:ext>
              </a:extLst>
            </p:cNvPr>
            <p:cNvSpPr/>
            <p:nvPr/>
          </p:nvSpPr>
          <p:spPr>
            <a:xfrm>
              <a:off x="0" y="188640"/>
              <a:ext cx="9143999"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dirty="0">
                <a:latin typeface="+mj-ea"/>
                <a:ea typeface="+mj-ea"/>
              </a:endParaRPr>
            </a:p>
          </p:txBody>
        </p:sp>
        <p:sp>
          <p:nvSpPr>
            <p:cNvPr id="4" name="Rectangle 813">
              <a:extLst>
                <a:ext uri="{FF2B5EF4-FFF2-40B4-BE49-F238E27FC236}">
                  <a16:creationId xmlns:a16="http://schemas.microsoft.com/office/drawing/2014/main" id="{C957E37E-4415-2871-9F8A-0217DC134D1D}"/>
                </a:ext>
              </a:extLst>
            </p:cNvPr>
            <p:cNvSpPr>
              <a:spLocks noChangeArrowheads="1"/>
            </p:cNvSpPr>
            <p:nvPr/>
          </p:nvSpPr>
          <p:spPr bwMode="auto">
            <a:xfrm>
              <a:off x="0" y="0"/>
              <a:ext cx="9144000" cy="1332382"/>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6500"/>
                </a:lnSpc>
                <a:buSzPct val="100000"/>
                <a:defRPr/>
              </a:pPr>
              <a:endParaRPr lang="ja-JP" altLang="en-US" sz="3600" b="1" dirty="0">
                <a:solidFill>
                  <a:srgbClr val="FFFFFF"/>
                </a:solidFill>
                <a:effectLst>
                  <a:outerShdw blurRad="38100" dist="38100" dir="2700000" algn="tl">
                    <a:schemeClr val="tx1"/>
                  </a:outerShdw>
                </a:effectLst>
                <a:latin typeface="+mj-ea"/>
                <a:ea typeface="+mj-ea"/>
              </a:endParaRPr>
            </a:p>
          </p:txBody>
        </p:sp>
      </p:grpSp>
      <p:sp>
        <p:nvSpPr>
          <p:cNvPr id="6" name="テキスト ボックス 5">
            <a:extLst>
              <a:ext uri="{FF2B5EF4-FFF2-40B4-BE49-F238E27FC236}">
                <a16:creationId xmlns:a16="http://schemas.microsoft.com/office/drawing/2014/main" id="{8C9327F8-CA72-F333-DCD2-850B852F2924}"/>
              </a:ext>
            </a:extLst>
          </p:cNvPr>
          <p:cNvSpPr txBox="1"/>
          <p:nvPr/>
        </p:nvSpPr>
        <p:spPr>
          <a:xfrm>
            <a:off x="226880" y="548680"/>
            <a:ext cx="8892478" cy="646331"/>
          </a:xfrm>
          <a:prstGeom prst="rect">
            <a:avLst/>
          </a:prstGeom>
          <a:noFill/>
        </p:spPr>
        <p:txBody>
          <a:bodyPr wrap="square" rtlCol="0">
            <a:spAutoFit/>
          </a:bodyPr>
          <a:lstStyle/>
          <a:p>
            <a:r>
              <a:rPr lang="ja-JP" altLang="en-US" sz="3600" b="1" dirty="0">
                <a:solidFill>
                  <a:srgbClr val="FFFF00"/>
                </a:solidFill>
                <a:effectLst>
                  <a:outerShdw blurRad="38100" dist="38100" dir="2700000" algn="tl">
                    <a:srgbClr val="C0C0C0"/>
                  </a:outerShdw>
                </a:effectLst>
                <a:latin typeface="+mj-ea"/>
                <a:ea typeface="+mj-ea"/>
              </a:rPr>
              <a:t>テーマ１２</a:t>
            </a:r>
            <a:r>
              <a:rPr lang="ja-JP" altLang="en-US" sz="3600" b="1" dirty="0">
                <a:solidFill>
                  <a:srgbClr val="FFFFFF"/>
                </a:solidFill>
                <a:effectLst>
                  <a:outerShdw blurRad="38100" dist="38100" dir="2700000" algn="tl">
                    <a:srgbClr val="C0C0C0"/>
                  </a:outerShdw>
                </a:effectLst>
                <a:latin typeface="+mj-ea"/>
                <a:ea typeface="+mj-ea"/>
              </a:rPr>
              <a:t>　ソーシャルエンジニアリング</a:t>
            </a:r>
            <a:endParaRPr kumimoji="1" lang="ja-JP" altLang="en-US" dirty="0"/>
          </a:p>
        </p:txBody>
      </p:sp>
      <p:sp>
        <p:nvSpPr>
          <p:cNvPr id="8" name="正方形/長方形 7">
            <a:extLst>
              <a:ext uri="{FF2B5EF4-FFF2-40B4-BE49-F238E27FC236}">
                <a16:creationId xmlns:a16="http://schemas.microsoft.com/office/drawing/2014/main" id="{F3D0AD58-F936-4455-E076-33C1B10E81B0}"/>
              </a:ext>
            </a:extLst>
          </p:cNvPr>
          <p:cNvSpPr/>
          <p:nvPr/>
        </p:nvSpPr>
        <p:spPr>
          <a:xfrm>
            <a:off x="-110108" y="1625846"/>
            <a:ext cx="9324528" cy="1858457"/>
          </a:xfrm>
          <a:prstGeom prst="rect">
            <a:avLst/>
          </a:prstGeom>
          <a:noFill/>
        </p:spPr>
        <p:txBody>
          <a:bodyPr>
            <a:spAutoFit/>
          </a:bodyPr>
          <a:lstStyle/>
          <a:p>
            <a:pPr algn="ctr" eaLnBrk="1" hangingPunct="1">
              <a:lnSpc>
                <a:spcPts val="72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ちょっとだけと思っても</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a:p>
            <a:pPr algn="ctr" eaLnBrk="1" hangingPunct="1">
              <a:lnSpc>
                <a:spcPts val="72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犯罪？</a:t>
            </a:r>
          </a:p>
        </p:txBody>
      </p:sp>
      <p:sp>
        <p:nvSpPr>
          <p:cNvPr id="9" name="正方形/長方形 8">
            <a:extLst>
              <a:ext uri="{FF2B5EF4-FFF2-40B4-BE49-F238E27FC236}">
                <a16:creationId xmlns:a16="http://schemas.microsoft.com/office/drawing/2014/main" id="{1D44C852-F7F7-6036-A54A-6366AB40132B}"/>
              </a:ext>
            </a:extLst>
          </p:cNvPr>
          <p:cNvSpPr/>
          <p:nvPr/>
        </p:nvSpPr>
        <p:spPr>
          <a:xfrm rot="360391">
            <a:off x="4171950" y="3947542"/>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latin typeface="+mj-ea"/>
              <a:ea typeface="+mj-ea"/>
            </a:endParaRPr>
          </a:p>
        </p:txBody>
      </p:sp>
      <p:pic>
        <p:nvPicPr>
          <p:cNvPr id="10" name="図 10">
            <a:extLst>
              <a:ext uri="{FF2B5EF4-FFF2-40B4-BE49-F238E27FC236}">
                <a16:creationId xmlns:a16="http://schemas.microsoft.com/office/drawing/2014/main" id="{2F93E02F-CFE7-1798-709F-32D960B2040C}"/>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18930"/>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正方形/長方形 10">
            <a:extLst>
              <a:ext uri="{FF2B5EF4-FFF2-40B4-BE49-F238E27FC236}">
                <a16:creationId xmlns:a16="http://schemas.microsoft.com/office/drawing/2014/main" id="{E6A4292E-5E8A-B48E-C816-4FBAA4994F4D}"/>
              </a:ext>
            </a:extLst>
          </p:cNvPr>
          <p:cNvSpPr/>
          <p:nvPr/>
        </p:nvSpPr>
        <p:spPr>
          <a:xfrm>
            <a:off x="4092890" y="4598516"/>
            <a:ext cx="122413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パスワード</a:t>
            </a:r>
          </a:p>
        </p:txBody>
      </p:sp>
      <p:sp>
        <p:nvSpPr>
          <p:cNvPr id="12" name="テキスト ボックス 11">
            <a:extLst>
              <a:ext uri="{FF2B5EF4-FFF2-40B4-BE49-F238E27FC236}">
                <a16:creationId xmlns:a16="http://schemas.microsoft.com/office/drawing/2014/main" id="{01DD39DF-B172-7EE2-F3FC-A0332A77BBF0}"/>
              </a:ext>
            </a:extLst>
          </p:cNvPr>
          <p:cNvSpPr txBox="1"/>
          <p:nvPr/>
        </p:nvSpPr>
        <p:spPr>
          <a:xfrm>
            <a:off x="5437188" y="1556792"/>
            <a:ext cx="3642130" cy="276999"/>
          </a:xfrm>
          <a:prstGeom prst="rect">
            <a:avLst/>
          </a:prstGeom>
          <a:noFill/>
        </p:spPr>
        <p:txBody>
          <a:bodyPr wrap="square" rtlCol="0">
            <a:spAutoFit/>
          </a:bodyPr>
          <a:lstStyle/>
          <a:p>
            <a:r>
              <a:rPr kumimoji="1" lang="ja-JP" altLang="en-US" sz="1200" dirty="0">
                <a:solidFill>
                  <a:srgbClr val="FFC000"/>
                </a:solidFill>
                <a:latin typeface="+mj-ea"/>
                <a:ea typeface="+mj-ea"/>
              </a:rPr>
              <a:t>おも</a:t>
            </a:r>
          </a:p>
        </p:txBody>
      </p:sp>
      <p:sp>
        <p:nvSpPr>
          <p:cNvPr id="13" name="テキスト ボックス 12">
            <a:extLst>
              <a:ext uri="{FF2B5EF4-FFF2-40B4-BE49-F238E27FC236}">
                <a16:creationId xmlns:a16="http://schemas.microsoft.com/office/drawing/2014/main" id="{B78F02D6-680A-BA25-6D23-72AF4D81EBA9}"/>
              </a:ext>
            </a:extLst>
          </p:cNvPr>
          <p:cNvSpPr txBox="1"/>
          <p:nvPr/>
        </p:nvSpPr>
        <p:spPr>
          <a:xfrm>
            <a:off x="3635896" y="2483192"/>
            <a:ext cx="1296144" cy="276999"/>
          </a:xfrm>
          <a:prstGeom prst="rect">
            <a:avLst/>
          </a:prstGeom>
          <a:noFill/>
        </p:spPr>
        <p:txBody>
          <a:bodyPr wrap="square" rtlCol="0">
            <a:spAutoFit/>
          </a:bodyPr>
          <a:lstStyle/>
          <a:p>
            <a:r>
              <a:rPr kumimoji="1" lang="ja-JP" altLang="en-US" sz="1200" dirty="0">
                <a:solidFill>
                  <a:srgbClr val="FFC000"/>
                </a:solidFill>
                <a:latin typeface="+mj-ea"/>
                <a:ea typeface="+mj-ea"/>
              </a:rPr>
              <a:t>はん　　　　ざい</a:t>
            </a:r>
          </a:p>
        </p:txBody>
      </p:sp>
      <p:sp>
        <p:nvSpPr>
          <p:cNvPr id="7" name="フッター プレースホルダー 2">
            <a:extLst>
              <a:ext uri="{FF2B5EF4-FFF2-40B4-BE49-F238E27FC236}">
                <a16:creationId xmlns:a16="http://schemas.microsoft.com/office/drawing/2014/main" id="{660A04A0-5720-7839-139A-AD8D6BC41B1A}"/>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4" name="フッター プレースホルダー 2">
            <a:extLst>
              <a:ext uri="{FF2B5EF4-FFF2-40B4-BE49-F238E27FC236}">
                <a16:creationId xmlns:a16="http://schemas.microsoft.com/office/drawing/2014/main" id="{71843094-0E15-5E8E-2B23-7D379D0F26EE}"/>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2424242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8DE2246A-0346-1493-6D67-E9B9ADFE9E19}"/>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pic>
        <p:nvPicPr>
          <p:cNvPr id="14339"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8585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⑨注意してほしいポイント</a:t>
            </a:r>
          </a:p>
        </p:txBody>
      </p:sp>
      <p:sp>
        <p:nvSpPr>
          <p:cNvPr id="16" name="テキスト ボックス 4"/>
          <p:cNvSpPr>
            <a:spLocks noChangeArrowheads="1"/>
          </p:cNvSpPr>
          <p:nvPr/>
        </p:nvSpPr>
        <p:spPr bwMode="auto">
          <a:xfrm>
            <a:off x="823013" y="1052736"/>
            <a:ext cx="7421395" cy="460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000"/>
              </a:lnSpc>
              <a:spcBef>
                <a:spcPts val="600"/>
              </a:spcBef>
              <a:spcAft>
                <a:spcPts val="600"/>
              </a:spcAft>
              <a:buSzPct val="100000"/>
              <a:defRPr/>
            </a:pPr>
            <a:r>
              <a:rPr lang="ja-JP" altLang="en-US" sz="2400" b="1" dirty="0">
                <a:solidFill>
                  <a:srgbClr val="FF0000"/>
                </a:solidFill>
                <a:effectLst>
                  <a:outerShdw blurRad="38100" dist="38100" dir="2700000" algn="tl">
                    <a:srgbClr val="C0C0C0"/>
                  </a:outerShdw>
                </a:effectLst>
                <a:latin typeface="+mj-ea"/>
                <a:ea typeface="+mj-ea"/>
              </a:rPr>
              <a:t>１．周りに注意しよう</a:t>
            </a:r>
            <a:endParaRPr lang="en-US" altLang="ja-JP" sz="2400" b="1" dirty="0">
              <a:solidFill>
                <a:srgbClr val="FF0000"/>
              </a:solidFill>
              <a:effectLst>
                <a:outerShdw blurRad="38100" dist="38100" dir="2700000" algn="tl">
                  <a:srgbClr val="C0C0C0"/>
                </a:outerShdw>
              </a:effectLst>
              <a:latin typeface="+mj-ea"/>
              <a:ea typeface="+mj-ea"/>
            </a:endParaRPr>
          </a:p>
          <a:p>
            <a:pPr eaLnBrk="1" hangingPunct="1">
              <a:lnSpc>
                <a:spcPts val="3000"/>
              </a:lnSpc>
              <a:spcBef>
                <a:spcPts val="600"/>
              </a:spcBef>
              <a:spcAft>
                <a:spcPts val="600"/>
              </a:spcAft>
              <a:buSzPct val="100000"/>
              <a:defRPr/>
            </a:pPr>
            <a:r>
              <a:rPr lang="ja-JP" altLang="en-US" sz="2000" dirty="0">
                <a:effectLst>
                  <a:outerShdw blurRad="38100" dist="38100" dir="2700000" algn="tl">
                    <a:srgbClr val="C0C0C0"/>
                  </a:outerShdw>
                </a:effectLst>
                <a:latin typeface="+mj-ea"/>
                <a:ea typeface="+mj-ea"/>
              </a:rPr>
              <a:t>　</a:t>
            </a:r>
            <a:r>
              <a:rPr lang="ja-JP" altLang="en-US" sz="2000" dirty="0">
                <a:latin typeface="+mn-ea"/>
                <a:ea typeface="+mn-ea"/>
              </a:rPr>
              <a:t>パスワードなどの重要な情報を入力するときには、後ろからのぞき見されないように周りに注意しましょう。</a:t>
            </a:r>
            <a:endParaRPr lang="en-US" altLang="ja-JP" sz="2000" dirty="0">
              <a:latin typeface="+mn-ea"/>
              <a:ea typeface="+mn-ea"/>
            </a:endParaRPr>
          </a:p>
          <a:p>
            <a:pPr eaLnBrk="1" hangingPunct="1">
              <a:lnSpc>
                <a:spcPts val="3000"/>
              </a:lnSpc>
              <a:spcBef>
                <a:spcPts val="600"/>
              </a:spcBef>
              <a:spcAft>
                <a:spcPts val="600"/>
              </a:spcAft>
              <a:buSzPct val="100000"/>
              <a:defRPr/>
            </a:pPr>
            <a:r>
              <a:rPr lang="ja-JP" altLang="en-US" sz="2400" b="1" dirty="0">
                <a:solidFill>
                  <a:srgbClr val="FF0000"/>
                </a:solidFill>
                <a:effectLst>
                  <a:outerShdw blurRad="38100" dist="38100" dir="2700000" algn="tl">
                    <a:srgbClr val="C0C0C0"/>
                  </a:outerShdw>
                </a:effectLst>
                <a:latin typeface="+mj-ea"/>
                <a:ea typeface="+mj-ea"/>
              </a:rPr>
              <a:t>２．電話では重要な情報を伝えない</a:t>
            </a:r>
            <a:endParaRPr lang="en-US" altLang="ja-JP" sz="2400" b="1" dirty="0">
              <a:solidFill>
                <a:srgbClr val="FF0000"/>
              </a:solidFill>
              <a:effectLst>
                <a:outerShdw blurRad="38100" dist="38100" dir="2700000" algn="tl">
                  <a:srgbClr val="C0C0C0"/>
                </a:outerShdw>
              </a:effectLst>
              <a:latin typeface="+mj-ea"/>
              <a:ea typeface="+mj-ea"/>
            </a:endParaRPr>
          </a:p>
          <a:p>
            <a:pPr eaLnBrk="1" hangingPunct="1">
              <a:lnSpc>
                <a:spcPts val="3000"/>
              </a:lnSpc>
              <a:spcBef>
                <a:spcPts val="600"/>
              </a:spcBef>
              <a:spcAft>
                <a:spcPts val="600"/>
              </a:spcAft>
              <a:buSzPct val="100000"/>
              <a:defRPr/>
            </a:pPr>
            <a:r>
              <a:rPr lang="ja-JP" altLang="en-US" sz="2000" dirty="0">
                <a:latin typeface="+mn-ea"/>
                <a:ea typeface="+mn-ea"/>
              </a:rPr>
              <a:t>　電話ではパスワードなどの重要な情報を伝えないというルールを作っておきましょう。「至急」「緊急」といって不安を煽るような内容の電話がかかってきたときは特に注意しましょう。</a:t>
            </a:r>
            <a:endParaRPr lang="en-US" altLang="ja-JP" sz="2000" dirty="0">
              <a:latin typeface="+mn-ea"/>
              <a:ea typeface="+mn-ea"/>
            </a:endParaRPr>
          </a:p>
          <a:p>
            <a:pPr eaLnBrk="1" hangingPunct="1">
              <a:lnSpc>
                <a:spcPts val="3000"/>
              </a:lnSpc>
              <a:spcBef>
                <a:spcPts val="600"/>
              </a:spcBef>
              <a:spcAft>
                <a:spcPts val="600"/>
              </a:spcAft>
              <a:buSzPct val="100000"/>
              <a:defRPr/>
            </a:pPr>
            <a:r>
              <a:rPr lang="ja-JP" altLang="en-US" sz="2400" b="1" dirty="0">
                <a:solidFill>
                  <a:srgbClr val="FF0000"/>
                </a:solidFill>
                <a:effectLst>
                  <a:outerShdw blurRad="38100" dist="38100" dir="2700000" algn="tl">
                    <a:srgbClr val="C0C0C0"/>
                  </a:outerShdw>
                </a:effectLst>
                <a:latin typeface="+mj-ea"/>
                <a:ea typeface="+mj-ea"/>
              </a:rPr>
              <a:t>３．重要な情報はシュレッダーをかけよう</a:t>
            </a:r>
            <a:endParaRPr lang="en-US" altLang="ja-JP" sz="2400" b="1" dirty="0">
              <a:solidFill>
                <a:srgbClr val="FF0000"/>
              </a:solidFill>
              <a:effectLst>
                <a:outerShdw blurRad="38100" dist="38100" dir="2700000" algn="tl">
                  <a:srgbClr val="C0C0C0"/>
                </a:outerShdw>
              </a:effectLst>
              <a:latin typeface="+mj-ea"/>
              <a:ea typeface="+mj-ea"/>
            </a:endParaRPr>
          </a:p>
          <a:p>
            <a:pPr eaLnBrk="1" hangingPunct="1">
              <a:lnSpc>
                <a:spcPts val="3000"/>
              </a:lnSpc>
              <a:spcBef>
                <a:spcPts val="600"/>
              </a:spcBef>
              <a:spcAft>
                <a:spcPts val="600"/>
              </a:spcAft>
              <a:buSzPct val="100000"/>
              <a:defRPr/>
            </a:pPr>
            <a:r>
              <a:rPr lang="ja-JP" altLang="en-US" sz="2000" dirty="0">
                <a:solidFill>
                  <a:srgbClr val="FF0000"/>
                </a:solidFill>
                <a:latin typeface="+mj-ea"/>
                <a:ea typeface="+mj-ea"/>
              </a:rPr>
              <a:t>　</a:t>
            </a:r>
            <a:r>
              <a:rPr lang="ja-JP" altLang="en-US" sz="2000" dirty="0">
                <a:latin typeface="+mn-ea"/>
                <a:ea typeface="+mn-ea"/>
              </a:rPr>
              <a:t>重要な情報が記載されている紙はシュレッダーをかけましょう。</a:t>
            </a:r>
            <a:endParaRPr lang="en-US" altLang="ja-JP" sz="2000" dirty="0">
              <a:latin typeface="+mn-ea"/>
              <a:ea typeface="+mn-ea"/>
            </a:endParaRPr>
          </a:p>
          <a:p>
            <a:pPr eaLnBrk="1" hangingPunct="1">
              <a:spcBef>
                <a:spcPts val="600"/>
              </a:spcBef>
              <a:spcAft>
                <a:spcPts val="600"/>
              </a:spcAft>
              <a:buSzPct val="100000"/>
              <a:defRPr/>
            </a:pPr>
            <a:endParaRPr lang="ja-JP" altLang="en-US" sz="2800" dirty="0">
              <a:effectLst>
                <a:outerShdw blurRad="38100" dist="38100" dir="2700000" algn="tl">
                  <a:srgbClr val="C0C0C0"/>
                </a:outerShdw>
              </a:effectLst>
              <a:latin typeface="+mj-ea"/>
              <a:ea typeface="+mj-ea"/>
            </a:endParaRPr>
          </a:p>
        </p:txBody>
      </p:sp>
      <p:sp>
        <p:nvSpPr>
          <p:cNvPr id="3" name="フローチャート: 抜出し 2"/>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latin typeface="+mj-ea"/>
              <a:ea typeface="+mj-ea"/>
            </a:endParaRPr>
          </a:p>
        </p:txBody>
      </p:sp>
      <p:sp>
        <p:nvSpPr>
          <p:cNvPr id="14343" name="テキスト ボックス 3"/>
          <p:cNvSpPr txBox="1">
            <a:spLocks noChangeArrowheads="1"/>
          </p:cNvSpPr>
          <p:nvPr/>
        </p:nvSpPr>
        <p:spPr bwMode="auto">
          <a:xfrm>
            <a:off x="8236277" y="187325"/>
            <a:ext cx="800219"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mj-ea"/>
                <a:ea typeface="+mj-ea"/>
              </a:rPr>
              <a:t>！</a:t>
            </a:r>
          </a:p>
        </p:txBody>
      </p:sp>
      <p:sp>
        <p:nvSpPr>
          <p:cNvPr id="2" name="テキスト ボックス 1">
            <a:extLst>
              <a:ext uri="{FF2B5EF4-FFF2-40B4-BE49-F238E27FC236}">
                <a16:creationId xmlns:a16="http://schemas.microsoft.com/office/drawing/2014/main" id="{74058EE4-9258-AADE-3F2B-0E2807B198E3}"/>
              </a:ext>
            </a:extLst>
          </p:cNvPr>
          <p:cNvSpPr txBox="1"/>
          <p:nvPr/>
        </p:nvSpPr>
        <p:spPr>
          <a:xfrm>
            <a:off x="1218601" y="940315"/>
            <a:ext cx="2093565" cy="230832"/>
          </a:xfrm>
          <a:prstGeom prst="rect">
            <a:avLst/>
          </a:prstGeom>
          <a:noFill/>
        </p:spPr>
        <p:txBody>
          <a:bodyPr wrap="square" rtlCol="0">
            <a:spAutoFit/>
          </a:bodyPr>
          <a:lstStyle/>
          <a:p>
            <a:r>
              <a:rPr kumimoji="1" lang="ja-JP" altLang="en-US" sz="900" b="1" dirty="0">
                <a:solidFill>
                  <a:srgbClr val="FF0000"/>
                </a:solidFill>
              </a:rPr>
              <a:t>  まわ　　　   　　　　ちゅう い</a:t>
            </a:r>
            <a:endParaRPr kumimoji="1" lang="en-US" altLang="ja-JP" sz="900" b="1" dirty="0">
              <a:solidFill>
                <a:srgbClr val="FF0000"/>
              </a:solidFill>
            </a:endParaRPr>
          </a:p>
        </p:txBody>
      </p:sp>
      <p:sp>
        <p:nvSpPr>
          <p:cNvPr id="4" name="テキスト ボックス 3">
            <a:extLst>
              <a:ext uri="{FF2B5EF4-FFF2-40B4-BE49-F238E27FC236}">
                <a16:creationId xmlns:a16="http://schemas.microsoft.com/office/drawing/2014/main" id="{EFEFA240-CC72-CEF4-F99F-425E8C7A8943}"/>
              </a:ext>
            </a:extLst>
          </p:cNvPr>
          <p:cNvSpPr txBox="1"/>
          <p:nvPr/>
        </p:nvSpPr>
        <p:spPr>
          <a:xfrm>
            <a:off x="2785957" y="1500279"/>
            <a:ext cx="6300192" cy="230832"/>
          </a:xfrm>
          <a:prstGeom prst="rect">
            <a:avLst/>
          </a:prstGeom>
          <a:noFill/>
        </p:spPr>
        <p:txBody>
          <a:bodyPr wrap="square" rtlCol="0">
            <a:spAutoFit/>
          </a:bodyPr>
          <a:lstStyle/>
          <a:p>
            <a:r>
              <a:rPr kumimoji="1" lang="ja-JP" altLang="en-US" sz="900" b="1" dirty="0"/>
              <a:t> じゅう よう　　　 じょう  ほう　　  にゅうりょく　　　　　　　　　　　　　　　　　　　 　うし</a:t>
            </a:r>
            <a:endParaRPr kumimoji="1" lang="en-US" altLang="ja-JP" sz="900" b="1" dirty="0"/>
          </a:p>
        </p:txBody>
      </p:sp>
      <p:sp>
        <p:nvSpPr>
          <p:cNvPr id="5" name="テキスト ボックス 4">
            <a:extLst>
              <a:ext uri="{FF2B5EF4-FFF2-40B4-BE49-F238E27FC236}">
                <a16:creationId xmlns:a16="http://schemas.microsoft.com/office/drawing/2014/main" id="{F5760EF6-0B4D-A750-D281-FE43BE1BFCE7}"/>
              </a:ext>
            </a:extLst>
          </p:cNvPr>
          <p:cNvSpPr txBox="1"/>
          <p:nvPr/>
        </p:nvSpPr>
        <p:spPr>
          <a:xfrm>
            <a:off x="890310" y="1905205"/>
            <a:ext cx="8208912" cy="230832"/>
          </a:xfrm>
          <a:prstGeom prst="rect">
            <a:avLst/>
          </a:prstGeom>
          <a:noFill/>
        </p:spPr>
        <p:txBody>
          <a:bodyPr wrap="square" rtlCol="0">
            <a:spAutoFit/>
          </a:bodyPr>
          <a:lstStyle/>
          <a:p>
            <a:r>
              <a:rPr kumimoji="1" lang="ja-JP" altLang="en-US" sz="900" b="1" dirty="0"/>
              <a:t>み　　　　　　　　　　　　　　　　　　　　　 まわ 　　　　　 ちゅう い</a:t>
            </a:r>
            <a:endParaRPr kumimoji="1" lang="en-US" altLang="ja-JP" sz="900" b="1" dirty="0"/>
          </a:p>
        </p:txBody>
      </p:sp>
      <p:sp>
        <p:nvSpPr>
          <p:cNvPr id="6" name="テキスト ボックス 5">
            <a:extLst>
              <a:ext uri="{FF2B5EF4-FFF2-40B4-BE49-F238E27FC236}">
                <a16:creationId xmlns:a16="http://schemas.microsoft.com/office/drawing/2014/main" id="{72DA37D4-CDB5-ACA3-2099-A41DBF2A4AC3}"/>
              </a:ext>
            </a:extLst>
          </p:cNvPr>
          <p:cNvSpPr txBox="1"/>
          <p:nvPr/>
        </p:nvSpPr>
        <p:spPr>
          <a:xfrm>
            <a:off x="1259632" y="2399668"/>
            <a:ext cx="3672408" cy="230832"/>
          </a:xfrm>
          <a:prstGeom prst="rect">
            <a:avLst/>
          </a:prstGeom>
          <a:noFill/>
        </p:spPr>
        <p:txBody>
          <a:bodyPr wrap="square" rtlCol="0">
            <a:spAutoFit/>
          </a:bodyPr>
          <a:lstStyle/>
          <a:p>
            <a:r>
              <a:rPr kumimoji="1" lang="ja-JP" altLang="en-US" sz="900" b="1" dirty="0">
                <a:solidFill>
                  <a:srgbClr val="FF0000"/>
                </a:solidFill>
              </a:rPr>
              <a:t>でん     わ　　　　　　　　   じゅう  よう　　     　じょう   ほう　  　　　つた</a:t>
            </a:r>
            <a:endParaRPr kumimoji="1" lang="en-US" altLang="ja-JP" sz="900" b="1" dirty="0">
              <a:solidFill>
                <a:srgbClr val="FF0000"/>
              </a:solidFill>
            </a:endParaRPr>
          </a:p>
        </p:txBody>
      </p:sp>
      <p:sp>
        <p:nvSpPr>
          <p:cNvPr id="7" name="テキスト ボックス 6">
            <a:extLst>
              <a:ext uri="{FF2B5EF4-FFF2-40B4-BE49-F238E27FC236}">
                <a16:creationId xmlns:a16="http://schemas.microsoft.com/office/drawing/2014/main" id="{F21F82CA-7689-633C-E464-A72E6852D4D4}"/>
              </a:ext>
            </a:extLst>
          </p:cNvPr>
          <p:cNvSpPr txBox="1"/>
          <p:nvPr/>
        </p:nvSpPr>
        <p:spPr>
          <a:xfrm>
            <a:off x="991645" y="2963474"/>
            <a:ext cx="4948507" cy="230832"/>
          </a:xfrm>
          <a:prstGeom prst="rect">
            <a:avLst/>
          </a:prstGeom>
          <a:noFill/>
        </p:spPr>
        <p:txBody>
          <a:bodyPr wrap="square" rtlCol="0">
            <a:spAutoFit/>
          </a:bodyPr>
          <a:lstStyle/>
          <a:p>
            <a:r>
              <a:rPr kumimoji="1" lang="ja-JP" altLang="en-US" sz="900" b="1" dirty="0"/>
              <a:t>でん    わ　　　　　　　　　　　　　　　　　　　　　　　　　　　　　　  じゅう  よう 　　　じょう ほう　       つた</a:t>
            </a:r>
            <a:endParaRPr kumimoji="1" lang="en-US" altLang="ja-JP" sz="900" b="1" dirty="0"/>
          </a:p>
        </p:txBody>
      </p:sp>
      <p:sp>
        <p:nvSpPr>
          <p:cNvPr id="8" name="テキスト ボックス 7">
            <a:extLst>
              <a:ext uri="{FF2B5EF4-FFF2-40B4-BE49-F238E27FC236}">
                <a16:creationId xmlns:a16="http://schemas.microsoft.com/office/drawing/2014/main" id="{BFD8BDAA-7EE5-728C-2BD8-8A227F566F50}"/>
              </a:ext>
            </a:extLst>
          </p:cNvPr>
          <p:cNvSpPr txBox="1"/>
          <p:nvPr/>
        </p:nvSpPr>
        <p:spPr>
          <a:xfrm>
            <a:off x="811290" y="3346042"/>
            <a:ext cx="7001070" cy="230832"/>
          </a:xfrm>
          <a:prstGeom prst="rect">
            <a:avLst/>
          </a:prstGeom>
          <a:noFill/>
        </p:spPr>
        <p:txBody>
          <a:bodyPr wrap="square" rtlCol="0">
            <a:spAutoFit/>
          </a:bodyPr>
          <a:lstStyle/>
          <a:p>
            <a:r>
              <a:rPr kumimoji="1" lang="ja-JP" altLang="en-US" sz="900" b="1" dirty="0"/>
              <a:t> つく　　　　　　　　　　　　　　　　　　　　　　　　　  　　し  きゅう　　　 きん きゅう　　　　　　　　  　 　　　 ふ   あん　 　  あお　  　　　　　　　　　 ない  よう</a:t>
            </a:r>
            <a:endParaRPr kumimoji="1" lang="en-US" altLang="ja-JP" sz="900" b="1" dirty="0"/>
          </a:p>
        </p:txBody>
      </p:sp>
      <p:sp>
        <p:nvSpPr>
          <p:cNvPr id="9" name="テキスト ボックス 8">
            <a:extLst>
              <a:ext uri="{FF2B5EF4-FFF2-40B4-BE49-F238E27FC236}">
                <a16:creationId xmlns:a16="http://schemas.microsoft.com/office/drawing/2014/main" id="{D38362D5-35CC-FE05-FF42-5CDBF6955192}"/>
              </a:ext>
            </a:extLst>
          </p:cNvPr>
          <p:cNvSpPr txBox="1"/>
          <p:nvPr/>
        </p:nvSpPr>
        <p:spPr>
          <a:xfrm>
            <a:off x="935088" y="3731750"/>
            <a:ext cx="8208912" cy="230832"/>
          </a:xfrm>
          <a:prstGeom prst="rect">
            <a:avLst/>
          </a:prstGeom>
          <a:noFill/>
        </p:spPr>
        <p:txBody>
          <a:bodyPr wrap="square" rtlCol="0">
            <a:spAutoFit/>
          </a:bodyPr>
          <a:lstStyle/>
          <a:p>
            <a:r>
              <a:rPr kumimoji="1" lang="ja-JP" altLang="en-US" sz="900" b="1" dirty="0">
                <a:solidFill>
                  <a:schemeClr val="bg1">
                    <a:lumMod val="50000"/>
                  </a:schemeClr>
                </a:solidFill>
              </a:rPr>
              <a:t>でんわ　　　　　　　　　　　　　　　　　　　　　　　　　　　　　　　 とく　　　 　ちゅうい</a:t>
            </a:r>
            <a:endParaRPr kumimoji="1" lang="en-US" altLang="ja-JP" sz="900" b="1" dirty="0">
              <a:solidFill>
                <a:schemeClr val="bg1">
                  <a:lumMod val="50000"/>
                </a:schemeClr>
              </a:solidFill>
            </a:endParaRPr>
          </a:p>
        </p:txBody>
      </p:sp>
      <p:sp>
        <p:nvSpPr>
          <p:cNvPr id="10" name="テキスト ボックス 9">
            <a:extLst>
              <a:ext uri="{FF2B5EF4-FFF2-40B4-BE49-F238E27FC236}">
                <a16:creationId xmlns:a16="http://schemas.microsoft.com/office/drawing/2014/main" id="{D9091486-A135-0CB5-B244-C87FBF86EEAD}"/>
              </a:ext>
            </a:extLst>
          </p:cNvPr>
          <p:cNvSpPr txBox="1"/>
          <p:nvPr/>
        </p:nvSpPr>
        <p:spPr>
          <a:xfrm>
            <a:off x="1250350" y="4205456"/>
            <a:ext cx="1737474" cy="230832"/>
          </a:xfrm>
          <a:prstGeom prst="rect">
            <a:avLst/>
          </a:prstGeom>
          <a:noFill/>
        </p:spPr>
        <p:txBody>
          <a:bodyPr wrap="square" rtlCol="0">
            <a:spAutoFit/>
          </a:bodyPr>
          <a:lstStyle/>
          <a:p>
            <a:r>
              <a:rPr kumimoji="1" lang="ja-JP" altLang="en-US" sz="900" b="1" dirty="0">
                <a:solidFill>
                  <a:srgbClr val="FF0000"/>
                </a:solidFill>
              </a:rPr>
              <a:t>じゅう   よう　　　    じょう   ほう</a:t>
            </a:r>
            <a:endParaRPr kumimoji="1" lang="en-US" altLang="ja-JP" sz="900" b="1" dirty="0">
              <a:solidFill>
                <a:srgbClr val="FF0000"/>
              </a:solidFill>
            </a:endParaRPr>
          </a:p>
        </p:txBody>
      </p:sp>
      <p:sp>
        <p:nvSpPr>
          <p:cNvPr id="12" name="テキスト ボックス 11">
            <a:extLst>
              <a:ext uri="{FF2B5EF4-FFF2-40B4-BE49-F238E27FC236}">
                <a16:creationId xmlns:a16="http://schemas.microsoft.com/office/drawing/2014/main" id="{E015DDCA-0220-B16F-8CCE-C6D592F99549}"/>
              </a:ext>
            </a:extLst>
          </p:cNvPr>
          <p:cNvSpPr txBox="1"/>
          <p:nvPr/>
        </p:nvSpPr>
        <p:spPr>
          <a:xfrm>
            <a:off x="1021452" y="4775102"/>
            <a:ext cx="7992888" cy="230832"/>
          </a:xfrm>
          <a:prstGeom prst="rect">
            <a:avLst/>
          </a:prstGeom>
          <a:noFill/>
        </p:spPr>
        <p:txBody>
          <a:bodyPr wrap="square" rtlCol="0">
            <a:spAutoFit/>
          </a:bodyPr>
          <a:lstStyle/>
          <a:p>
            <a:r>
              <a:rPr kumimoji="1" lang="ja-JP" altLang="en-US" sz="900" b="1" dirty="0"/>
              <a:t>じゅうよう　　 　じょうほう　　　　 　き   さい　　　　　　　　 　　　　　 　 かみ</a:t>
            </a:r>
            <a:endParaRPr kumimoji="1" lang="en-US" altLang="ja-JP" sz="900" b="1" dirty="0"/>
          </a:p>
        </p:txBody>
      </p:sp>
      <p:sp>
        <p:nvSpPr>
          <p:cNvPr id="13" name="テキスト ボックス 12">
            <a:extLst>
              <a:ext uri="{FF2B5EF4-FFF2-40B4-BE49-F238E27FC236}">
                <a16:creationId xmlns:a16="http://schemas.microsoft.com/office/drawing/2014/main" id="{E49441C5-0597-D846-4507-194B8207A97B}"/>
              </a:ext>
            </a:extLst>
          </p:cNvPr>
          <p:cNvSpPr txBox="1"/>
          <p:nvPr/>
        </p:nvSpPr>
        <p:spPr>
          <a:xfrm>
            <a:off x="539552" y="-10822"/>
            <a:ext cx="914400" cy="276999"/>
          </a:xfrm>
          <a:prstGeom prst="rect">
            <a:avLst/>
          </a:prstGeom>
          <a:noFill/>
        </p:spPr>
        <p:txBody>
          <a:bodyPr wrap="square" rtlCol="0">
            <a:spAutoFit/>
          </a:bodyPr>
          <a:lstStyle/>
          <a:p>
            <a:r>
              <a:rPr kumimoji="1" lang="ja-JP" altLang="en-US" sz="1200" b="1" dirty="0">
                <a:solidFill>
                  <a:schemeClr val="bg1"/>
                </a:solidFill>
              </a:rPr>
              <a:t>ちゅう    い</a:t>
            </a:r>
            <a:endParaRPr kumimoji="1" lang="en-US" altLang="ja-JP" sz="1200" b="1" dirty="0">
              <a:solidFill>
                <a:schemeClr val="bg1"/>
              </a:solidFill>
            </a:endParaRPr>
          </a:p>
        </p:txBody>
      </p:sp>
      <p:sp>
        <p:nvSpPr>
          <p:cNvPr id="14" name="フッター プレースホルダー 2">
            <a:extLst>
              <a:ext uri="{FF2B5EF4-FFF2-40B4-BE49-F238E27FC236}">
                <a16:creationId xmlns:a16="http://schemas.microsoft.com/office/drawing/2014/main" id="{BF651699-9AA7-ED23-A0E9-198AFC382CF9}"/>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5" name="フッター プレースホルダー 2">
            <a:extLst>
              <a:ext uri="{FF2B5EF4-FFF2-40B4-BE49-F238E27FC236}">
                <a16:creationId xmlns:a16="http://schemas.microsoft.com/office/drawing/2014/main" id="{A4AC60AE-BF0C-E6CB-0697-7385381CF5AD}"/>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4">
              <a:lumMod val="75000"/>
            </a:schemeClr>
          </a:fgClr>
          <a:bgClr>
            <a:schemeClr val="bg1"/>
          </a:bgClr>
        </a:pattFill>
        <a:effectLst/>
      </p:bgPr>
    </p:bg>
    <p:spTree>
      <p:nvGrpSpPr>
        <p:cNvPr id="1" name=""/>
        <p:cNvGrpSpPr/>
        <p:nvPr/>
      </p:nvGrpSpPr>
      <p:grpSpPr>
        <a:xfrm>
          <a:off x="0" y="0"/>
          <a:ext cx="0" cy="0"/>
          <a:chOff x="0" y="0"/>
          <a:chExt cx="0" cy="0"/>
        </a:xfrm>
      </p:grpSpPr>
      <p:pic>
        <p:nvPicPr>
          <p:cNvPr id="26" name="図 25"/>
          <p:cNvPicPr>
            <a:picLocks noChangeAspect="1"/>
          </p:cNvPicPr>
          <p:nvPr/>
        </p:nvPicPr>
        <p:blipFill>
          <a:blip r:embed="rId2"/>
          <a:stretch>
            <a:fillRect/>
          </a:stretch>
        </p:blipFill>
        <p:spPr>
          <a:xfrm>
            <a:off x="1" y="1700808"/>
            <a:ext cx="9144000" cy="4626033"/>
          </a:xfrm>
          <a:prstGeom prst="rect">
            <a:avLst/>
          </a:prstGeom>
        </p:spPr>
      </p:pic>
      <p:sp>
        <p:nvSpPr>
          <p:cNvPr id="5" name="直角三角形 4">
            <a:extLst>
              <a:ext uri="{FF2B5EF4-FFF2-40B4-BE49-F238E27FC236}">
                <a16:creationId xmlns:a16="http://schemas.microsoft.com/office/drawing/2014/main" id="{F335DD4C-3799-69FA-85B4-EEE1A1B63133}"/>
              </a:ext>
            </a:extLst>
          </p:cNvPr>
          <p:cNvSpPr/>
          <p:nvPr/>
        </p:nvSpPr>
        <p:spPr>
          <a:xfrm>
            <a:off x="-18728" y="876598"/>
            <a:ext cx="4995094" cy="5471120"/>
          </a:xfrm>
          <a:prstGeom prst="rtTriangle">
            <a:avLst/>
          </a:prstGeom>
          <a:pattFill prst="wdUpDiag">
            <a:fgClr>
              <a:schemeClr val="accent4">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①ソーシャルエンジニアリング</a:t>
              </a:r>
            </a:p>
          </p:txBody>
        </p:sp>
      </p:grpSp>
      <p:sp>
        <p:nvSpPr>
          <p:cNvPr id="17" name="正方形/長方形 16"/>
          <p:cNvSpPr/>
          <p:nvPr/>
        </p:nvSpPr>
        <p:spPr>
          <a:xfrm>
            <a:off x="1619672" y="981985"/>
            <a:ext cx="5544616" cy="523220"/>
          </a:xfrm>
          <a:prstGeom prst="rect">
            <a:avLst/>
          </a:prstGeom>
          <a:noFill/>
        </p:spPr>
        <p:txBody>
          <a:bodyPr wrap="square">
            <a:spAutoFit/>
          </a:bodyPr>
          <a:lstStyle/>
          <a:p>
            <a:pPr eaLnBrk="1" hangingPunct="1">
              <a:buSzPct val="100000"/>
              <a:defRPr/>
            </a:pPr>
            <a:r>
              <a:rPr lang="ja-JP" altLang="en-US" sz="2800" b="1" dirty="0">
                <a:ln w="0"/>
                <a:solidFill>
                  <a:srgbClr val="FF0000"/>
                </a:solidFill>
                <a:effectLst>
                  <a:outerShdw blurRad="38100" dist="38100" dir="2700000" algn="tl">
                    <a:srgbClr val="000000">
                      <a:alpha val="43137"/>
                    </a:srgbClr>
                  </a:outerShdw>
                </a:effectLst>
                <a:latin typeface="+mj-ea"/>
                <a:ea typeface="+mj-ea"/>
              </a:rPr>
              <a:t>友だちがスマホを操作していると</a:t>
            </a:r>
            <a:r>
              <a:rPr lang="en-US" altLang="ja-JP" sz="2800" b="1" dirty="0">
                <a:ln w="0"/>
                <a:solidFill>
                  <a:srgbClr val="FF0000"/>
                </a:solidFill>
                <a:effectLst>
                  <a:outerShdw blurRad="38100" dist="38100" dir="2700000" algn="tl">
                    <a:srgbClr val="000000">
                      <a:alpha val="43137"/>
                    </a:srgbClr>
                  </a:outerShdw>
                </a:effectLst>
                <a:latin typeface="+mj-ea"/>
                <a:ea typeface="+mj-ea"/>
              </a:rPr>
              <a:t>…</a:t>
            </a:r>
            <a:endParaRPr lang="en-US" altLang="ja-JP" sz="2800" b="1" dirty="0">
              <a:ln w="9525">
                <a:solidFill>
                  <a:schemeClr val="tx1"/>
                </a:solidFill>
                <a:prstDash val="solid"/>
              </a:ln>
              <a:solidFill>
                <a:srgbClr val="FF0000"/>
              </a:solidFill>
              <a:effectLst>
                <a:outerShdw blurRad="38100" dist="38100" dir="2700000" algn="tl">
                  <a:srgbClr val="000000">
                    <a:alpha val="43137"/>
                  </a:srgbClr>
                </a:outerShdw>
              </a:effectLst>
              <a:latin typeface="+mj-ea"/>
              <a:ea typeface="+mj-ea"/>
            </a:endParaRPr>
          </a:p>
        </p:txBody>
      </p:sp>
      <p:pic>
        <p:nvPicPr>
          <p:cNvPr id="46" name="Picture 37" descr="C:\Users\crestec\Desktop\平井作業フォルダ\CEC_2018年度用(捨てないで！)\ペープサート教材\ペープサート教材_イラスト集_Delivery\ペープサート教材_イラスト集\キャラ\中学生男子\004_中学_小学高学年男子_私服A_通常.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2451" y="4054809"/>
            <a:ext cx="1285014" cy="1232286"/>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0" descr="C:\Users\crestec\Desktop\平井作業フォルダ\CEC_2018年度用(捨てないで！)\ペープサート教材\ペープサート教材_イラスト集_Delivery\ペープサート教材_イラスト集\キャラ\中学生男子\004_中学_小学高学年男子_私服C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1680" y="3972600"/>
            <a:ext cx="1857385" cy="1685211"/>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17" descr="C:\Users\crestec\Desktop\平井作業フォルダ\CEC_2018年度用(捨てないで！)\ペープサート教材\ペープサート教材_イラスト集_Delivery\ペープサート教材_イラスト集\キャラ\中学生男子\001_中学男子A_喜ぶ.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17704" y="2780928"/>
            <a:ext cx="1302697" cy="1504918"/>
          </a:xfrm>
          <a:prstGeom prst="rect">
            <a:avLst/>
          </a:prstGeom>
          <a:noFill/>
          <a:extLst>
            <a:ext uri="{909E8E84-426E-40DD-AFC4-6F175D3DCCD1}">
              <a14:hiddenFill xmlns:a14="http://schemas.microsoft.com/office/drawing/2010/main">
                <a:solidFill>
                  <a:srgbClr val="FFFFFF"/>
                </a:solidFill>
              </a14:hiddenFill>
            </a:ext>
          </a:extLst>
        </p:spPr>
      </p:pic>
      <p:sp>
        <p:nvSpPr>
          <p:cNvPr id="25" name="雲形吹き出し 24"/>
          <p:cNvSpPr/>
          <p:nvPr/>
        </p:nvSpPr>
        <p:spPr>
          <a:xfrm>
            <a:off x="4067944" y="1820848"/>
            <a:ext cx="3821990" cy="1582688"/>
          </a:xfrm>
          <a:prstGeom prst="cloudCallout">
            <a:avLst>
              <a:gd name="adj1" fmla="val -36739"/>
              <a:gd name="adj2" fmla="val 89354"/>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kumimoji="1" lang="ja-JP" altLang="en-US" b="1" dirty="0">
                <a:effectLst>
                  <a:outerShdw blurRad="38100" dist="38100" dir="2700000" algn="tl">
                    <a:srgbClr val="000000">
                      <a:alpha val="43137"/>
                    </a:srgbClr>
                  </a:outerShdw>
                </a:effectLst>
                <a:latin typeface="+mj-ea"/>
                <a:ea typeface="+mj-ea"/>
              </a:rPr>
              <a:t>スマホで何か見てるぞ。</a:t>
            </a:r>
            <a:endParaRPr kumimoji="1" lang="en-US" altLang="ja-JP" b="1" dirty="0">
              <a:effectLst>
                <a:outerShdw blurRad="38100" dist="38100" dir="2700000" algn="tl">
                  <a:srgbClr val="000000">
                    <a:alpha val="43137"/>
                  </a:srgbClr>
                </a:outerShdw>
              </a:effectLst>
              <a:latin typeface="+mj-ea"/>
              <a:ea typeface="+mj-ea"/>
            </a:endParaRPr>
          </a:p>
          <a:p>
            <a:pPr>
              <a:lnSpc>
                <a:spcPct val="150000"/>
              </a:lnSpc>
            </a:pPr>
            <a:r>
              <a:rPr kumimoji="1" lang="ja-JP" altLang="en-US" b="1" dirty="0">
                <a:effectLst>
                  <a:outerShdw blurRad="38100" dist="38100" dir="2700000" algn="tl">
                    <a:srgbClr val="000000">
                      <a:alpha val="43137"/>
                    </a:srgbClr>
                  </a:outerShdw>
                </a:effectLst>
                <a:latin typeface="+mj-ea"/>
                <a:ea typeface="+mj-ea"/>
              </a:rPr>
              <a:t>ちょっと見てみよ！</a:t>
            </a:r>
          </a:p>
        </p:txBody>
      </p:sp>
      <p:sp>
        <p:nvSpPr>
          <p:cNvPr id="2" name="テキスト ボックス 1">
            <a:extLst>
              <a:ext uri="{FF2B5EF4-FFF2-40B4-BE49-F238E27FC236}">
                <a16:creationId xmlns:a16="http://schemas.microsoft.com/office/drawing/2014/main" id="{5F902D5D-422C-A4A9-98FB-D608C4AB6133}"/>
              </a:ext>
            </a:extLst>
          </p:cNvPr>
          <p:cNvSpPr txBox="1"/>
          <p:nvPr/>
        </p:nvSpPr>
        <p:spPr>
          <a:xfrm>
            <a:off x="1695605" y="873390"/>
            <a:ext cx="3452459" cy="246221"/>
          </a:xfrm>
          <a:prstGeom prst="rect">
            <a:avLst/>
          </a:prstGeom>
          <a:noFill/>
        </p:spPr>
        <p:txBody>
          <a:bodyPr wrap="square" rtlCol="0">
            <a:spAutoFit/>
          </a:bodyPr>
          <a:lstStyle/>
          <a:p>
            <a:r>
              <a:rPr kumimoji="1" lang="ja-JP" altLang="en-US" sz="1000" b="1" dirty="0">
                <a:solidFill>
                  <a:srgbClr val="FF0000"/>
                </a:solidFill>
              </a:rPr>
              <a:t>とも　　　　　　　　　　　　　　　　　　　　　　　　　　　　　そう　　 さ</a:t>
            </a:r>
            <a:endParaRPr kumimoji="1" lang="en-US" altLang="ja-JP" sz="1000" b="1" dirty="0">
              <a:solidFill>
                <a:srgbClr val="FF0000"/>
              </a:solidFill>
            </a:endParaRPr>
          </a:p>
        </p:txBody>
      </p:sp>
      <p:sp>
        <p:nvSpPr>
          <p:cNvPr id="3" name="テキスト ボックス 2">
            <a:extLst>
              <a:ext uri="{FF2B5EF4-FFF2-40B4-BE49-F238E27FC236}">
                <a16:creationId xmlns:a16="http://schemas.microsoft.com/office/drawing/2014/main" id="{0A342673-2A3D-B427-0DB7-63405EA92C9B}"/>
              </a:ext>
            </a:extLst>
          </p:cNvPr>
          <p:cNvSpPr txBox="1"/>
          <p:nvPr/>
        </p:nvSpPr>
        <p:spPr>
          <a:xfrm>
            <a:off x="5433691" y="2100783"/>
            <a:ext cx="2910483" cy="246221"/>
          </a:xfrm>
          <a:prstGeom prst="rect">
            <a:avLst/>
          </a:prstGeom>
          <a:noFill/>
        </p:spPr>
        <p:txBody>
          <a:bodyPr wrap="square" rtlCol="0">
            <a:spAutoFit/>
          </a:bodyPr>
          <a:lstStyle/>
          <a:p>
            <a:r>
              <a:rPr kumimoji="1" lang="ja-JP" altLang="en-US" sz="1000" b="1" dirty="0"/>
              <a:t>なに　　　 み</a:t>
            </a:r>
            <a:endParaRPr kumimoji="1" lang="en-US" altLang="ja-JP" sz="1000" b="1" dirty="0"/>
          </a:p>
        </p:txBody>
      </p:sp>
      <p:sp>
        <p:nvSpPr>
          <p:cNvPr id="4" name="テキスト ボックス 3">
            <a:extLst>
              <a:ext uri="{FF2B5EF4-FFF2-40B4-BE49-F238E27FC236}">
                <a16:creationId xmlns:a16="http://schemas.microsoft.com/office/drawing/2014/main" id="{E99A08FD-7845-A46E-7639-D29A1FD1E979}"/>
              </a:ext>
            </a:extLst>
          </p:cNvPr>
          <p:cNvSpPr txBox="1"/>
          <p:nvPr/>
        </p:nvSpPr>
        <p:spPr>
          <a:xfrm>
            <a:off x="5388412" y="2521688"/>
            <a:ext cx="335498" cy="246221"/>
          </a:xfrm>
          <a:prstGeom prst="rect">
            <a:avLst/>
          </a:prstGeom>
          <a:noFill/>
        </p:spPr>
        <p:txBody>
          <a:bodyPr wrap="square" rtlCol="0">
            <a:spAutoFit/>
          </a:bodyPr>
          <a:lstStyle/>
          <a:p>
            <a:r>
              <a:rPr kumimoji="1" lang="ja-JP" altLang="en-US" sz="1000" b="1" dirty="0"/>
              <a:t>み</a:t>
            </a:r>
            <a:endParaRPr kumimoji="1" lang="en-US" altLang="ja-JP" sz="1000" b="1" dirty="0"/>
          </a:p>
        </p:txBody>
      </p:sp>
      <p:pic>
        <p:nvPicPr>
          <p:cNvPr id="45" name="Picture 27" descr="C:\Users\crestec\Desktop\平井作業フォルダ\CEC_2018年度用(捨てないで！)\ペープサート教材\ペープサート教材_イラスト集_Delivery\ペープサート教材_イラスト集\キャラ\中学生男子\003_中学男子C_楽しむ.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07947" y="3143422"/>
            <a:ext cx="1054023" cy="1097706"/>
          </a:xfrm>
          <a:prstGeom prst="rect">
            <a:avLst/>
          </a:prstGeom>
          <a:noFill/>
          <a:extLst>
            <a:ext uri="{909E8E84-426E-40DD-AFC4-6F175D3DCCD1}">
              <a14:hiddenFill xmlns:a14="http://schemas.microsoft.com/office/drawing/2010/main">
                <a:solidFill>
                  <a:srgbClr val="FFFFFF"/>
                </a:solidFill>
              </a14:hiddenFill>
            </a:ext>
          </a:extLst>
        </p:spPr>
      </p:pic>
      <p:cxnSp>
        <p:nvCxnSpPr>
          <p:cNvPr id="6" name="直線矢印コネクタ 5">
            <a:extLst>
              <a:ext uri="{FF2B5EF4-FFF2-40B4-BE49-F238E27FC236}">
                <a16:creationId xmlns:a16="http://schemas.microsoft.com/office/drawing/2014/main" id="{BC264973-B00D-5E83-C750-42D81EE5790F}"/>
              </a:ext>
            </a:extLst>
          </p:cNvPr>
          <p:cNvCxnSpPr>
            <a:cxnSpLocks/>
          </p:cNvCxnSpPr>
          <p:nvPr/>
        </p:nvCxnSpPr>
        <p:spPr>
          <a:xfrm flipH="1">
            <a:off x="3635896" y="4011365"/>
            <a:ext cx="1299007" cy="641771"/>
          </a:xfrm>
          <a:prstGeom prst="straightConnector1">
            <a:avLst/>
          </a:prstGeom>
          <a:ln w="11112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フッター プレースホルダー 2">
            <a:extLst>
              <a:ext uri="{FF2B5EF4-FFF2-40B4-BE49-F238E27FC236}">
                <a16:creationId xmlns:a16="http://schemas.microsoft.com/office/drawing/2014/main" id="{CFBB1301-F678-A06C-66A3-737EC7C80ACB}"/>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8" name="フッター プレースホルダー 2">
            <a:extLst>
              <a:ext uri="{FF2B5EF4-FFF2-40B4-BE49-F238E27FC236}">
                <a16:creationId xmlns:a16="http://schemas.microsoft.com/office/drawing/2014/main" id="{1EFC5017-DA8D-FBF6-9A76-18FCD3037930}"/>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a:stretch>
            <a:fillRect/>
          </a:stretch>
        </p:blipFill>
        <p:spPr>
          <a:xfrm>
            <a:off x="-3731" y="1700808"/>
            <a:ext cx="9144000" cy="4630861"/>
          </a:xfrm>
          <a:prstGeom prst="rect">
            <a:avLst/>
          </a:prstGeom>
        </p:spPr>
      </p:pic>
      <p:sp>
        <p:nvSpPr>
          <p:cNvPr id="5" name="直角三角形 4">
            <a:extLst>
              <a:ext uri="{FF2B5EF4-FFF2-40B4-BE49-F238E27FC236}">
                <a16:creationId xmlns:a16="http://schemas.microsoft.com/office/drawing/2014/main" id="{EC3BE51F-D93F-C7AD-F228-ED3ACEE89F03}"/>
              </a:ext>
            </a:extLst>
          </p:cNvPr>
          <p:cNvSpPr/>
          <p:nvPr/>
        </p:nvSpPr>
        <p:spPr>
          <a:xfrm>
            <a:off x="0" y="827726"/>
            <a:ext cx="4995094" cy="5471120"/>
          </a:xfrm>
          <a:prstGeom prst="rtTriangle">
            <a:avLst/>
          </a:prstGeom>
          <a:pattFill prst="wdUpDiag">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9219" name="正方形/長方形 2"/>
          <p:cNvGrpSpPr>
            <a:grpSpLocks/>
          </p:cNvGrpSpPr>
          <p:nvPr/>
        </p:nvGrpSpPr>
        <p:grpSpPr bwMode="auto">
          <a:xfrm>
            <a:off x="-33894" y="-26192"/>
            <a:ext cx="9240838" cy="868363"/>
            <a:chOff x="-19" y="-19"/>
            <a:chExt cx="5821" cy="914"/>
          </a:xfrm>
        </p:grpSpPr>
        <p:pic>
          <p:nvPicPr>
            <p:cNvPr id="9232" name="正方形/長方形 2"/>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lvl="0"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②ソーシャルエンジニアリング</a:t>
              </a:r>
              <a:endParaRPr kumimoji="1" lang="ja-JP" altLang="en-US" sz="3600" b="1" i="0" u="none" strike="noStrike" kern="1200" cap="none" spc="0" normalizeH="0" baseline="0" noProof="0" dirty="0">
                <a:ln>
                  <a:noFill/>
                </a:ln>
                <a:solidFill>
                  <a:srgbClr val="FFFFFF"/>
                </a:solidFill>
                <a:effectLst>
                  <a:outerShdw blurRad="38100" dist="38100" dir="2700000" algn="tl">
                    <a:srgbClr val="C0C0C0"/>
                  </a:outerShdw>
                </a:effectLst>
                <a:uLnTx/>
                <a:uFillTx/>
                <a:latin typeface="+mj-ea"/>
                <a:ea typeface="+mj-ea"/>
                <a:cs typeface="Arial"/>
              </a:endParaRPr>
            </a:p>
          </p:txBody>
        </p:sp>
      </p:grpSp>
      <p:pic>
        <p:nvPicPr>
          <p:cNvPr id="2" name="図 1"/>
          <p:cNvPicPr>
            <a:picLocks noChangeAspect="1"/>
          </p:cNvPicPr>
          <p:nvPr/>
        </p:nvPicPr>
        <p:blipFill>
          <a:blip r:embed="rId5"/>
          <a:stretch>
            <a:fillRect/>
          </a:stretch>
        </p:blipFill>
        <p:spPr>
          <a:xfrm>
            <a:off x="5327576" y="3239788"/>
            <a:ext cx="1548518" cy="2444708"/>
          </a:xfrm>
          <a:prstGeom prst="rect">
            <a:avLst/>
          </a:prstGeom>
        </p:spPr>
      </p:pic>
      <p:pic>
        <p:nvPicPr>
          <p:cNvPr id="16" name="Picture 37" descr="C:\Users\crestec\Desktop\平井作業フォルダ\CEC_2018年度用(捨てないで！)\ペープサート教材\ペープサート教材_イラスト集_Delivery\ペープサート教材_イラスト集\キャラ\中学生男子\004_中学_小学高学年男子_私服A_通常.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17797" y="4421229"/>
            <a:ext cx="1285014" cy="1232286"/>
          </a:xfrm>
          <a:prstGeom prst="rect">
            <a:avLst/>
          </a:prstGeom>
          <a:noFill/>
          <a:extLst>
            <a:ext uri="{909E8E84-426E-40DD-AFC4-6F175D3DCCD1}">
              <a14:hiddenFill xmlns:a14="http://schemas.microsoft.com/office/drawing/2010/main">
                <a:solidFill>
                  <a:srgbClr val="FFFFFF"/>
                </a:solidFill>
              </a14:hiddenFill>
            </a:ext>
          </a:extLst>
        </p:spPr>
      </p:pic>
      <p:sp>
        <p:nvSpPr>
          <p:cNvPr id="18" name="雲形吹き出し 17"/>
          <p:cNvSpPr/>
          <p:nvPr/>
        </p:nvSpPr>
        <p:spPr>
          <a:xfrm>
            <a:off x="1907704" y="1473737"/>
            <a:ext cx="3583624" cy="2117225"/>
          </a:xfrm>
          <a:prstGeom prst="cloudCallout">
            <a:avLst>
              <a:gd name="adj1" fmla="val -5322"/>
              <a:gd name="adj2" fmla="val 60973"/>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2600"/>
              </a:lnSpc>
            </a:pPr>
            <a:r>
              <a:rPr kumimoji="1" lang="ja-JP" altLang="en-US" b="1" dirty="0">
                <a:effectLst>
                  <a:outerShdw blurRad="38100" dist="38100" dir="2700000" algn="tl">
                    <a:srgbClr val="000000">
                      <a:alpha val="43137"/>
                    </a:srgbClr>
                  </a:outerShdw>
                </a:effectLst>
                <a:latin typeface="+mj-ea"/>
                <a:ea typeface="+mj-ea"/>
              </a:rPr>
              <a:t>お！ログインするぞ！</a:t>
            </a:r>
            <a:endParaRPr kumimoji="1" lang="en-US" altLang="ja-JP" b="1" dirty="0">
              <a:effectLst>
                <a:outerShdw blurRad="38100" dist="38100" dir="2700000" algn="tl">
                  <a:srgbClr val="000000">
                    <a:alpha val="43137"/>
                  </a:srgbClr>
                </a:outerShdw>
              </a:effectLst>
              <a:latin typeface="+mj-ea"/>
              <a:ea typeface="+mj-ea"/>
            </a:endParaRPr>
          </a:p>
          <a:p>
            <a:pPr algn="ctr">
              <a:lnSpc>
                <a:spcPts val="2600"/>
              </a:lnSpc>
            </a:pPr>
            <a:r>
              <a:rPr kumimoji="1" lang="ja-JP" altLang="en-US" b="1" dirty="0">
                <a:effectLst>
                  <a:outerShdw blurRad="38100" dist="38100" dir="2700000" algn="tl">
                    <a:srgbClr val="000000">
                      <a:alpha val="43137"/>
                    </a:srgbClr>
                  </a:outerShdw>
                </a:effectLst>
                <a:latin typeface="+mj-ea"/>
                <a:ea typeface="+mj-ea"/>
              </a:rPr>
              <a:t>ユーザー</a:t>
            </a:r>
            <a:r>
              <a:rPr kumimoji="1" lang="en-US" altLang="ja-JP" b="1" dirty="0">
                <a:effectLst>
                  <a:outerShdw blurRad="38100" dist="38100" dir="2700000" algn="tl">
                    <a:srgbClr val="000000">
                      <a:alpha val="43137"/>
                    </a:srgbClr>
                  </a:outerShdw>
                </a:effectLst>
                <a:latin typeface="+mj-ea"/>
                <a:ea typeface="+mj-ea"/>
              </a:rPr>
              <a:t>ID</a:t>
            </a:r>
            <a:r>
              <a:rPr kumimoji="1" lang="ja-JP" altLang="en-US" b="1" dirty="0">
                <a:effectLst>
                  <a:outerShdw blurRad="38100" dist="38100" dir="2700000" algn="tl">
                    <a:srgbClr val="000000">
                      <a:alpha val="43137"/>
                    </a:srgbClr>
                  </a:outerShdw>
                </a:effectLst>
                <a:latin typeface="+mj-ea"/>
                <a:ea typeface="+mj-ea"/>
              </a:rPr>
              <a:t>は</a:t>
            </a:r>
            <a:r>
              <a:rPr kumimoji="1" lang="en-US" altLang="ja-JP" b="1" dirty="0">
                <a:effectLst>
                  <a:outerShdw blurRad="38100" dist="38100" dir="2700000" algn="tl">
                    <a:srgbClr val="000000">
                      <a:alpha val="43137"/>
                    </a:srgbClr>
                  </a:outerShdw>
                </a:effectLst>
                <a:latin typeface="+mj-ea"/>
                <a:ea typeface="+mj-ea"/>
              </a:rPr>
              <a:t>…</a:t>
            </a:r>
          </a:p>
          <a:p>
            <a:pPr algn="ctr">
              <a:lnSpc>
                <a:spcPts val="2600"/>
              </a:lnSpc>
            </a:pPr>
            <a:r>
              <a:rPr kumimoji="1" lang="ja-JP" altLang="en-US" b="1" dirty="0">
                <a:effectLst>
                  <a:outerShdw blurRad="38100" dist="38100" dir="2700000" algn="tl">
                    <a:srgbClr val="000000">
                      <a:alpha val="43137"/>
                    </a:srgbClr>
                  </a:outerShdw>
                </a:effectLst>
                <a:latin typeface="+mj-ea"/>
                <a:ea typeface="+mj-ea"/>
              </a:rPr>
              <a:t>パスワードは</a:t>
            </a:r>
            <a:r>
              <a:rPr kumimoji="1" lang="en-US" altLang="ja-JP" b="1" dirty="0">
                <a:effectLst>
                  <a:outerShdw blurRad="38100" dist="38100" dir="2700000" algn="tl">
                    <a:srgbClr val="000000">
                      <a:alpha val="43137"/>
                    </a:srgbClr>
                  </a:outerShdw>
                </a:effectLst>
                <a:latin typeface="+mj-ea"/>
                <a:ea typeface="+mj-ea"/>
              </a:rPr>
              <a:t>…</a:t>
            </a:r>
            <a:endParaRPr kumimoji="1" lang="ja-JP" altLang="en-US" b="1" dirty="0">
              <a:effectLst>
                <a:outerShdw blurRad="38100" dist="38100" dir="2700000" algn="tl">
                  <a:srgbClr val="000000">
                    <a:alpha val="43137"/>
                  </a:srgbClr>
                </a:outerShdw>
              </a:effectLst>
              <a:latin typeface="+mj-ea"/>
              <a:ea typeface="+mj-ea"/>
            </a:endParaRPr>
          </a:p>
        </p:txBody>
      </p:sp>
      <p:sp>
        <p:nvSpPr>
          <p:cNvPr id="20" name="正方形/長方形 19"/>
          <p:cNvSpPr/>
          <p:nvPr/>
        </p:nvSpPr>
        <p:spPr>
          <a:xfrm>
            <a:off x="403898" y="939932"/>
            <a:ext cx="8557028" cy="523220"/>
          </a:xfrm>
          <a:prstGeom prst="rect">
            <a:avLst/>
          </a:prstGeom>
          <a:noFill/>
        </p:spPr>
        <p:txBody>
          <a:bodyPr wrap="square">
            <a:spAutoFit/>
          </a:bodyPr>
          <a:lstStyle/>
          <a:p>
            <a:pPr algn="ctr" eaLnBrk="1" hangingPunct="1">
              <a:buSzPct val="100000"/>
              <a:defRPr/>
            </a:pPr>
            <a:r>
              <a:rPr lang="ja-JP" altLang="en-US" sz="2800" b="1" spc="-100" dirty="0">
                <a:ln w="0"/>
                <a:solidFill>
                  <a:srgbClr val="FF0000"/>
                </a:solidFill>
                <a:effectLst>
                  <a:outerShdw blurRad="38100" dist="38100" dir="2700000" algn="tl">
                    <a:srgbClr val="000000">
                      <a:alpha val="43137"/>
                    </a:srgbClr>
                  </a:outerShdw>
                </a:effectLst>
                <a:latin typeface="+mj-ea"/>
                <a:ea typeface="+mj-ea"/>
              </a:rPr>
              <a:t>友だちがオンラインゲームにログインしようとしています</a:t>
            </a:r>
            <a:endParaRPr lang="en-US" altLang="ja-JP" sz="2800" b="1" spc="-100" dirty="0">
              <a:ln w="9525">
                <a:solidFill>
                  <a:schemeClr val="tx1"/>
                </a:solidFill>
                <a:prstDash val="solid"/>
              </a:ln>
              <a:solidFill>
                <a:srgbClr val="FF0000"/>
              </a:solidFill>
              <a:effectLst>
                <a:outerShdw blurRad="38100" dist="38100" dir="2700000" algn="tl">
                  <a:srgbClr val="000000">
                    <a:alpha val="43137"/>
                  </a:srgbClr>
                </a:outerShdw>
              </a:effectLst>
              <a:latin typeface="+mj-ea"/>
              <a:ea typeface="+mj-ea"/>
            </a:endParaRPr>
          </a:p>
        </p:txBody>
      </p:sp>
      <p:sp>
        <p:nvSpPr>
          <p:cNvPr id="3" name="テキスト ボックス 2">
            <a:extLst>
              <a:ext uri="{FF2B5EF4-FFF2-40B4-BE49-F238E27FC236}">
                <a16:creationId xmlns:a16="http://schemas.microsoft.com/office/drawing/2014/main" id="{25B8D7D3-E4C5-BC81-0692-3B247786474F}"/>
              </a:ext>
            </a:extLst>
          </p:cNvPr>
          <p:cNvSpPr txBox="1"/>
          <p:nvPr/>
        </p:nvSpPr>
        <p:spPr>
          <a:xfrm>
            <a:off x="693107" y="835939"/>
            <a:ext cx="8447162" cy="246221"/>
          </a:xfrm>
          <a:prstGeom prst="rect">
            <a:avLst/>
          </a:prstGeom>
          <a:noFill/>
        </p:spPr>
        <p:txBody>
          <a:bodyPr wrap="square" rtlCol="0">
            <a:spAutoFit/>
          </a:bodyPr>
          <a:lstStyle/>
          <a:p>
            <a:r>
              <a:rPr kumimoji="1" lang="ja-JP" altLang="en-US" sz="1000" b="1" dirty="0">
                <a:solidFill>
                  <a:srgbClr val="FF0000"/>
                </a:solidFill>
              </a:rPr>
              <a:t>とも</a:t>
            </a:r>
            <a:endParaRPr kumimoji="1" lang="en-US" altLang="ja-JP" sz="1000" b="1" dirty="0">
              <a:solidFill>
                <a:srgbClr val="FF0000"/>
              </a:solidFill>
            </a:endParaRPr>
          </a:p>
        </p:txBody>
      </p:sp>
      <p:pic>
        <p:nvPicPr>
          <p:cNvPr id="15" name="Picture 29" descr="C:\Users\crestec\Desktop\平井作業フォルダ\CEC_2018年度用(捨てないで！)\ペープサート教材\ペープサート教材_イラスト集_Delivery\ペープサート教材_イラスト集\キャラ\中学生男子\003_中学男子C_驚く.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02247" y="3359928"/>
            <a:ext cx="1230727" cy="122298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直線矢印コネクタ 3">
            <a:extLst>
              <a:ext uri="{FF2B5EF4-FFF2-40B4-BE49-F238E27FC236}">
                <a16:creationId xmlns:a16="http://schemas.microsoft.com/office/drawing/2014/main" id="{3F56BE57-CB4A-B0C3-D61B-F0B6EB175142}"/>
              </a:ext>
            </a:extLst>
          </p:cNvPr>
          <p:cNvCxnSpPr>
            <a:cxnSpLocks/>
          </p:cNvCxnSpPr>
          <p:nvPr/>
        </p:nvCxnSpPr>
        <p:spPr>
          <a:xfrm>
            <a:off x="3347864" y="4149080"/>
            <a:ext cx="2804875" cy="677014"/>
          </a:xfrm>
          <a:prstGeom prst="straightConnector1">
            <a:avLst/>
          </a:prstGeom>
          <a:ln w="11112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フッター プレースホルダー 2">
            <a:extLst>
              <a:ext uri="{FF2B5EF4-FFF2-40B4-BE49-F238E27FC236}">
                <a16:creationId xmlns:a16="http://schemas.microsoft.com/office/drawing/2014/main" id="{7BCF4598-9BB4-4D93-53B1-B2EEF5AF687A}"/>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8" name="フッター プレースホルダー 2">
            <a:extLst>
              <a:ext uri="{FF2B5EF4-FFF2-40B4-BE49-F238E27FC236}">
                <a16:creationId xmlns:a16="http://schemas.microsoft.com/office/drawing/2014/main" id="{18C20650-E133-9925-445B-6B7EBD2C0BD8}"/>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93334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図 47"/>
          <p:cNvPicPr>
            <a:picLocks noChangeAspect="1"/>
          </p:cNvPicPr>
          <p:nvPr/>
        </p:nvPicPr>
        <p:blipFill>
          <a:blip r:embed="rId2"/>
          <a:stretch>
            <a:fillRect/>
          </a:stretch>
        </p:blipFill>
        <p:spPr>
          <a:xfrm>
            <a:off x="2619" y="1664998"/>
            <a:ext cx="9141382" cy="4723102"/>
          </a:xfrm>
          <a:prstGeom prst="rect">
            <a:avLst/>
          </a:prstGeom>
        </p:spPr>
      </p:pic>
      <p:sp>
        <p:nvSpPr>
          <p:cNvPr id="7" name="直角三角形 6">
            <a:extLst>
              <a:ext uri="{FF2B5EF4-FFF2-40B4-BE49-F238E27FC236}">
                <a16:creationId xmlns:a16="http://schemas.microsoft.com/office/drawing/2014/main" id="{C55C2D2C-7E6B-99A1-41E4-D42904FB3AC6}"/>
              </a:ext>
            </a:extLst>
          </p:cNvPr>
          <p:cNvSpPr/>
          <p:nvPr/>
        </p:nvSpPr>
        <p:spPr>
          <a:xfrm>
            <a:off x="-18728" y="876598"/>
            <a:ext cx="4995094" cy="5471120"/>
          </a:xfrm>
          <a:prstGeom prst="rtTriangle">
            <a:avLst/>
          </a:prstGeom>
          <a:pattFill prst="wdUpDiag">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③ソーシャルエンジニアリング</a:t>
              </a:r>
            </a:p>
          </p:txBody>
        </p:sp>
      </p:grpSp>
      <p:sp>
        <p:nvSpPr>
          <p:cNvPr id="36" name="正方形/長方形 35"/>
          <p:cNvSpPr/>
          <p:nvPr/>
        </p:nvSpPr>
        <p:spPr>
          <a:xfrm>
            <a:off x="2400395" y="1009188"/>
            <a:ext cx="4415674"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b="1" noProof="0" dirty="0">
                <a:ln w="0"/>
                <a:solidFill>
                  <a:srgbClr val="FF0000"/>
                </a:solidFill>
                <a:effectLst>
                  <a:outerShdw blurRad="38100" dist="38100" dir="2700000" algn="tl">
                    <a:srgbClr val="000000">
                      <a:alpha val="43137"/>
                    </a:srgbClr>
                  </a:outerShdw>
                </a:effectLst>
                <a:latin typeface="+mj-ea"/>
                <a:ea typeface="+mj-ea"/>
                <a:cs typeface="Arial"/>
              </a:rPr>
              <a:t>友だちが</a:t>
            </a:r>
            <a:r>
              <a:rPr lang="ja-JP" altLang="en-US" sz="2800" b="1" noProof="0" dirty="0" err="1">
                <a:ln w="0"/>
                <a:solidFill>
                  <a:srgbClr val="FF0000"/>
                </a:solidFill>
                <a:effectLst>
                  <a:outerShdw blurRad="38100" dist="38100" dir="2700000" algn="tl">
                    <a:srgbClr val="000000">
                      <a:alpha val="43137"/>
                    </a:srgbClr>
                  </a:outerShdw>
                </a:effectLst>
                <a:latin typeface="+mj-ea"/>
                <a:ea typeface="+mj-ea"/>
                <a:cs typeface="Arial"/>
              </a:rPr>
              <a:t>くるっと</a:t>
            </a:r>
            <a:r>
              <a:rPr lang="ja-JP" altLang="en-US" sz="2800" b="1" noProof="0" dirty="0">
                <a:ln w="0"/>
                <a:solidFill>
                  <a:srgbClr val="FF0000"/>
                </a:solidFill>
                <a:effectLst>
                  <a:outerShdw blurRad="38100" dist="38100" dir="2700000" algn="tl">
                    <a:srgbClr val="000000">
                      <a:alpha val="43137"/>
                    </a:srgbClr>
                  </a:outerShdw>
                </a:effectLst>
                <a:latin typeface="+mj-ea"/>
                <a:ea typeface="+mj-ea"/>
                <a:cs typeface="Arial"/>
              </a:rPr>
              <a:t>振り返って</a:t>
            </a:r>
            <a:endParaRPr kumimoji="0" lang="en-US" altLang="ja-JP" sz="2800" b="1" i="0" u="none" strike="noStrike" kern="1200" cap="none" spc="0" normalizeH="0" baseline="0" noProof="0" dirty="0">
              <a:ln w="9525">
                <a:solidFill>
                  <a:prstClr val="black"/>
                </a:solidFill>
                <a:prstDash val="solid"/>
              </a:ln>
              <a:solidFill>
                <a:srgbClr val="FF0000"/>
              </a:solidFill>
              <a:effectLst>
                <a:outerShdw blurRad="38100" dist="38100" dir="2700000" algn="tl">
                  <a:srgbClr val="000000">
                    <a:alpha val="43137"/>
                  </a:srgbClr>
                </a:outerShdw>
              </a:effectLst>
              <a:uLnTx/>
              <a:uFillTx/>
              <a:latin typeface="+mj-ea"/>
              <a:ea typeface="+mj-ea"/>
              <a:cs typeface="Arial"/>
            </a:endParaRPr>
          </a:p>
        </p:txBody>
      </p:sp>
      <p:pic>
        <p:nvPicPr>
          <p:cNvPr id="40" name="Picture 40" descr="C:\Users\crestec\Desktop\平井作業フォルダ\CEC_2018年度用(捨てないで！)\ペープサート教材\ペープサート教材_イラスト集_Delivery\ペープサート教材_イラスト集\キャラ\中学生男子\004_中学_小学高学年男子_私服C_スマホ持ち.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698048" y="4472748"/>
            <a:ext cx="1551823" cy="1407974"/>
          </a:xfrm>
          <a:prstGeom prst="rect">
            <a:avLst/>
          </a:prstGeom>
          <a:noFill/>
          <a:extLst>
            <a:ext uri="{909E8E84-426E-40DD-AFC4-6F175D3DCCD1}">
              <a14:hiddenFill xmlns:a14="http://schemas.microsoft.com/office/drawing/2010/main">
                <a:solidFill>
                  <a:srgbClr val="FFFFFF"/>
                </a:solidFill>
              </a14:hiddenFill>
            </a:ext>
          </a:extLst>
        </p:spPr>
      </p:pic>
      <p:sp>
        <p:nvSpPr>
          <p:cNvPr id="13" name="円形吹き出し 12"/>
          <p:cNvSpPr/>
          <p:nvPr/>
        </p:nvSpPr>
        <p:spPr>
          <a:xfrm>
            <a:off x="4594948" y="1648355"/>
            <a:ext cx="3820241" cy="2505743"/>
          </a:xfrm>
          <a:prstGeom prst="wedgeEllipseCallout">
            <a:avLst>
              <a:gd name="adj1" fmla="val -39450"/>
              <a:gd name="adj2" fmla="val 66115"/>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kumimoji="1" lang="ja-JP" altLang="en-US" b="1" dirty="0">
                <a:effectLst>
                  <a:outerShdw blurRad="38100" dist="38100" dir="2700000" algn="tl">
                    <a:srgbClr val="000000">
                      <a:alpha val="43137"/>
                    </a:srgbClr>
                  </a:outerShdw>
                </a:effectLst>
                <a:latin typeface="+mj-ea"/>
                <a:ea typeface="+mj-ea"/>
              </a:rPr>
              <a:t>今のぞいていただろ！</a:t>
            </a:r>
            <a:endParaRPr kumimoji="1" lang="en-US" altLang="ja-JP" b="1" dirty="0">
              <a:effectLst>
                <a:outerShdw blurRad="38100" dist="38100" dir="2700000" algn="tl">
                  <a:srgbClr val="000000">
                    <a:alpha val="43137"/>
                  </a:srgbClr>
                </a:outerShdw>
              </a:effectLst>
              <a:latin typeface="+mj-ea"/>
              <a:ea typeface="+mj-ea"/>
            </a:endParaRPr>
          </a:p>
          <a:p>
            <a:pPr algn="ctr">
              <a:lnSpc>
                <a:spcPts val="2600"/>
              </a:lnSpc>
            </a:pPr>
            <a:r>
              <a:rPr kumimoji="1" lang="ja-JP" altLang="en-US" b="1" dirty="0">
                <a:effectLst>
                  <a:outerShdw blurRad="38100" dist="38100" dir="2700000" algn="tl">
                    <a:srgbClr val="000000">
                      <a:alpha val="43137"/>
                    </a:srgbClr>
                  </a:outerShdw>
                </a:effectLst>
                <a:latin typeface="+mj-ea"/>
                <a:ea typeface="+mj-ea"/>
              </a:rPr>
              <a:t>これはソーシャルエンジニアリングって言うんだぞ！</a:t>
            </a:r>
            <a:endParaRPr kumimoji="1" lang="en-US" altLang="ja-JP" b="1" dirty="0">
              <a:effectLst>
                <a:outerShdw blurRad="38100" dist="38100" dir="2700000" algn="tl">
                  <a:srgbClr val="000000">
                    <a:alpha val="43137"/>
                  </a:srgbClr>
                </a:outerShdw>
              </a:effectLst>
              <a:latin typeface="+mj-ea"/>
              <a:ea typeface="+mj-ea"/>
            </a:endParaRPr>
          </a:p>
          <a:p>
            <a:pPr algn="ctr">
              <a:lnSpc>
                <a:spcPts val="2600"/>
              </a:lnSpc>
            </a:pPr>
            <a:r>
              <a:rPr kumimoji="1" lang="ja-JP" altLang="en-US" b="1" dirty="0">
                <a:effectLst>
                  <a:outerShdw blurRad="38100" dist="38100" dir="2700000" algn="tl">
                    <a:srgbClr val="000000">
                      <a:alpha val="43137"/>
                    </a:srgbClr>
                  </a:outerShdw>
                </a:effectLst>
                <a:latin typeface="+mj-ea"/>
                <a:ea typeface="+mj-ea"/>
              </a:rPr>
              <a:t>不正アクセスで</a:t>
            </a:r>
            <a:endParaRPr kumimoji="1" lang="en-US" altLang="ja-JP" b="1" dirty="0">
              <a:effectLst>
                <a:outerShdw blurRad="38100" dist="38100" dir="2700000" algn="tl">
                  <a:srgbClr val="000000">
                    <a:alpha val="43137"/>
                  </a:srgbClr>
                </a:outerShdw>
              </a:effectLst>
              <a:latin typeface="+mj-ea"/>
              <a:ea typeface="+mj-ea"/>
            </a:endParaRPr>
          </a:p>
          <a:p>
            <a:pPr algn="ctr">
              <a:lnSpc>
                <a:spcPts val="2600"/>
              </a:lnSpc>
            </a:pPr>
            <a:r>
              <a:rPr kumimoji="1" lang="ja-JP" altLang="en-US" b="1" dirty="0">
                <a:effectLst>
                  <a:outerShdw blurRad="38100" dist="38100" dir="2700000" algn="tl">
                    <a:srgbClr val="000000">
                      <a:alpha val="43137"/>
                    </a:srgbClr>
                  </a:outerShdw>
                </a:effectLst>
                <a:latin typeface="+mj-ea"/>
                <a:ea typeface="+mj-ea"/>
              </a:rPr>
              <a:t>りっぱな犯罪だぞ！</a:t>
            </a:r>
          </a:p>
        </p:txBody>
      </p:sp>
      <p:sp>
        <p:nvSpPr>
          <p:cNvPr id="16" name="爆発 1 15"/>
          <p:cNvSpPr/>
          <p:nvPr/>
        </p:nvSpPr>
        <p:spPr>
          <a:xfrm rot="591410">
            <a:off x="476458" y="1402657"/>
            <a:ext cx="3995229" cy="2544588"/>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18" name="テキスト ボックス 17"/>
          <p:cNvSpPr txBox="1"/>
          <p:nvPr/>
        </p:nvSpPr>
        <p:spPr>
          <a:xfrm>
            <a:off x="1241724" y="2309542"/>
            <a:ext cx="2637960" cy="442878"/>
          </a:xfrm>
          <a:prstGeom prst="rect">
            <a:avLst/>
          </a:prstGeom>
          <a:noFill/>
        </p:spPr>
        <p:txBody>
          <a:bodyPr wrap="square" rtlCol="0">
            <a:spAutoFit/>
          </a:bodyPr>
          <a:lstStyle/>
          <a:p>
            <a:pPr>
              <a:lnSpc>
                <a:spcPct val="150000"/>
              </a:lnSpc>
            </a:pPr>
            <a:r>
              <a:rPr kumimoji="1" lang="ja-JP" altLang="en-US" b="1" dirty="0">
                <a:solidFill>
                  <a:schemeClr val="bg1"/>
                </a:solidFill>
                <a:effectLst>
                  <a:outerShdw blurRad="38100" dist="38100" dir="2700000" algn="tl">
                    <a:srgbClr val="000000">
                      <a:alpha val="43137"/>
                    </a:srgbClr>
                  </a:outerShdw>
                </a:effectLst>
                <a:latin typeface="+mj-ea"/>
                <a:ea typeface="+mj-ea"/>
              </a:rPr>
              <a:t>のぞいただけなのに～</a:t>
            </a:r>
            <a:endParaRPr kumimoji="1" lang="en-US" altLang="ja-JP" b="1" dirty="0">
              <a:solidFill>
                <a:schemeClr val="bg1"/>
              </a:solidFill>
              <a:effectLst>
                <a:outerShdw blurRad="38100" dist="38100" dir="2700000" algn="tl">
                  <a:srgbClr val="000000">
                    <a:alpha val="43137"/>
                  </a:srgbClr>
                </a:outerShdw>
              </a:effectLst>
              <a:latin typeface="+mj-ea"/>
              <a:ea typeface="+mj-ea"/>
            </a:endParaRPr>
          </a:p>
        </p:txBody>
      </p:sp>
      <p:sp>
        <p:nvSpPr>
          <p:cNvPr id="19" name="左カーブ矢印 18"/>
          <p:cNvSpPr/>
          <p:nvPr/>
        </p:nvSpPr>
        <p:spPr>
          <a:xfrm>
            <a:off x="5416986" y="4100425"/>
            <a:ext cx="648072" cy="7920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j-ea"/>
              <a:ea typeface="+mj-ea"/>
            </a:endParaRPr>
          </a:p>
        </p:txBody>
      </p:sp>
      <p:grpSp>
        <p:nvGrpSpPr>
          <p:cNvPr id="21" name="グループ化 20"/>
          <p:cNvGrpSpPr/>
          <p:nvPr/>
        </p:nvGrpSpPr>
        <p:grpSpPr>
          <a:xfrm rot="21279734">
            <a:off x="6934073" y="3706269"/>
            <a:ext cx="1329867" cy="2007023"/>
            <a:chOff x="7195999" y="3017510"/>
            <a:chExt cx="1551823" cy="2574843"/>
          </a:xfrm>
        </p:grpSpPr>
        <p:pic>
          <p:nvPicPr>
            <p:cNvPr id="45" name="Picture 40" descr="C:\Users\crestec\Desktop\平井作業フォルダ\CEC_2018年度用(捨てないで！)\ペープサート教材\ペープサート教材_イラスト集_Delivery\ペープサート教材_イラスト集\キャラ\中学生男子\004_中学_小学高学年男子_私服C_スマホ持ち.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95999" y="4184379"/>
              <a:ext cx="1551823" cy="1407974"/>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7" descr="C:\Users\crestec\Desktop\平井作業フォルダ\CEC_2018年度用(捨てないで！)\ペープサート教材\ペープサート教材_イラスト集_Delivery\ペープサート教材_イラスト集\キャラ\中学生男子\001_中学男子A_喜ぶ.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77886" y="3017510"/>
              <a:ext cx="1144179" cy="1321793"/>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テキスト ボックス 1">
            <a:extLst>
              <a:ext uri="{FF2B5EF4-FFF2-40B4-BE49-F238E27FC236}">
                <a16:creationId xmlns:a16="http://schemas.microsoft.com/office/drawing/2014/main" id="{05636E11-F91A-9D41-C5C2-27099307E3E7}"/>
              </a:ext>
            </a:extLst>
          </p:cNvPr>
          <p:cNvSpPr txBox="1"/>
          <p:nvPr/>
        </p:nvSpPr>
        <p:spPr>
          <a:xfrm>
            <a:off x="2474072" y="906235"/>
            <a:ext cx="4176464" cy="246221"/>
          </a:xfrm>
          <a:prstGeom prst="rect">
            <a:avLst/>
          </a:prstGeom>
          <a:noFill/>
        </p:spPr>
        <p:txBody>
          <a:bodyPr wrap="square" rtlCol="0">
            <a:spAutoFit/>
          </a:bodyPr>
          <a:lstStyle/>
          <a:p>
            <a:r>
              <a:rPr kumimoji="1" lang="ja-JP" altLang="en-US" sz="1000" b="1" dirty="0">
                <a:solidFill>
                  <a:srgbClr val="FF0000"/>
                </a:solidFill>
              </a:rPr>
              <a:t>とも　　　　　　　　　　　　　　　　　　　　　　　　　　　ふ　　　 　　かえ</a:t>
            </a:r>
            <a:endParaRPr kumimoji="1" lang="en-US" altLang="ja-JP" sz="1000" b="1" dirty="0">
              <a:solidFill>
                <a:srgbClr val="FF0000"/>
              </a:solidFill>
            </a:endParaRPr>
          </a:p>
        </p:txBody>
      </p:sp>
      <p:sp>
        <p:nvSpPr>
          <p:cNvPr id="3" name="テキスト ボックス 2">
            <a:extLst>
              <a:ext uri="{FF2B5EF4-FFF2-40B4-BE49-F238E27FC236}">
                <a16:creationId xmlns:a16="http://schemas.microsoft.com/office/drawing/2014/main" id="{E8D203E6-5437-8BF3-CEC8-E0FE2C5EB68D}"/>
              </a:ext>
            </a:extLst>
          </p:cNvPr>
          <p:cNvSpPr txBox="1"/>
          <p:nvPr/>
        </p:nvSpPr>
        <p:spPr>
          <a:xfrm>
            <a:off x="5334269" y="1963469"/>
            <a:ext cx="452553" cy="230832"/>
          </a:xfrm>
          <a:prstGeom prst="rect">
            <a:avLst/>
          </a:prstGeom>
          <a:noFill/>
        </p:spPr>
        <p:txBody>
          <a:bodyPr wrap="square" rtlCol="0">
            <a:spAutoFit/>
          </a:bodyPr>
          <a:lstStyle/>
          <a:p>
            <a:r>
              <a:rPr kumimoji="1" lang="ja-JP" altLang="en-US" sz="900" b="1" dirty="0"/>
              <a:t>いま</a:t>
            </a:r>
            <a:endParaRPr kumimoji="1" lang="en-US" altLang="ja-JP" sz="900" b="1" dirty="0"/>
          </a:p>
        </p:txBody>
      </p:sp>
      <p:sp>
        <p:nvSpPr>
          <p:cNvPr id="4" name="テキスト ボックス 3">
            <a:extLst>
              <a:ext uri="{FF2B5EF4-FFF2-40B4-BE49-F238E27FC236}">
                <a16:creationId xmlns:a16="http://schemas.microsoft.com/office/drawing/2014/main" id="{3BFE3052-7561-2881-9A35-1B76BF978336}"/>
              </a:ext>
            </a:extLst>
          </p:cNvPr>
          <p:cNvSpPr txBox="1"/>
          <p:nvPr/>
        </p:nvSpPr>
        <p:spPr>
          <a:xfrm>
            <a:off x="6436683" y="2631332"/>
            <a:ext cx="295557" cy="230832"/>
          </a:xfrm>
          <a:prstGeom prst="rect">
            <a:avLst/>
          </a:prstGeom>
          <a:noFill/>
        </p:spPr>
        <p:txBody>
          <a:bodyPr wrap="square" rtlCol="0">
            <a:spAutoFit/>
          </a:bodyPr>
          <a:lstStyle/>
          <a:p>
            <a:r>
              <a:rPr kumimoji="1" lang="ja-JP" altLang="en-US" sz="900" b="1" dirty="0"/>
              <a:t>い</a:t>
            </a:r>
            <a:endParaRPr kumimoji="1" lang="en-US" altLang="ja-JP" sz="900" b="1" dirty="0"/>
          </a:p>
        </p:txBody>
      </p:sp>
      <p:sp>
        <p:nvSpPr>
          <p:cNvPr id="5" name="テキスト ボックス 4">
            <a:extLst>
              <a:ext uri="{FF2B5EF4-FFF2-40B4-BE49-F238E27FC236}">
                <a16:creationId xmlns:a16="http://schemas.microsoft.com/office/drawing/2014/main" id="{A01C1628-D4DD-77F7-C0CA-C36E0046E8EA}"/>
              </a:ext>
            </a:extLst>
          </p:cNvPr>
          <p:cNvSpPr txBox="1"/>
          <p:nvPr/>
        </p:nvSpPr>
        <p:spPr>
          <a:xfrm>
            <a:off x="5712911" y="2969772"/>
            <a:ext cx="638000" cy="230832"/>
          </a:xfrm>
          <a:prstGeom prst="rect">
            <a:avLst/>
          </a:prstGeom>
          <a:noFill/>
        </p:spPr>
        <p:txBody>
          <a:bodyPr wrap="square" rtlCol="0">
            <a:spAutoFit/>
          </a:bodyPr>
          <a:lstStyle/>
          <a:p>
            <a:r>
              <a:rPr kumimoji="1" lang="ja-JP" altLang="en-US" sz="900" b="1" dirty="0"/>
              <a:t>ふ  せい</a:t>
            </a:r>
            <a:endParaRPr kumimoji="1" lang="en-US" altLang="ja-JP" sz="900" b="1" dirty="0"/>
          </a:p>
        </p:txBody>
      </p:sp>
      <p:sp>
        <p:nvSpPr>
          <p:cNvPr id="6" name="テキスト ボックス 5">
            <a:extLst>
              <a:ext uri="{FF2B5EF4-FFF2-40B4-BE49-F238E27FC236}">
                <a16:creationId xmlns:a16="http://schemas.microsoft.com/office/drawing/2014/main" id="{2F337EFE-DAFA-9E96-9437-948A2785FF2E}"/>
              </a:ext>
            </a:extLst>
          </p:cNvPr>
          <p:cNvSpPr txBox="1"/>
          <p:nvPr/>
        </p:nvSpPr>
        <p:spPr>
          <a:xfrm>
            <a:off x="6260496" y="3304266"/>
            <a:ext cx="638000" cy="230832"/>
          </a:xfrm>
          <a:prstGeom prst="rect">
            <a:avLst/>
          </a:prstGeom>
          <a:noFill/>
        </p:spPr>
        <p:txBody>
          <a:bodyPr wrap="square" rtlCol="0">
            <a:spAutoFit/>
          </a:bodyPr>
          <a:lstStyle/>
          <a:p>
            <a:r>
              <a:rPr kumimoji="1" lang="ja-JP" altLang="en-US" sz="900" b="1" dirty="0"/>
              <a:t>はんざい</a:t>
            </a:r>
            <a:endParaRPr kumimoji="1" lang="en-US" altLang="ja-JP" sz="900" b="1" dirty="0"/>
          </a:p>
        </p:txBody>
      </p:sp>
      <p:pic>
        <p:nvPicPr>
          <p:cNvPr id="41" name="Picture 13" descr="C:\Users\crestec\Desktop\平井作業フォルダ\CEC_2018年度用(捨てないで！)\ペープサート教材\ペープサート教材_イラスト集_Delivery\ペープサート教材_イラスト集\キャラ\中学生男子\001_中学男子A_悩む.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3816404" y="3378805"/>
            <a:ext cx="1152128" cy="1330976"/>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p:cNvGrpSpPr/>
          <p:nvPr/>
        </p:nvGrpSpPr>
        <p:grpSpPr>
          <a:xfrm>
            <a:off x="1446468" y="3222797"/>
            <a:ext cx="1457570" cy="2168912"/>
            <a:chOff x="1152695" y="2877523"/>
            <a:chExt cx="1691440" cy="2649894"/>
          </a:xfrm>
        </p:grpSpPr>
        <p:pic>
          <p:nvPicPr>
            <p:cNvPr id="43" name="Picture 37" descr="C:\Users\crestec\Desktop\平井作業フォルダ\CEC_2018年度用(捨てないで！)\ペープサート教材\ペープサート教材_イラスト集_Delivery\ペープサート教材_イラスト集\キャラ\中学生男子\004_中学_小学高学年男子_私服A_通常.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52695" y="4018918"/>
              <a:ext cx="1573046" cy="1508499"/>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30" descr="C:\Users\crestec\Desktop\平井作業フォルダ\CEC_2018年度用(捨てないで！)\ペープサート教材\ペープサート教材_イラスト集_Delivery\ペープサート教材_イラスト集\キャラ\中学生男子\003_中学男子C_焦る.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03648" y="2877523"/>
              <a:ext cx="1440487" cy="1330976"/>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フッター プレースホルダー 2">
            <a:extLst>
              <a:ext uri="{FF2B5EF4-FFF2-40B4-BE49-F238E27FC236}">
                <a16:creationId xmlns:a16="http://schemas.microsoft.com/office/drawing/2014/main" id="{61885434-9DF7-8A0D-971C-2E62A35AD4B8}"/>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9" name="フッター プレースホルダー 2">
            <a:extLst>
              <a:ext uri="{FF2B5EF4-FFF2-40B4-BE49-F238E27FC236}">
                <a16:creationId xmlns:a16="http://schemas.microsoft.com/office/drawing/2014/main" id="{ADA68505-4B08-A998-D189-FD614202C36B}"/>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直角三角形 7">
            <a:extLst>
              <a:ext uri="{FF2B5EF4-FFF2-40B4-BE49-F238E27FC236}">
                <a16:creationId xmlns:a16="http://schemas.microsoft.com/office/drawing/2014/main" id="{B7633377-5F06-F54D-E807-C3EE8C04469A}"/>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④考えてみよう！</a:t>
              </a:r>
            </a:p>
          </p:txBody>
        </p:sp>
      </p:grpSp>
      <p:sp>
        <p:nvSpPr>
          <p:cNvPr id="16" name="正方形/長方形 15"/>
          <p:cNvSpPr/>
          <p:nvPr/>
        </p:nvSpPr>
        <p:spPr>
          <a:xfrm>
            <a:off x="971600" y="1536174"/>
            <a:ext cx="6949280" cy="1938992"/>
          </a:xfrm>
          <a:prstGeom prst="rect">
            <a:avLst/>
          </a:prstGeom>
          <a:noFill/>
        </p:spPr>
        <p:txBody>
          <a:bodyPr wrap="square">
            <a:spAutoFit/>
          </a:bodyPr>
          <a:lstStyle/>
          <a:p>
            <a:pPr eaLnBrk="1" hangingPunct="1">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ソーシャルエンジニアリングって</a:t>
            </a: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何だろう？</a:t>
            </a: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buSzPct val="100000"/>
              <a:defRPr/>
            </a:pP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Ｑ．１</a:t>
            </a:r>
            <a:endParaRPr kumimoji="1" lang="en-US" altLang="ja-JP" sz="4000" dirty="0">
              <a:solidFill>
                <a:srgbClr val="002060"/>
              </a:solidFill>
              <a:latin typeface="+mj-ea"/>
              <a:ea typeface="+mj-ea"/>
            </a:endParaRPr>
          </a:p>
        </p:txBody>
      </p:sp>
      <p:pic>
        <p:nvPicPr>
          <p:cNvPr id="2" name="図 1"/>
          <p:cNvPicPr>
            <a:picLocks noChangeAspect="1"/>
          </p:cNvPicPr>
          <p:nvPr/>
        </p:nvPicPr>
        <p:blipFill>
          <a:blip r:embed="rId4"/>
          <a:stretch>
            <a:fillRect/>
          </a:stretch>
        </p:blipFill>
        <p:spPr>
          <a:xfrm flipH="1">
            <a:off x="6735097" y="2956028"/>
            <a:ext cx="1295990" cy="2035219"/>
          </a:xfrm>
          <a:prstGeom prst="rect">
            <a:avLst/>
          </a:prstGeom>
        </p:spPr>
      </p:pic>
      <p:sp>
        <p:nvSpPr>
          <p:cNvPr id="3" name="テキスト ボックス 2">
            <a:extLst>
              <a:ext uri="{FF2B5EF4-FFF2-40B4-BE49-F238E27FC236}">
                <a16:creationId xmlns:a16="http://schemas.microsoft.com/office/drawing/2014/main" id="{DF446533-7CF3-09A9-D06F-95D5B1F9B65D}"/>
              </a:ext>
            </a:extLst>
          </p:cNvPr>
          <p:cNvSpPr txBox="1"/>
          <p:nvPr/>
        </p:nvSpPr>
        <p:spPr>
          <a:xfrm>
            <a:off x="539552" y="-33286"/>
            <a:ext cx="3744416" cy="246221"/>
          </a:xfrm>
          <a:prstGeom prst="rect">
            <a:avLst/>
          </a:prstGeom>
          <a:noFill/>
        </p:spPr>
        <p:txBody>
          <a:bodyPr wrap="square" rtlCol="0">
            <a:spAutoFit/>
          </a:bodyPr>
          <a:lstStyle/>
          <a:p>
            <a:r>
              <a:rPr kumimoji="1" lang="ja-JP" altLang="en-US" sz="1000" b="1" dirty="0">
                <a:solidFill>
                  <a:schemeClr val="bg1"/>
                </a:solidFill>
              </a:rPr>
              <a:t>かんが</a:t>
            </a:r>
            <a:endParaRPr kumimoji="1" lang="en-US" altLang="ja-JP" sz="1000" b="1" dirty="0">
              <a:solidFill>
                <a:schemeClr val="bg1"/>
              </a:solidFill>
            </a:endParaRPr>
          </a:p>
        </p:txBody>
      </p:sp>
      <p:sp>
        <p:nvSpPr>
          <p:cNvPr id="4" name="テキスト ボックス 3">
            <a:extLst>
              <a:ext uri="{FF2B5EF4-FFF2-40B4-BE49-F238E27FC236}">
                <a16:creationId xmlns:a16="http://schemas.microsoft.com/office/drawing/2014/main" id="{3A73A6CE-4D06-05CC-CDF5-8A9489129DD5}"/>
              </a:ext>
            </a:extLst>
          </p:cNvPr>
          <p:cNvSpPr txBox="1"/>
          <p:nvPr/>
        </p:nvSpPr>
        <p:spPr>
          <a:xfrm>
            <a:off x="1146458" y="2097503"/>
            <a:ext cx="7968235" cy="246221"/>
          </a:xfrm>
          <a:prstGeom prst="rect">
            <a:avLst/>
          </a:prstGeom>
          <a:noFill/>
        </p:spPr>
        <p:txBody>
          <a:bodyPr wrap="square" rtlCol="0">
            <a:spAutoFit/>
          </a:bodyPr>
          <a:lstStyle/>
          <a:p>
            <a:r>
              <a:rPr kumimoji="1" lang="ja-JP" altLang="en-US" sz="1000" b="1" dirty="0">
                <a:solidFill>
                  <a:srgbClr val="FF0000"/>
                </a:solidFill>
              </a:rPr>
              <a:t>なん</a:t>
            </a:r>
            <a:endParaRPr kumimoji="1" lang="en-US" altLang="ja-JP" sz="1000" b="1" dirty="0">
              <a:solidFill>
                <a:srgbClr val="FF0000"/>
              </a:solidFill>
            </a:endParaRPr>
          </a:p>
        </p:txBody>
      </p:sp>
      <p:sp>
        <p:nvSpPr>
          <p:cNvPr id="5" name="テキスト ボックス 4">
            <a:extLst>
              <a:ext uri="{FF2B5EF4-FFF2-40B4-BE49-F238E27FC236}">
                <a16:creationId xmlns:a16="http://schemas.microsoft.com/office/drawing/2014/main" id="{3E1893DD-A286-ED26-8631-D27B63B8F8F6}"/>
              </a:ext>
            </a:extLst>
          </p:cNvPr>
          <p:cNvSpPr txBox="1"/>
          <p:nvPr/>
        </p:nvSpPr>
        <p:spPr>
          <a:xfrm>
            <a:off x="3301616" y="3366934"/>
            <a:ext cx="838336" cy="246221"/>
          </a:xfrm>
          <a:prstGeom prst="rect">
            <a:avLst/>
          </a:prstGeom>
          <a:noFill/>
        </p:spPr>
        <p:txBody>
          <a:bodyPr wrap="square" rtlCol="0">
            <a:spAutoFit/>
          </a:bodyPr>
          <a:lstStyle/>
          <a:p>
            <a:r>
              <a:rPr kumimoji="1" lang="ja-JP" altLang="en-US" sz="1000" b="1" dirty="0"/>
              <a:t>こう       い</a:t>
            </a:r>
            <a:endParaRPr kumimoji="1" lang="en-US" altLang="ja-JP" sz="1000" b="1" dirty="0"/>
          </a:p>
        </p:txBody>
      </p:sp>
      <p:sp>
        <p:nvSpPr>
          <p:cNvPr id="6" name="テキスト ボックス 5">
            <a:extLst>
              <a:ext uri="{FF2B5EF4-FFF2-40B4-BE49-F238E27FC236}">
                <a16:creationId xmlns:a16="http://schemas.microsoft.com/office/drawing/2014/main" id="{ABBEFFEA-37DC-557A-3808-0CFF99D1707D}"/>
              </a:ext>
            </a:extLst>
          </p:cNvPr>
          <p:cNvSpPr txBox="1"/>
          <p:nvPr/>
        </p:nvSpPr>
        <p:spPr>
          <a:xfrm>
            <a:off x="2001662" y="4488248"/>
            <a:ext cx="914154" cy="246221"/>
          </a:xfrm>
          <a:prstGeom prst="rect">
            <a:avLst/>
          </a:prstGeom>
          <a:noFill/>
        </p:spPr>
        <p:txBody>
          <a:bodyPr wrap="square" rtlCol="0">
            <a:spAutoFit/>
          </a:bodyPr>
          <a:lstStyle/>
          <a:p>
            <a:r>
              <a:rPr kumimoji="1" lang="ja-JP" altLang="en-US" sz="1000" b="1" dirty="0"/>
              <a:t>せい       り</a:t>
            </a:r>
            <a:endParaRPr kumimoji="1" lang="en-US" altLang="ja-JP" sz="1000" b="1" dirty="0"/>
          </a:p>
        </p:txBody>
      </p:sp>
      <p:sp>
        <p:nvSpPr>
          <p:cNvPr id="7" name="正方形/長方形 6">
            <a:extLst>
              <a:ext uri="{FF2B5EF4-FFF2-40B4-BE49-F238E27FC236}">
                <a16:creationId xmlns:a16="http://schemas.microsoft.com/office/drawing/2014/main" id="{368F7256-422C-A33F-23A1-0BD156C05FD4}"/>
              </a:ext>
            </a:extLst>
          </p:cNvPr>
          <p:cNvSpPr/>
          <p:nvPr/>
        </p:nvSpPr>
        <p:spPr>
          <a:xfrm>
            <a:off x="1081807" y="3430750"/>
            <a:ext cx="6060531" cy="1815882"/>
          </a:xfrm>
          <a:prstGeom prst="rect">
            <a:avLst/>
          </a:prstGeom>
          <a:noFill/>
        </p:spPr>
        <p:txBody>
          <a:bodyPr wrap="square">
            <a:spAutoFit/>
          </a:bodyPr>
          <a:lstStyle/>
          <a:p>
            <a:pPr eaLnBrk="1" hangingPunct="1">
              <a:buSzPct val="100000"/>
              <a:defRPr/>
            </a:pPr>
            <a:r>
              <a:rPr lang="ja-JP" altLang="en-US" sz="3600" spc="100" dirty="0">
                <a:ln w="0"/>
                <a:effectLst>
                  <a:outerShdw blurRad="38100" dist="19050" dir="2700000" algn="tl" rotWithShape="0">
                    <a:schemeClr val="dk1">
                      <a:alpha val="40000"/>
                    </a:schemeClr>
                  </a:outerShdw>
                </a:effectLst>
                <a:latin typeface="+mj-ea"/>
                <a:ea typeface="+mj-ea"/>
              </a:rPr>
              <a:t>どのような行為がソーシャルエンジニアリングにあたるのか、整理してみよう。</a:t>
            </a:r>
            <a:endParaRPr lang="en-US" altLang="ja-JP" sz="3600" spc="100" dirty="0">
              <a:ln w="0"/>
              <a:effectLst>
                <a:outerShdw blurRad="38100" dist="19050" dir="2700000" algn="tl" rotWithShape="0">
                  <a:schemeClr val="dk1">
                    <a:alpha val="40000"/>
                  </a:schemeClr>
                </a:outerShdw>
              </a:effectLst>
              <a:latin typeface="+mj-ea"/>
              <a:ea typeface="+mj-ea"/>
            </a:endParaRPr>
          </a:p>
        </p:txBody>
      </p:sp>
      <p:sp>
        <p:nvSpPr>
          <p:cNvPr id="9" name="フッター プレースホルダー 2">
            <a:extLst>
              <a:ext uri="{FF2B5EF4-FFF2-40B4-BE49-F238E27FC236}">
                <a16:creationId xmlns:a16="http://schemas.microsoft.com/office/drawing/2014/main" id="{6DB96905-32C9-A1FA-0191-F9EB28A339DD}"/>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0" name="フッター プレースホルダー 2">
            <a:extLst>
              <a:ext uri="{FF2B5EF4-FFF2-40B4-BE49-F238E27FC236}">
                <a16:creationId xmlns:a16="http://schemas.microsoft.com/office/drawing/2014/main" id="{B4F429C1-2303-E230-6498-EFED32F30A72}"/>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F3C0AACF-3DA4-CAE2-EB43-00B4752FC562}"/>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⑤ソーシャルエンジニアリングとは</a:t>
              </a:r>
            </a:p>
          </p:txBody>
        </p:sp>
      </p:grpSp>
      <p:sp>
        <p:nvSpPr>
          <p:cNvPr id="16" name="テキスト ボックス 4"/>
          <p:cNvSpPr>
            <a:spLocks noChangeArrowheads="1"/>
          </p:cNvSpPr>
          <p:nvPr/>
        </p:nvSpPr>
        <p:spPr bwMode="auto">
          <a:xfrm>
            <a:off x="827584" y="1052736"/>
            <a:ext cx="7632848" cy="33123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800"/>
              </a:lnSpc>
              <a:spcBef>
                <a:spcPts val="600"/>
              </a:spcBef>
              <a:spcAft>
                <a:spcPts val="0"/>
              </a:spcAft>
              <a:buSzPct val="100000"/>
              <a:defRPr/>
            </a:pPr>
            <a:r>
              <a:rPr lang="en-US" altLang="ja-JP" sz="2400" b="1" dirty="0">
                <a:solidFill>
                  <a:srgbClr val="FF0000"/>
                </a:solidFill>
                <a:effectLst>
                  <a:outerShdw blurRad="38100" dist="38100" dir="2700000" algn="tl">
                    <a:srgbClr val="000000">
                      <a:alpha val="43137"/>
                    </a:srgbClr>
                  </a:outerShdw>
                </a:effectLst>
                <a:latin typeface="+mj-ea"/>
                <a:ea typeface="+mj-ea"/>
              </a:rPr>
              <a:t>【</a:t>
            </a:r>
            <a:r>
              <a:rPr lang="ja-JP" altLang="en-US" sz="2400" b="1" dirty="0">
                <a:solidFill>
                  <a:srgbClr val="FF0000"/>
                </a:solidFill>
                <a:effectLst>
                  <a:outerShdw blurRad="38100" dist="38100" dir="2700000" algn="tl">
                    <a:srgbClr val="000000">
                      <a:alpha val="43137"/>
                    </a:srgbClr>
                  </a:outerShdw>
                </a:effectLst>
                <a:latin typeface="+mj-ea"/>
                <a:ea typeface="+mj-ea"/>
              </a:rPr>
              <a:t>ソーシャルエンジニアリングとは</a:t>
            </a:r>
            <a:r>
              <a:rPr lang="en-US" altLang="ja-JP" sz="2400" b="1" dirty="0">
                <a:solidFill>
                  <a:srgbClr val="FF0000"/>
                </a:solidFill>
                <a:effectLst>
                  <a:outerShdw blurRad="38100" dist="38100" dir="2700000" algn="tl">
                    <a:srgbClr val="000000">
                      <a:alpha val="43137"/>
                    </a:srgbClr>
                  </a:outerShdw>
                </a:effectLst>
                <a:latin typeface="+mj-ea"/>
                <a:ea typeface="+mj-ea"/>
              </a:rPr>
              <a:t>】</a:t>
            </a:r>
          </a:p>
          <a:p>
            <a:pPr eaLnBrk="1" hangingPunct="1">
              <a:lnSpc>
                <a:spcPts val="3800"/>
              </a:lnSpc>
              <a:spcBef>
                <a:spcPts val="600"/>
              </a:spcBef>
              <a:spcAft>
                <a:spcPts val="0"/>
              </a:spcAft>
              <a:buSzPct val="100000"/>
              <a:defRPr/>
            </a:pPr>
            <a:r>
              <a:rPr lang="ja-JP" altLang="en-US" sz="2400" dirty="0">
                <a:effectLst>
                  <a:outerShdw blurRad="38100" dist="38100" dir="2700000" algn="tl">
                    <a:srgbClr val="C0C0C0"/>
                  </a:outerShdw>
                </a:effectLst>
                <a:latin typeface="+mn-ea"/>
                <a:ea typeface="+mn-ea"/>
              </a:rPr>
              <a:t>　</a:t>
            </a:r>
            <a:r>
              <a:rPr lang="ja-JP" altLang="en-US" sz="2000" spc="100" dirty="0">
                <a:latin typeface="+mn-ea"/>
                <a:ea typeface="+mn-ea"/>
              </a:rPr>
              <a:t>ソーシャルエンジニアリングとは、ネットワークに侵入するために</a:t>
            </a:r>
            <a:r>
              <a:rPr lang="ja-JP" altLang="en-US" sz="2000" dirty="0">
                <a:latin typeface="+mn-ea"/>
                <a:ea typeface="+mn-ea"/>
              </a:rPr>
              <a:t>必要なパスワードなどの情報を、</a:t>
            </a:r>
            <a:r>
              <a:rPr lang="ja-JP" altLang="en-US" sz="2000" b="1" dirty="0">
                <a:solidFill>
                  <a:srgbClr val="FF0000"/>
                </a:solidFill>
                <a:effectLst>
                  <a:outerShdw blurRad="38100" dist="38100" dir="2700000" algn="tl">
                    <a:srgbClr val="000000">
                      <a:alpha val="43137"/>
                    </a:srgbClr>
                  </a:outerShdw>
                </a:effectLst>
                <a:latin typeface="+mn-ea"/>
                <a:ea typeface="+mn-ea"/>
              </a:rPr>
              <a:t>インターネットなどの情報通信技術を使わずに入手する方法です。</a:t>
            </a:r>
            <a:r>
              <a:rPr lang="ja-JP" altLang="en-US" sz="2000" dirty="0">
                <a:latin typeface="+mn-ea"/>
                <a:ea typeface="+mn-ea"/>
              </a:rPr>
              <a:t>人間の心理的な隙や行動のミスにつけ込むものが多くあります。</a:t>
            </a:r>
            <a:endParaRPr lang="en-US" altLang="ja-JP" sz="2000" dirty="0">
              <a:latin typeface="+mn-ea"/>
              <a:ea typeface="+mn-ea"/>
            </a:endParaRPr>
          </a:p>
        </p:txBody>
      </p:sp>
      <p:sp>
        <p:nvSpPr>
          <p:cNvPr id="2" name="テキスト ボックス 1">
            <a:extLst>
              <a:ext uri="{FF2B5EF4-FFF2-40B4-BE49-F238E27FC236}">
                <a16:creationId xmlns:a16="http://schemas.microsoft.com/office/drawing/2014/main" id="{DE577747-7AE5-4014-504D-D6FD36042D96}"/>
              </a:ext>
            </a:extLst>
          </p:cNvPr>
          <p:cNvSpPr txBox="1"/>
          <p:nvPr/>
        </p:nvSpPr>
        <p:spPr>
          <a:xfrm>
            <a:off x="6336704" y="1593057"/>
            <a:ext cx="755576" cy="230832"/>
          </a:xfrm>
          <a:prstGeom prst="rect">
            <a:avLst/>
          </a:prstGeom>
          <a:noFill/>
        </p:spPr>
        <p:txBody>
          <a:bodyPr wrap="square" rtlCol="0">
            <a:spAutoFit/>
          </a:bodyPr>
          <a:lstStyle/>
          <a:p>
            <a:r>
              <a:rPr kumimoji="1" lang="ja-JP" altLang="en-US" sz="900" b="1" dirty="0">
                <a:latin typeface="+mn-ea"/>
                <a:ea typeface="+mn-ea"/>
              </a:rPr>
              <a:t>しんにゅう</a:t>
            </a:r>
            <a:endParaRPr kumimoji="1" lang="en-US" altLang="ja-JP" sz="900" b="1" dirty="0">
              <a:latin typeface="+mn-ea"/>
              <a:ea typeface="+mn-ea"/>
            </a:endParaRPr>
          </a:p>
        </p:txBody>
      </p:sp>
      <p:sp>
        <p:nvSpPr>
          <p:cNvPr id="3" name="テキスト ボックス 2">
            <a:extLst>
              <a:ext uri="{FF2B5EF4-FFF2-40B4-BE49-F238E27FC236}">
                <a16:creationId xmlns:a16="http://schemas.microsoft.com/office/drawing/2014/main" id="{7175CE5E-5FB3-66ED-407B-1E850BB84C84}"/>
              </a:ext>
            </a:extLst>
          </p:cNvPr>
          <p:cNvSpPr txBox="1"/>
          <p:nvPr/>
        </p:nvSpPr>
        <p:spPr>
          <a:xfrm>
            <a:off x="827585" y="2105979"/>
            <a:ext cx="7488832" cy="230832"/>
          </a:xfrm>
          <a:prstGeom prst="rect">
            <a:avLst/>
          </a:prstGeom>
          <a:noFill/>
        </p:spPr>
        <p:txBody>
          <a:bodyPr wrap="square" rtlCol="0">
            <a:spAutoFit/>
          </a:bodyPr>
          <a:lstStyle/>
          <a:p>
            <a:r>
              <a:rPr kumimoji="1" lang="ja-JP" altLang="en-US" sz="900" b="1" dirty="0">
                <a:latin typeface="+mn-ea"/>
                <a:ea typeface="+mn-ea"/>
              </a:rPr>
              <a:t>ひつ  よう　　　　　　　　　　　　　　　　　　　　　　　　　　 　 じょう ほう                                                                          </a:t>
            </a:r>
            <a:r>
              <a:rPr kumimoji="1" lang="ja-JP" altLang="en-US" sz="900" b="1" dirty="0">
                <a:solidFill>
                  <a:srgbClr val="FF0000"/>
                </a:solidFill>
                <a:latin typeface="+mn-ea"/>
                <a:ea typeface="+mn-ea"/>
              </a:rPr>
              <a:t>じょう ほう つう   しん  ぎ   じゅつ　</a:t>
            </a:r>
            <a:r>
              <a:rPr kumimoji="1" lang="ja-JP" altLang="en-US" sz="900" b="1" dirty="0">
                <a:solidFill>
                  <a:schemeClr val="bg1">
                    <a:lumMod val="50000"/>
                  </a:schemeClr>
                </a:solidFill>
                <a:latin typeface="+mn-ea"/>
                <a:ea typeface="+mn-ea"/>
              </a:rPr>
              <a:t>　　　　　　</a:t>
            </a:r>
            <a:endParaRPr kumimoji="1" lang="en-US" altLang="ja-JP" sz="900" b="1" dirty="0">
              <a:solidFill>
                <a:schemeClr val="bg1">
                  <a:lumMod val="50000"/>
                </a:schemeClr>
              </a:solidFill>
              <a:latin typeface="+mn-ea"/>
              <a:ea typeface="+mn-ea"/>
            </a:endParaRPr>
          </a:p>
        </p:txBody>
      </p:sp>
      <p:sp>
        <p:nvSpPr>
          <p:cNvPr id="4" name="テキスト ボックス 3">
            <a:extLst>
              <a:ext uri="{FF2B5EF4-FFF2-40B4-BE49-F238E27FC236}">
                <a16:creationId xmlns:a16="http://schemas.microsoft.com/office/drawing/2014/main" id="{BD042D3F-146E-A83D-5756-3E6D3E106D59}"/>
              </a:ext>
            </a:extLst>
          </p:cNvPr>
          <p:cNvSpPr txBox="1"/>
          <p:nvPr/>
        </p:nvSpPr>
        <p:spPr>
          <a:xfrm>
            <a:off x="832358" y="2577751"/>
            <a:ext cx="7884368" cy="230832"/>
          </a:xfrm>
          <a:prstGeom prst="rect">
            <a:avLst/>
          </a:prstGeom>
          <a:noFill/>
        </p:spPr>
        <p:txBody>
          <a:bodyPr wrap="square" rtlCol="0">
            <a:spAutoFit/>
          </a:bodyPr>
          <a:lstStyle/>
          <a:p>
            <a:r>
              <a:rPr kumimoji="1" lang="ja-JP" altLang="en-US" sz="900" b="1" dirty="0">
                <a:solidFill>
                  <a:schemeClr val="bg1">
                    <a:lumMod val="50000"/>
                  </a:schemeClr>
                </a:solidFill>
                <a:latin typeface="+mn-ea"/>
                <a:ea typeface="+mn-ea"/>
              </a:rPr>
              <a:t> </a:t>
            </a:r>
            <a:r>
              <a:rPr kumimoji="1" lang="ja-JP" altLang="en-US" sz="900" b="1" dirty="0">
                <a:solidFill>
                  <a:srgbClr val="FF0000"/>
                </a:solidFill>
                <a:latin typeface="+mn-ea"/>
                <a:ea typeface="+mn-ea"/>
              </a:rPr>
              <a:t>つか　　　　 　　　 　にゅう  しゅ　　　　　　 ほう   ほう　　　　　  　　 </a:t>
            </a:r>
            <a:r>
              <a:rPr kumimoji="1" lang="ja-JP" altLang="en-US" sz="900" b="1" dirty="0">
                <a:solidFill>
                  <a:schemeClr val="bg1">
                    <a:lumMod val="50000"/>
                  </a:schemeClr>
                </a:solidFill>
                <a:latin typeface="+mn-ea"/>
                <a:ea typeface="+mn-ea"/>
              </a:rPr>
              <a:t> </a:t>
            </a:r>
            <a:r>
              <a:rPr kumimoji="1" lang="ja-JP" altLang="en-US" sz="900" b="1" dirty="0">
                <a:latin typeface="+mn-ea"/>
                <a:ea typeface="+mn-ea"/>
              </a:rPr>
              <a:t>にん げん　　　 しん     り   てき  　 　すき　  　　こう   どう</a:t>
            </a:r>
            <a:endParaRPr kumimoji="1" lang="en-US" altLang="ja-JP" sz="900" b="1" dirty="0">
              <a:latin typeface="+mn-ea"/>
              <a:ea typeface="+mn-ea"/>
            </a:endParaRPr>
          </a:p>
        </p:txBody>
      </p:sp>
      <p:sp>
        <p:nvSpPr>
          <p:cNvPr id="5" name="テキスト ボックス 4">
            <a:extLst>
              <a:ext uri="{FF2B5EF4-FFF2-40B4-BE49-F238E27FC236}">
                <a16:creationId xmlns:a16="http://schemas.microsoft.com/office/drawing/2014/main" id="{88250C03-198B-6BCB-A137-7D7B7630F95C}"/>
              </a:ext>
            </a:extLst>
          </p:cNvPr>
          <p:cNvSpPr txBox="1"/>
          <p:nvPr/>
        </p:nvSpPr>
        <p:spPr>
          <a:xfrm>
            <a:off x="913983" y="3049523"/>
            <a:ext cx="1641793" cy="230832"/>
          </a:xfrm>
          <a:prstGeom prst="rect">
            <a:avLst/>
          </a:prstGeom>
          <a:noFill/>
        </p:spPr>
        <p:txBody>
          <a:bodyPr wrap="square" rtlCol="0">
            <a:spAutoFit/>
          </a:bodyPr>
          <a:lstStyle/>
          <a:p>
            <a:r>
              <a:rPr kumimoji="1" lang="ja-JP" altLang="en-US" sz="900" b="1" dirty="0">
                <a:latin typeface="+mn-ea"/>
                <a:ea typeface="+mn-ea"/>
              </a:rPr>
              <a:t>こ　　　　　　　　　　　　　  おお</a:t>
            </a:r>
            <a:endParaRPr kumimoji="1" lang="en-US" altLang="ja-JP" sz="900" b="1" dirty="0">
              <a:latin typeface="+mn-ea"/>
              <a:ea typeface="+mn-ea"/>
            </a:endParaRPr>
          </a:p>
        </p:txBody>
      </p:sp>
      <p:sp>
        <p:nvSpPr>
          <p:cNvPr id="7" name="フッター プレースホルダー 2">
            <a:extLst>
              <a:ext uri="{FF2B5EF4-FFF2-40B4-BE49-F238E27FC236}">
                <a16:creationId xmlns:a16="http://schemas.microsoft.com/office/drawing/2014/main" id="{F20E5B22-5AF4-2C3B-1A0A-47D66513238D}"/>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8" name="フッター プレースホルダー 2">
            <a:extLst>
              <a:ext uri="{FF2B5EF4-FFF2-40B4-BE49-F238E27FC236}">
                <a16:creationId xmlns:a16="http://schemas.microsoft.com/office/drawing/2014/main" id="{924958B3-DF67-008E-F2F6-4C93413768FA}"/>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A5DCFFCD-D385-9240-CC5C-0D802D4A3DC7}"/>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⑥ソーシャルエンジニアリングの手法　</a:t>
              </a:r>
            </a:p>
          </p:txBody>
        </p:sp>
      </p:grpSp>
      <p:sp>
        <p:nvSpPr>
          <p:cNvPr id="16" name="テキスト ボックス 4"/>
          <p:cNvSpPr>
            <a:spLocks noChangeArrowheads="1"/>
          </p:cNvSpPr>
          <p:nvPr/>
        </p:nvSpPr>
        <p:spPr bwMode="auto">
          <a:xfrm>
            <a:off x="827584" y="984868"/>
            <a:ext cx="7758956" cy="4748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000"/>
              </a:lnSpc>
              <a:spcBef>
                <a:spcPts val="600"/>
              </a:spcBef>
              <a:spcAft>
                <a:spcPts val="600"/>
              </a:spcAft>
              <a:buSzPct val="100000"/>
              <a:defRPr/>
            </a:pPr>
            <a:r>
              <a:rPr lang="ja-JP" altLang="en-US" sz="2400" b="1" dirty="0">
                <a:solidFill>
                  <a:srgbClr val="FF0000"/>
                </a:solidFill>
                <a:effectLst>
                  <a:outerShdw blurRad="38100" dist="38100" dir="2700000" algn="tl">
                    <a:srgbClr val="C0C0C0"/>
                  </a:outerShdw>
                </a:effectLst>
                <a:latin typeface="+mj-ea"/>
                <a:ea typeface="+mj-ea"/>
              </a:rPr>
              <a:t>１．電話でパスワードを聞き出す方法</a:t>
            </a:r>
            <a:endParaRPr lang="en-US" altLang="ja-JP" sz="2400" b="1" dirty="0">
              <a:solidFill>
                <a:srgbClr val="FF0000"/>
              </a:solidFill>
              <a:effectLst>
                <a:outerShdw blurRad="38100" dist="38100" dir="2700000" algn="tl">
                  <a:srgbClr val="C0C0C0"/>
                </a:outerShdw>
              </a:effectLst>
              <a:latin typeface="+mj-ea"/>
              <a:ea typeface="+mj-ea"/>
            </a:endParaRPr>
          </a:p>
          <a:p>
            <a:pPr eaLnBrk="1" hangingPunct="1">
              <a:lnSpc>
                <a:spcPts val="3000"/>
              </a:lnSpc>
              <a:spcBef>
                <a:spcPts val="600"/>
              </a:spcBef>
              <a:spcAft>
                <a:spcPts val="600"/>
              </a:spcAft>
              <a:buSzPct val="100000"/>
              <a:defRPr/>
            </a:pPr>
            <a:r>
              <a:rPr lang="ja-JP" altLang="en-US" sz="2200" dirty="0">
                <a:effectLst>
                  <a:outerShdw blurRad="38100" dist="38100" dir="2700000" algn="tl">
                    <a:srgbClr val="C0C0C0"/>
                  </a:outerShdw>
                </a:effectLst>
                <a:latin typeface="+mn-ea"/>
                <a:ea typeface="+mn-ea"/>
              </a:rPr>
              <a:t>　</a:t>
            </a:r>
            <a:r>
              <a:rPr lang="ja-JP" altLang="en-US" sz="2000" dirty="0">
                <a:latin typeface="+mn-ea"/>
                <a:ea typeface="+mn-ea"/>
              </a:rPr>
              <a:t>利用者のふりをして、ネットワーク管理者に電話をかけ、パスワードを聞き出したり、パスワードの変更を依頼したりします。逆に管理者になりすまして、利用者にパスワードを聞き出した事例もあります。</a:t>
            </a:r>
            <a:endParaRPr lang="en-US" altLang="ja-JP" sz="2000" dirty="0">
              <a:latin typeface="+mn-ea"/>
              <a:ea typeface="+mn-ea"/>
            </a:endParaRPr>
          </a:p>
          <a:p>
            <a:pPr eaLnBrk="1" hangingPunct="1">
              <a:lnSpc>
                <a:spcPts val="3000"/>
              </a:lnSpc>
              <a:spcBef>
                <a:spcPts val="600"/>
              </a:spcBef>
              <a:spcAft>
                <a:spcPts val="600"/>
              </a:spcAft>
              <a:buSzPct val="100000"/>
              <a:defRPr/>
            </a:pPr>
            <a:r>
              <a:rPr lang="ja-JP" altLang="en-US" sz="2400" b="1" dirty="0">
                <a:solidFill>
                  <a:srgbClr val="FF0000"/>
                </a:solidFill>
                <a:effectLst>
                  <a:outerShdw blurRad="38100" dist="38100" dir="2700000" algn="tl">
                    <a:srgbClr val="C0C0C0"/>
                  </a:outerShdw>
                </a:effectLst>
                <a:latin typeface="+mj-ea"/>
                <a:ea typeface="+mj-ea"/>
              </a:rPr>
              <a:t>２．のぞき見する方法（ショルダーハッキング）</a:t>
            </a:r>
            <a:endParaRPr lang="en-US" altLang="ja-JP" sz="2400" b="1" dirty="0">
              <a:solidFill>
                <a:srgbClr val="FF0000"/>
              </a:solidFill>
              <a:effectLst>
                <a:outerShdw blurRad="38100" dist="38100" dir="2700000" algn="tl">
                  <a:srgbClr val="C0C0C0"/>
                </a:outerShdw>
              </a:effectLst>
              <a:latin typeface="+mj-ea"/>
              <a:ea typeface="+mj-ea"/>
            </a:endParaRPr>
          </a:p>
          <a:p>
            <a:pPr eaLnBrk="1" hangingPunct="1">
              <a:lnSpc>
                <a:spcPts val="3000"/>
              </a:lnSpc>
              <a:spcBef>
                <a:spcPts val="600"/>
              </a:spcBef>
              <a:spcAft>
                <a:spcPts val="600"/>
              </a:spcAft>
              <a:buSzPct val="100000"/>
              <a:defRPr/>
            </a:pPr>
            <a:r>
              <a:rPr lang="ja-JP" altLang="en-US" sz="2400" dirty="0">
                <a:solidFill>
                  <a:srgbClr val="FF0000"/>
                </a:solidFill>
                <a:latin typeface="+mn-ea"/>
                <a:ea typeface="+mn-ea"/>
              </a:rPr>
              <a:t>　</a:t>
            </a:r>
            <a:r>
              <a:rPr lang="ja-JP" altLang="en-US" sz="2000" spc="100" dirty="0">
                <a:latin typeface="+mn-ea"/>
                <a:ea typeface="+mn-ea"/>
              </a:rPr>
              <a:t>肩越しにパソコンやスマホの画面をみて、パスワードなどの</a:t>
            </a:r>
            <a:r>
              <a:rPr lang="ja-JP" altLang="en-US" sz="2000" dirty="0">
                <a:latin typeface="+mn-ea"/>
                <a:ea typeface="+mn-ea"/>
              </a:rPr>
              <a:t>重要な情報を入力しているところをさりげなく見る方法。</a:t>
            </a:r>
            <a:endParaRPr lang="en-US" altLang="ja-JP" sz="2000" dirty="0">
              <a:latin typeface="+mn-ea"/>
              <a:ea typeface="+mn-ea"/>
            </a:endParaRPr>
          </a:p>
          <a:p>
            <a:pPr eaLnBrk="1" hangingPunct="1">
              <a:lnSpc>
                <a:spcPts val="3000"/>
              </a:lnSpc>
              <a:spcBef>
                <a:spcPts val="600"/>
              </a:spcBef>
              <a:spcAft>
                <a:spcPts val="600"/>
              </a:spcAft>
              <a:buSzPct val="100000"/>
              <a:defRPr/>
            </a:pPr>
            <a:r>
              <a:rPr lang="ja-JP" altLang="en-US" sz="2400" b="1" dirty="0">
                <a:solidFill>
                  <a:srgbClr val="FF0000"/>
                </a:solidFill>
                <a:effectLst>
                  <a:outerShdw blurRad="38100" dist="38100" dir="2700000" algn="tl">
                    <a:srgbClr val="C0C0C0"/>
                  </a:outerShdw>
                </a:effectLst>
                <a:latin typeface="+mj-ea"/>
                <a:ea typeface="+mj-ea"/>
              </a:rPr>
              <a:t>３．ゴミ箱をあさる方法</a:t>
            </a:r>
            <a:endParaRPr lang="en-US" altLang="ja-JP" sz="2400" b="1" dirty="0">
              <a:solidFill>
                <a:srgbClr val="FF0000"/>
              </a:solidFill>
              <a:effectLst>
                <a:outerShdw blurRad="38100" dist="38100" dir="2700000" algn="tl">
                  <a:srgbClr val="C0C0C0"/>
                </a:outerShdw>
              </a:effectLst>
              <a:latin typeface="+mj-ea"/>
              <a:ea typeface="+mj-ea"/>
            </a:endParaRPr>
          </a:p>
          <a:p>
            <a:pPr eaLnBrk="1" hangingPunct="1">
              <a:lnSpc>
                <a:spcPts val="3000"/>
              </a:lnSpc>
              <a:spcBef>
                <a:spcPts val="600"/>
              </a:spcBef>
              <a:spcAft>
                <a:spcPts val="600"/>
              </a:spcAft>
              <a:buSzPct val="100000"/>
              <a:defRPr/>
            </a:pPr>
            <a:r>
              <a:rPr lang="ja-JP" altLang="en-US" sz="2400" dirty="0">
                <a:solidFill>
                  <a:srgbClr val="FF0000"/>
                </a:solidFill>
                <a:latin typeface="+mn-ea"/>
                <a:ea typeface="+mn-ea"/>
              </a:rPr>
              <a:t>　</a:t>
            </a:r>
            <a:r>
              <a:rPr lang="ja-JP" altLang="en-US" sz="2000" dirty="0">
                <a:latin typeface="+mn-ea"/>
                <a:ea typeface="+mn-ea"/>
              </a:rPr>
              <a:t>ゴミ箱から重要な情報を入手する方法。</a:t>
            </a:r>
            <a:endParaRPr lang="en-US" altLang="ja-JP" sz="2000" dirty="0">
              <a:latin typeface="+mn-ea"/>
              <a:ea typeface="+mn-ea"/>
            </a:endParaRPr>
          </a:p>
          <a:p>
            <a:pPr eaLnBrk="1" hangingPunct="1">
              <a:spcBef>
                <a:spcPts val="600"/>
              </a:spcBef>
              <a:spcAft>
                <a:spcPts val="600"/>
              </a:spcAft>
              <a:buSzPct val="100000"/>
              <a:defRPr/>
            </a:pPr>
            <a:endParaRPr lang="ja-JP" altLang="en-US" sz="2800" dirty="0">
              <a:effectLst>
                <a:outerShdw blurRad="38100" dist="38100" dir="2700000" algn="tl">
                  <a:srgbClr val="C0C0C0"/>
                </a:outerShdw>
              </a:effectLst>
              <a:latin typeface="+mj-ea"/>
              <a:ea typeface="+mj-ea"/>
            </a:endParaRPr>
          </a:p>
        </p:txBody>
      </p:sp>
      <p:sp>
        <p:nvSpPr>
          <p:cNvPr id="2" name="テキスト ボックス 1">
            <a:extLst>
              <a:ext uri="{FF2B5EF4-FFF2-40B4-BE49-F238E27FC236}">
                <a16:creationId xmlns:a16="http://schemas.microsoft.com/office/drawing/2014/main" id="{942F1684-D093-CEFC-A16A-4BC1FA4E0261}"/>
              </a:ext>
            </a:extLst>
          </p:cNvPr>
          <p:cNvSpPr txBox="1"/>
          <p:nvPr/>
        </p:nvSpPr>
        <p:spPr>
          <a:xfrm>
            <a:off x="6402363" y="199"/>
            <a:ext cx="2771800" cy="246221"/>
          </a:xfrm>
          <a:prstGeom prst="rect">
            <a:avLst/>
          </a:prstGeom>
          <a:noFill/>
        </p:spPr>
        <p:txBody>
          <a:bodyPr wrap="square" rtlCol="0">
            <a:spAutoFit/>
          </a:bodyPr>
          <a:lstStyle/>
          <a:p>
            <a:r>
              <a:rPr kumimoji="1" lang="ja-JP" altLang="en-US" sz="1000" b="1" dirty="0">
                <a:solidFill>
                  <a:schemeClr val="bg1"/>
                </a:solidFill>
              </a:rPr>
              <a:t>しゅほう</a:t>
            </a:r>
            <a:endParaRPr kumimoji="1" lang="en-US" altLang="ja-JP" sz="1000" b="1" dirty="0">
              <a:solidFill>
                <a:schemeClr val="bg1"/>
              </a:solidFill>
            </a:endParaRPr>
          </a:p>
        </p:txBody>
      </p:sp>
      <p:sp>
        <p:nvSpPr>
          <p:cNvPr id="3" name="テキスト ボックス 2">
            <a:extLst>
              <a:ext uri="{FF2B5EF4-FFF2-40B4-BE49-F238E27FC236}">
                <a16:creationId xmlns:a16="http://schemas.microsoft.com/office/drawing/2014/main" id="{D439B68A-1B5B-4317-D85A-65C0D8E86394}"/>
              </a:ext>
            </a:extLst>
          </p:cNvPr>
          <p:cNvSpPr txBox="1"/>
          <p:nvPr/>
        </p:nvSpPr>
        <p:spPr>
          <a:xfrm>
            <a:off x="1274233" y="862760"/>
            <a:ext cx="4593911" cy="230832"/>
          </a:xfrm>
          <a:prstGeom prst="rect">
            <a:avLst/>
          </a:prstGeom>
          <a:noFill/>
        </p:spPr>
        <p:txBody>
          <a:bodyPr wrap="square" rtlCol="0">
            <a:spAutoFit/>
          </a:bodyPr>
          <a:lstStyle/>
          <a:p>
            <a:r>
              <a:rPr kumimoji="1" lang="ja-JP" altLang="en-US" sz="900" b="1" dirty="0">
                <a:solidFill>
                  <a:srgbClr val="FF0000"/>
                </a:solidFill>
              </a:rPr>
              <a:t>でん     わ　　　　　　　　　　　　　　　　　　　　　　　　　　  　き　　　　　　だ　　　　 　ほう     ほう</a:t>
            </a:r>
            <a:endParaRPr kumimoji="1" lang="en-US" altLang="ja-JP" sz="900" b="1" dirty="0">
              <a:solidFill>
                <a:srgbClr val="FF0000"/>
              </a:solidFill>
            </a:endParaRPr>
          </a:p>
        </p:txBody>
      </p:sp>
      <p:sp>
        <p:nvSpPr>
          <p:cNvPr id="4" name="テキスト ボックス 3">
            <a:extLst>
              <a:ext uri="{FF2B5EF4-FFF2-40B4-BE49-F238E27FC236}">
                <a16:creationId xmlns:a16="http://schemas.microsoft.com/office/drawing/2014/main" id="{7C24FC03-FDF7-5AAC-7405-10C73A5CBD8D}"/>
              </a:ext>
            </a:extLst>
          </p:cNvPr>
          <p:cNvSpPr txBox="1"/>
          <p:nvPr/>
        </p:nvSpPr>
        <p:spPr>
          <a:xfrm>
            <a:off x="1109877" y="1450936"/>
            <a:ext cx="5118307" cy="230832"/>
          </a:xfrm>
          <a:prstGeom prst="rect">
            <a:avLst/>
          </a:prstGeom>
          <a:noFill/>
        </p:spPr>
        <p:txBody>
          <a:bodyPr wrap="square" rtlCol="0">
            <a:spAutoFit/>
          </a:bodyPr>
          <a:lstStyle/>
          <a:p>
            <a:r>
              <a:rPr kumimoji="1" lang="ja-JP" altLang="en-US" sz="900" b="1" dirty="0"/>
              <a:t>り   よう    しゃ　　　　　　　　　　　　　　　　　　　　　　　　　　　　　　　　　　　　 かん    り    しゃ　　 　でん   わ</a:t>
            </a:r>
            <a:endParaRPr kumimoji="1" lang="en-US" altLang="ja-JP" sz="900" b="1" dirty="0"/>
          </a:p>
        </p:txBody>
      </p:sp>
      <p:sp>
        <p:nvSpPr>
          <p:cNvPr id="5" name="テキスト ボックス 4">
            <a:extLst>
              <a:ext uri="{FF2B5EF4-FFF2-40B4-BE49-F238E27FC236}">
                <a16:creationId xmlns:a16="http://schemas.microsoft.com/office/drawing/2014/main" id="{13706EAF-B3FA-F986-4224-F93019193D5B}"/>
              </a:ext>
            </a:extLst>
          </p:cNvPr>
          <p:cNvSpPr txBox="1"/>
          <p:nvPr/>
        </p:nvSpPr>
        <p:spPr>
          <a:xfrm>
            <a:off x="927209" y="1838060"/>
            <a:ext cx="7029167" cy="230832"/>
          </a:xfrm>
          <a:prstGeom prst="rect">
            <a:avLst/>
          </a:prstGeom>
          <a:noFill/>
        </p:spPr>
        <p:txBody>
          <a:bodyPr wrap="square" rtlCol="0">
            <a:spAutoFit/>
          </a:bodyPr>
          <a:lstStyle/>
          <a:p>
            <a:r>
              <a:rPr kumimoji="1" lang="ja-JP" altLang="en-US" sz="900" b="1" dirty="0"/>
              <a:t>き　　 　   だ　　　　　　　　　　　　　　　　　　　　　　　　　　　  　　へん こう　 　　　い    らい                                              ぎゃく        かん   り    しゃ　</a:t>
            </a:r>
            <a:endParaRPr kumimoji="1" lang="en-US" altLang="ja-JP" sz="900" b="1" dirty="0"/>
          </a:p>
        </p:txBody>
      </p:sp>
      <p:sp>
        <p:nvSpPr>
          <p:cNvPr id="6" name="テキスト ボックス 5">
            <a:extLst>
              <a:ext uri="{FF2B5EF4-FFF2-40B4-BE49-F238E27FC236}">
                <a16:creationId xmlns:a16="http://schemas.microsoft.com/office/drawing/2014/main" id="{42BC8CF6-2A4D-E395-D786-DC3D33572882}"/>
              </a:ext>
            </a:extLst>
          </p:cNvPr>
          <p:cNvSpPr txBox="1"/>
          <p:nvPr/>
        </p:nvSpPr>
        <p:spPr>
          <a:xfrm>
            <a:off x="1979419" y="2221467"/>
            <a:ext cx="4248766" cy="230832"/>
          </a:xfrm>
          <a:prstGeom prst="rect">
            <a:avLst/>
          </a:prstGeom>
          <a:noFill/>
        </p:spPr>
        <p:txBody>
          <a:bodyPr wrap="square" rtlCol="0">
            <a:spAutoFit/>
          </a:bodyPr>
          <a:lstStyle/>
          <a:p>
            <a:r>
              <a:rPr kumimoji="1" lang="ja-JP" altLang="en-US" sz="900" b="1" dirty="0"/>
              <a:t>り   よう    しゃ　　　　　　　　　　　　　　　　　　　　　  き　　　 　 だ　　　　　　　　じ   れい</a:t>
            </a:r>
            <a:endParaRPr kumimoji="1" lang="en-US" altLang="ja-JP" sz="900" b="1" dirty="0"/>
          </a:p>
        </p:txBody>
      </p:sp>
      <p:sp>
        <p:nvSpPr>
          <p:cNvPr id="8" name="テキスト ボックス 7">
            <a:extLst>
              <a:ext uri="{FF2B5EF4-FFF2-40B4-BE49-F238E27FC236}">
                <a16:creationId xmlns:a16="http://schemas.microsoft.com/office/drawing/2014/main" id="{73F152BC-5C0F-C008-30A6-B5E833AE3F03}"/>
              </a:ext>
            </a:extLst>
          </p:cNvPr>
          <p:cNvSpPr txBox="1"/>
          <p:nvPr/>
        </p:nvSpPr>
        <p:spPr>
          <a:xfrm>
            <a:off x="2213085" y="2690888"/>
            <a:ext cx="6966868" cy="230832"/>
          </a:xfrm>
          <a:prstGeom prst="rect">
            <a:avLst/>
          </a:prstGeom>
          <a:noFill/>
        </p:spPr>
        <p:txBody>
          <a:bodyPr wrap="square" rtlCol="0">
            <a:spAutoFit/>
          </a:bodyPr>
          <a:lstStyle/>
          <a:p>
            <a:r>
              <a:rPr kumimoji="1" lang="ja-JP" altLang="en-US" sz="900" b="1" dirty="0">
                <a:solidFill>
                  <a:srgbClr val="FF0000"/>
                </a:solidFill>
              </a:rPr>
              <a:t>み　　　　　　　　　　ほうほう</a:t>
            </a:r>
            <a:endParaRPr kumimoji="1" lang="en-US" altLang="ja-JP" sz="900" b="1" dirty="0">
              <a:solidFill>
                <a:srgbClr val="FF0000"/>
              </a:solidFill>
            </a:endParaRPr>
          </a:p>
        </p:txBody>
      </p:sp>
      <p:sp>
        <p:nvSpPr>
          <p:cNvPr id="9" name="テキスト ボックス 8">
            <a:extLst>
              <a:ext uri="{FF2B5EF4-FFF2-40B4-BE49-F238E27FC236}">
                <a16:creationId xmlns:a16="http://schemas.microsoft.com/office/drawing/2014/main" id="{9EB25AA6-2DAC-F580-EA93-3C71F0F0555E}"/>
              </a:ext>
            </a:extLst>
          </p:cNvPr>
          <p:cNvSpPr txBox="1"/>
          <p:nvPr/>
        </p:nvSpPr>
        <p:spPr>
          <a:xfrm>
            <a:off x="1052901" y="3291020"/>
            <a:ext cx="7335523" cy="230832"/>
          </a:xfrm>
          <a:prstGeom prst="rect">
            <a:avLst/>
          </a:prstGeom>
          <a:noFill/>
        </p:spPr>
        <p:txBody>
          <a:bodyPr wrap="square" rtlCol="0">
            <a:spAutoFit/>
          </a:bodyPr>
          <a:lstStyle/>
          <a:p>
            <a:r>
              <a:rPr kumimoji="1" lang="ja-JP" altLang="en-US" sz="900" b="1" dirty="0"/>
              <a:t>かた    ご　　　　　　　　　　　　　　　　　　　　　　　　　　　　　　　　　　　　　が  めん                                                                                           じゅう よう　　　　　　                          </a:t>
            </a:r>
            <a:endParaRPr kumimoji="1" lang="en-US" altLang="ja-JP" sz="900" b="1" dirty="0"/>
          </a:p>
        </p:txBody>
      </p:sp>
      <p:sp>
        <p:nvSpPr>
          <p:cNvPr id="10" name="テキスト ボックス 9">
            <a:extLst>
              <a:ext uri="{FF2B5EF4-FFF2-40B4-BE49-F238E27FC236}">
                <a16:creationId xmlns:a16="http://schemas.microsoft.com/office/drawing/2014/main" id="{2B72AFE8-7C7C-8EA7-98CE-483D082B9016}"/>
              </a:ext>
            </a:extLst>
          </p:cNvPr>
          <p:cNvSpPr txBox="1"/>
          <p:nvPr/>
        </p:nvSpPr>
        <p:spPr>
          <a:xfrm>
            <a:off x="827584" y="3670242"/>
            <a:ext cx="5318348" cy="230832"/>
          </a:xfrm>
          <a:prstGeom prst="rect">
            <a:avLst/>
          </a:prstGeom>
          <a:noFill/>
        </p:spPr>
        <p:txBody>
          <a:bodyPr wrap="square" rtlCol="0">
            <a:spAutoFit/>
          </a:bodyPr>
          <a:lstStyle/>
          <a:p>
            <a:r>
              <a:rPr kumimoji="1" lang="ja-JP" altLang="en-US" sz="900" b="1" dirty="0"/>
              <a:t>じょう ほう　　　にゅうりょく　　　　　　　　　　　　　　　　　　　　　　　　　　　　　　　　　　 　　み　　　　 ほう  ほう</a:t>
            </a:r>
            <a:endParaRPr kumimoji="1" lang="en-US" altLang="ja-JP" sz="900" b="1" dirty="0"/>
          </a:p>
        </p:txBody>
      </p:sp>
      <p:sp>
        <p:nvSpPr>
          <p:cNvPr id="11" name="テキスト ボックス 10">
            <a:extLst>
              <a:ext uri="{FF2B5EF4-FFF2-40B4-BE49-F238E27FC236}">
                <a16:creationId xmlns:a16="http://schemas.microsoft.com/office/drawing/2014/main" id="{5A650797-9494-5F0C-7C10-2099846719B1}"/>
              </a:ext>
            </a:extLst>
          </p:cNvPr>
          <p:cNvSpPr txBox="1"/>
          <p:nvPr/>
        </p:nvSpPr>
        <p:spPr>
          <a:xfrm>
            <a:off x="1810249" y="4137959"/>
            <a:ext cx="2113680" cy="230832"/>
          </a:xfrm>
          <a:prstGeom prst="rect">
            <a:avLst/>
          </a:prstGeom>
          <a:noFill/>
        </p:spPr>
        <p:txBody>
          <a:bodyPr wrap="square" rtlCol="0">
            <a:spAutoFit/>
          </a:bodyPr>
          <a:lstStyle/>
          <a:p>
            <a:r>
              <a:rPr kumimoji="1" lang="ja-JP" altLang="en-US" sz="900" b="1" dirty="0">
                <a:solidFill>
                  <a:srgbClr val="FF0000"/>
                </a:solidFill>
              </a:rPr>
              <a:t>ばこ　　　　　　　　　　　　　　ほう     ほう</a:t>
            </a:r>
            <a:endParaRPr kumimoji="1" lang="en-US" altLang="ja-JP" sz="900" b="1" dirty="0">
              <a:solidFill>
                <a:srgbClr val="FF0000"/>
              </a:solidFill>
            </a:endParaRPr>
          </a:p>
        </p:txBody>
      </p:sp>
      <p:sp>
        <p:nvSpPr>
          <p:cNvPr id="12" name="テキスト ボックス 11">
            <a:extLst>
              <a:ext uri="{FF2B5EF4-FFF2-40B4-BE49-F238E27FC236}">
                <a16:creationId xmlns:a16="http://schemas.microsoft.com/office/drawing/2014/main" id="{EAF64E76-E527-D142-B49A-52E1795AEBB9}"/>
              </a:ext>
            </a:extLst>
          </p:cNvPr>
          <p:cNvSpPr txBox="1"/>
          <p:nvPr/>
        </p:nvSpPr>
        <p:spPr>
          <a:xfrm>
            <a:off x="1435997" y="4728956"/>
            <a:ext cx="3856083" cy="230832"/>
          </a:xfrm>
          <a:prstGeom prst="rect">
            <a:avLst/>
          </a:prstGeom>
          <a:noFill/>
        </p:spPr>
        <p:txBody>
          <a:bodyPr wrap="square" rtlCol="0">
            <a:spAutoFit/>
          </a:bodyPr>
          <a:lstStyle/>
          <a:p>
            <a:r>
              <a:rPr kumimoji="1" lang="ja-JP" altLang="en-US" sz="900" b="1" dirty="0"/>
              <a:t> ばこ　　　　　 　じゅうよう　　　　じょうほう　　 にゅう  しゅ　 　　　　　ほう   ほう</a:t>
            </a:r>
            <a:endParaRPr kumimoji="1" lang="en-US" altLang="ja-JP" sz="900" b="1" dirty="0"/>
          </a:p>
        </p:txBody>
      </p:sp>
      <p:sp>
        <p:nvSpPr>
          <p:cNvPr id="13" name="フッター プレースホルダー 2">
            <a:extLst>
              <a:ext uri="{FF2B5EF4-FFF2-40B4-BE49-F238E27FC236}">
                <a16:creationId xmlns:a16="http://schemas.microsoft.com/office/drawing/2014/main" id="{B39F1CD7-0C37-7626-3F77-D8685BC34C75}"/>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4" name="フッター プレースホルダー 2">
            <a:extLst>
              <a:ext uri="{FF2B5EF4-FFF2-40B4-BE49-F238E27FC236}">
                <a16:creationId xmlns:a16="http://schemas.microsoft.com/office/drawing/2014/main" id="{1C164A58-DB69-C25D-ADAE-0C2FE9377BD7}"/>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23193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8EC55834-37E5-2DFE-3847-6AC17F517D74}"/>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⑦考えてみよう！</a:t>
              </a:r>
            </a:p>
          </p:txBody>
        </p:sp>
      </p:grpSp>
      <p:sp>
        <p:nvSpPr>
          <p:cNvPr id="16" name="正方形/長方形 15"/>
          <p:cNvSpPr/>
          <p:nvPr/>
        </p:nvSpPr>
        <p:spPr>
          <a:xfrm>
            <a:off x="1411747" y="1412776"/>
            <a:ext cx="6733256" cy="3785652"/>
          </a:xfrm>
          <a:prstGeom prst="rect">
            <a:avLst/>
          </a:prstGeom>
          <a:noFill/>
        </p:spPr>
        <p:txBody>
          <a:bodyPr wrap="square">
            <a:spAutoFit/>
          </a:bodyPr>
          <a:lstStyle/>
          <a:p>
            <a:pPr eaLnBrk="1" hangingPunct="1">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ソーシャルエンジニアリングで入手した他人のアカウントを使ったらどうなる？</a:t>
            </a: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buSzPct val="100000"/>
              <a:defRPr/>
            </a:pP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buSzPct val="100000"/>
              <a:defRPr/>
            </a:pPr>
            <a:r>
              <a:rPr lang="ja-JP" altLang="en-US" sz="40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3600" dirty="0">
                <a:ln w="0"/>
                <a:effectLst>
                  <a:outerShdw blurRad="38100" dist="19050" dir="2700000" algn="tl" rotWithShape="0">
                    <a:schemeClr val="dk1">
                      <a:alpha val="40000"/>
                    </a:schemeClr>
                  </a:outerShdw>
                </a:effectLst>
                <a:latin typeface="+mj-ea"/>
                <a:ea typeface="+mj-ea"/>
              </a:rPr>
              <a:t>どのような法律があるのか調べてみよう。</a:t>
            </a:r>
            <a:endParaRPr lang="en-US" altLang="ja-JP" sz="3600" dirty="0">
              <a:ln w="0"/>
              <a:effectLst>
                <a:outerShdw blurRad="38100" dist="19050" dir="2700000" algn="tl" rotWithShape="0">
                  <a:schemeClr val="dk1">
                    <a:alpha val="40000"/>
                  </a:schemeClr>
                </a:outerShdw>
              </a:effectLst>
              <a:latin typeface="+mj-ea"/>
              <a:ea typeface="+mj-ea"/>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Ｑ．２</a:t>
            </a:r>
            <a:endParaRPr kumimoji="1" lang="en-US" altLang="ja-JP" sz="4000" dirty="0">
              <a:solidFill>
                <a:srgbClr val="002060"/>
              </a:solidFill>
              <a:latin typeface="+mj-ea"/>
              <a:ea typeface="+mj-ea"/>
            </a:endParaRPr>
          </a:p>
        </p:txBody>
      </p:sp>
      <p:sp>
        <p:nvSpPr>
          <p:cNvPr id="2" name="テキスト ボックス 1">
            <a:extLst>
              <a:ext uri="{FF2B5EF4-FFF2-40B4-BE49-F238E27FC236}">
                <a16:creationId xmlns:a16="http://schemas.microsoft.com/office/drawing/2014/main" id="{4AC6DD76-AB18-A687-B1D7-ADD9320A4C79}"/>
              </a:ext>
            </a:extLst>
          </p:cNvPr>
          <p:cNvSpPr txBox="1"/>
          <p:nvPr/>
        </p:nvSpPr>
        <p:spPr>
          <a:xfrm>
            <a:off x="539552" y="7803"/>
            <a:ext cx="3744416" cy="246221"/>
          </a:xfrm>
          <a:prstGeom prst="rect">
            <a:avLst/>
          </a:prstGeom>
          <a:noFill/>
        </p:spPr>
        <p:txBody>
          <a:bodyPr wrap="square" rtlCol="0">
            <a:spAutoFit/>
          </a:bodyPr>
          <a:lstStyle/>
          <a:p>
            <a:r>
              <a:rPr kumimoji="1" lang="ja-JP" altLang="en-US" sz="1000" b="1" dirty="0">
                <a:solidFill>
                  <a:schemeClr val="bg1"/>
                </a:solidFill>
              </a:rPr>
              <a:t>かんが</a:t>
            </a:r>
            <a:endParaRPr kumimoji="1" lang="en-US" altLang="ja-JP" sz="1000" b="1" dirty="0">
              <a:solidFill>
                <a:schemeClr val="bg1"/>
              </a:solidFill>
            </a:endParaRPr>
          </a:p>
        </p:txBody>
      </p:sp>
      <p:sp>
        <p:nvSpPr>
          <p:cNvPr id="3" name="テキスト ボックス 2">
            <a:extLst>
              <a:ext uri="{FF2B5EF4-FFF2-40B4-BE49-F238E27FC236}">
                <a16:creationId xmlns:a16="http://schemas.microsoft.com/office/drawing/2014/main" id="{5D67FFA7-6CB5-AB58-F216-A5612A012FBD}"/>
              </a:ext>
            </a:extLst>
          </p:cNvPr>
          <p:cNvSpPr txBox="1"/>
          <p:nvPr/>
        </p:nvSpPr>
        <p:spPr>
          <a:xfrm>
            <a:off x="1475656" y="1992363"/>
            <a:ext cx="7380312" cy="246221"/>
          </a:xfrm>
          <a:prstGeom prst="rect">
            <a:avLst/>
          </a:prstGeom>
          <a:noFill/>
        </p:spPr>
        <p:txBody>
          <a:bodyPr wrap="square" rtlCol="0">
            <a:spAutoFit/>
          </a:bodyPr>
          <a:lstStyle/>
          <a:p>
            <a:r>
              <a:rPr kumimoji="1" lang="ja-JP" altLang="en-US" sz="1000" b="1" dirty="0">
                <a:solidFill>
                  <a:srgbClr val="FF0000"/>
                </a:solidFill>
              </a:rPr>
              <a:t>にゅう        しゅ　　　　　　　　    　　　　  た         にん</a:t>
            </a:r>
            <a:endParaRPr kumimoji="1" lang="en-US" altLang="ja-JP" sz="1000" b="1" dirty="0">
              <a:solidFill>
                <a:srgbClr val="FF0000"/>
              </a:solidFill>
            </a:endParaRPr>
          </a:p>
        </p:txBody>
      </p:sp>
      <p:sp>
        <p:nvSpPr>
          <p:cNvPr id="4" name="テキスト ボックス 3">
            <a:extLst>
              <a:ext uri="{FF2B5EF4-FFF2-40B4-BE49-F238E27FC236}">
                <a16:creationId xmlns:a16="http://schemas.microsoft.com/office/drawing/2014/main" id="{D527DD66-24ED-AA9F-74AE-6E2A60B7B86C}"/>
              </a:ext>
            </a:extLst>
          </p:cNvPr>
          <p:cNvSpPr txBox="1"/>
          <p:nvPr/>
        </p:nvSpPr>
        <p:spPr>
          <a:xfrm>
            <a:off x="1547664" y="2567928"/>
            <a:ext cx="7596336" cy="246221"/>
          </a:xfrm>
          <a:prstGeom prst="rect">
            <a:avLst/>
          </a:prstGeom>
          <a:noFill/>
        </p:spPr>
        <p:txBody>
          <a:bodyPr wrap="square" rtlCol="0">
            <a:spAutoFit/>
          </a:bodyPr>
          <a:lstStyle/>
          <a:p>
            <a:r>
              <a:rPr kumimoji="1" lang="ja-JP" altLang="en-US" sz="1000" b="1" dirty="0">
                <a:solidFill>
                  <a:srgbClr val="FF0000"/>
                </a:solidFill>
              </a:rPr>
              <a:t>つか</a:t>
            </a:r>
            <a:endParaRPr kumimoji="1" lang="en-US" altLang="ja-JP" sz="1000" b="1" dirty="0">
              <a:solidFill>
                <a:srgbClr val="FF0000"/>
              </a:solidFill>
            </a:endParaRPr>
          </a:p>
        </p:txBody>
      </p:sp>
      <p:sp>
        <p:nvSpPr>
          <p:cNvPr id="5" name="テキスト ボックス 4">
            <a:extLst>
              <a:ext uri="{FF2B5EF4-FFF2-40B4-BE49-F238E27FC236}">
                <a16:creationId xmlns:a16="http://schemas.microsoft.com/office/drawing/2014/main" id="{0CAA8960-93A1-E23D-E818-D0EEC933987B}"/>
              </a:ext>
            </a:extLst>
          </p:cNvPr>
          <p:cNvSpPr txBox="1"/>
          <p:nvPr/>
        </p:nvSpPr>
        <p:spPr>
          <a:xfrm>
            <a:off x="3851920" y="3845201"/>
            <a:ext cx="4932040" cy="246221"/>
          </a:xfrm>
          <a:prstGeom prst="rect">
            <a:avLst/>
          </a:prstGeom>
          <a:noFill/>
        </p:spPr>
        <p:txBody>
          <a:bodyPr wrap="square" rtlCol="0">
            <a:spAutoFit/>
          </a:bodyPr>
          <a:lstStyle/>
          <a:p>
            <a:r>
              <a:rPr kumimoji="1" lang="ja-JP" altLang="en-US" sz="1000" b="1" dirty="0"/>
              <a:t>ほう       りつ　　　　　　　　　　　　　　　　　　　　　　　　　　　　　しら</a:t>
            </a:r>
            <a:endParaRPr kumimoji="1" lang="en-US" altLang="ja-JP" sz="1000" b="1" dirty="0"/>
          </a:p>
        </p:txBody>
      </p:sp>
      <p:sp>
        <p:nvSpPr>
          <p:cNvPr id="7" name="フッター プレースホルダー 2">
            <a:extLst>
              <a:ext uri="{FF2B5EF4-FFF2-40B4-BE49-F238E27FC236}">
                <a16:creationId xmlns:a16="http://schemas.microsoft.com/office/drawing/2014/main" id="{AC86BDF7-D669-C0CF-73BB-CED2B7ADB5FE}"/>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8" name="フッター プレースホルダー 2">
            <a:extLst>
              <a:ext uri="{FF2B5EF4-FFF2-40B4-BE49-F238E27FC236}">
                <a16:creationId xmlns:a16="http://schemas.microsoft.com/office/drawing/2014/main" id="{5074F5A2-510A-A511-986E-6B6C769C6F2E}"/>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68351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51C85D9D-9771-89D8-385B-22DCDD625F50}"/>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sp>
        <p:nvSpPr>
          <p:cNvPr id="10" name="正方形/長方形 9">
            <a:extLst>
              <a:ext uri="{FF2B5EF4-FFF2-40B4-BE49-F238E27FC236}">
                <a16:creationId xmlns:a16="http://schemas.microsoft.com/office/drawing/2014/main" id="{6ED7EE40-7610-9360-B34A-DD40B7D665BD}"/>
              </a:ext>
            </a:extLst>
          </p:cNvPr>
          <p:cNvSpPr/>
          <p:nvPr/>
        </p:nvSpPr>
        <p:spPr>
          <a:xfrm>
            <a:off x="899592" y="4581128"/>
            <a:ext cx="7488832" cy="1152128"/>
          </a:xfrm>
          <a:prstGeom prst="rect">
            <a:avLst/>
          </a:prstGeom>
          <a:solidFill>
            <a:schemeClr val="accent1">
              <a:alpha val="5000"/>
            </a:schemeClr>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⑧トラブルにならないために　</a:t>
              </a:r>
            </a:p>
          </p:txBody>
        </p:sp>
      </p:grpSp>
      <p:sp>
        <p:nvSpPr>
          <p:cNvPr id="16" name="テキスト ボックス 4"/>
          <p:cNvSpPr>
            <a:spLocks noChangeArrowheads="1"/>
          </p:cNvSpPr>
          <p:nvPr/>
        </p:nvSpPr>
        <p:spPr bwMode="auto">
          <a:xfrm>
            <a:off x="827584" y="1052736"/>
            <a:ext cx="7632848" cy="4032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400"/>
              </a:lnSpc>
              <a:spcBef>
                <a:spcPts val="600"/>
              </a:spcBef>
              <a:spcAft>
                <a:spcPts val="600"/>
              </a:spcAft>
              <a:buSzPct val="100000"/>
              <a:defRPr/>
            </a:pPr>
            <a:r>
              <a:rPr lang="en-US" altLang="ja-JP" sz="2400" b="1" dirty="0">
                <a:solidFill>
                  <a:srgbClr val="FF0000"/>
                </a:solidFill>
                <a:effectLst>
                  <a:outerShdw blurRad="38100" dist="38100" dir="2700000" algn="tl">
                    <a:srgbClr val="C0C0C0"/>
                  </a:outerShdw>
                </a:effectLst>
                <a:latin typeface="+mj-ea"/>
                <a:ea typeface="+mj-ea"/>
              </a:rPr>
              <a:t>【</a:t>
            </a:r>
            <a:r>
              <a:rPr lang="ja-JP" altLang="en-US" sz="2400" b="1" dirty="0">
                <a:solidFill>
                  <a:srgbClr val="FF0000"/>
                </a:solidFill>
                <a:effectLst>
                  <a:outerShdw blurRad="38100" dist="38100" dir="2700000" algn="tl">
                    <a:srgbClr val="C0C0C0"/>
                  </a:outerShdw>
                </a:effectLst>
                <a:latin typeface="+mj-ea"/>
                <a:ea typeface="+mj-ea"/>
              </a:rPr>
              <a:t>不正アクセス禁止法</a:t>
            </a:r>
            <a:r>
              <a:rPr lang="en-US" altLang="ja-JP" sz="2400" b="1" dirty="0">
                <a:solidFill>
                  <a:srgbClr val="FF0000"/>
                </a:solidFill>
                <a:effectLst>
                  <a:outerShdw blurRad="38100" dist="38100" dir="2700000" algn="tl">
                    <a:srgbClr val="C0C0C0"/>
                  </a:outerShdw>
                </a:effectLst>
                <a:latin typeface="+mj-ea"/>
                <a:ea typeface="+mj-ea"/>
              </a:rPr>
              <a:t>】</a:t>
            </a:r>
          </a:p>
          <a:p>
            <a:pPr eaLnBrk="1" hangingPunct="1">
              <a:lnSpc>
                <a:spcPts val="3400"/>
              </a:lnSpc>
              <a:spcBef>
                <a:spcPts val="600"/>
              </a:spcBef>
              <a:spcAft>
                <a:spcPts val="600"/>
              </a:spcAft>
              <a:buSzPct val="100000"/>
              <a:defRPr/>
            </a:pPr>
            <a:r>
              <a:rPr lang="ja-JP" altLang="en-US" sz="2000" dirty="0">
                <a:latin typeface="+mn-ea"/>
                <a:ea typeface="+mn-ea"/>
              </a:rPr>
              <a:t>　不正アクセス禁止法とは、アクセス権限がないネットワークに侵入したり、パスワードを盗み取ったりすることなどを禁止する法律です。</a:t>
            </a:r>
            <a:endParaRPr lang="en-US" altLang="ja-JP" sz="2000" dirty="0">
              <a:latin typeface="+mn-ea"/>
              <a:ea typeface="+mn-ea"/>
            </a:endParaRPr>
          </a:p>
          <a:p>
            <a:pPr eaLnBrk="1" hangingPunct="1">
              <a:lnSpc>
                <a:spcPts val="3400"/>
              </a:lnSpc>
              <a:spcBef>
                <a:spcPts val="600"/>
              </a:spcBef>
              <a:spcAft>
                <a:spcPts val="600"/>
              </a:spcAft>
              <a:buSzPct val="100000"/>
              <a:defRPr/>
            </a:pPr>
            <a:r>
              <a:rPr lang="ja-JP" altLang="en-US" sz="2000" dirty="0">
                <a:latin typeface="+mn-ea"/>
                <a:ea typeface="+mn-ea"/>
              </a:rPr>
              <a:t>　マンガの例のように、友だちのスマホをのぞき見して、ＩＤやパスワード</a:t>
            </a:r>
            <a:r>
              <a:rPr lang="ja-JP" altLang="en-US" sz="2000" spc="100" dirty="0">
                <a:latin typeface="+mn-ea"/>
                <a:ea typeface="+mn-ea"/>
              </a:rPr>
              <a:t>を覚えておき、本人のいないときに入力することは、不正アクセス</a:t>
            </a:r>
            <a:r>
              <a:rPr lang="ja-JP" altLang="en-US" sz="2000" dirty="0">
                <a:latin typeface="+mn-ea"/>
                <a:ea typeface="+mn-ea"/>
              </a:rPr>
              <a:t>禁止法違反に該当するおそれがあります。</a:t>
            </a:r>
            <a:endParaRPr lang="en-US" altLang="ja-JP" sz="2000" dirty="0">
              <a:latin typeface="+mn-ea"/>
              <a:ea typeface="+mn-ea"/>
            </a:endParaRPr>
          </a:p>
          <a:p>
            <a:pPr eaLnBrk="1" hangingPunct="1">
              <a:lnSpc>
                <a:spcPts val="3400"/>
              </a:lnSpc>
              <a:spcBef>
                <a:spcPts val="600"/>
              </a:spcBef>
              <a:spcAft>
                <a:spcPts val="600"/>
              </a:spcAft>
              <a:buSzPct val="100000"/>
              <a:defRPr/>
            </a:pPr>
            <a:endParaRPr lang="en-US" altLang="ja-JP" sz="2000" dirty="0">
              <a:effectLst>
                <a:outerShdw blurRad="38100" dist="38100" dir="2700000" algn="tl">
                  <a:srgbClr val="C0C0C0"/>
                </a:outerShdw>
              </a:effectLst>
              <a:latin typeface="+mj-ea"/>
              <a:ea typeface="+mj-ea"/>
            </a:endParaRPr>
          </a:p>
          <a:p>
            <a:pPr eaLnBrk="1" hangingPunct="1">
              <a:lnSpc>
                <a:spcPts val="3400"/>
              </a:lnSpc>
              <a:spcBef>
                <a:spcPts val="600"/>
              </a:spcBef>
              <a:spcAft>
                <a:spcPts val="600"/>
              </a:spcAft>
              <a:buSzPct val="100000"/>
              <a:defRPr/>
            </a:pPr>
            <a:r>
              <a:rPr lang="ja-JP" altLang="en-US" sz="2000" dirty="0">
                <a:solidFill>
                  <a:srgbClr val="FF0000"/>
                </a:solidFill>
                <a:effectLst>
                  <a:outerShdw blurRad="38100" dist="38100" dir="2700000" algn="tl">
                    <a:srgbClr val="C0C0C0"/>
                  </a:outerShdw>
                </a:effectLst>
                <a:latin typeface="+mj-ea"/>
                <a:ea typeface="+mj-ea"/>
              </a:rPr>
              <a:t>　</a:t>
            </a:r>
            <a:r>
              <a:rPr lang="ja-JP" altLang="en-US" sz="2000" b="1" dirty="0">
                <a:solidFill>
                  <a:srgbClr val="FF0000"/>
                </a:solidFill>
                <a:effectLst>
                  <a:outerShdw blurRad="38100" dist="38100" dir="2700000" algn="tl">
                    <a:srgbClr val="C0C0C0"/>
                  </a:outerShdw>
                </a:effectLst>
                <a:latin typeface="+mj-ea"/>
                <a:ea typeface="+mj-ea"/>
              </a:rPr>
              <a:t>不正アクセス禁止法に違反すると、３年以下の懲役または１００万円以下の罰金に処される可能性があります。</a:t>
            </a:r>
            <a:endParaRPr lang="ja-JP" altLang="en-US" sz="2000" b="1" dirty="0">
              <a:effectLst>
                <a:outerShdw blurRad="38100" dist="38100" dir="2700000" algn="tl">
                  <a:srgbClr val="C0C0C0"/>
                </a:outerShdw>
              </a:effectLst>
              <a:latin typeface="+mj-ea"/>
              <a:ea typeface="+mj-ea"/>
            </a:endParaRPr>
          </a:p>
        </p:txBody>
      </p:sp>
      <p:sp>
        <p:nvSpPr>
          <p:cNvPr id="2" name="テキスト ボックス 1">
            <a:extLst>
              <a:ext uri="{FF2B5EF4-FFF2-40B4-BE49-F238E27FC236}">
                <a16:creationId xmlns:a16="http://schemas.microsoft.com/office/drawing/2014/main" id="{2A3CA60D-EA6A-39AC-8E5B-3E3B7255EF73}"/>
              </a:ext>
            </a:extLst>
          </p:cNvPr>
          <p:cNvSpPr txBox="1"/>
          <p:nvPr/>
        </p:nvSpPr>
        <p:spPr>
          <a:xfrm>
            <a:off x="1080446" y="974408"/>
            <a:ext cx="2987498" cy="230832"/>
          </a:xfrm>
          <a:prstGeom prst="rect">
            <a:avLst/>
          </a:prstGeom>
          <a:noFill/>
        </p:spPr>
        <p:txBody>
          <a:bodyPr wrap="square" rtlCol="0">
            <a:spAutoFit/>
          </a:bodyPr>
          <a:lstStyle/>
          <a:p>
            <a:r>
              <a:rPr kumimoji="1" lang="ja-JP" altLang="en-US" sz="900" b="1" dirty="0">
                <a:solidFill>
                  <a:srgbClr val="FF0000"/>
                </a:solidFill>
              </a:rPr>
              <a:t>ふ    せい　　　　　　　　　　　        　きん     し      ほう</a:t>
            </a:r>
            <a:endParaRPr kumimoji="1" lang="en-US" altLang="ja-JP" sz="900" b="1" dirty="0">
              <a:solidFill>
                <a:srgbClr val="FF0000"/>
              </a:solidFill>
            </a:endParaRPr>
          </a:p>
        </p:txBody>
      </p:sp>
      <p:sp>
        <p:nvSpPr>
          <p:cNvPr id="3" name="テキスト ボックス 2">
            <a:extLst>
              <a:ext uri="{FF2B5EF4-FFF2-40B4-BE49-F238E27FC236}">
                <a16:creationId xmlns:a16="http://schemas.microsoft.com/office/drawing/2014/main" id="{0D978DDA-1B67-C646-C78F-58C1BD669179}"/>
              </a:ext>
            </a:extLst>
          </p:cNvPr>
          <p:cNvSpPr txBox="1"/>
          <p:nvPr/>
        </p:nvSpPr>
        <p:spPr>
          <a:xfrm>
            <a:off x="1074712" y="1611009"/>
            <a:ext cx="8028384" cy="230832"/>
          </a:xfrm>
          <a:prstGeom prst="rect">
            <a:avLst/>
          </a:prstGeom>
          <a:noFill/>
        </p:spPr>
        <p:txBody>
          <a:bodyPr wrap="square" rtlCol="0">
            <a:spAutoFit/>
          </a:bodyPr>
          <a:lstStyle/>
          <a:p>
            <a:r>
              <a:rPr kumimoji="1" lang="ja-JP" altLang="en-US" sz="900" b="1" dirty="0"/>
              <a:t>ふ  せい　　　　　　　　　　　　きん     し   ほう　　　　　　　　　　　　　　　　　　  　 けん げん　　　　　　　　　　　　　　　　　　　　　　　　　　　  　　しんにゅう</a:t>
            </a:r>
            <a:endParaRPr kumimoji="1" lang="en-US" altLang="ja-JP" sz="900" b="1" dirty="0"/>
          </a:p>
        </p:txBody>
      </p:sp>
      <p:sp>
        <p:nvSpPr>
          <p:cNvPr id="4" name="テキスト ボックス 3">
            <a:extLst>
              <a:ext uri="{FF2B5EF4-FFF2-40B4-BE49-F238E27FC236}">
                <a16:creationId xmlns:a16="http://schemas.microsoft.com/office/drawing/2014/main" id="{81B51805-7769-5135-1E07-AFB99AE5B21A}"/>
              </a:ext>
            </a:extLst>
          </p:cNvPr>
          <p:cNvSpPr txBox="1"/>
          <p:nvPr/>
        </p:nvSpPr>
        <p:spPr>
          <a:xfrm>
            <a:off x="2771800" y="2042123"/>
            <a:ext cx="4968552" cy="230832"/>
          </a:xfrm>
          <a:prstGeom prst="rect">
            <a:avLst/>
          </a:prstGeom>
          <a:noFill/>
        </p:spPr>
        <p:txBody>
          <a:bodyPr wrap="square" rtlCol="0">
            <a:spAutoFit/>
          </a:bodyPr>
          <a:lstStyle/>
          <a:p>
            <a:r>
              <a:rPr kumimoji="1" lang="ja-JP" altLang="en-US" sz="900" b="1" dirty="0"/>
              <a:t> ぬす       　と　　　　　　　　　　　　　　　　　　　　　　　　　　　　　　きん     し　　　　  　　ほう   りつ</a:t>
            </a:r>
            <a:endParaRPr kumimoji="1" lang="en-US" altLang="ja-JP" sz="900" b="1" dirty="0"/>
          </a:p>
        </p:txBody>
      </p:sp>
      <p:sp>
        <p:nvSpPr>
          <p:cNvPr id="5" name="テキスト ボックス 4">
            <a:extLst>
              <a:ext uri="{FF2B5EF4-FFF2-40B4-BE49-F238E27FC236}">
                <a16:creationId xmlns:a16="http://schemas.microsoft.com/office/drawing/2014/main" id="{83DAF59B-4338-0AA5-CEA1-EA7400E4A0E3}"/>
              </a:ext>
            </a:extLst>
          </p:cNvPr>
          <p:cNvSpPr txBox="1"/>
          <p:nvPr/>
        </p:nvSpPr>
        <p:spPr>
          <a:xfrm>
            <a:off x="1950404" y="2619907"/>
            <a:ext cx="7164288" cy="230832"/>
          </a:xfrm>
          <a:prstGeom prst="rect">
            <a:avLst/>
          </a:prstGeom>
          <a:noFill/>
        </p:spPr>
        <p:txBody>
          <a:bodyPr wrap="square" rtlCol="0">
            <a:spAutoFit/>
          </a:bodyPr>
          <a:lstStyle/>
          <a:p>
            <a:r>
              <a:rPr kumimoji="1" lang="ja-JP" altLang="en-US" sz="900" b="1" dirty="0"/>
              <a:t>れい　　　　　　　　　　　　　　 とも　　　　　　　　　　　　　　　　　　　　　　　　　　　　　　　　み　　　　　　　　　</a:t>
            </a:r>
            <a:endParaRPr kumimoji="1" lang="en-US" altLang="ja-JP" sz="900" b="1" dirty="0"/>
          </a:p>
        </p:txBody>
      </p:sp>
      <p:sp>
        <p:nvSpPr>
          <p:cNvPr id="6" name="テキスト ボックス 5">
            <a:extLst>
              <a:ext uri="{FF2B5EF4-FFF2-40B4-BE49-F238E27FC236}">
                <a16:creationId xmlns:a16="http://schemas.microsoft.com/office/drawing/2014/main" id="{00ABBF56-9C44-0006-42BD-EC2877EE250D}"/>
              </a:ext>
            </a:extLst>
          </p:cNvPr>
          <p:cNvSpPr txBox="1"/>
          <p:nvPr/>
        </p:nvSpPr>
        <p:spPr>
          <a:xfrm>
            <a:off x="1256293" y="3063678"/>
            <a:ext cx="6556067" cy="230832"/>
          </a:xfrm>
          <a:prstGeom prst="rect">
            <a:avLst/>
          </a:prstGeom>
          <a:noFill/>
        </p:spPr>
        <p:txBody>
          <a:bodyPr wrap="square" rtlCol="0">
            <a:spAutoFit/>
          </a:bodyPr>
          <a:lstStyle/>
          <a:p>
            <a:r>
              <a:rPr kumimoji="1" lang="ja-JP" altLang="en-US" sz="900" b="1" dirty="0"/>
              <a:t>おぼ　　　　　　　　　　　　　　　 ほん  にん　　　　　　　　　　　　　　　　　　　　　　にゅうりょく　　　　　　　　　　　　　　　 　　　　ふ   せい　　　　　　　　　　　　　　　</a:t>
            </a:r>
            <a:endParaRPr kumimoji="1" lang="en-US" altLang="ja-JP" sz="900" b="1" dirty="0"/>
          </a:p>
        </p:txBody>
      </p:sp>
      <p:sp>
        <p:nvSpPr>
          <p:cNvPr id="7" name="テキスト ボックス 6">
            <a:extLst>
              <a:ext uri="{FF2B5EF4-FFF2-40B4-BE49-F238E27FC236}">
                <a16:creationId xmlns:a16="http://schemas.microsoft.com/office/drawing/2014/main" id="{D5C64696-F6C9-A441-4BA3-7D360C292B83}"/>
              </a:ext>
            </a:extLst>
          </p:cNvPr>
          <p:cNvSpPr txBox="1"/>
          <p:nvPr/>
        </p:nvSpPr>
        <p:spPr>
          <a:xfrm>
            <a:off x="827584" y="3493661"/>
            <a:ext cx="2808312" cy="230832"/>
          </a:xfrm>
          <a:prstGeom prst="rect">
            <a:avLst/>
          </a:prstGeom>
          <a:noFill/>
        </p:spPr>
        <p:txBody>
          <a:bodyPr wrap="square" rtlCol="0">
            <a:spAutoFit/>
          </a:bodyPr>
          <a:lstStyle/>
          <a:p>
            <a:r>
              <a:rPr kumimoji="1" lang="ja-JP" altLang="en-US" sz="900" b="1" dirty="0"/>
              <a:t>きん    し    ほう　 い  はん　　 　がい  とう</a:t>
            </a:r>
            <a:endParaRPr kumimoji="1" lang="en-US" altLang="ja-JP" sz="900" b="1" dirty="0"/>
          </a:p>
        </p:txBody>
      </p:sp>
      <p:sp>
        <p:nvSpPr>
          <p:cNvPr id="8" name="テキスト ボックス 7">
            <a:extLst>
              <a:ext uri="{FF2B5EF4-FFF2-40B4-BE49-F238E27FC236}">
                <a16:creationId xmlns:a16="http://schemas.microsoft.com/office/drawing/2014/main" id="{C4D8B784-F254-1CF6-8974-B88CB2197BC9}"/>
              </a:ext>
            </a:extLst>
          </p:cNvPr>
          <p:cNvSpPr txBox="1"/>
          <p:nvPr/>
        </p:nvSpPr>
        <p:spPr>
          <a:xfrm>
            <a:off x="1074712" y="4661756"/>
            <a:ext cx="7313712" cy="230832"/>
          </a:xfrm>
          <a:prstGeom prst="rect">
            <a:avLst/>
          </a:prstGeom>
          <a:noFill/>
        </p:spPr>
        <p:txBody>
          <a:bodyPr wrap="square" rtlCol="0">
            <a:spAutoFit/>
          </a:bodyPr>
          <a:lstStyle/>
          <a:p>
            <a:r>
              <a:rPr kumimoji="1" lang="ja-JP" altLang="en-US" sz="900" b="1" dirty="0">
                <a:solidFill>
                  <a:srgbClr val="FF0000"/>
                </a:solidFill>
              </a:rPr>
              <a:t>ふ  せい　　　　　　　　　　　　きん     し    ほう 　　　　い   はん　　　　　　　　　　　　 　ねん　 い    か　　　　ちょう えき                                    　　まん えん</a:t>
            </a:r>
            <a:endParaRPr kumimoji="1" lang="en-US" altLang="ja-JP" sz="900" b="1" dirty="0">
              <a:solidFill>
                <a:srgbClr val="FF0000"/>
              </a:solidFill>
            </a:endParaRPr>
          </a:p>
        </p:txBody>
      </p:sp>
      <p:sp>
        <p:nvSpPr>
          <p:cNvPr id="9" name="テキスト ボックス 8">
            <a:extLst>
              <a:ext uri="{FF2B5EF4-FFF2-40B4-BE49-F238E27FC236}">
                <a16:creationId xmlns:a16="http://schemas.microsoft.com/office/drawing/2014/main" id="{46F66F6A-66E1-614E-3C14-FD32DC93FDE1}"/>
              </a:ext>
            </a:extLst>
          </p:cNvPr>
          <p:cNvSpPr txBox="1"/>
          <p:nvPr/>
        </p:nvSpPr>
        <p:spPr>
          <a:xfrm>
            <a:off x="926170" y="5089175"/>
            <a:ext cx="3429806" cy="230832"/>
          </a:xfrm>
          <a:prstGeom prst="rect">
            <a:avLst/>
          </a:prstGeom>
          <a:noFill/>
        </p:spPr>
        <p:txBody>
          <a:bodyPr wrap="square" rtlCol="0">
            <a:spAutoFit/>
          </a:bodyPr>
          <a:lstStyle/>
          <a:p>
            <a:r>
              <a:rPr kumimoji="1" lang="ja-JP" altLang="en-US" sz="900" b="1" dirty="0">
                <a:solidFill>
                  <a:srgbClr val="FF0000"/>
                </a:solidFill>
              </a:rPr>
              <a:t>い    か　　　　 ばっ  きん　　　　しょ　　　　　　　　　　 か   のう  せい</a:t>
            </a:r>
            <a:endParaRPr kumimoji="1" lang="en-US" altLang="ja-JP" sz="900" b="1" dirty="0">
              <a:solidFill>
                <a:srgbClr val="FF0000"/>
              </a:solidFill>
            </a:endParaRPr>
          </a:p>
        </p:txBody>
      </p:sp>
      <p:sp>
        <p:nvSpPr>
          <p:cNvPr id="12" name="フッター プレースホルダー 2">
            <a:extLst>
              <a:ext uri="{FF2B5EF4-FFF2-40B4-BE49-F238E27FC236}">
                <a16:creationId xmlns:a16="http://schemas.microsoft.com/office/drawing/2014/main" id="{4A2951C5-E310-FD8A-ABE1-057050052F4A}"/>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3" name="フッター プレースホルダー 2">
            <a:extLst>
              <a:ext uri="{FF2B5EF4-FFF2-40B4-BE49-F238E27FC236}">
                <a16:creationId xmlns:a16="http://schemas.microsoft.com/office/drawing/2014/main" id="{1C908BBA-D3B1-2FC4-B85B-73C946D21C81}"/>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500"/>
                                        <p:tgtEl>
                                          <p:spTgt spid="16">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2" end="2"/>
                                            </p:txEl>
                                          </p:spTgt>
                                        </p:tgtEl>
                                        <p:attrNameLst>
                                          <p:attrName>style.visibility</p:attrName>
                                        </p:attrNameLst>
                                      </p:cBhvr>
                                      <p:to>
                                        <p:strVal val="visible"/>
                                      </p:to>
                                    </p:set>
                                    <p:animEffect transition="in" filter="fade">
                                      <p:cBhvr>
                                        <p:cTn id="10" dur="500"/>
                                        <p:tgtEl>
                                          <p:spTgt spid="1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animEffect transition="in" filter="fade">
                                      <p:cBhvr>
                                        <p:cTn id="13" dur="500"/>
                                        <p:tgtEl>
                                          <p:spTgt spid="16">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1671</TotalTime>
  <Words>924</Words>
  <Application>Microsoft Office PowerPoint</Application>
  <PresentationFormat>画面に合わせる (4:3)</PresentationFormat>
  <Paragraphs>126</Paragraphs>
  <Slides>10</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6</vt:i4>
      </vt:variant>
      <vt:variant>
        <vt:lpstr>スライド タイトル</vt:lpstr>
      </vt:variant>
      <vt:variant>
        <vt:i4>10</vt:i4>
      </vt:variant>
    </vt:vector>
  </HeadingPairs>
  <TitlesOfParts>
    <vt:vector size="20" baseType="lpstr">
      <vt:lpstr>ＭＳ Ｐゴシック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130</cp:revision>
  <cp:lastPrinted>2024-09-26T06:30:45Z</cp:lastPrinted>
  <dcterms:created xsi:type="dcterms:W3CDTF">1601-01-01T00:00:00Z</dcterms:created>
  <dcterms:modified xsi:type="dcterms:W3CDTF">2024-09-27T02:27:35Z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2024-08-26T04:50:52Z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c921544b-d778-44e5-ab63-41ab3e48e755</vt:lpwstr>
  </property>
  <property fmtid="{D5CDD505-2E9C-101B-9397-08002B2CF9AE}" pid="9" name="MSIP_Label_defa4170-0d19-0005-0004-bc88714345d2_ContentBits">
    <vt:lpwstr>0</vt:lpwstr>
  </property>
</Properties>
</file>