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4"/>
  </p:notesMasterIdLst>
  <p:handoutMasterIdLst>
    <p:handoutMasterId r:id="rId15"/>
  </p:handoutMasterIdLst>
  <p:sldIdLst>
    <p:sldId id="511" r:id="rId7"/>
    <p:sldId id="450" r:id="rId8"/>
    <p:sldId id="508" r:id="rId9"/>
    <p:sldId id="496" r:id="rId10"/>
    <p:sldId id="509" r:id="rId11"/>
    <p:sldId id="497" r:id="rId12"/>
    <p:sldId id="512" r:id="rId13"/>
  </p:sldIdLst>
  <p:sldSz cx="9144000" cy="6858000" type="screen4x3"/>
  <p:notesSz cx="6807200" cy="9939338"/>
  <p:custDataLst>
    <p:tags r:id="rId16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8" userDrawn="1">
          <p15:clr>
            <a:srgbClr val="A4A3A4"/>
          </p15:clr>
        </p15:guide>
        <p15:guide id="2" pos="285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  <a:srgbClr val="D6F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164" d="100"/>
          <a:sy n="164" d="100"/>
        </p:scale>
        <p:origin x="162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8"/>
        <p:guide pos="28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9B0F4BE5-1597-48A3-AD34-2A9D911A3A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2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40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11280A-4A07-4BE8-93C1-CCAE02A0F1A9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1" y="4721187"/>
            <a:ext cx="5445760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/>
              <a:t>マスタ テキストの書式設定</a:t>
            </a:r>
          </a:p>
          <a:p>
            <a:pPr lvl="1"/>
            <a:r>
              <a:rPr lang="ja-JP" altLang="ja-JP" noProof="0"/>
              <a:t>第 2 レベル</a:t>
            </a:r>
          </a:p>
          <a:p>
            <a:pPr lvl="2"/>
            <a:r>
              <a:rPr lang="ja-JP" altLang="ja-JP" noProof="0"/>
              <a:t>第 3 レベル</a:t>
            </a:r>
          </a:p>
          <a:p>
            <a:pPr lvl="3"/>
            <a:r>
              <a:rPr lang="ja-JP" altLang="ja-JP" noProof="0"/>
              <a:t>第 4 レベル</a:t>
            </a:r>
          </a:p>
          <a:p>
            <a:pPr lvl="4"/>
            <a:r>
              <a:rPr lang="ja-JP" altLang="ja-JP" noProof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40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0A606-7D5C-4E46-AF83-68985A4FDA6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4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76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86E3-EFB5-43C2-B37E-AE23E2C77805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37E3-13B0-4ADB-9D23-293E42244A4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40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8C8D-F849-4205-BB71-72C1FEA8E272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DAD3-5840-4ADD-A712-2BB8E8FBC96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221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E74-8350-4182-94B7-8676BACDDC14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779D-415C-4692-B790-9BFE7A730E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0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099A-C2DD-4AAB-AB41-F80BBBA1650A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24E7-0C8E-4F87-95EF-616698D9D86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907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9C65-F07E-45FC-B88A-FFD07E39124C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0B58-2179-475C-8CD4-408362E2C63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99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8384-F2B4-485D-BE9C-A8EAC6DDC7CD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E289-7CF9-4D04-93A8-6AC078CCEB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079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E70A-EAC7-409C-B645-48FC99E82850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5308-4287-4D1B-A430-290F4931E6E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3054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4B3AB-2E83-48C3-824C-F31EFF806842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C02-7416-46C6-A6F5-E0C471111DA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477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FC9-223A-487C-9B59-7D5ECAE284C9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373E-A77A-4159-973D-443F8E1DD1B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222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6D44-2B76-4780-889D-19E764E5A9DA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73B81-DA19-4202-B437-E073B70523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90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32F5-44D9-418F-B672-074222A65487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1AE-6BB7-4B00-85B3-2D9DA0666D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1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6EF-41F0-43CE-B2F4-9EE4554206C1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985-AD3F-4ADB-9CD4-A199CE23569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4043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E312-1B6B-4F10-A265-63164F343DCA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23A35-DA9F-4146-AD36-8F1C2AD45F9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992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7AD9-7C82-4168-928E-14D36586AB63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77C1-85A3-413C-A921-F70B00398EB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864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036F-A359-46A7-976C-E741C85BC217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099D-6D40-4DF1-9E0D-3EB773B281D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04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2834-57B1-4195-A4BC-1F8FEF5A5EAF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0ACB-045E-4196-8538-6E1CE1AE9AE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0075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620A-84EA-42CE-8A4A-1D8D75A18FEC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03F4-B81F-4B83-AB7C-009FDC72084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814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966F-5B02-4314-927D-576B7355D9B8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C456-1D1F-40B8-BFB4-BE19B39DE36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8746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82D-A0BD-4A52-A3C0-87C049F0C6E0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027-7363-4C7D-9667-197D8F7A8DB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699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2731-A902-4322-A4D7-342CD4EAEB71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962D-0468-41E2-A1CB-EC49EA9BB38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8141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4D6E-4408-4A9B-858F-D7355A4CFDFA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C3FA-7A4E-4743-80CE-491D099B4DC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524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5DB5-1E8F-4704-A6CA-C13A3025A5C3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705B-DDC7-415A-861D-AF82405A09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8FA2-ADDB-4C44-90E5-8CF7CF35EC50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37F0-2D67-44A9-85CC-6C13358E009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305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921D-9F7E-474E-B58F-EC422DE88E8F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F32E-5D25-4330-BA2E-4764F3B739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9459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BFA4-EC99-4B26-928A-B6760FD30046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F1B6-1652-439F-933D-9A2284FC1F9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7617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F70-5F09-4163-B845-C315B144734E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564B-41EB-4E8C-92EC-DAFD88A0D53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301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8ADF-D3A9-4906-A7B0-0258403AA7DD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5987-9D24-40F9-BC6C-5EA62DB721B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70967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47ED-E7E3-4AE4-84AD-C6CDFED7F121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9D22-19B5-4B8B-8D15-E1644431449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344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5534-086E-4C35-976E-BBC6B013993B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8DBB-3512-4A7F-B6D4-66FA938C2B3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7339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4B3B-95C7-45FE-9E17-3595142319D4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BC3-8C46-4AB3-BF16-5C82D7310E6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50553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D1A5-7AB0-4D6C-B736-8516D7B47053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0DF9-B19E-483E-B8D0-BA2124F93C2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6889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91E2-592E-459B-B117-1EE455A554E8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C41-F69A-4705-8B15-4461C0A65D5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9250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F4DA-FA04-4F2D-85A7-5DB5D1CAD24B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563-4050-47D4-A297-1EC48549318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6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942-26BF-4D5A-B423-1049D6659B4A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1816-70E8-4FE8-A71D-D0BCE9C1617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83473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5E2A-26E8-4517-9DAE-3E6F5BA716CF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0500-5CE0-4C76-A355-3A166A74C7A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096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2C7-28BD-47CC-9532-87BB3F8FFF0E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96AE-E510-41E7-915B-C105369B75D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727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1B92-A3BB-421B-A896-E62290BC4990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B1CB-C882-4289-B00D-080CBAB47F0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6414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E6B-D15A-40D1-A98D-44624D980CB4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589-1EBD-442C-964E-CDC5BFEE5C0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140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9E68-7270-440D-90BE-0FFF52132E54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B811-E419-48F9-9965-D06317E4D11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439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A0EA-3E67-4F7A-86A3-151C20AF27F6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3AB8-2824-4EA7-90C8-C9C762873F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8513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648E-D972-4481-93D1-147F3A366C2E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2631-CE45-4F07-8C0A-508C58A0343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87034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D3309-3F06-4CA2-A571-6E3FBF6CE0C9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1FAE-2B8D-420A-8E4C-FD7E081A3F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8205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9761-AFE5-4648-9CD4-E50CA80C110C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8B31-B501-4AD9-9720-C1A4BD5521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0545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CABF-D673-4B82-BC0E-7375A59760D6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721C-ED52-4FED-93A8-1FE7B8598B4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7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1DF5-6A6D-49CB-9CDC-461E543AB041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6E8B-DB0B-4D3B-ACF1-EA23043FAB7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4573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85A5-49B5-4B80-BC86-1B1EADED2438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D1C52-8E95-4941-8112-39DC335174A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23360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E362-F4A2-4863-830E-5447C23B36E9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4DC-EDB8-43B1-9540-2EE7787AA54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598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F403-9B18-4967-AA95-73857E2C30CD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9ADA-FEF7-4844-9299-5BB029E841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8756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F7C7-3B04-4671-9546-2E41048F665D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8D52-262D-439C-B44D-4B48A6F28F2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7218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1A8-2B46-4E10-861E-6FF89C8FB37E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3649-2611-461D-BA80-D104CB412CF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2736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00A0-9854-4224-B2AA-BC7A2A919557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02AF-E5DE-4AE0-AD99-164FC730F8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47489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67A0-F447-4B85-AE86-5C0E708A7E68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8CFD-1F46-46BA-864D-75BE763A22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511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B40B-6126-4EDF-8A09-BAC4BB76BD04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86B5-4733-4D65-A463-ABB16BB018F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95101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13A8-F36C-4584-8589-96965E820665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14D-58CA-4BFC-B79D-308533D0536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46539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06D0-2ABD-4E9C-A2DC-B938B67D64F5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83A-3B13-448C-954F-64122C4B35D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98EA-1E89-4CDE-9B0A-4D65617BF694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7067-1F24-4F50-9089-CEA38F5EBBA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3504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2664-A36A-467D-8809-1CE4F05B4561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902-C971-43BB-B630-9BED970B38A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0022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3167-13D5-4FEB-95A1-013DD550BDEE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18C2D-D776-40FE-B277-148583B946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050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E747-265A-4C59-8BE3-8A7B12A4530C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CD34-DE1A-43E0-B167-87F3222E42C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25575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FF52-2F89-40AF-9D72-AC07B3C5EBE7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16CD-C1CE-4A96-AF64-3F8860BD631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6164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E3CA-81C7-4F27-88C9-A39F8791FED0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3760-319F-48A3-A575-54C75FD60D0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7912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7B702-9134-43DA-8829-BA616987E8DD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447E-E5E5-4718-AB40-14FDBA01C9C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8640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616-652F-4C15-B702-892E631D0685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090-E3B0-4A02-B3B7-F898AF31F9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13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C14D-8547-4474-9C05-F01D0682FCAD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F7F7-5631-4FBF-9FA8-33262C4347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68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3101-0DE8-48F6-90DD-A0F8AA3E0F2A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253E6-DD90-4363-8A14-8EA1E5C21C8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6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BE4-3FD3-4A79-AA78-6EB8C5D21167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F481-49BD-4098-9C67-955CF85DBF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758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74C30E-4D7A-4134-B846-D66E79F378A3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CEE6FF-CDF9-4C32-8971-3AFDCE4085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421D02-0FF0-42BC-B061-1DD6E531DE4C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742FA-EB07-454D-92C0-D275FA2264D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B426-558B-46A8-8B22-4ED3B0BDE91B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CAD402-B385-4EA5-AF74-AD6FA9D973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9147D9-BD23-4A48-AB09-CBF0AA3536B2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3F40D4-4F8F-44DA-9E4C-BC4CA2126E6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ED587E-F4F4-4A80-AC5A-602F10E2CEDB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10161-D574-46E2-AB2C-B30813DA115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6CBB31-CF57-4FB4-B53A-69392F1EB941}" type="datetime1">
              <a:rPr lang="ja-JP" altLang="en-US"/>
              <a:pPr>
                <a:defRPr/>
              </a:pPr>
              <a:t>2024/9/27</a:t>
            </a:fld>
            <a:endParaRPr lang="ja-JP" altLang="en-US" dirty="0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42676-DE12-47AA-BA6F-DF068415929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3280A8C-7CC1-619E-4992-0F44CC9CC0C8}"/>
              </a:ext>
            </a:extLst>
          </p:cNvPr>
          <p:cNvGrpSpPr/>
          <p:nvPr/>
        </p:nvGrpSpPr>
        <p:grpSpPr>
          <a:xfrm>
            <a:off x="0" y="0"/>
            <a:ext cx="9144000" cy="6381328"/>
            <a:chOff x="0" y="0"/>
            <a:chExt cx="9144000" cy="643419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34DC65DE-65DB-4979-D85E-C4BE1B1442DE}"/>
                </a:ext>
              </a:extLst>
            </p:cNvPr>
            <p:cNvSpPr/>
            <p:nvPr/>
          </p:nvSpPr>
          <p:spPr>
            <a:xfrm>
              <a:off x="0" y="188640"/>
              <a:ext cx="9143999" cy="624555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buSzPct val="100000"/>
                <a:defRPr/>
              </a:pPr>
              <a:endParaRPr kumimoji="1" lang="ja-JP" altLang="en-US" dirty="0">
                <a:latin typeface="+mj-ea"/>
                <a:ea typeface="+mj-ea"/>
              </a:endParaRPr>
            </a:p>
          </p:txBody>
        </p:sp>
        <p:sp>
          <p:nvSpPr>
            <p:cNvPr id="5" name="Rectangle 813">
              <a:extLst>
                <a:ext uri="{FF2B5EF4-FFF2-40B4-BE49-F238E27FC236}">
                  <a16:creationId xmlns:a16="http://schemas.microsoft.com/office/drawing/2014/main" id="{82CFF26E-4BEC-7614-238C-1A783C415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133238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ts val="6500"/>
                </a:lnSpc>
                <a:buSzPct val="100000"/>
                <a:defRPr/>
              </a:pPr>
              <a:endParaRPr lang="ja-JP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+mj-ea"/>
                <a:ea typeface="+mj-ea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994BBD-B614-AED3-C6A3-55D9A47EAD26}"/>
              </a:ext>
            </a:extLst>
          </p:cNvPr>
          <p:cNvSpPr txBox="1"/>
          <p:nvPr/>
        </p:nvSpPr>
        <p:spPr>
          <a:xfrm>
            <a:off x="226880" y="548680"/>
            <a:ext cx="8892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テーマ１０</a:t>
            </a:r>
            <a:r>
              <a:rPr lang="ja-JP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　インターネット通販のトラブル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F6CACAD-A5DC-049E-A715-C3D8EE9C259F}"/>
              </a:ext>
            </a:extLst>
          </p:cNvPr>
          <p:cNvSpPr/>
          <p:nvPr/>
        </p:nvSpPr>
        <p:spPr>
          <a:xfrm>
            <a:off x="-110108" y="1473348"/>
            <a:ext cx="9324528" cy="18584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ts val="7200"/>
              </a:lnSpc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+mj-ea"/>
                <a:ea typeface="+mj-ea"/>
              </a:rPr>
              <a:t>インターネットでの</a:t>
            </a:r>
            <a:endParaRPr lang="en-US" altLang="ja-JP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  <a:latin typeface="+mj-ea"/>
              <a:ea typeface="+mj-ea"/>
            </a:endParaRPr>
          </a:p>
          <a:p>
            <a:pPr algn="ctr" eaLnBrk="1" hangingPunct="1">
              <a:lnSpc>
                <a:spcPts val="7200"/>
              </a:lnSpc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+mj-ea"/>
                <a:ea typeface="+mj-ea"/>
              </a:rPr>
              <a:t>買い物は慎重に！</a:t>
            </a:r>
            <a:endParaRPr lang="en-US" altLang="ja-JP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BC5BFB6-2AB9-237E-F308-CBD6D9EBA98D}"/>
              </a:ext>
            </a:extLst>
          </p:cNvPr>
          <p:cNvSpPr/>
          <p:nvPr/>
        </p:nvSpPr>
        <p:spPr>
          <a:xfrm rot="360391">
            <a:off x="4171950" y="3757612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dirty="0">
              <a:latin typeface="+mj-ea"/>
              <a:ea typeface="+mj-ea"/>
            </a:endParaRPr>
          </a:p>
        </p:txBody>
      </p:sp>
      <p:pic>
        <p:nvPicPr>
          <p:cNvPr id="12" name="図 10">
            <a:extLst>
              <a:ext uri="{FF2B5EF4-FFF2-40B4-BE49-F238E27FC236}">
                <a16:creationId xmlns:a16="http://schemas.microsoft.com/office/drawing/2014/main" id="{BD9048B9-CA8D-683E-1034-D85BEDB559C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429000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C6DAB4D-FD5D-A97C-27DB-B1BBB4964611}"/>
              </a:ext>
            </a:extLst>
          </p:cNvPr>
          <p:cNvSpPr/>
          <p:nvPr/>
        </p:nvSpPr>
        <p:spPr>
          <a:xfrm>
            <a:off x="4092890" y="4408586"/>
            <a:ext cx="122413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300"/>
              </a:lnSpc>
            </a:pPr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ネット</a:t>
            </a:r>
            <a:endParaRPr kumimoji="1" lang="en-US" altLang="ja-JP" sz="2400" dirty="0">
              <a:solidFill>
                <a:srgbClr val="FF0000"/>
              </a:solidFill>
              <a:latin typeface="+mj-ea"/>
              <a:ea typeface="+mj-ea"/>
            </a:endParaRPr>
          </a:p>
          <a:p>
            <a:pPr algn="ctr">
              <a:lnSpc>
                <a:spcPts val="3300"/>
              </a:lnSpc>
            </a:pPr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通販</a:t>
            </a:r>
          </a:p>
        </p:txBody>
      </p:sp>
      <p:sp>
        <p:nvSpPr>
          <p:cNvPr id="14" name="テキスト ボックス 10">
            <a:extLst>
              <a:ext uri="{FF2B5EF4-FFF2-40B4-BE49-F238E27FC236}">
                <a16:creationId xmlns:a16="http://schemas.microsoft.com/office/drawing/2014/main" id="{BB165104-045F-AEDC-4B96-8F76EF2FA58F}"/>
              </a:ext>
            </a:extLst>
          </p:cNvPr>
          <p:cNvSpPr txBox="1"/>
          <p:nvPr/>
        </p:nvSpPr>
        <p:spPr>
          <a:xfrm>
            <a:off x="1959909" y="2279385"/>
            <a:ext cx="4186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rgbClr val="FFC000"/>
                </a:solidFill>
                <a:latin typeface="+mj-ea"/>
                <a:ea typeface="+mj-ea"/>
              </a:rPr>
              <a:t>か　　　　　　　　　　　もの     　　　　　　　　　　しん　　　ちょう</a:t>
            </a:r>
            <a:endParaRPr kumimoji="1" lang="en-US" altLang="ja-JP" sz="1200" dirty="0">
              <a:solidFill>
                <a:srgbClr val="FFC000"/>
              </a:solidFill>
              <a:latin typeface="+mj-ea"/>
              <a:ea typeface="+mj-ea"/>
            </a:endParaRPr>
          </a:p>
        </p:txBody>
      </p:sp>
      <p:sp>
        <p:nvSpPr>
          <p:cNvPr id="15" name="テキスト ボックス 10">
            <a:extLst>
              <a:ext uri="{FF2B5EF4-FFF2-40B4-BE49-F238E27FC236}">
                <a16:creationId xmlns:a16="http://schemas.microsoft.com/office/drawing/2014/main" id="{0EB97585-EE15-10A1-F14E-8D41D21BBAEA}"/>
              </a:ext>
            </a:extLst>
          </p:cNvPr>
          <p:cNvSpPr txBox="1"/>
          <p:nvPr/>
        </p:nvSpPr>
        <p:spPr>
          <a:xfrm>
            <a:off x="5156467" y="422256"/>
            <a:ext cx="989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bg1"/>
                </a:solidFill>
                <a:latin typeface="+mj-ea"/>
                <a:ea typeface="+mj-ea"/>
              </a:rPr>
              <a:t>つう　　はん</a:t>
            </a:r>
            <a:endParaRPr kumimoji="1" lang="en-US" altLang="ja-JP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" name="テキスト ボックス 10">
            <a:extLst>
              <a:ext uri="{FF2B5EF4-FFF2-40B4-BE49-F238E27FC236}">
                <a16:creationId xmlns:a16="http://schemas.microsoft.com/office/drawing/2014/main" id="{6C862BD3-313D-FB8B-ABDD-7FB89BCFE56A}"/>
              </a:ext>
            </a:extLst>
          </p:cNvPr>
          <p:cNvSpPr txBox="1"/>
          <p:nvPr/>
        </p:nvSpPr>
        <p:spPr>
          <a:xfrm>
            <a:off x="4385087" y="4640957"/>
            <a:ext cx="77138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600" dirty="0">
                <a:solidFill>
                  <a:srgbClr val="FF0000"/>
                </a:solidFill>
                <a:latin typeface="+mj-ea"/>
                <a:ea typeface="+mj-ea"/>
              </a:rPr>
              <a:t>つう　　　　はん</a:t>
            </a:r>
            <a:endParaRPr kumimoji="1" lang="en-US" altLang="ja-JP" sz="6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C19B6000-E63C-3011-AE28-7AEFB01D6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9" name="フッター プレースホルダー 2">
            <a:extLst>
              <a:ext uri="{FF2B5EF4-FFF2-40B4-BE49-F238E27FC236}">
                <a16:creationId xmlns:a16="http://schemas.microsoft.com/office/drawing/2014/main" id="{BA922D92-7C85-BA97-1D02-A49EBE46D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</p:spTree>
    <p:extLst>
      <p:ext uri="{BB962C8B-B14F-4D97-AF65-F5344CB8AC3E}">
        <p14:creationId xmlns:p14="http://schemas.microsoft.com/office/powerpoint/2010/main" val="24018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211635"/>
            <a:ext cx="9144000" cy="4155129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4" name="直角三角形 13">
            <a:extLst>
              <a:ext uri="{FF2B5EF4-FFF2-40B4-BE49-F238E27FC236}">
                <a16:creationId xmlns:a16="http://schemas.microsoft.com/office/drawing/2014/main" id="{3AD8E63D-4103-E4B4-6879-D4BF4AEAC5B9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941179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ea"/>
                  <a:ea typeface="+mj-ea"/>
                </a:rPr>
                <a:t>①インターネット通販のトラブル</a:t>
              </a: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742693" y="1019090"/>
            <a:ext cx="7695125" cy="1113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en-US" altLang="ja-JP" sz="2400" b="1" spc="-150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</a:t>
            </a:r>
            <a:r>
              <a:rPr lang="ja-JP" altLang="en-US" sz="2400" b="1" spc="-150" dirty="0" err="1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さんは</a:t>
            </a:r>
            <a:r>
              <a:rPr lang="en-US" altLang="ja-JP" sz="2400" b="1" spc="-150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B</a:t>
            </a:r>
            <a:r>
              <a:rPr lang="ja-JP" altLang="en-US" sz="2400" b="1" spc="-150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塾の大学合格教材「お試し教材１カ月分（８９０円）」を母親にインターネットで購入する許可を得ました。</a:t>
            </a:r>
            <a:endParaRPr lang="en-US" altLang="ja-JP" sz="2400" b="1" spc="-150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083918" y="3933056"/>
            <a:ext cx="1281633" cy="2160240"/>
            <a:chOff x="1224269" y="3506330"/>
            <a:chExt cx="1281633" cy="22073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23" name="Picture 7" descr="C:\Users\crestec\Desktop\平井作業フォルダ\CEC_2018年度用(捨てないで！)\ペープサート教材\ペープサート教材_イラスト集_HTML版\Links\200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4269" y="4435672"/>
              <a:ext cx="1281633" cy="12779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11966" y="3506330"/>
              <a:ext cx="1066892" cy="1188823"/>
            </a:xfrm>
            <a:prstGeom prst="rect">
              <a:avLst/>
            </a:prstGeom>
          </p:spPr>
        </p:pic>
      </p:grpSp>
      <p:sp>
        <p:nvSpPr>
          <p:cNvPr id="2" name="角丸四角形吹き出し 1"/>
          <p:cNvSpPr/>
          <p:nvPr/>
        </p:nvSpPr>
        <p:spPr>
          <a:xfrm>
            <a:off x="673035" y="2301836"/>
            <a:ext cx="3306830" cy="1080120"/>
          </a:xfrm>
          <a:prstGeom prst="wedgeRoundRectCallout">
            <a:avLst>
              <a:gd name="adj1" fmla="val -2400"/>
              <a:gd name="adj2" fmla="val 99463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ja-JP" altLang="en-US" sz="2000" dirty="0">
              <a:latin typeface="+mj-ea"/>
              <a:ea typeface="+mj-ea"/>
            </a:endParaRPr>
          </a:p>
        </p:txBody>
      </p:sp>
      <p:sp>
        <p:nvSpPr>
          <p:cNvPr id="16" name="Rectangle 842"/>
          <p:cNvSpPr>
            <a:spLocks noChangeArrowheads="1"/>
          </p:cNvSpPr>
          <p:nvPr/>
        </p:nvSpPr>
        <p:spPr bwMode="auto">
          <a:xfrm>
            <a:off x="1115616" y="2480812"/>
            <a:ext cx="2736304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ja-JP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890</a:t>
            </a: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円ならいいわよ</a:t>
            </a:r>
            <a:endParaRPr lang="en-US" altLang="ja-JP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勉強がんばってね！</a:t>
            </a:r>
          </a:p>
        </p:txBody>
      </p:sp>
      <p:sp>
        <p:nvSpPr>
          <p:cNvPr id="18" name="角丸四角形吹き出し 17"/>
          <p:cNvSpPr/>
          <p:nvPr/>
        </p:nvSpPr>
        <p:spPr>
          <a:xfrm>
            <a:off x="4668671" y="2301836"/>
            <a:ext cx="3647745" cy="1080120"/>
          </a:xfrm>
          <a:prstGeom prst="wedgeRoundRectCallout">
            <a:avLst>
              <a:gd name="adj1" fmla="val -17808"/>
              <a:gd name="adj2" fmla="val 96323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ja-JP" altLang="en-US" sz="2000" dirty="0">
              <a:latin typeface="+mj-ea"/>
              <a:ea typeface="+mj-ea"/>
            </a:endParaRPr>
          </a:p>
        </p:txBody>
      </p:sp>
      <p:sp>
        <p:nvSpPr>
          <p:cNvPr id="19" name="Rectangle 842"/>
          <p:cNvSpPr>
            <a:spLocks noChangeArrowheads="1"/>
          </p:cNvSpPr>
          <p:nvPr/>
        </p:nvSpPr>
        <p:spPr bwMode="auto">
          <a:xfrm>
            <a:off x="4932040" y="2468963"/>
            <a:ext cx="3375163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クレジットカード支払いだけ</a:t>
            </a:r>
            <a:endParaRPr lang="en-US" altLang="ja-JP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だから、カード貸して</a:t>
            </a:r>
            <a:endParaRPr lang="en-US" altLang="ja-JP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5050102" y="4077072"/>
            <a:ext cx="1120040" cy="1869912"/>
            <a:chOff x="5449469" y="4293096"/>
            <a:chExt cx="1120040" cy="18699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20" name="Picture 44" descr="C:\Users\crestec\Desktop\平井作業フォルダ\CEC_2018年度用(捨てないで！)\ペープサート教材\ペープサート教材_イラスト集_Delivery\ペープサート教材_イラスト集\キャラ\中学生女子\008_中学女子_制服_スマホ持ち.pn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468974" y="5225505"/>
              <a:ext cx="1036803" cy="937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3" descr="C:\Users\crestec\Desktop\平井作業フォルダ\CEC_2018年度用(捨てないで！)\ペープサート教材\ペープサート教材_イラスト集_HTML版\Links\158.pn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449469" y="4293096"/>
              <a:ext cx="1120040" cy="109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テキスト ボックス 20"/>
          <p:cNvSpPr txBox="1"/>
          <p:nvPr/>
        </p:nvSpPr>
        <p:spPr>
          <a:xfrm>
            <a:off x="6170141" y="5221383"/>
            <a:ext cx="1026827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+mj-ea"/>
                <a:ea typeface="+mj-ea"/>
              </a:rPr>
              <a:t>Ａさん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53243" y="5107424"/>
            <a:ext cx="134171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+mj-ea"/>
                <a:ea typeface="+mj-ea"/>
              </a:rPr>
              <a:t>Ａさん母</a:t>
            </a:r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12CE5A-B8BD-292C-3453-638E62726968}"/>
              </a:ext>
            </a:extLst>
          </p:cNvPr>
          <p:cNvSpPr txBox="1"/>
          <p:nvPr/>
        </p:nvSpPr>
        <p:spPr>
          <a:xfrm>
            <a:off x="1907703" y="1025910"/>
            <a:ext cx="64936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j-ea"/>
                <a:ea typeface="+mj-ea"/>
              </a:rPr>
              <a:t>じゅく　 　　だい　がく ごう　かく　きょうざい　　　　  ため　　 　きょうざい　　　　 　げつ ぶん　　　　　　       えん</a:t>
            </a:r>
            <a:endParaRPr kumimoji="1" lang="en-US" altLang="ja-JP" sz="1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A05EA1B-ED2C-77A0-D906-9BB369C7D10E}"/>
              </a:ext>
            </a:extLst>
          </p:cNvPr>
          <p:cNvSpPr txBox="1"/>
          <p:nvPr/>
        </p:nvSpPr>
        <p:spPr>
          <a:xfrm>
            <a:off x="780271" y="1558288"/>
            <a:ext cx="58707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j-ea"/>
                <a:ea typeface="+mj-ea"/>
              </a:rPr>
              <a:t>はは  おや　　　　　　　　　　　　　　　　                   　こう にゅう　　　　    きょ    か　  　　　え</a:t>
            </a:r>
            <a:endParaRPr kumimoji="1" lang="en-US" altLang="ja-JP" sz="1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74BD2D-73E7-03EB-CBEB-32E9CD5A3A31}"/>
              </a:ext>
            </a:extLst>
          </p:cNvPr>
          <p:cNvSpPr txBox="1"/>
          <p:nvPr/>
        </p:nvSpPr>
        <p:spPr>
          <a:xfrm>
            <a:off x="3208343" y="0"/>
            <a:ext cx="1003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+mj-ea"/>
                <a:ea typeface="+mj-ea"/>
              </a:rPr>
              <a:t>つう　　はん</a:t>
            </a:r>
            <a:endParaRPr kumimoji="1" lang="en-US" altLang="ja-JP" sz="1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8BE6F-CE69-5D02-EE79-2F4BC2464D13}"/>
              </a:ext>
            </a:extLst>
          </p:cNvPr>
          <p:cNvSpPr txBox="1"/>
          <p:nvPr/>
        </p:nvSpPr>
        <p:spPr>
          <a:xfrm>
            <a:off x="1547664" y="2301836"/>
            <a:ext cx="24623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えん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B65F274-20CB-CFE6-491F-9CD6917AF012}"/>
              </a:ext>
            </a:extLst>
          </p:cNvPr>
          <p:cNvSpPr txBox="1"/>
          <p:nvPr/>
        </p:nvSpPr>
        <p:spPr>
          <a:xfrm>
            <a:off x="1123963" y="2768472"/>
            <a:ext cx="28559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べんきょう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3D63749-BE8D-0E68-8242-41EBF1CA39A1}"/>
              </a:ext>
            </a:extLst>
          </p:cNvPr>
          <p:cNvSpPr txBox="1"/>
          <p:nvPr/>
        </p:nvSpPr>
        <p:spPr>
          <a:xfrm>
            <a:off x="6651019" y="2301835"/>
            <a:ext cx="5852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し  はら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04C42D8-E1A8-1BC2-0533-0BC11D0FC56F}"/>
              </a:ext>
            </a:extLst>
          </p:cNvPr>
          <p:cNvSpPr txBox="1"/>
          <p:nvPr/>
        </p:nvSpPr>
        <p:spPr>
          <a:xfrm>
            <a:off x="6507003" y="2750731"/>
            <a:ext cx="24117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か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5" name="フッター プレースホルダー 2">
            <a:extLst>
              <a:ext uri="{FF2B5EF4-FFF2-40B4-BE49-F238E27FC236}">
                <a16:creationId xmlns:a16="http://schemas.microsoft.com/office/drawing/2014/main" id="{9444E739-8FC9-5DE8-5D00-CB8554570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24" name="フッター プレースホルダー 2">
            <a:extLst>
              <a:ext uri="{FF2B5EF4-FFF2-40B4-BE49-F238E27FC236}">
                <a16:creationId xmlns:a16="http://schemas.microsoft.com/office/drawing/2014/main" id="{DE1997AF-10F9-17D5-7EE5-CA046632D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  <p:bldP spid="18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>
            <a:extLst>
              <a:ext uri="{FF2B5EF4-FFF2-40B4-BE49-F238E27FC236}">
                <a16:creationId xmlns:a16="http://schemas.microsoft.com/office/drawing/2014/main" id="{7479AF1B-7431-C972-93CE-C855516F2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254291"/>
            <a:ext cx="9144000" cy="4112474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7" name="直角三角形 26">
            <a:extLst>
              <a:ext uri="{FF2B5EF4-FFF2-40B4-BE49-F238E27FC236}">
                <a16:creationId xmlns:a16="http://schemas.microsoft.com/office/drawing/2014/main" id="{BC1AE90A-859E-C667-5808-963CFC4CC9FA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正方形/長方形 2">
            <a:extLst>
              <a:ext uri="{FF2B5EF4-FFF2-40B4-BE49-F238E27FC236}">
                <a16:creationId xmlns:a16="http://schemas.microsoft.com/office/drawing/2014/main" id="{378E0F3B-361A-C408-8FFA-4F14297D2F2A}"/>
              </a:ext>
            </a:extLst>
          </p:cNvPr>
          <p:cNvGrpSpPr>
            <a:grpSpLocks/>
          </p:cNvGrpSpPr>
          <p:nvPr/>
        </p:nvGrpSpPr>
        <p:grpSpPr bwMode="auto">
          <a:xfrm>
            <a:off x="-30163" y="-30163"/>
            <a:ext cx="9240838" cy="963704"/>
            <a:chOff x="-19" y="-19"/>
            <a:chExt cx="5821" cy="914"/>
          </a:xfrm>
        </p:grpSpPr>
        <p:pic>
          <p:nvPicPr>
            <p:cNvPr id="29" name="正方形/長方形 2">
              <a:extLst>
                <a:ext uri="{FF2B5EF4-FFF2-40B4-BE49-F238E27FC236}">
                  <a16:creationId xmlns:a16="http://schemas.microsoft.com/office/drawing/2014/main" id="{5AA745BA-B32E-131C-1FA8-E452A1F71AE5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Rectangle 834">
              <a:extLst>
                <a:ext uri="{FF2B5EF4-FFF2-40B4-BE49-F238E27FC236}">
                  <a16:creationId xmlns:a16="http://schemas.microsoft.com/office/drawing/2014/main" id="{013A0AA7-844D-237F-4C08-568A96B57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lvl="0"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ea"/>
                  <a:ea typeface="+mj-ea"/>
                </a:rPr>
                <a:t>②インターネット通販のトラブル</a:t>
              </a:r>
              <a:endParaRPr lang="en-US" altLang="ja-JP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endParaRPr>
            </a:p>
          </p:txBody>
        </p:sp>
      </p:grpSp>
      <p:sp>
        <p:nvSpPr>
          <p:cNvPr id="31" name="角丸四角形吹き出し 25">
            <a:extLst>
              <a:ext uri="{FF2B5EF4-FFF2-40B4-BE49-F238E27FC236}">
                <a16:creationId xmlns:a16="http://schemas.microsoft.com/office/drawing/2014/main" id="{53F55016-6671-1EB4-5D98-FA0688538204}"/>
              </a:ext>
            </a:extLst>
          </p:cNvPr>
          <p:cNvSpPr/>
          <p:nvPr/>
        </p:nvSpPr>
        <p:spPr>
          <a:xfrm>
            <a:off x="2805349" y="2556543"/>
            <a:ext cx="3275556" cy="1080120"/>
          </a:xfrm>
          <a:prstGeom prst="wedgeRoundRectCallout">
            <a:avLst>
              <a:gd name="adj1" fmla="val -42960"/>
              <a:gd name="adj2" fmla="val 89004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9216" name="Rectangle 842">
            <a:extLst>
              <a:ext uri="{FF2B5EF4-FFF2-40B4-BE49-F238E27FC236}">
                <a16:creationId xmlns:a16="http://schemas.microsoft.com/office/drawing/2014/main" id="{4A83651F-C56C-CCEA-E8A0-8ABB180EC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541" y="2732648"/>
            <a:ext cx="331236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やったー！</a:t>
            </a:r>
            <a:endParaRPr lang="en-US" altLang="ja-JP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hangingPunct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　安くてよかった～</a:t>
            </a:r>
          </a:p>
        </p:txBody>
      </p:sp>
      <p:grpSp>
        <p:nvGrpSpPr>
          <p:cNvPr id="9217" name="グループ化 9216">
            <a:extLst>
              <a:ext uri="{FF2B5EF4-FFF2-40B4-BE49-F238E27FC236}">
                <a16:creationId xmlns:a16="http://schemas.microsoft.com/office/drawing/2014/main" id="{4C0DE5B9-EA6C-30A1-2ED4-0F04175665C0}"/>
              </a:ext>
            </a:extLst>
          </p:cNvPr>
          <p:cNvGrpSpPr/>
          <p:nvPr/>
        </p:nvGrpSpPr>
        <p:grpSpPr>
          <a:xfrm>
            <a:off x="6217405" y="1787975"/>
            <a:ext cx="2277153" cy="4362189"/>
            <a:chOff x="6217405" y="1787975"/>
            <a:chExt cx="2277153" cy="4362189"/>
          </a:xfrm>
        </p:grpSpPr>
        <p:pic>
          <p:nvPicPr>
            <p:cNvPr id="9218" name="図 9217">
              <a:extLst>
                <a:ext uri="{FF2B5EF4-FFF2-40B4-BE49-F238E27FC236}">
                  <a16:creationId xmlns:a16="http://schemas.microsoft.com/office/drawing/2014/main" id="{48B9AA52-6ED5-D6FF-B442-DBBB02647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17405" y="1787975"/>
              <a:ext cx="2277153" cy="4362189"/>
            </a:xfrm>
            <a:prstGeom prst="rect">
              <a:avLst/>
            </a:prstGeom>
          </p:spPr>
        </p:pic>
        <p:sp>
          <p:nvSpPr>
            <p:cNvPr id="9220" name="正方形/長方形 9219">
              <a:extLst>
                <a:ext uri="{FF2B5EF4-FFF2-40B4-BE49-F238E27FC236}">
                  <a16:creationId xmlns:a16="http://schemas.microsoft.com/office/drawing/2014/main" id="{78D48FE5-A1DE-CBEC-F379-8B02AD32D44D}"/>
                </a:ext>
              </a:extLst>
            </p:cNvPr>
            <p:cNvSpPr/>
            <p:nvPr/>
          </p:nvSpPr>
          <p:spPr>
            <a:xfrm>
              <a:off x="6373912" y="2479914"/>
              <a:ext cx="1995425" cy="3114671"/>
            </a:xfrm>
            <a:prstGeom prst="rect">
              <a:avLst/>
            </a:prstGeom>
            <a:solidFill>
              <a:srgbClr val="D6F0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j-ea"/>
                <a:ea typeface="+mj-ea"/>
              </a:endParaRPr>
            </a:p>
          </p:txBody>
        </p:sp>
        <p:sp>
          <p:nvSpPr>
            <p:cNvPr id="9221" name="テキスト ボックス 9220">
              <a:extLst>
                <a:ext uri="{FF2B5EF4-FFF2-40B4-BE49-F238E27FC236}">
                  <a16:creationId xmlns:a16="http://schemas.microsoft.com/office/drawing/2014/main" id="{D4154E68-545F-1E54-9C10-32E9CF40D746}"/>
                </a:ext>
              </a:extLst>
            </p:cNvPr>
            <p:cNvSpPr txBox="1"/>
            <p:nvPr/>
          </p:nvSpPr>
          <p:spPr>
            <a:xfrm>
              <a:off x="6433873" y="2795907"/>
              <a:ext cx="1995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>
                  <a:latin typeface="+mj-ea"/>
                  <a:ea typeface="+mj-ea"/>
                </a:rPr>
                <a:t>B</a:t>
              </a:r>
              <a:r>
                <a:rPr kumimoji="1" lang="ja-JP" altLang="en-US" sz="1400" b="1" dirty="0">
                  <a:latin typeface="+mj-ea"/>
                  <a:ea typeface="+mj-ea"/>
                </a:rPr>
                <a:t>塾大学絶対合格教材</a:t>
              </a:r>
            </a:p>
          </p:txBody>
        </p:sp>
        <p:sp>
          <p:nvSpPr>
            <p:cNvPr id="9222" name="テキスト ボックス 9221">
              <a:extLst>
                <a:ext uri="{FF2B5EF4-FFF2-40B4-BE49-F238E27FC236}">
                  <a16:creationId xmlns:a16="http://schemas.microsoft.com/office/drawing/2014/main" id="{E7D19A70-C0DC-4894-BCCE-D9EC0AD9B478}"/>
                </a:ext>
              </a:extLst>
            </p:cNvPr>
            <p:cNvSpPr txBox="1"/>
            <p:nvPr/>
          </p:nvSpPr>
          <p:spPr>
            <a:xfrm>
              <a:off x="6487724" y="3389755"/>
              <a:ext cx="1919697" cy="880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200" b="1" dirty="0">
                  <a:latin typeface="+mj-ea"/>
                  <a:ea typeface="+mj-ea"/>
                </a:rPr>
                <a:t>商品名：</a:t>
              </a:r>
              <a:endParaRPr kumimoji="1" lang="en-US" altLang="ja-JP" sz="1200" b="1" dirty="0">
                <a:latin typeface="+mj-ea"/>
                <a:ea typeface="+mj-ea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200" b="1" dirty="0">
                  <a:latin typeface="+mj-ea"/>
                  <a:ea typeface="+mj-ea"/>
                </a:rPr>
                <a:t>お試し</a:t>
              </a:r>
              <a:r>
                <a:rPr kumimoji="1" lang="en-US" altLang="ja-JP" sz="1200" b="1" dirty="0">
                  <a:latin typeface="+mj-ea"/>
                  <a:ea typeface="+mj-ea"/>
                </a:rPr>
                <a:t>1</a:t>
              </a:r>
              <a:r>
                <a:rPr kumimoji="1" lang="ja-JP" altLang="en-US" sz="1200" b="1" dirty="0">
                  <a:latin typeface="+mj-ea"/>
                  <a:ea typeface="+mj-ea"/>
                </a:rPr>
                <a:t>カ月</a:t>
              </a:r>
              <a:r>
                <a:rPr kumimoji="1" lang="en-US" altLang="ja-JP" sz="1200" b="1" dirty="0">
                  <a:latin typeface="+mj-ea"/>
                  <a:ea typeface="+mj-ea"/>
                </a:rPr>
                <a:t> 890</a:t>
              </a:r>
              <a:r>
                <a:rPr kumimoji="1" lang="ja-JP" altLang="en-US" sz="1200" b="1" dirty="0">
                  <a:latin typeface="+mj-ea"/>
                  <a:ea typeface="+mj-ea"/>
                </a:rPr>
                <a:t>円コース　　　　個数：１</a:t>
              </a:r>
              <a:endParaRPr kumimoji="1" lang="en-US" altLang="ja-JP" sz="1200" b="1" dirty="0">
                <a:latin typeface="+mj-ea"/>
                <a:ea typeface="+mj-ea"/>
              </a:endParaRPr>
            </a:p>
          </p:txBody>
        </p:sp>
        <p:sp>
          <p:nvSpPr>
            <p:cNvPr id="9223" name="テキスト ボックス 9222">
              <a:extLst>
                <a:ext uri="{FF2B5EF4-FFF2-40B4-BE49-F238E27FC236}">
                  <a16:creationId xmlns:a16="http://schemas.microsoft.com/office/drawing/2014/main" id="{02668618-5F12-81D8-42AE-160FFBDBF195}"/>
                </a:ext>
              </a:extLst>
            </p:cNvPr>
            <p:cNvSpPr txBox="1"/>
            <p:nvPr/>
          </p:nvSpPr>
          <p:spPr>
            <a:xfrm>
              <a:off x="6487724" y="4651529"/>
              <a:ext cx="1843527" cy="36933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  <a:latin typeface="+mj-ea"/>
                  <a:ea typeface="+mj-ea"/>
                </a:rPr>
                <a:t>注文を確定する</a:t>
              </a:r>
            </a:p>
          </p:txBody>
        </p:sp>
      </p:grpSp>
      <p:sp>
        <p:nvSpPr>
          <p:cNvPr id="9224" name="テキスト ボックス 9223">
            <a:extLst>
              <a:ext uri="{FF2B5EF4-FFF2-40B4-BE49-F238E27FC236}">
                <a16:creationId xmlns:a16="http://schemas.microsoft.com/office/drawing/2014/main" id="{3FBCBB9A-555A-94DC-7123-C9A77B7C0131}"/>
              </a:ext>
            </a:extLst>
          </p:cNvPr>
          <p:cNvSpPr txBox="1"/>
          <p:nvPr/>
        </p:nvSpPr>
        <p:spPr>
          <a:xfrm>
            <a:off x="6540482" y="5146671"/>
            <a:ext cx="1805441" cy="432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800" b="1" dirty="0">
                <a:latin typeface="+mj-ea"/>
                <a:ea typeface="+mj-ea"/>
              </a:rPr>
              <a:t>なお、このコースは１年間の購入が</a:t>
            </a:r>
            <a:endParaRPr kumimoji="1" lang="en-US" altLang="ja-JP" sz="8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b="1" dirty="0">
                <a:latin typeface="+mj-ea"/>
                <a:ea typeface="+mj-ea"/>
              </a:rPr>
              <a:t>条件となっております。</a:t>
            </a:r>
          </a:p>
        </p:txBody>
      </p:sp>
      <p:sp>
        <p:nvSpPr>
          <p:cNvPr id="9225" name="正方形/長方形 9224">
            <a:extLst>
              <a:ext uri="{FF2B5EF4-FFF2-40B4-BE49-F238E27FC236}">
                <a16:creationId xmlns:a16="http://schemas.microsoft.com/office/drawing/2014/main" id="{DE107DFE-0921-A6C9-62D1-8EF8F2AE3218}"/>
              </a:ext>
            </a:extLst>
          </p:cNvPr>
          <p:cNvSpPr/>
          <p:nvPr/>
        </p:nvSpPr>
        <p:spPr>
          <a:xfrm>
            <a:off x="683568" y="1091098"/>
            <a:ext cx="7805691" cy="16677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en-US" altLang="ja-JP" sz="24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</a:t>
            </a:r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さんは、クレジットカードでの決済を、お母さんにお願いし、</a:t>
            </a:r>
            <a:endParaRPr lang="en-US" altLang="ja-JP" sz="2400" b="1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en-US" altLang="ja-JP" sz="24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B</a:t>
            </a:r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塾のサイトから、「お試し教材１カ月分」を</a:t>
            </a:r>
            <a:endParaRPr lang="en-US" altLang="ja-JP" sz="2400" b="1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購入しました。</a:t>
            </a:r>
            <a:endParaRPr lang="en-US" altLang="ja-JP" sz="2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226" name="テキスト ボックス 9225">
            <a:extLst>
              <a:ext uri="{FF2B5EF4-FFF2-40B4-BE49-F238E27FC236}">
                <a16:creationId xmlns:a16="http://schemas.microsoft.com/office/drawing/2014/main" id="{134055E7-7C88-C4C3-7B56-B8936E7C8CAA}"/>
              </a:ext>
            </a:extLst>
          </p:cNvPr>
          <p:cNvSpPr txBox="1"/>
          <p:nvPr/>
        </p:nvSpPr>
        <p:spPr>
          <a:xfrm>
            <a:off x="827584" y="1617683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j-ea"/>
                <a:ea typeface="+mj-ea"/>
              </a:rPr>
              <a:t> じゅく　　　　　　　　　　　　　　　　　　　　　　            ため　　   きょう ざい　     か   げつ ぶん</a:t>
            </a:r>
            <a:endParaRPr kumimoji="1" lang="en-US" altLang="ja-JP" sz="1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227" name="テキスト ボックス 9226">
            <a:extLst>
              <a:ext uri="{FF2B5EF4-FFF2-40B4-BE49-F238E27FC236}">
                <a16:creationId xmlns:a16="http://schemas.microsoft.com/office/drawing/2014/main" id="{7A208722-A988-474F-650C-8DC91632E4B6}"/>
              </a:ext>
            </a:extLst>
          </p:cNvPr>
          <p:cNvSpPr txBox="1"/>
          <p:nvPr/>
        </p:nvSpPr>
        <p:spPr>
          <a:xfrm>
            <a:off x="4500856" y="1078133"/>
            <a:ext cx="32990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j-ea"/>
                <a:ea typeface="+mj-ea"/>
              </a:rPr>
              <a:t>けっ   さい　　　　　　　　    かあ　     　　　　　　　　　　ねが</a:t>
            </a:r>
            <a:endParaRPr kumimoji="1" lang="en-US" altLang="ja-JP" sz="1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228" name="テキスト ボックス 9227">
            <a:extLst>
              <a:ext uri="{FF2B5EF4-FFF2-40B4-BE49-F238E27FC236}">
                <a16:creationId xmlns:a16="http://schemas.microsoft.com/office/drawing/2014/main" id="{64C38100-4005-3081-D730-A7435571716A}"/>
              </a:ext>
            </a:extLst>
          </p:cNvPr>
          <p:cNvSpPr txBox="1"/>
          <p:nvPr/>
        </p:nvSpPr>
        <p:spPr>
          <a:xfrm>
            <a:off x="3516926" y="2994479"/>
            <a:ext cx="26813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  <a:latin typeface="+mj-ea"/>
                <a:ea typeface="+mj-ea"/>
              </a:rPr>
              <a:t>やす</a:t>
            </a:r>
            <a:endParaRPr kumimoji="1" lang="en-US" altLang="ja-JP" sz="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9229" name="テキスト ボックス 9228">
            <a:extLst>
              <a:ext uri="{FF2B5EF4-FFF2-40B4-BE49-F238E27FC236}">
                <a16:creationId xmlns:a16="http://schemas.microsoft.com/office/drawing/2014/main" id="{5D689F9F-F6B4-5B6C-B3AE-6D598249E45F}"/>
              </a:ext>
            </a:extLst>
          </p:cNvPr>
          <p:cNvSpPr txBox="1"/>
          <p:nvPr/>
        </p:nvSpPr>
        <p:spPr>
          <a:xfrm>
            <a:off x="6492765" y="2672625"/>
            <a:ext cx="2158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+mj-ea"/>
                <a:ea typeface="+mj-ea"/>
              </a:rPr>
              <a:t>じゅくだいがくぜったいごうかくきょうざい</a:t>
            </a:r>
            <a:endParaRPr kumimoji="1" lang="en-US" altLang="ja-JP" sz="800" b="1" dirty="0">
              <a:latin typeface="+mj-ea"/>
              <a:ea typeface="+mj-ea"/>
            </a:endParaRPr>
          </a:p>
        </p:txBody>
      </p:sp>
      <p:sp>
        <p:nvSpPr>
          <p:cNvPr id="9230" name="テキスト ボックス 9229">
            <a:extLst>
              <a:ext uri="{FF2B5EF4-FFF2-40B4-BE49-F238E27FC236}">
                <a16:creationId xmlns:a16="http://schemas.microsoft.com/office/drawing/2014/main" id="{32466D8B-FD43-5E73-5311-CA3794724B4A}"/>
              </a:ext>
            </a:extLst>
          </p:cNvPr>
          <p:cNvSpPr txBox="1"/>
          <p:nvPr/>
        </p:nvSpPr>
        <p:spPr>
          <a:xfrm>
            <a:off x="6522905" y="3888469"/>
            <a:ext cx="7348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+mj-ea"/>
                <a:ea typeface="+mj-ea"/>
              </a:rPr>
              <a:t>こすう</a:t>
            </a:r>
            <a:endParaRPr kumimoji="1" lang="en-US" altLang="ja-JP" sz="800" b="1" dirty="0">
              <a:latin typeface="+mj-ea"/>
              <a:ea typeface="+mj-ea"/>
            </a:endParaRPr>
          </a:p>
        </p:txBody>
      </p:sp>
      <p:sp>
        <p:nvSpPr>
          <p:cNvPr id="9231" name="テキスト ボックス 9230">
            <a:extLst>
              <a:ext uri="{FF2B5EF4-FFF2-40B4-BE49-F238E27FC236}">
                <a16:creationId xmlns:a16="http://schemas.microsoft.com/office/drawing/2014/main" id="{92B82981-3E8D-668B-354F-8A196A0AE797}"/>
              </a:ext>
            </a:extLst>
          </p:cNvPr>
          <p:cNvSpPr txBox="1"/>
          <p:nvPr/>
        </p:nvSpPr>
        <p:spPr>
          <a:xfrm>
            <a:off x="6588224" y="3614335"/>
            <a:ext cx="13832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+mj-ea"/>
                <a:ea typeface="+mj-ea"/>
              </a:rPr>
              <a:t>ため　　　　　げつ　　　えん</a:t>
            </a:r>
            <a:endParaRPr kumimoji="1" lang="en-US" altLang="ja-JP" sz="800" b="1" dirty="0">
              <a:latin typeface="+mj-ea"/>
              <a:ea typeface="+mj-ea"/>
            </a:endParaRPr>
          </a:p>
        </p:txBody>
      </p:sp>
      <p:sp>
        <p:nvSpPr>
          <p:cNvPr id="9233" name="テキスト ボックス 9232">
            <a:extLst>
              <a:ext uri="{FF2B5EF4-FFF2-40B4-BE49-F238E27FC236}">
                <a16:creationId xmlns:a16="http://schemas.microsoft.com/office/drawing/2014/main" id="{277EC436-E2C8-4EB8-8B32-1479924916EC}"/>
              </a:ext>
            </a:extLst>
          </p:cNvPr>
          <p:cNvSpPr txBox="1"/>
          <p:nvPr/>
        </p:nvSpPr>
        <p:spPr>
          <a:xfrm>
            <a:off x="6416726" y="3327056"/>
            <a:ext cx="13832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+mj-ea"/>
                <a:ea typeface="+mj-ea"/>
              </a:rPr>
              <a:t>しょうひんめい</a:t>
            </a:r>
            <a:endParaRPr kumimoji="1" lang="en-US" altLang="ja-JP" sz="800" b="1" dirty="0">
              <a:latin typeface="+mj-ea"/>
              <a:ea typeface="+mj-ea"/>
            </a:endParaRPr>
          </a:p>
        </p:txBody>
      </p:sp>
      <p:sp>
        <p:nvSpPr>
          <p:cNvPr id="9234" name="テキスト ボックス 9233">
            <a:extLst>
              <a:ext uri="{FF2B5EF4-FFF2-40B4-BE49-F238E27FC236}">
                <a16:creationId xmlns:a16="http://schemas.microsoft.com/office/drawing/2014/main" id="{BADAEF05-EDF8-EF84-42A2-87743B48A3E0}"/>
              </a:ext>
            </a:extLst>
          </p:cNvPr>
          <p:cNvSpPr txBox="1"/>
          <p:nvPr/>
        </p:nvSpPr>
        <p:spPr>
          <a:xfrm>
            <a:off x="7367974" y="5042059"/>
            <a:ext cx="1008112" cy="209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600" dirty="0">
                <a:latin typeface="+mj-ea"/>
                <a:ea typeface="+mj-ea"/>
              </a:rPr>
              <a:t>ねんかん　　こうにゅう</a:t>
            </a:r>
            <a:endParaRPr kumimoji="1" lang="en-US" altLang="ja-JP" sz="600" dirty="0">
              <a:latin typeface="+mj-ea"/>
              <a:ea typeface="+mj-ea"/>
            </a:endParaRPr>
          </a:p>
        </p:txBody>
      </p:sp>
      <p:sp>
        <p:nvSpPr>
          <p:cNvPr id="9235" name="テキスト ボックス 9234">
            <a:extLst>
              <a:ext uri="{FF2B5EF4-FFF2-40B4-BE49-F238E27FC236}">
                <a16:creationId xmlns:a16="http://schemas.microsoft.com/office/drawing/2014/main" id="{D48E6BE9-7947-87B7-D705-9780BFD25E94}"/>
              </a:ext>
            </a:extLst>
          </p:cNvPr>
          <p:cNvSpPr txBox="1"/>
          <p:nvPr/>
        </p:nvSpPr>
        <p:spPr>
          <a:xfrm>
            <a:off x="6511382" y="5273198"/>
            <a:ext cx="576064" cy="209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600" dirty="0">
                <a:latin typeface="+mj-ea"/>
                <a:ea typeface="+mj-ea"/>
              </a:rPr>
              <a:t>じょうけん</a:t>
            </a:r>
            <a:endParaRPr kumimoji="1" lang="en-US" altLang="ja-JP" sz="600" dirty="0">
              <a:latin typeface="+mj-ea"/>
              <a:ea typeface="+mj-ea"/>
            </a:endParaRPr>
          </a:p>
        </p:txBody>
      </p:sp>
      <p:sp>
        <p:nvSpPr>
          <p:cNvPr id="9236" name="テキスト ボックス 9235">
            <a:extLst>
              <a:ext uri="{FF2B5EF4-FFF2-40B4-BE49-F238E27FC236}">
                <a16:creationId xmlns:a16="http://schemas.microsoft.com/office/drawing/2014/main" id="{11EE4190-C30C-CC21-D148-780C2DBB40E9}"/>
              </a:ext>
            </a:extLst>
          </p:cNvPr>
          <p:cNvSpPr txBox="1"/>
          <p:nvPr/>
        </p:nvSpPr>
        <p:spPr>
          <a:xfrm>
            <a:off x="6660232" y="4580990"/>
            <a:ext cx="1739268" cy="209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600" dirty="0">
                <a:solidFill>
                  <a:schemeClr val="bg1"/>
                </a:solidFill>
                <a:latin typeface="+mj-ea"/>
                <a:ea typeface="+mj-ea"/>
              </a:rPr>
              <a:t>ちゅうもん　　　　　　かくてい</a:t>
            </a:r>
            <a:endParaRPr kumimoji="1" lang="en-US" altLang="ja-JP" sz="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9237" name="テキスト ボックス 9236">
            <a:extLst>
              <a:ext uri="{FF2B5EF4-FFF2-40B4-BE49-F238E27FC236}">
                <a16:creationId xmlns:a16="http://schemas.microsoft.com/office/drawing/2014/main" id="{16D2B5A7-2995-6A87-DD54-1E5703191350}"/>
              </a:ext>
            </a:extLst>
          </p:cNvPr>
          <p:cNvSpPr txBox="1"/>
          <p:nvPr/>
        </p:nvSpPr>
        <p:spPr>
          <a:xfrm>
            <a:off x="3247865" y="-20396"/>
            <a:ext cx="8920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+mj-ea"/>
                <a:ea typeface="+mj-ea"/>
              </a:rPr>
              <a:t>つう   はん</a:t>
            </a:r>
            <a:endParaRPr kumimoji="1" lang="en-US" altLang="ja-JP" sz="1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9238" name="図 9237">
            <a:extLst>
              <a:ext uri="{FF2B5EF4-FFF2-40B4-BE49-F238E27FC236}">
                <a16:creationId xmlns:a16="http://schemas.microsoft.com/office/drawing/2014/main" id="{2DE652E8-9460-97F9-4280-70E6C1439D7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387793" y="2994479"/>
            <a:ext cx="1596842" cy="26642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239" name="フッター プレースホルダー 2">
            <a:extLst>
              <a:ext uri="{FF2B5EF4-FFF2-40B4-BE49-F238E27FC236}">
                <a16:creationId xmlns:a16="http://schemas.microsoft.com/office/drawing/2014/main" id="{09C6338E-20D7-643C-C433-F3004E58F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9240" name="フッター プレースホルダー 2">
            <a:extLst>
              <a:ext uri="{FF2B5EF4-FFF2-40B4-BE49-F238E27FC236}">
                <a16:creationId xmlns:a16="http://schemas.microsoft.com/office/drawing/2014/main" id="{FF063F7B-C565-8FAF-79E6-392737D22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  <p:sp>
        <p:nvSpPr>
          <p:cNvPr id="9241" name="テキスト ボックス 9240">
            <a:extLst>
              <a:ext uri="{FF2B5EF4-FFF2-40B4-BE49-F238E27FC236}">
                <a16:creationId xmlns:a16="http://schemas.microsoft.com/office/drawing/2014/main" id="{07FB4B5A-63DD-F34C-D4B3-2FF1113C64FF}"/>
              </a:ext>
            </a:extLst>
          </p:cNvPr>
          <p:cNvSpPr txBox="1"/>
          <p:nvPr/>
        </p:nvSpPr>
        <p:spPr>
          <a:xfrm>
            <a:off x="714847" y="2170916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j-ea"/>
                <a:ea typeface="+mj-ea"/>
              </a:rPr>
              <a:t> こう にゅう</a:t>
            </a:r>
            <a:endParaRPr kumimoji="1" lang="en-US" altLang="ja-JP" sz="1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242" name="四角形: 1 つの角を切り取る 9241">
            <a:extLst>
              <a:ext uri="{FF2B5EF4-FFF2-40B4-BE49-F238E27FC236}">
                <a16:creationId xmlns:a16="http://schemas.microsoft.com/office/drawing/2014/main" id="{F1B6592E-277E-9F70-1DFA-9047E81BFF88}"/>
              </a:ext>
            </a:extLst>
          </p:cNvPr>
          <p:cNvSpPr/>
          <p:nvPr/>
        </p:nvSpPr>
        <p:spPr>
          <a:xfrm>
            <a:off x="829877" y="5805264"/>
            <a:ext cx="5181325" cy="296599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243" name="テキスト ボックス 9242">
            <a:extLst>
              <a:ext uri="{FF2B5EF4-FFF2-40B4-BE49-F238E27FC236}">
                <a16:creationId xmlns:a16="http://schemas.microsoft.com/office/drawing/2014/main" id="{C07ED86F-1B29-BC1B-EF32-38C6607545BD}"/>
              </a:ext>
            </a:extLst>
          </p:cNvPr>
          <p:cNvSpPr txBox="1"/>
          <p:nvPr/>
        </p:nvSpPr>
        <p:spPr>
          <a:xfrm>
            <a:off x="871491" y="5887963"/>
            <a:ext cx="53985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r>
              <a:rPr kumimoji="1" lang="ja-JP" altLang="en-US" sz="800" b="1" dirty="0">
                <a:solidFill>
                  <a:srgbClr val="FF0000"/>
                </a:solidFill>
                <a:latin typeface="+mn-ea"/>
                <a:ea typeface="+mn-ea"/>
              </a:rPr>
              <a:t>インターネット通販</a:t>
            </a:r>
            <a:r>
              <a:rPr kumimoji="1" lang="en-US" altLang="ja-JP" sz="800" b="1" dirty="0">
                <a:solidFill>
                  <a:srgbClr val="FF0000"/>
                </a:solidFill>
                <a:latin typeface="+mn-ea"/>
                <a:ea typeface="+mn-ea"/>
              </a:rPr>
              <a:t>=</a:t>
            </a:r>
            <a:r>
              <a:rPr kumimoji="1" lang="ja-JP" altLang="en-US" sz="800" b="1" dirty="0">
                <a:solidFill>
                  <a:srgbClr val="FF0000"/>
                </a:solidFill>
                <a:latin typeface="+mn-ea"/>
                <a:ea typeface="+mn-ea"/>
              </a:rPr>
              <a:t>　インターネットを通じて商品を購入できるサービスのことです。</a:t>
            </a:r>
          </a:p>
        </p:txBody>
      </p:sp>
      <p:sp>
        <p:nvSpPr>
          <p:cNvPr id="9244" name="テキスト ボックス 9243">
            <a:extLst>
              <a:ext uri="{FF2B5EF4-FFF2-40B4-BE49-F238E27FC236}">
                <a16:creationId xmlns:a16="http://schemas.microsoft.com/office/drawing/2014/main" id="{ED086D38-8B82-C2EF-D2F0-D11C0705E91B}"/>
              </a:ext>
            </a:extLst>
          </p:cNvPr>
          <p:cNvSpPr txBox="1"/>
          <p:nvPr/>
        </p:nvSpPr>
        <p:spPr>
          <a:xfrm>
            <a:off x="1532798" y="5805264"/>
            <a:ext cx="518132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b="1" dirty="0">
                <a:solidFill>
                  <a:srgbClr val="FF0000"/>
                </a:solidFill>
                <a:latin typeface="+mn-ea"/>
                <a:ea typeface="+mn-ea"/>
              </a:rPr>
              <a:t>つうはん　　　　　　　　　　　　　　　　　　 つう　　　 しょうひん　こうにゅう</a:t>
            </a:r>
          </a:p>
        </p:txBody>
      </p:sp>
      <p:sp>
        <p:nvSpPr>
          <p:cNvPr id="9245" name="フッター プレースホルダー 2">
            <a:extLst>
              <a:ext uri="{FF2B5EF4-FFF2-40B4-BE49-F238E27FC236}">
                <a16:creationId xmlns:a16="http://schemas.microsoft.com/office/drawing/2014/main" id="{7D53152C-D694-C23A-626B-8F74B107B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116632"/>
            <a:ext cx="334312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en-US" altLang="ja-JP" sz="800" b="1" dirty="0">
                <a:solidFill>
                  <a:schemeClr val="bg1"/>
                </a:solidFill>
                <a:latin typeface="+mj-ea"/>
                <a:ea typeface="+mj-ea"/>
              </a:rPr>
              <a:t>※</a:t>
            </a:r>
            <a:endParaRPr lang="ja-JP" altLang="en-US" sz="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3334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92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15930725-248D-5011-1681-B04ECB31EA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402233"/>
            <a:ext cx="9144000" cy="396453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直角三角形 2">
            <a:extLst>
              <a:ext uri="{FF2B5EF4-FFF2-40B4-BE49-F238E27FC236}">
                <a16:creationId xmlns:a16="http://schemas.microsoft.com/office/drawing/2014/main" id="{3B04C95E-41A5-0F09-A8A2-2F9EFED46DAC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1014461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ea"/>
                  <a:ea typeface="+mj-ea"/>
                </a:rPr>
                <a:t>③インターネット通販のトラブル</a:t>
              </a: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913010" y="2434986"/>
            <a:ext cx="3312368" cy="3533211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kumimoji="1" lang="en-US" altLang="ja-JP" b="1" dirty="0">
              <a:latin typeface="+mj-ea"/>
              <a:ea typeface="+mj-ea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b="1" dirty="0">
                <a:latin typeface="+mj-ea"/>
                <a:ea typeface="+mj-ea"/>
              </a:rPr>
              <a:t>領収書</a:t>
            </a:r>
            <a:r>
              <a:rPr kumimoji="1" lang="ja-JP" altLang="en-US" dirty="0">
                <a:latin typeface="+mj-ea"/>
                <a:ea typeface="+mj-ea"/>
              </a:rPr>
              <a:t>　</a:t>
            </a:r>
            <a:endParaRPr kumimoji="1" lang="en-US" altLang="ja-JP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+mj-ea"/>
                <a:ea typeface="+mj-ea"/>
              </a:rPr>
              <a:t>この度は</a:t>
            </a:r>
            <a:r>
              <a:rPr kumimoji="1" lang="en-US" altLang="ja-JP" sz="1400" dirty="0">
                <a:latin typeface="+mj-ea"/>
                <a:ea typeface="+mj-ea"/>
              </a:rPr>
              <a:t>『</a:t>
            </a:r>
            <a:r>
              <a:rPr kumimoji="1" lang="ja-JP" altLang="en-US" sz="1400" dirty="0">
                <a:latin typeface="+mj-ea"/>
                <a:ea typeface="+mj-ea"/>
              </a:rPr>
              <a:t>大学絶対合格　お試し教材１カ月分</a:t>
            </a:r>
            <a:r>
              <a:rPr kumimoji="1" lang="en-US" altLang="ja-JP" sz="1400" dirty="0">
                <a:latin typeface="+mj-ea"/>
                <a:ea typeface="+mj-ea"/>
              </a:rPr>
              <a:t>』</a:t>
            </a:r>
            <a:r>
              <a:rPr kumimoji="1" lang="ja-JP" altLang="en-US" sz="1400" dirty="0">
                <a:latin typeface="+mj-ea"/>
                <a:ea typeface="+mj-ea"/>
              </a:rPr>
              <a:t>をご購入いただきありがとうございました。</a:t>
            </a:r>
            <a:endParaRPr kumimoji="1" lang="en-US" altLang="ja-JP" sz="140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400" dirty="0">
                <a:latin typeface="+mj-ea"/>
                <a:ea typeface="+mj-ea"/>
              </a:rPr>
              <a:t>     </a:t>
            </a:r>
            <a:r>
              <a:rPr kumimoji="1" lang="ja-JP" altLang="en-US" sz="1400" b="1" dirty="0">
                <a:latin typeface="+mj-ea"/>
                <a:ea typeface="+mj-ea"/>
              </a:rPr>
              <a:t>商品名：　お試し教材</a:t>
            </a:r>
            <a:r>
              <a:rPr kumimoji="1" lang="en-US" altLang="ja-JP" sz="1400" b="1" dirty="0">
                <a:latin typeface="+mj-ea"/>
                <a:ea typeface="+mj-ea"/>
              </a:rPr>
              <a:t>890</a:t>
            </a:r>
            <a:r>
              <a:rPr kumimoji="1" lang="ja-JP" altLang="en-US" sz="1400" b="1" dirty="0">
                <a:latin typeface="+mj-ea"/>
                <a:ea typeface="+mj-ea"/>
              </a:rPr>
              <a:t>円コース</a:t>
            </a:r>
            <a:endParaRPr kumimoji="1" lang="en-US" altLang="ja-JP" sz="14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kumimoji="1" lang="en-US" altLang="ja-JP" sz="140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+mj-ea"/>
                <a:ea typeface="+mj-ea"/>
              </a:rPr>
              <a:t>来月分の発送は、●月●日の予定です。</a:t>
            </a:r>
            <a:endParaRPr kumimoji="1" lang="en-US" altLang="ja-JP" sz="140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kumimoji="1" lang="en-US" altLang="ja-JP" sz="140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100" b="1" u="sng" dirty="0">
                <a:solidFill>
                  <a:srgbClr val="FF0000"/>
                </a:solidFill>
                <a:latin typeface="+mj-ea"/>
                <a:ea typeface="+mj-ea"/>
              </a:rPr>
              <a:t>※</a:t>
            </a:r>
            <a:r>
              <a:rPr kumimoji="1" lang="ja-JP" altLang="en-US" sz="1100" b="1" u="sng" dirty="0">
                <a:solidFill>
                  <a:srgbClr val="FF0000"/>
                </a:solidFill>
                <a:latin typeface="+mj-ea"/>
                <a:ea typeface="+mj-ea"/>
              </a:rPr>
              <a:t>本教材は１年間のご購入が条件となっております。</a:t>
            </a:r>
            <a:endParaRPr kumimoji="1" lang="en-US" altLang="ja-JP" sz="1100" b="1" u="sng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kumimoji="1" lang="en-US" altLang="ja-JP" sz="1400" b="1" u="sng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5" name="爆発 1 4"/>
          <p:cNvSpPr/>
          <p:nvPr/>
        </p:nvSpPr>
        <p:spPr>
          <a:xfrm>
            <a:off x="3923928" y="1832137"/>
            <a:ext cx="4529810" cy="3037024"/>
          </a:xfrm>
          <a:prstGeom prst="irregularSeal1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28" name="Rectangle 842"/>
          <p:cNvSpPr>
            <a:spLocks noChangeArrowheads="1"/>
          </p:cNvSpPr>
          <p:nvPr/>
        </p:nvSpPr>
        <p:spPr bwMode="auto">
          <a:xfrm rot="21254208">
            <a:off x="5017656" y="2696144"/>
            <a:ext cx="331236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ちょっと！</a:t>
            </a:r>
            <a:endParaRPr lang="en-US" altLang="ja-JP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聞いてないよ～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490669" y="1235114"/>
            <a:ext cx="8136904" cy="1113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ja-JP" altLang="en-US" sz="2400" b="1" spc="-150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Arial"/>
              </a:rPr>
              <a:t>１カ月分の代金を支払い教材が届きました。すると、領収書には</a:t>
            </a:r>
            <a:endParaRPr lang="en-US" altLang="ja-JP" sz="2400" b="1" spc="-150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Arial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ja-JP" altLang="en-US" sz="2400" b="1" spc="-150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Arial"/>
              </a:rPr>
              <a:t>「教材は１年間購入し続けなければならない」と書かれていました。</a:t>
            </a:r>
            <a:endParaRPr kumimoji="0" lang="en-US" altLang="ja-JP" sz="2400" b="1" i="0" u="none" strike="noStrike" kern="1200" cap="none" spc="-150" normalizeH="0" noProof="0" dirty="0">
              <a:ln w="9525">
                <a:solidFill>
                  <a:prstClr val="black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ea"/>
              <a:ea typeface="+mj-ea"/>
              <a:cs typeface="Arial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 flipH="1">
            <a:off x="5866495" y="3947016"/>
            <a:ext cx="1504480" cy="1878980"/>
            <a:chOff x="6588224" y="2587447"/>
            <a:chExt cx="1040164" cy="153297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21" name="Picture 37" descr="C:\Users\crestec\Desktop\平井作業フォルダ\CEC_2018年度用(捨てないで！)\ペープサート教材\ペープサート教材_イラスト集_Delivery\ペープサート教材_イラスト集\キャラ\中学生女子\008_中学女子_制服_通常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6336" y="3398354"/>
              <a:ext cx="777609" cy="7220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0" descr="C:\Users\crestec\Desktop\平井作業フォルダ\CEC_2018年度用(捨てないで！)\ペープサート教材\ペープサート教材_イラスト集_HTML版\Links\165.pn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224" y="2587447"/>
              <a:ext cx="1040164" cy="9077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3CED9F-6709-8CF9-E295-4069279626C3}"/>
              </a:ext>
            </a:extLst>
          </p:cNvPr>
          <p:cNvSpPr txBox="1"/>
          <p:nvPr/>
        </p:nvSpPr>
        <p:spPr>
          <a:xfrm>
            <a:off x="620167" y="1797824"/>
            <a:ext cx="61120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j-ea"/>
                <a:ea typeface="+mj-ea"/>
              </a:rPr>
              <a:t>きょう ざい　　     　　ねん かん こう にゅう　  　つづ　　　　　　　　　　　　            　　　　　　　　　　　　　　　　か</a:t>
            </a:r>
            <a:endParaRPr kumimoji="1" lang="en-US" altLang="ja-JP" sz="1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B9FED8E-70DD-4BCF-C46A-6F8B6E62A1A7}"/>
              </a:ext>
            </a:extLst>
          </p:cNvPr>
          <p:cNvSpPr txBox="1"/>
          <p:nvPr/>
        </p:nvSpPr>
        <p:spPr>
          <a:xfrm>
            <a:off x="961157" y="1227180"/>
            <a:ext cx="8164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j-ea"/>
                <a:ea typeface="+mj-ea"/>
              </a:rPr>
              <a:t>げつ ぶん  　　 だい  きん　　     し   はら　　　 きょう ざい　    　とど　　　　　　　　　　　　　　　　　           　　　りょうしゅう  しょ</a:t>
            </a:r>
            <a:endParaRPr kumimoji="1" lang="en-US" altLang="ja-JP" sz="1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5798C67-EC65-486A-F01B-6992F2CD13F0}"/>
              </a:ext>
            </a:extLst>
          </p:cNvPr>
          <p:cNvSpPr txBox="1"/>
          <p:nvPr/>
        </p:nvSpPr>
        <p:spPr>
          <a:xfrm>
            <a:off x="2195736" y="2693899"/>
            <a:ext cx="8235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+mj-ea"/>
                <a:ea typeface="+mj-ea"/>
              </a:rPr>
              <a:t>りょうしゅうしょ</a:t>
            </a:r>
            <a:endParaRPr kumimoji="1" lang="en-US" altLang="ja-JP" sz="800" b="1" dirty="0">
              <a:latin typeface="+mj-ea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79D4E7-D68D-A914-E973-5D38A27AB809}"/>
              </a:ext>
            </a:extLst>
          </p:cNvPr>
          <p:cNvSpPr txBox="1"/>
          <p:nvPr/>
        </p:nvSpPr>
        <p:spPr>
          <a:xfrm>
            <a:off x="1224299" y="3071464"/>
            <a:ext cx="30312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+mj-ea"/>
                <a:ea typeface="+mj-ea"/>
              </a:rPr>
              <a:t>たび　　　　だいがくぜったいごうかく　　　　ため　　きょうざい</a:t>
            </a:r>
            <a:endParaRPr kumimoji="1" lang="en-US" altLang="ja-JP" sz="800" b="1" dirty="0">
              <a:latin typeface="+mj-ea"/>
              <a:ea typeface="+mj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2E12CC-04D2-C2F6-E50E-3945520BF3A8}"/>
              </a:ext>
            </a:extLst>
          </p:cNvPr>
          <p:cNvSpPr txBox="1"/>
          <p:nvPr/>
        </p:nvSpPr>
        <p:spPr>
          <a:xfrm>
            <a:off x="899592" y="3387038"/>
            <a:ext cx="13832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+mj-ea"/>
                <a:ea typeface="+mj-ea"/>
              </a:rPr>
              <a:t>げつぶん　　　　　こうにゅう</a:t>
            </a:r>
            <a:endParaRPr kumimoji="1" lang="en-US" altLang="ja-JP" sz="800" b="1" dirty="0">
              <a:latin typeface="+mj-ea"/>
              <a:ea typeface="+mj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5868A12-BFE8-CD72-4D51-42994C6892EB}"/>
              </a:ext>
            </a:extLst>
          </p:cNvPr>
          <p:cNvSpPr txBox="1"/>
          <p:nvPr/>
        </p:nvSpPr>
        <p:spPr>
          <a:xfrm>
            <a:off x="1179418" y="4038084"/>
            <a:ext cx="30593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+mj-ea"/>
                <a:ea typeface="+mj-ea"/>
              </a:rPr>
              <a:t>しょうひんめい　　　　ため　　きょうざい　　　えん</a:t>
            </a:r>
            <a:endParaRPr kumimoji="1" lang="en-US" altLang="ja-JP" sz="800" b="1" dirty="0">
              <a:latin typeface="+mj-ea"/>
              <a:ea typeface="+mj-ea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F7A5179-B2C2-CF91-196C-CCF766A57BE0}"/>
              </a:ext>
            </a:extLst>
          </p:cNvPr>
          <p:cNvSpPr txBox="1"/>
          <p:nvPr/>
        </p:nvSpPr>
        <p:spPr>
          <a:xfrm>
            <a:off x="913010" y="4653759"/>
            <a:ext cx="33123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+mj-ea"/>
                <a:ea typeface="+mj-ea"/>
              </a:rPr>
              <a:t>らいげつぶん　　はっそう　　　　　　　がつ　　にち　　　よてい</a:t>
            </a:r>
            <a:endParaRPr kumimoji="1" lang="en-US" altLang="ja-JP" sz="800" b="1" dirty="0">
              <a:latin typeface="+mj-ea"/>
              <a:ea typeface="+mj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10AC7AF-C6FA-38CD-05A9-249C941B08C0}"/>
              </a:ext>
            </a:extLst>
          </p:cNvPr>
          <p:cNvSpPr txBox="1"/>
          <p:nvPr/>
        </p:nvSpPr>
        <p:spPr>
          <a:xfrm>
            <a:off x="1065410" y="5315349"/>
            <a:ext cx="31599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b="1" dirty="0">
                <a:solidFill>
                  <a:srgbClr val="FF0000"/>
                </a:solidFill>
                <a:latin typeface="+mj-ea"/>
                <a:ea typeface="+mj-ea"/>
              </a:rPr>
              <a:t>ほんきょうざい　　　　ねんかん　　　　　こうにゅう　じょうけん</a:t>
            </a:r>
            <a:endParaRPr kumimoji="1" lang="en-US" altLang="ja-JP" sz="6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707708-69C7-5434-2B14-1F8477C7AC43}"/>
              </a:ext>
            </a:extLst>
          </p:cNvPr>
          <p:cNvSpPr txBox="1"/>
          <p:nvPr/>
        </p:nvSpPr>
        <p:spPr>
          <a:xfrm rot="21143616">
            <a:off x="5172725" y="3168138"/>
            <a:ext cx="821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chemeClr val="bg1"/>
                </a:solidFill>
                <a:latin typeface="+mj-ea"/>
                <a:ea typeface="+mj-ea"/>
              </a:rPr>
              <a:t>き</a:t>
            </a:r>
            <a:endParaRPr kumimoji="1" lang="en-US" altLang="ja-JP" sz="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B21FA71-BBE5-F2DE-BA49-C1B55B41AADB}"/>
              </a:ext>
            </a:extLst>
          </p:cNvPr>
          <p:cNvSpPr txBox="1"/>
          <p:nvPr/>
        </p:nvSpPr>
        <p:spPr>
          <a:xfrm rot="21293153">
            <a:off x="5162930" y="3133878"/>
            <a:ext cx="830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き</a:t>
            </a:r>
            <a:endParaRPr kumimoji="1" lang="en-US" altLang="ja-JP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フッター プレースホルダー 2">
            <a:extLst>
              <a:ext uri="{FF2B5EF4-FFF2-40B4-BE49-F238E27FC236}">
                <a16:creationId xmlns:a16="http://schemas.microsoft.com/office/drawing/2014/main" id="{2F69FBBF-4CAE-BCA6-D9FC-3F86BE703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9" name="フッター プレースホルダー 2">
            <a:extLst>
              <a:ext uri="{FF2B5EF4-FFF2-40B4-BE49-F238E27FC236}">
                <a16:creationId xmlns:a16="http://schemas.microsoft.com/office/drawing/2014/main" id="{717FA8F4-6BA6-22B4-D62C-8A18FEF8A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B873C06-F5EA-C1EE-E636-D6D008610023}"/>
              </a:ext>
            </a:extLst>
          </p:cNvPr>
          <p:cNvSpPr txBox="1"/>
          <p:nvPr/>
        </p:nvSpPr>
        <p:spPr>
          <a:xfrm>
            <a:off x="3208343" y="0"/>
            <a:ext cx="1003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+mj-ea"/>
                <a:ea typeface="+mj-ea"/>
              </a:rPr>
              <a:t>つう　　はん</a:t>
            </a:r>
            <a:endParaRPr kumimoji="1" lang="en-US" altLang="ja-JP" sz="1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7EFED9B-B2FE-B0F2-547F-7C54925AA9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295015"/>
            <a:ext cx="9144000" cy="4071749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直角三角形 2">
            <a:extLst>
              <a:ext uri="{FF2B5EF4-FFF2-40B4-BE49-F238E27FC236}">
                <a16:creationId xmlns:a16="http://schemas.microsoft.com/office/drawing/2014/main" id="{23F6B42F-5AFA-8F27-43AC-E90E93AF6BD5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975950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ea"/>
                  <a:ea typeface="+mj-ea"/>
                </a:rPr>
                <a:t>④インターネット通販のトラブル</a:t>
              </a:r>
            </a:p>
          </p:txBody>
        </p:sp>
      </p:grpSp>
      <p:sp>
        <p:nvSpPr>
          <p:cNvPr id="5" name="爆発 1 4"/>
          <p:cNvSpPr/>
          <p:nvPr/>
        </p:nvSpPr>
        <p:spPr>
          <a:xfrm>
            <a:off x="3726025" y="1571276"/>
            <a:ext cx="3715724" cy="2694099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28" name="Rectangle 842"/>
          <p:cNvSpPr>
            <a:spLocks noChangeArrowheads="1"/>
          </p:cNvSpPr>
          <p:nvPr/>
        </p:nvSpPr>
        <p:spPr bwMode="auto">
          <a:xfrm rot="21112144">
            <a:off x="4627968" y="2450846"/>
            <a:ext cx="2227626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ちょっと！</a:t>
            </a:r>
            <a:endParaRPr lang="en-US" altLang="ja-JP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そんな～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742174" y="1102470"/>
            <a:ext cx="7589667" cy="1113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ja-JP" altLang="en-US" sz="2400" b="1" spc="-150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Arial"/>
              </a:rPr>
              <a:t>慌てて</a:t>
            </a:r>
            <a:r>
              <a:rPr lang="en-US" altLang="ja-JP" sz="2400" b="1" spc="-150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Arial"/>
              </a:rPr>
              <a:t>B</a:t>
            </a:r>
            <a:r>
              <a:rPr lang="ja-JP" altLang="en-US" sz="2400" b="1" spc="-150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Arial"/>
              </a:rPr>
              <a:t>塾に連絡をしましたが、「通信販売はクーリングオフができない」と言われました。</a:t>
            </a:r>
            <a:endParaRPr kumimoji="0" lang="en-US" altLang="ja-JP" sz="2400" b="1" i="0" u="none" strike="noStrike" kern="1200" cap="none" spc="-150" normalizeH="0" noProof="0" dirty="0">
              <a:ln w="9525">
                <a:solidFill>
                  <a:prstClr val="black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ea"/>
              <a:ea typeface="+mj-ea"/>
              <a:cs typeface="Arial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DC320F35-71B4-301E-3178-A0DE45B8BAE5}"/>
              </a:ext>
            </a:extLst>
          </p:cNvPr>
          <p:cNvGrpSpPr/>
          <p:nvPr/>
        </p:nvGrpSpPr>
        <p:grpSpPr>
          <a:xfrm>
            <a:off x="3463016" y="3374205"/>
            <a:ext cx="1602962" cy="2243156"/>
            <a:chOff x="3607731" y="3486320"/>
            <a:chExt cx="1602962" cy="224315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4" name="Picture 44" descr="C:\Users\crestec\Desktop\平井作業フォルダ\CEC_2018年度用(捨てないで！)\ペープサート教材\ペープサート教材_イラスト集_Delivery\ペープサート教材_イラスト集\キャラ\中学生女子\008_中学女子_制服_スマホ持ち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917985" y="4645012"/>
              <a:ext cx="1199330" cy="1084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0" descr="C:\Users\crestec\Desktop\平井作業フォルダ\CEC_2018年度用(捨てないで！)\ペープサート教材\ペープサート教材_イラスト集_HTML版\Links\165.pn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607731" y="3486320"/>
              <a:ext cx="1602962" cy="1308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雲形吹き出し 5"/>
          <p:cNvSpPr/>
          <p:nvPr/>
        </p:nvSpPr>
        <p:spPr>
          <a:xfrm>
            <a:off x="760612" y="2438194"/>
            <a:ext cx="2686406" cy="1284105"/>
          </a:xfrm>
          <a:prstGeom prst="cloudCallout">
            <a:avLst>
              <a:gd name="adj1" fmla="val 41507"/>
              <a:gd name="adj2" fmla="val 79742"/>
            </a:avLst>
          </a:prstGeom>
          <a:solidFill>
            <a:srgbClr val="FFFFCC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6" name="雲形吹き出し 15"/>
          <p:cNvSpPr/>
          <p:nvPr/>
        </p:nvSpPr>
        <p:spPr>
          <a:xfrm rot="356314">
            <a:off x="684767" y="4104901"/>
            <a:ext cx="2941813" cy="1582332"/>
          </a:xfrm>
          <a:prstGeom prst="cloudCallout">
            <a:avLst>
              <a:gd name="adj1" fmla="val 62937"/>
              <a:gd name="adj2" fmla="val 7224"/>
            </a:avLst>
          </a:prstGeom>
          <a:solidFill>
            <a:srgbClr val="FFFFCC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241295" y="3667078"/>
            <a:ext cx="2948553" cy="1661732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100"/>
              </a:lnSpc>
            </a:pPr>
            <a:r>
              <a:rPr kumimoji="1" lang="en-US" altLang="ja-JP" sz="1400" dirty="0">
                <a:latin typeface="+mj-ea"/>
                <a:ea typeface="+mj-ea"/>
              </a:rPr>
              <a:t>【</a:t>
            </a:r>
            <a:r>
              <a:rPr kumimoji="1" lang="ja-JP" altLang="en-US" sz="1400" dirty="0">
                <a:latin typeface="+mj-ea"/>
                <a:ea typeface="+mj-ea"/>
              </a:rPr>
              <a:t>クーリングオフ</a:t>
            </a:r>
            <a:r>
              <a:rPr kumimoji="1" lang="en-US" altLang="ja-JP" sz="1400" dirty="0">
                <a:latin typeface="+mj-ea"/>
                <a:ea typeface="+mj-ea"/>
              </a:rPr>
              <a:t>】</a:t>
            </a:r>
          </a:p>
          <a:p>
            <a:pPr>
              <a:lnSpc>
                <a:spcPts val="3100"/>
              </a:lnSpc>
            </a:pPr>
            <a:r>
              <a:rPr kumimoji="1" lang="ja-JP" altLang="en-US" sz="1400" dirty="0">
                <a:latin typeface="+mj-ea"/>
                <a:ea typeface="+mj-ea"/>
              </a:rPr>
              <a:t>一定の契約に限り、一定期間、説明不要無条件で申込みの撤回または契約を解除できる法制度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CBE6D4B-6BBD-9C91-415D-CB74CD96B808}"/>
              </a:ext>
            </a:extLst>
          </p:cNvPr>
          <p:cNvSpPr txBox="1"/>
          <p:nvPr/>
        </p:nvSpPr>
        <p:spPr>
          <a:xfrm>
            <a:off x="1246671" y="2806151"/>
            <a:ext cx="1871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この商品は返品できません。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F56C400-5AC6-E330-8F39-D12E95FAD9BF}"/>
              </a:ext>
            </a:extLst>
          </p:cNvPr>
          <p:cNvSpPr txBox="1"/>
          <p:nvPr/>
        </p:nvSpPr>
        <p:spPr>
          <a:xfrm>
            <a:off x="954152" y="4402151"/>
            <a:ext cx="2702591" cy="858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ご購入前にご確認の上</a:t>
            </a:r>
            <a:r>
              <a:rPr kumimoji="1" lang="en-US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,</a:t>
            </a: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ご購入いただいています。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9B5D3A-E93E-1825-FDAF-BD4499F37C8C}"/>
              </a:ext>
            </a:extLst>
          </p:cNvPr>
          <p:cNvSpPr txBox="1"/>
          <p:nvPr/>
        </p:nvSpPr>
        <p:spPr>
          <a:xfrm>
            <a:off x="2217504" y="1603301"/>
            <a:ext cx="7020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い</a:t>
            </a:r>
            <a:endParaRPr kumimoji="1" lang="en-US" altLang="ja-JP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8C986D-087A-1CBD-AF3D-35371F50074A}"/>
              </a:ext>
            </a:extLst>
          </p:cNvPr>
          <p:cNvSpPr txBox="1"/>
          <p:nvPr/>
        </p:nvSpPr>
        <p:spPr>
          <a:xfrm>
            <a:off x="782786" y="1079465"/>
            <a:ext cx="53631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j-ea"/>
                <a:ea typeface="+mj-ea"/>
              </a:rPr>
              <a:t>あわ　　　　    　　 じゅく　 　   れん らく　　　　　　　　　　　　　　　　         　　つう   しん はんばい</a:t>
            </a:r>
            <a:endParaRPr kumimoji="1" lang="en-US" altLang="ja-JP" sz="1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FA960A8-9A73-FDD1-8F0C-C1863230ED79}"/>
              </a:ext>
            </a:extLst>
          </p:cNvPr>
          <p:cNvSpPr txBox="1"/>
          <p:nvPr/>
        </p:nvSpPr>
        <p:spPr>
          <a:xfrm>
            <a:off x="1646018" y="2694068"/>
            <a:ext cx="15841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+mj-ea"/>
                <a:ea typeface="+mj-ea"/>
              </a:rPr>
              <a:t>しょうひん　　　へんぴん</a:t>
            </a:r>
            <a:endParaRPr kumimoji="1" lang="en-US" altLang="ja-JP" sz="9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C8FC7DF-E695-B0AE-DE66-ACADFD472955}"/>
              </a:ext>
            </a:extLst>
          </p:cNvPr>
          <p:cNvSpPr txBox="1"/>
          <p:nvPr/>
        </p:nvSpPr>
        <p:spPr>
          <a:xfrm>
            <a:off x="1165503" y="4371266"/>
            <a:ext cx="24201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+mj-ea"/>
                <a:ea typeface="+mj-ea"/>
              </a:rPr>
              <a:t>こうにゅうまえ　　   　　 かくにん         うえ</a:t>
            </a:r>
            <a:endParaRPr kumimoji="1" lang="en-US" altLang="ja-JP" sz="9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CE1358E-BE7E-C403-0EE5-F384A515BAEB}"/>
              </a:ext>
            </a:extLst>
          </p:cNvPr>
          <p:cNvSpPr txBox="1"/>
          <p:nvPr/>
        </p:nvSpPr>
        <p:spPr>
          <a:xfrm>
            <a:off x="1120944" y="4780651"/>
            <a:ext cx="2349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+mj-ea"/>
                <a:ea typeface="+mj-ea"/>
              </a:rPr>
              <a:t>こうにゅう</a:t>
            </a:r>
            <a:endParaRPr kumimoji="1" lang="en-US" altLang="ja-JP" sz="9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13BAC1C-A99C-0988-20BC-CBF710C27411}"/>
              </a:ext>
            </a:extLst>
          </p:cNvPr>
          <p:cNvSpPr txBox="1"/>
          <p:nvPr/>
        </p:nvSpPr>
        <p:spPr>
          <a:xfrm>
            <a:off x="5251869" y="4079001"/>
            <a:ext cx="3401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chemeClr val="bg1"/>
                </a:solidFill>
                <a:latin typeface="+mj-ea"/>
                <a:ea typeface="+mj-ea"/>
              </a:rPr>
              <a:t>いってい　　けいやく　　 かぎ  　　　いっていきかん　　せつめい</a:t>
            </a:r>
            <a:endParaRPr kumimoji="1" lang="en-US" altLang="ja-JP" sz="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85715F3-EACB-E232-0006-E96E2CC12C9F}"/>
              </a:ext>
            </a:extLst>
          </p:cNvPr>
          <p:cNvSpPr txBox="1"/>
          <p:nvPr/>
        </p:nvSpPr>
        <p:spPr>
          <a:xfrm>
            <a:off x="5247182" y="4492689"/>
            <a:ext cx="3401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chemeClr val="bg1"/>
                </a:solidFill>
                <a:latin typeface="+mj-ea"/>
                <a:ea typeface="+mj-ea"/>
              </a:rPr>
              <a:t>ふよう　むじょうけん　　　もうしこ　　　　　 てっかい</a:t>
            </a:r>
            <a:endParaRPr kumimoji="1" lang="en-US" altLang="ja-JP" sz="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7DB6D65-76BB-F96D-C7A6-545E39D83D39}"/>
              </a:ext>
            </a:extLst>
          </p:cNvPr>
          <p:cNvSpPr txBox="1"/>
          <p:nvPr/>
        </p:nvSpPr>
        <p:spPr>
          <a:xfrm>
            <a:off x="5251869" y="4882201"/>
            <a:ext cx="35815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chemeClr val="bg1"/>
                </a:solidFill>
                <a:latin typeface="+mj-ea"/>
                <a:ea typeface="+mj-ea"/>
              </a:rPr>
              <a:t>けいやく　　かいじょ　　　　　　　ほうせいど</a:t>
            </a:r>
            <a:endParaRPr kumimoji="1" lang="en-US" altLang="ja-JP" sz="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2" name="フッター プレースホルダー 2">
            <a:extLst>
              <a:ext uri="{FF2B5EF4-FFF2-40B4-BE49-F238E27FC236}">
                <a16:creationId xmlns:a16="http://schemas.microsoft.com/office/drawing/2014/main" id="{307F5108-B96E-CC03-8156-870606992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23" name="フッター プレースホルダー 2">
            <a:extLst>
              <a:ext uri="{FF2B5EF4-FFF2-40B4-BE49-F238E27FC236}">
                <a16:creationId xmlns:a16="http://schemas.microsoft.com/office/drawing/2014/main" id="{90262F77-C8AB-274D-A42E-9987CBDCC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9B5D54C-FD2F-4817-4CA8-BF2471618011}"/>
              </a:ext>
            </a:extLst>
          </p:cNvPr>
          <p:cNvSpPr txBox="1"/>
          <p:nvPr/>
        </p:nvSpPr>
        <p:spPr>
          <a:xfrm>
            <a:off x="3208343" y="0"/>
            <a:ext cx="1003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+mj-ea"/>
                <a:ea typeface="+mj-ea"/>
              </a:rPr>
              <a:t>つう　　はん</a:t>
            </a:r>
            <a:endParaRPr kumimoji="1" lang="en-US" altLang="ja-JP" sz="1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5586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/>
      <p:bldP spid="6" grpId="0" animBg="1"/>
      <p:bldP spid="16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>
            <a:extLst>
              <a:ext uri="{FF2B5EF4-FFF2-40B4-BE49-F238E27FC236}">
                <a16:creationId xmlns:a16="http://schemas.microsoft.com/office/drawing/2014/main" id="{98F2AE0D-B8FD-CC5D-C70F-D8CB8BAE47D1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1001797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ea"/>
                  <a:ea typeface="+mj-ea"/>
                </a:rPr>
                <a:t>⑤考えてみよう！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1403648" y="1320436"/>
            <a:ext cx="6974792" cy="1794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4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+mj-ea"/>
                <a:ea typeface="+mj-ea"/>
              </a:rPr>
              <a:t>インターネットで買い物をする</a:t>
            </a:r>
            <a:endParaRPr lang="en-US" altLang="ja-JP" sz="40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  <a:latin typeface="+mj-ea"/>
              <a:ea typeface="+mj-ea"/>
            </a:endParaRPr>
          </a:p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4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+mj-ea"/>
                <a:ea typeface="+mj-ea"/>
              </a:rPr>
              <a:t>時に気を付けることは？</a:t>
            </a:r>
            <a:r>
              <a:rPr lang="ja-JP" altLang="en-US" sz="4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+mj-ea"/>
                <a:ea typeface="+mj-ea"/>
              </a:rPr>
              <a:t>　</a:t>
            </a:r>
            <a:endParaRPr lang="en-US" altLang="ja-JP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244065" y="1050414"/>
            <a:ext cx="943559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kumimoji="1" lang="ja-JP" altLang="en-US" sz="4000" dirty="0">
                <a:solidFill>
                  <a:srgbClr val="002060"/>
                </a:solidFill>
                <a:latin typeface="+mj-ea"/>
                <a:ea typeface="+mj-ea"/>
              </a:rPr>
              <a:t>Ｑ</a:t>
            </a:r>
            <a:endParaRPr kumimoji="1" lang="en-US" altLang="ja-JP" sz="4000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074682" y="3713039"/>
            <a:ext cx="1160643" cy="1872208"/>
            <a:chOff x="819069" y="4226243"/>
            <a:chExt cx="1050073" cy="182866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9297" y="5168285"/>
              <a:ext cx="909617" cy="886627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9069" y="4226243"/>
              <a:ext cx="1050073" cy="1011195"/>
            </a:xfrm>
            <a:prstGeom prst="rect">
              <a:avLst/>
            </a:prstGeom>
          </p:spPr>
        </p:pic>
      </p:grpSp>
      <p:sp>
        <p:nvSpPr>
          <p:cNvPr id="12" name="円形吹き出し 11"/>
          <p:cNvSpPr/>
          <p:nvPr/>
        </p:nvSpPr>
        <p:spPr>
          <a:xfrm>
            <a:off x="3779912" y="3830725"/>
            <a:ext cx="3960440" cy="1952079"/>
          </a:xfrm>
          <a:prstGeom prst="wedgeEllipseCallout">
            <a:avLst>
              <a:gd name="adj1" fmla="val -54869"/>
              <a:gd name="adj2" fmla="val 30524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41585" y="4188581"/>
            <a:ext cx="2817103" cy="1273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インターネットで買い物をするのは簡単で便利！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でも</a:t>
            </a:r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…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A98C536-83FA-46CF-8117-07E97C8B4DC7}"/>
              </a:ext>
            </a:extLst>
          </p:cNvPr>
          <p:cNvSpPr txBox="1"/>
          <p:nvPr/>
        </p:nvSpPr>
        <p:spPr>
          <a:xfrm>
            <a:off x="461133" y="3855"/>
            <a:ext cx="731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+mj-ea"/>
                <a:ea typeface="+mj-ea"/>
              </a:rPr>
              <a:t>かんが</a:t>
            </a:r>
            <a:endParaRPr kumimoji="1" lang="en-US" altLang="ja-JP" sz="1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8BFC7C-F835-7CE8-62D6-294969191571}"/>
              </a:ext>
            </a:extLst>
          </p:cNvPr>
          <p:cNvSpPr txBox="1"/>
          <p:nvPr/>
        </p:nvSpPr>
        <p:spPr>
          <a:xfrm>
            <a:off x="4968879" y="1365315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か　　　　　　　 もの</a:t>
            </a:r>
            <a:endParaRPr kumimoji="1" lang="en-US" altLang="ja-JP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81A6E7-6104-763E-BB4D-9F7F5548A85A}"/>
              </a:ext>
            </a:extLst>
          </p:cNvPr>
          <p:cNvSpPr txBox="1"/>
          <p:nvPr/>
        </p:nvSpPr>
        <p:spPr>
          <a:xfrm>
            <a:off x="6142785" y="4154055"/>
            <a:ext cx="805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+mj-ea"/>
                <a:ea typeface="+mj-ea"/>
              </a:rPr>
              <a:t>か　　　 もの</a:t>
            </a:r>
            <a:endParaRPr kumimoji="1" lang="en-US" altLang="ja-JP" sz="900" b="1" dirty="0">
              <a:latin typeface="+mj-ea"/>
              <a:ea typeface="+mj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879AFFE-9299-C45A-FC36-ADA561AFD385}"/>
              </a:ext>
            </a:extLst>
          </p:cNvPr>
          <p:cNvSpPr txBox="1"/>
          <p:nvPr/>
        </p:nvSpPr>
        <p:spPr>
          <a:xfrm>
            <a:off x="1524168" y="2274910"/>
            <a:ext cx="76198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とき　　　　　　　　き　　　　　　　　つ　</a:t>
            </a:r>
            <a:endParaRPr kumimoji="1" lang="en-US" altLang="ja-JP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3C1462-C999-297D-58FA-862792F9AA84}"/>
              </a:ext>
            </a:extLst>
          </p:cNvPr>
          <p:cNvSpPr txBox="1"/>
          <p:nvPr/>
        </p:nvSpPr>
        <p:spPr>
          <a:xfrm>
            <a:off x="5220072" y="4572338"/>
            <a:ext cx="15121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+mj-ea"/>
                <a:ea typeface="+mj-ea"/>
              </a:rPr>
              <a:t>かんたん　　  べん  り</a:t>
            </a:r>
            <a:endParaRPr kumimoji="1" lang="en-US" altLang="ja-JP" sz="900" b="1" dirty="0">
              <a:latin typeface="+mj-ea"/>
              <a:ea typeface="+mj-ea"/>
            </a:endParaRP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B6B43939-5EC5-497D-C124-FEE3B8FB9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4" name="フッター プレースホルダー 2">
            <a:extLst>
              <a:ext uri="{FF2B5EF4-FFF2-40B4-BE49-F238E27FC236}">
                <a16:creationId xmlns:a16="http://schemas.microsoft.com/office/drawing/2014/main" id="{228587D5-EF81-CD42-2642-48FE34E2B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直角三角形 14">
            <a:extLst>
              <a:ext uri="{FF2B5EF4-FFF2-40B4-BE49-F238E27FC236}">
                <a16:creationId xmlns:a16="http://schemas.microsoft.com/office/drawing/2014/main" id="{BE9A59FD-761B-A61F-A2FD-084FBF058575}"/>
              </a:ext>
            </a:extLst>
          </p:cNvPr>
          <p:cNvSpPr/>
          <p:nvPr/>
        </p:nvSpPr>
        <p:spPr>
          <a:xfrm>
            <a:off x="0" y="876365"/>
            <a:ext cx="4995094" cy="5471120"/>
          </a:xfrm>
          <a:prstGeom prst="rtTriangle">
            <a:avLst/>
          </a:prstGeom>
          <a:blipFill dpi="0" rotWithShape="1">
            <a:blip r:embed="rId2">
              <a:alphaModFix amt="60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951B59B-D178-FF12-E385-AB31BD8918F1}"/>
              </a:ext>
            </a:extLst>
          </p:cNvPr>
          <p:cNvSpPr txBox="1"/>
          <p:nvPr/>
        </p:nvSpPr>
        <p:spPr>
          <a:xfrm>
            <a:off x="878625" y="1173745"/>
            <a:ext cx="7243471" cy="4991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１．１人で購入しない</a:t>
            </a:r>
          </a:p>
          <a:p>
            <a:pPr>
              <a:lnSpc>
                <a:spcPts val="3600"/>
              </a:lnSpc>
            </a:pPr>
            <a:r>
              <a:rPr kumimoji="1" lang="ja-JP" altLang="en-US" sz="2400" dirty="0">
                <a:latin typeface="+mj-ea"/>
                <a:ea typeface="+mj-ea"/>
              </a:rPr>
              <a:t>　</a:t>
            </a:r>
            <a:r>
              <a:rPr kumimoji="1" lang="ja-JP" altLang="en-US" sz="2000" dirty="0">
                <a:latin typeface="+mj-ea"/>
                <a:ea typeface="+mj-ea"/>
              </a:rPr>
              <a:t>インターネットで商品を購入する際は、保護者に確認してもらってから購入しましょう。</a:t>
            </a:r>
          </a:p>
          <a:p>
            <a:pPr>
              <a:lnSpc>
                <a:spcPts val="50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２．購入前に販売業者を確認する</a:t>
            </a:r>
          </a:p>
          <a:p>
            <a:pPr>
              <a:lnSpc>
                <a:spcPts val="3600"/>
              </a:lnSpc>
            </a:pPr>
            <a:r>
              <a:rPr kumimoji="1" lang="ja-JP" altLang="en-US" sz="2000" dirty="0">
                <a:latin typeface="+mj-ea"/>
                <a:ea typeface="+mj-ea"/>
              </a:rPr>
              <a:t>　通信販売には、クーリングオフ制度が適用されないので、事前に返品・解約の条件や販売事業者についての情報確認をしましょう。</a:t>
            </a:r>
          </a:p>
          <a:p>
            <a:pPr>
              <a:lnSpc>
                <a:spcPts val="50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３．購入条件を必ず確認する</a:t>
            </a:r>
          </a:p>
          <a:p>
            <a:pPr>
              <a:lnSpc>
                <a:spcPts val="3600"/>
              </a:lnSpc>
            </a:pPr>
            <a:r>
              <a:rPr kumimoji="1" lang="ja-JP" altLang="en-US" sz="2000" dirty="0">
                <a:latin typeface="+mj-ea"/>
                <a:ea typeface="+mj-ea"/>
              </a:rPr>
              <a:t>　</a:t>
            </a:r>
            <a:r>
              <a:rPr kumimoji="1" lang="ja-JP" altLang="en-US" sz="2000" spc="100" dirty="0">
                <a:latin typeface="+mj-ea"/>
                <a:ea typeface="+mj-ea"/>
              </a:rPr>
              <a:t>注文前に定期購入の契約になっていないか確認しましょう。困った</a:t>
            </a:r>
            <a:r>
              <a:rPr kumimoji="1" lang="ja-JP" altLang="en-US" sz="2000" dirty="0">
                <a:latin typeface="+mj-ea"/>
                <a:ea typeface="+mj-ea"/>
              </a:rPr>
              <a:t>ときは、保護者や消費者センターに相談しましょう。</a:t>
            </a:r>
          </a:p>
          <a:p>
            <a:pPr>
              <a:lnSpc>
                <a:spcPts val="3600"/>
              </a:lnSpc>
            </a:pP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2E3B25D-CB4E-8EE6-8B99-E4BEB869CEFF}"/>
              </a:ext>
            </a:extLst>
          </p:cNvPr>
          <p:cNvSpPr txBox="1"/>
          <p:nvPr/>
        </p:nvSpPr>
        <p:spPr>
          <a:xfrm>
            <a:off x="682967" y="53297"/>
            <a:ext cx="8490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chemeClr val="bg1"/>
                </a:solidFill>
                <a:latin typeface="+mj-ea"/>
                <a:ea typeface="+mj-ea"/>
              </a:rPr>
              <a:t>ちゅうい</a:t>
            </a:r>
            <a:endParaRPr kumimoji="1" lang="en-US" altLang="ja-JP" sz="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14E961-2912-4FCC-757D-3ECD6F5696EC}"/>
              </a:ext>
            </a:extLst>
          </p:cNvPr>
          <p:cNvSpPr txBox="1"/>
          <p:nvPr/>
        </p:nvSpPr>
        <p:spPr>
          <a:xfrm>
            <a:off x="1611299" y="1106328"/>
            <a:ext cx="14485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+mj-ea"/>
                <a:ea typeface="+mj-ea"/>
              </a:rPr>
              <a:t>り　　　　  　こう  にゅう</a:t>
            </a:r>
            <a:endParaRPr kumimoji="1" lang="en-US" altLang="ja-JP" sz="9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BAAC5ED-FE96-6313-1095-86D29247D66E}"/>
              </a:ext>
            </a:extLst>
          </p:cNvPr>
          <p:cNvSpPr txBox="1"/>
          <p:nvPr/>
        </p:nvSpPr>
        <p:spPr>
          <a:xfrm>
            <a:off x="2775511" y="1597751"/>
            <a:ext cx="41007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+mj-ea"/>
                <a:ea typeface="+mj-ea"/>
              </a:rPr>
              <a:t>しょう ひん　　　こう にゅう　　　　   　さい　　　　　　　ほ   ご     しゃ  　 　かく  にん</a:t>
            </a:r>
            <a:endParaRPr kumimoji="1" lang="en-US" altLang="ja-JP" sz="900" b="1" dirty="0">
              <a:latin typeface="+mj-ea"/>
              <a:ea typeface="+mj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C8E138-D4E9-8AB6-4C84-C5A6A1551B81}"/>
              </a:ext>
            </a:extLst>
          </p:cNvPr>
          <p:cNvSpPr txBox="1"/>
          <p:nvPr/>
        </p:nvSpPr>
        <p:spPr>
          <a:xfrm>
            <a:off x="1354505" y="2050279"/>
            <a:ext cx="8412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+mj-ea"/>
                <a:ea typeface="+mj-ea"/>
              </a:rPr>
              <a:t>こう  にゅう</a:t>
            </a:r>
            <a:endParaRPr kumimoji="1" lang="en-US" altLang="ja-JP" sz="900" b="1" dirty="0">
              <a:latin typeface="+mj-ea"/>
              <a:ea typeface="+mj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0E7B808-7EEE-AF5C-560E-F53D8BA7ABE8}"/>
              </a:ext>
            </a:extLst>
          </p:cNvPr>
          <p:cNvSpPr txBox="1"/>
          <p:nvPr/>
        </p:nvSpPr>
        <p:spPr>
          <a:xfrm>
            <a:off x="1360928" y="2604440"/>
            <a:ext cx="34270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+mj-ea"/>
                <a:ea typeface="+mj-ea"/>
              </a:rPr>
              <a:t>こう  にゅう  まえ　　　 　 はん   ばい ぎょう   しゃ　　   　かく    にん</a:t>
            </a:r>
            <a:endParaRPr kumimoji="1" lang="en-US" altLang="ja-JP" sz="9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38E020C-680B-75AE-B105-329A6FD07721}"/>
              </a:ext>
            </a:extLst>
          </p:cNvPr>
          <p:cNvSpPr txBox="1"/>
          <p:nvPr/>
        </p:nvSpPr>
        <p:spPr>
          <a:xfrm>
            <a:off x="1073678" y="3164667"/>
            <a:ext cx="67386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+mj-ea"/>
                <a:ea typeface="+mj-ea"/>
              </a:rPr>
              <a:t> つう しん はん ばい　　　　　　　　　　　　　　　 　　　　　　　　　　　 　　せい   ど　 　　　 てき  よう                                       　　　　じ   ぜん</a:t>
            </a:r>
            <a:endParaRPr kumimoji="1" lang="en-US" altLang="ja-JP" sz="900" b="1" dirty="0">
              <a:latin typeface="+mj-ea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7C15136-3FA5-CD58-8B0B-AF3C863A0B27}"/>
              </a:ext>
            </a:extLst>
          </p:cNvPr>
          <p:cNvSpPr txBox="1"/>
          <p:nvPr/>
        </p:nvSpPr>
        <p:spPr>
          <a:xfrm>
            <a:off x="912071" y="3621244"/>
            <a:ext cx="58201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+mj-ea"/>
                <a:ea typeface="+mj-ea"/>
              </a:rPr>
              <a:t>へん ぴん  　かい やく　　　 じょう  けん　　　 はん ばい   じ  ぎょう しゃ　　　 　　　　　　　　　　　 　じょう ほう  かく  にん</a:t>
            </a:r>
            <a:endParaRPr kumimoji="1" lang="en-US" altLang="ja-JP" sz="900" b="1" dirty="0">
              <a:latin typeface="+mj-ea"/>
              <a:ea typeface="+mj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7CCFDD4-469D-7A4C-7F51-51FECF11303C}"/>
              </a:ext>
            </a:extLst>
          </p:cNvPr>
          <p:cNvSpPr txBox="1"/>
          <p:nvPr/>
        </p:nvSpPr>
        <p:spPr>
          <a:xfrm>
            <a:off x="1354505" y="4154692"/>
            <a:ext cx="29294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rgbClr val="FF0000"/>
                </a:solidFill>
                <a:latin typeface="+mj-ea"/>
                <a:ea typeface="+mj-ea"/>
              </a:rPr>
              <a:t>こう  にゅう じょう   けん　 　　かなら  　 　　 かく   にん</a:t>
            </a:r>
            <a:endParaRPr kumimoji="1" lang="en-US" altLang="ja-JP" sz="9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C28DBAA-9AA8-8559-92E4-828827C8D7BF}"/>
              </a:ext>
            </a:extLst>
          </p:cNvPr>
          <p:cNvSpPr txBox="1"/>
          <p:nvPr/>
        </p:nvSpPr>
        <p:spPr>
          <a:xfrm>
            <a:off x="1021904" y="4701117"/>
            <a:ext cx="56383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+mj-ea"/>
                <a:ea typeface="+mj-ea"/>
              </a:rPr>
              <a:t>ちゅう もん  まえ　       てい   き 　こう にゅう　　 　 けい  やく　 　　　　　　　　　　　　　　　　　　　　　　　　　かく  にん   </a:t>
            </a:r>
            <a:endParaRPr kumimoji="1" lang="en-US" altLang="ja-JP" sz="900" b="1" dirty="0">
              <a:latin typeface="+mj-ea"/>
              <a:ea typeface="+mj-ea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C9759D3-971A-8C4E-FAF3-B58C4327BC47}"/>
              </a:ext>
            </a:extLst>
          </p:cNvPr>
          <p:cNvSpPr txBox="1"/>
          <p:nvPr/>
        </p:nvSpPr>
        <p:spPr>
          <a:xfrm>
            <a:off x="917327" y="5157694"/>
            <a:ext cx="51668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+mj-ea"/>
                <a:ea typeface="+mj-ea"/>
              </a:rPr>
              <a:t>こま　　　　　　　　　　　　　　　　　 　ほ    ご   しゃ　  　　しょう  ひ   しゃ　 　　　　　　　　　　　　　　そう  だん</a:t>
            </a:r>
            <a:endParaRPr kumimoji="1" lang="en-US" altLang="ja-JP" sz="900" b="1" dirty="0">
              <a:latin typeface="+mj-ea"/>
              <a:ea typeface="+mj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561C906-1498-ACD2-DA6A-5DE9EB62AB43}"/>
              </a:ext>
            </a:extLst>
          </p:cNvPr>
          <p:cNvSpPr txBox="1"/>
          <p:nvPr/>
        </p:nvSpPr>
        <p:spPr>
          <a:xfrm>
            <a:off x="527830" y="37093"/>
            <a:ext cx="86346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chemeClr val="bg1"/>
                </a:solidFill>
                <a:latin typeface="+mj-ea"/>
                <a:ea typeface="+mj-ea"/>
              </a:rPr>
              <a:t>かんが</a:t>
            </a:r>
            <a:endParaRPr kumimoji="1" lang="en-US" altLang="ja-JP" sz="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14" name="正方形/長方形 2">
            <a:extLst>
              <a:ext uri="{FF2B5EF4-FFF2-40B4-BE49-F238E27FC236}">
                <a16:creationId xmlns:a16="http://schemas.microsoft.com/office/drawing/2014/main" id="{1E6CB198-8257-EF3F-3306-2D75CD62B06F}"/>
              </a:ext>
            </a:extLst>
          </p:cNvPr>
          <p:cNvGrpSpPr>
            <a:grpSpLocks/>
          </p:cNvGrpSpPr>
          <p:nvPr/>
        </p:nvGrpSpPr>
        <p:grpSpPr bwMode="auto">
          <a:xfrm>
            <a:off x="-30163" y="-30163"/>
            <a:ext cx="9240838" cy="1001797"/>
            <a:chOff x="-19" y="-19"/>
            <a:chExt cx="5821" cy="914"/>
          </a:xfrm>
        </p:grpSpPr>
        <p:pic>
          <p:nvPicPr>
            <p:cNvPr id="16" name="正方形/長方形 2">
              <a:extLst>
                <a:ext uri="{FF2B5EF4-FFF2-40B4-BE49-F238E27FC236}">
                  <a16:creationId xmlns:a16="http://schemas.microsoft.com/office/drawing/2014/main" id="{7017972E-966E-56C4-4B2F-D6AB9464DF2C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Rectangle 834">
              <a:extLst>
                <a:ext uri="{FF2B5EF4-FFF2-40B4-BE49-F238E27FC236}">
                  <a16:creationId xmlns:a16="http://schemas.microsoft.com/office/drawing/2014/main" id="{6C3890AA-1833-B658-A5AB-FD08E10EF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ea"/>
                  <a:ea typeface="+mj-ea"/>
                </a:rPr>
                <a:t>⑥注意してほしいポイント　</a:t>
              </a:r>
            </a:p>
          </p:txBody>
        </p:sp>
      </p:grpSp>
      <p:sp>
        <p:nvSpPr>
          <p:cNvPr id="19" name="フローチャート: 抜出し 18">
            <a:extLst>
              <a:ext uri="{FF2B5EF4-FFF2-40B4-BE49-F238E27FC236}">
                <a16:creationId xmlns:a16="http://schemas.microsoft.com/office/drawing/2014/main" id="{DEBF21E1-9B4A-E64B-70F1-3D120670AF50}"/>
              </a:ext>
            </a:extLst>
          </p:cNvPr>
          <p:cNvSpPr/>
          <p:nvPr/>
        </p:nvSpPr>
        <p:spPr>
          <a:xfrm>
            <a:off x="8122096" y="6667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BE40214E-6A69-FCB9-BF21-1C56A9715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6277" y="187325"/>
            <a:ext cx="800219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+mj-ea"/>
                <a:ea typeface="+mj-ea"/>
              </a:rPr>
              <a:t>！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82CCAB5-70CD-08A8-2F66-72BF1490ADAD}"/>
              </a:ext>
            </a:extLst>
          </p:cNvPr>
          <p:cNvSpPr txBox="1"/>
          <p:nvPr/>
        </p:nvSpPr>
        <p:spPr>
          <a:xfrm>
            <a:off x="527831" y="1482"/>
            <a:ext cx="947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+mj-ea"/>
                <a:ea typeface="+mj-ea"/>
              </a:rPr>
              <a:t>ちゅう    い</a:t>
            </a:r>
            <a:endParaRPr kumimoji="1" lang="en-US" altLang="ja-JP" sz="1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B66F5E-02FC-FA3A-AA3C-586FF2AFF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22" name="フッター プレースホルダー 2">
            <a:extLst>
              <a:ext uri="{FF2B5EF4-FFF2-40B4-BE49-F238E27FC236}">
                <a16:creationId xmlns:a16="http://schemas.microsoft.com/office/drawing/2014/main" id="{04895D47-3E0B-CC74-62FF-58582840E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</p:spTree>
    <p:extLst>
      <p:ext uri="{BB962C8B-B14F-4D97-AF65-F5344CB8AC3E}">
        <p14:creationId xmlns:p14="http://schemas.microsoft.com/office/powerpoint/2010/main" val="13031361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1946</TotalTime>
  <Words>847</Words>
  <Application>Microsoft Office PowerPoint</Application>
  <PresentationFormat>画面に合わせる (4:3)</PresentationFormat>
  <Paragraphs>138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7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出川 尚之</cp:lastModifiedBy>
  <cp:revision>145</cp:revision>
  <cp:lastPrinted>2024-09-09T06:26:53Z</cp:lastPrinted>
  <dcterms:created xsi:type="dcterms:W3CDTF">1601-01-01T00:00:00Z</dcterms:created>
  <dcterms:modified xsi:type="dcterms:W3CDTF">2024-09-27T01:36:30Z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2024-08-21T06:04:36Z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b3aceacd-ceff-4204-ad98-1574a3312f69</vt:lpwstr>
  </property>
  <property fmtid="{D5CDD505-2E9C-101B-9397-08002B2CF9AE}" pid="8" name="MSIP_Label_defa4170-0d19-0005-0004-bc88714345d2_ActionId">
    <vt:lpwstr>448c537d-c57a-4f17-827d-6a7ac3875521</vt:lpwstr>
  </property>
  <property fmtid="{D5CDD505-2E9C-101B-9397-08002B2CF9AE}" pid="9" name="MSIP_Label_defa4170-0d19-0005-0004-bc88714345d2_ContentBits">
    <vt:lpwstr>0</vt:lpwstr>
  </property>
</Properties>
</file>