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5"/>
  </p:notesMasterIdLst>
  <p:handoutMasterIdLst>
    <p:handoutMasterId r:id="rId16"/>
  </p:handoutMasterIdLst>
  <p:sldIdLst>
    <p:sldId id="518" r:id="rId7"/>
    <p:sldId id="450" r:id="rId8"/>
    <p:sldId id="515" r:id="rId9"/>
    <p:sldId id="516" r:id="rId10"/>
    <p:sldId id="517" r:id="rId11"/>
    <p:sldId id="513" r:id="rId12"/>
    <p:sldId id="506" r:id="rId13"/>
    <p:sldId id="512" r:id="rId14"/>
  </p:sldIdLst>
  <p:sldSz cx="9144000" cy="6858000" type="screen4x3"/>
  <p:notesSz cx="6807200" cy="9939338"/>
  <p:custDataLst>
    <p:tags r:id="rId17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164" d="100"/>
          <a:sy n="164" d="100"/>
        </p:scale>
        <p:origin x="16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40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7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40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70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8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867D89F-E65C-6C55-ACF6-5DB6A04AE090}"/>
              </a:ext>
            </a:extLst>
          </p:cNvPr>
          <p:cNvGrpSpPr/>
          <p:nvPr/>
        </p:nvGrpSpPr>
        <p:grpSpPr>
          <a:xfrm>
            <a:off x="0" y="0"/>
            <a:ext cx="9144000" cy="6381328"/>
            <a:chOff x="0" y="0"/>
            <a:chExt cx="9144000" cy="643419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48A1484B-5C13-5FB5-D590-8811094567C0}"/>
                </a:ext>
              </a:extLst>
            </p:cNvPr>
            <p:cNvSpPr/>
            <p:nvPr/>
          </p:nvSpPr>
          <p:spPr>
            <a:xfrm>
              <a:off x="0" y="188640"/>
              <a:ext cx="9143999" cy="624555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SzPct val="100000"/>
                <a:defRPr/>
              </a:pPr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3" name="Rectangle 813">
              <a:extLst>
                <a:ext uri="{FF2B5EF4-FFF2-40B4-BE49-F238E27FC236}">
                  <a16:creationId xmlns:a16="http://schemas.microsoft.com/office/drawing/2014/main" id="{F892BA7D-B9B9-C5B6-B8CD-75B269D49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133238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ts val="6500"/>
                </a:lnSpc>
                <a:buSzPct val="100000"/>
                <a:defRPr/>
              </a:pPr>
              <a:endPara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10D719-D169-7776-3FC5-1B74490111D9}"/>
              </a:ext>
            </a:extLst>
          </p:cNvPr>
          <p:cNvSpPr txBox="1"/>
          <p:nvPr/>
        </p:nvSpPr>
        <p:spPr>
          <a:xfrm>
            <a:off x="226880" y="548680"/>
            <a:ext cx="88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テーマ９</a:t>
            </a: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　ネット情報の信ぴょう性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8B8282-8E10-DC1D-B06C-4CCD36976971}"/>
              </a:ext>
            </a:extLst>
          </p:cNvPr>
          <p:cNvSpPr txBox="1"/>
          <p:nvPr/>
        </p:nvSpPr>
        <p:spPr>
          <a:xfrm>
            <a:off x="3313436" y="340715"/>
            <a:ext cx="5805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+mj-ea"/>
                <a:ea typeface="+mj-ea"/>
              </a:rPr>
              <a:t>じょう　ほう　　　　 　　しん 　　　　　　　　　　　　せい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300483-5C46-63DB-788D-0C2D40D2F2D7}"/>
              </a:ext>
            </a:extLst>
          </p:cNvPr>
          <p:cNvSpPr/>
          <p:nvPr/>
        </p:nvSpPr>
        <p:spPr>
          <a:xfrm>
            <a:off x="467544" y="1596140"/>
            <a:ext cx="7922468" cy="1914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ts val="76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インターネットにある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  <a:p>
            <a:pPr algn="ctr" eaLnBrk="1" hangingPunct="1">
              <a:lnSpc>
                <a:spcPts val="76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情報は全部正しいの？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688F43B-C48E-73A4-D8CB-440434A64D7A}"/>
              </a:ext>
            </a:extLst>
          </p:cNvPr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>
              <a:latin typeface="+mj-ea"/>
              <a:ea typeface="+mj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8F2503A-A61C-9CEC-EE2C-94E1EEE9F24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A19BF75-7919-745B-558E-253B6EB0DA54}"/>
              </a:ext>
            </a:extLst>
          </p:cNvPr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ネット</a:t>
            </a:r>
            <a:endParaRPr kumimoji="1" lang="en-US" altLang="ja-JP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情報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DD2379-C22D-3E50-564F-C0FD522DC383}"/>
              </a:ext>
            </a:extLst>
          </p:cNvPr>
          <p:cNvSpPr txBox="1"/>
          <p:nvPr/>
        </p:nvSpPr>
        <p:spPr>
          <a:xfrm>
            <a:off x="1228900" y="2479619"/>
            <a:ext cx="7628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C000"/>
                </a:solidFill>
                <a:latin typeface="+mj-ea"/>
                <a:ea typeface="+mj-ea"/>
              </a:rPr>
              <a:t>じょう       ほう　　　　　　　　 　　ぜん          ぶ　　　　　ただ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3E9B59C-7645-E72D-54B8-AA0BDDBA9D65}"/>
              </a:ext>
            </a:extLst>
          </p:cNvPr>
          <p:cNvSpPr txBox="1"/>
          <p:nvPr/>
        </p:nvSpPr>
        <p:spPr>
          <a:xfrm>
            <a:off x="4428778" y="4880769"/>
            <a:ext cx="7912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>
                <a:solidFill>
                  <a:srgbClr val="FF0000"/>
                </a:solidFill>
                <a:latin typeface="+mj-ea"/>
                <a:ea typeface="+mj-ea"/>
              </a:rPr>
              <a:t>じょう    ほう</a:t>
            </a:r>
          </a:p>
        </p:txBody>
      </p:sp>
      <p:sp>
        <p:nvSpPr>
          <p:cNvPr id="14" name="フッター プレースホルダー 2">
            <a:extLst>
              <a:ext uri="{FF2B5EF4-FFF2-40B4-BE49-F238E27FC236}">
                <a16:creationId xmlns:a16="http://schemas.microsoft.com/office/drawing/2014/main" id="{76FBE20A-FC12-F4AA-CEED-F4F5D3A18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5" name="フッター プレースホルダー 2">
            <a:extLst>
              <a:ext uri="{FF2B5EF4-FFF2-40B4-BE49-F238E27FC236}">
                <a16:creationId xmlns:a16="http://schemas.microsoft.com/office/drawing/2014/main" id="{15F34005-535D-D6F9-5EC8-CF93DA3BF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183354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C:\Users\crestec\Desktop\平井作業フォルダ\CEC_2018年度用(捨てないで！)\ペープサート教材\ペープサート教材_イラスト集_HTML版\Links\2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95" y="1600522"/>
            <a:ext cx="9125405" cy="478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直角三角形 15">
            <a:extLst>
              <a:ext uri="{FF2B5EF4-FFF2-40B4-BE49-F238E27FC236}">
                <a16:creationId xmlns:a16="http://schemas.microsoft.com/office/drawing/2014/main" id="{84D072C9-06B7-70E3-0504-5BE9EDF163CE}"/>
              </a:ext>
            </a:extLst>
          </p:cNvPr>
          <p:cNvSpPr/>
          <p:nvPr/>
        </p:nvSpPr>
        <p:spPr>
          <a:xfrm>
            <a:off x="8954" y="838200"/>
            <a:ext cx="4995094" cy="5549900"/>
          </a:xfrm>
          <a:prstGeom prst="rt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446354" y="942399"/>
            <a:ext cx="6624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u="sng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クラスでマンゴーを育てることになりました</a:t>
            </a:r>
            <a:endParaRPr lang="en-US" altLang="ja-JP" sz="2800" b="1" u="sng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43" name="角丸四角形吹き出し 7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791816" y="1743752"/>
            <a:ext cx="4392488" cy="154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31" name="Rectangle 842"/>
          <p:cNvSpPr>
            <a:spLocks noChangeArrowheads="1"/>
          </p:cNvSpPr>
          <p:nvPr/>
        </p:nvSpPr>
        <p:spPr bwMode="auto">
          <a:xfrm>
            <a:off x="2391315" y="2077068"/>
            <a:ext cx="343294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マンゴーを育てたことないからよくわからないなあ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1912B13-1866-16E7-90A9-FFD859889A06}"/>
              </a:ext>
            </a:extLst>
          </p:cNvPr>
          <p:cNvGrpSpPr/>
          <p:nvPr/>
        </p:nvGrpSpPr>
        <p:grpSpPr>
          <a:xfrm>
            <a:off x="770700" y="1798898"/>
            <a:ext cx="1031065" cy="1486895"/>
            <a:chOff x="670564" y="1798898"/>
            <a:chExt cx="1031065" cy="148689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41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404" y="2551586"/>
              <a:ext cx="825131" cy="7342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14" descr="C:\Users\crestec\Desktop\平井作業フォルダ\CEC_2018年度用(捨てないで！)\ペープサート教材\ペープサート教材_イラスト集_Delivery\ペープサート教材_イラスト集\キャラ\中学生女子\006_中学女子B_焦る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4" y="1798898"/>
              <a:ext cx="1031065" cy="845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DE4E451-819E-88DD-E2B4-12F924FB06B7}"/>
              </a:ext>
            </a:extLst>
          </p:cNvPr>
          <p:cNvGrpSpPr/>
          <p:nvPr/>
        </p:nvGrpSpPr>
        <p:grpSpPr>
          <a:xfrm>
            <a:off x="7124519" y="2715500"/>
            <a:ext cx="1167189" cy="1836457"/>
            <a:chOff x="7024383" y="2547600"/>
            <a:chExt cx="1167189" cy="200435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45" name="Picture 3" descr="C:\Users\crestec\Desktop\平井作業フォルダ\CEC_2018年度用(捨てないで！)\ペープサート教材\ペープサート教材_イラスト集_HTML版\Links\195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024383" y="3440209"/>
              <a:ext cx="1167189" cy="1111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" descr="C:\Users\crestec\Desktop\平井作業フォルダ\CEC_2018年度用(捨てないで！)\ペープサート教材\ペープサート教材_イラスト集_HTML版\Links\191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097692" y="2547600"/>
              <a:ext cx="825605" cy="1073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540469-28AC-30E4-32D7-E73CA9D56B0C}"/>
              </a:ext>
            </a:extLst>
          </p:cNvPr>
          <p:cNvSpPr txBox="1"/>
          <p:nvPr/>
        </p:nvSpPr>
        <p:spPr>
          <a:xfrm>
            <a:off x="3491880" y="1869218"/>
            <a:ext cx="5538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 そだ　　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7D51FAB-2900-DA81-0F2A-321E0B58E292}"/>
              </a:ext>
            </a:extLst>
          </p:cNvPr>
          <p:cNvSpPr txBox="1"/>
          <p:nvPr/>
        </p:nvSpPr>
        <p:spPr>
          <a:xfrm>
            <a:off x="4312096" y="835718"/>
            <a:ext cx="4940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そだ</a:t>
            </a:r>
          </a:p>
        </p:txBody>
      </p:sp>
      <p:grpSp>
        <p:nvGrpSpPr>
          <p:cNvPr id="4" name="正方形/長方形 2">
            <a:extLst>
              <a:ext uri="{FF2B5EF4-FFF2-40B4-BE49-F238E27FC236}">
                <a16:creationId xmlns:a16="http://schemas.microsoft.com/office/drawing/2014/main" id="{9F24589D-7F59-2DF7-A1EF-BEAC364B8B63}"/>
              </a:ext>
            </a:extLst>
          </p:cNvPr>
          <p:cNvGrpSpPr>
            <a:grpSpLocks/>
          </p:cNvGrpSpPr>
          <p:nvPr/>
        </p:nvGrpSpPr>
        <p:grpSpPr bwMode="auto">
          <a:xfrm>
            <a:off x="-30163" y="-27384"/>
            <a:ext cx="9240838" cy="953869"/>
            <a:chOff x="-19" y="-19"/>
            <a:chExt cx="5821" cy="1004"/>
          </a:xfrm>
        </p:grpSpPr>
        <p:pic>
          <p:nvPicPr>
            <p:cNvPr id="5" name="正方形/長方形 2">
              <a:extLst>
                <a:ext uri="{FF2B5EF4-FFF2-40B4-BE49-F238E27FC236}">
                  <a16:creationId xmlns:a16="http://schemas.microsoft.com/office/drawing/2014/main" id="{19387A7C-B476-C6AB-CD23-E34569908EAD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1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834">
              <a:extLst>
                <a:ext uri="{FF2B5EF4-FFF2-40B4-BE49-F238E27FC236}">
                  <a16:creationId xmlns:a16="http://schemas.microsoft.com/office/drawing/2014/main" id="{DCECF5E6-F458-3DB8-196E-00D835075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" y="88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①ネット情報の信ぴょう性</a:t>
              </a:r>
              <a:endParaRPr lang="en-US" altLang="ja-JP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07B39517-7E92-0091-6196-A9ABF402707C}"/>
              </a:ext>
            </a:extLst>
          </p:cNvPr>
          <p:cNvSpPr/>
          <p:nvPr/>
        </p:nvSpPr>
        <p:spPr>
          <a:xfrm>
            <a:off x="2452603" y="3166645"/>
            <a:ext cx="4439066" cy="1464118"/>
          </a:xfrm>
          <a:prstGeom prst="wedgeRoundRectCallout">
            <a:avLst>
              <a:gd name="adj1" fmla="val 54234"/>
              <a:gd name="adj2" fmla="val 23192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842">
            <a:extLst>
              <a:ext uri="{FF2B5EF4-FFF2-40B4-BE49-F238E27FC236}">
                <a16:creationId xmlns:a16="http://schemas.microsoft.com/office/drawing/2014/main" id="{F1A94D25-E670-35C3-4340-DD36B4229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480" y="3538332"/>
            <a:ext cx="3906114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来週はマンゴーの育て方について調べたことを発表してもらいます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03B911-9F6E-2426-925D-1C026FE38DF1}"/>
              </a:ext>
            </a:extLst>
          </p:cNvPr>
          <p:cNvSpPr txBox="1"/>
          <p:nvPr/>
        </p:nvSpPr>
        <p:spPr>
          <a:xfrm>
            <a:off x="2895679" y="3319494"/>
            <a:ext cx="4367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らいしゅう　　　　　　　　　　　　　　　　  そだ　　 　かた　　　　　　　　　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BF99441-00D1-8ED6-2FED-AC81125B5D8C}"/>
              </a:ext>
            </a:extLst>
          </p:cNvPr>
          <p:cNvSpPr txBox="1"/>
          <p:nvPr/>
        </p:nvSpPr>
        <p:spPr>
          <a:xfrm>
            <a:off x="2889029" y="3828632"/>
            <a:ext cx="4305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しら　　　　　　　　　　　　　 はっぴょう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644723" y="4493415"/>
            <a:ext cx="944619" cy="1517973"/>
            <a:chOff x="819069" y="4226243"/>
            <a:chExt cx="1050073" cy="18286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pic>
        <p:nvPicPr>
          <p:cNvPr id="33" name="角丸四角形吹き出し 7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404827" y="4688995"/>
            <a:ext cx="4779477" cy="109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le 842"/>
          <p:cNvSpPr>
            <a:spLocks noChangeArrowheads="1"/>
          </p:cNvSpPr>
          <p:nvPr/>
        </p:nvSpPr>
        <p:spPr bwMode="auto">
          <a:xfrm>
            <a:off x="1935832" y="4888787"/>
            <a:ext cx="3985307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早速、インターネットで調べてみよう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FBE8713-0B2C-A9FC-107D-FA59A7BA0A8C}"/>
              </a:ext>
            </a:extLst>
          </p:cNvPr>
          <p:cNvSpPr txBox="1"/>
          <p:nvPr/>
        </p:nvSpPr>
        <p:spPr>
          <a:xfrm>
            <a:off x="1989895" y="4924833"/>
            <a:ext cx="4129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さっそく　　　　　　　　　　　　　 　　　　　　　　　　しら　　　　　　　　　　　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06A5979-0473-AEFB-63EC-F9A4F3CABC46}"/>
              </a:ext>
            </a:extLst>
          </p:cNvPr>
          <p:cNvSpPr txBox="1"/>
          <p:nvPr/>
        </p:nvSpPr>
        <p:spPr>
          <a:xfrm>
            <a:off x="1647188" y="47465"/>
            <a:ext cx="73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じょう     ほう　　　　　      　しん　　　　       　　　　　　　　せい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AAA8E8C-4D20-69F0-F36E-21ECF8777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21" name="フッター プレースホルダー 2">
            <a:extLst>
              <a:ext uri="{FF2B5EF4-FFF2-40B4-BE49-F238E27FC236}">
                <a16:creationId xmlns:a16="http://schemas.microsoft.com/office/drawing/2014/main" id="{EF69160F-C3FE-CFCE-6410-1C2399F2E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10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C:\Users\crestec\Desktop\平井作業フォルダ\CEC_2018年度用(捨てないで！)\ペープサート教材\ペープサート教材_イラスト集_HTML版\Links\2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46" y="1556791"/>
            <a:ext cx="9131253" cy="466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直角三角形 14">
            <a:extLst>
              <a:ext uri="{FF2B5EF4-FFF2-40B4-BE49-F238E27FC236}">
                <a16:creationId xmlns:a16="http://schemas.microsoft.com/office/drawing/2014/main" id="{3534F4CF-937C-D4E2-607E-4E6CBBB7E870}"/>
              </a:ext>
            </a:extLst>
          </p:cNvPr>
          <p:cNvSpPr/>
          <p:nvPr/>
        </p:nvSpPr>
        <p:spPr>
          <a:xfrm>
            <a:off x="8954" y="838200"/>
            <a:ext cx="4995094" cy="5549900"/>
          </a:xfrm>
          <a:prstGeom prst="rt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53869"/>
            <a:chOff x="-19" y="-19"/>
            <a:chExt cx="5821" cy="100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1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8" y="88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②ネット情報の信ぴょう性</a:t>
              </a:r>
              <a:endParaRPr lang="en-US" altLang="ja-JP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endParaRPr>
            </a:p>
          </p:txBody>
        </p:sp>
      </p:grpSp>
      <p:pic>
        <p:nvPicPr>
          <p:cNvPr id="20" name="角丸四角形吹き出し 7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782481" y="1746770"/>
            <a:ext cx="6387545" cy="168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842"/>
          <p:cNvSpPr>
            <a:spLocks noChangeArrowheads="1"/>
          </p:cNvSpPr>
          <p:nvPr/>
        </p:nvSpPr>
        <p:spPr bwMode="auto">
          <a:xfrm>
            <a:off x="2411760" y="1994809"/>
            <a:ext cx="5884017" cy="883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マンゴーの育て方がまとめられているサイトがある。なんか詳しそうだから、このまま使っちゃお！</a:t>
            </a:r>
          </a:p>
        </p:txBody>
      </p:sp>
      <p:pic>
        <p:nvPicPr>
          <p:cNvPr id="29" name="角丸四角形吹き出し 7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627733" y="4652290"/>
            <a:ext cx="4096395" cy="139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842"/>
          <p:cNvSpPr>
            <a:spLocks noChangeArrowheads="1"/>
          </p:cNvSpPr>
          <p:nvPr/>
        </p:nvSpPr>
        <p:spPr bwMode="auto">
          <a:xfrm>
            <a:off x="2276429" y="4944998"/>
            <a:ext cx="341652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インターネットに詳しく書いてあるし、大丈夫！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476672" y="947560"/>
            <a:ext cx="76489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家でインターネットを使って調べていると</a:t>
            </a:r>
            <a:endParaRPr lang="en-US" altLang="ja-JP" sz="2800" b="1" u="sng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B9258A-CBAB-01B0-352A-D3E0DF38A7C1}"/>
              </a:ext>
            </a:extLst>
          </p:cNvPr>
          <p:cNvSpPr txBox="1"/>
          <p:nvPr/>
        </p:nvSpPr>
        <p:spPr>
          <a:xfrm>
            <a:off x="3579775" y="1900042"/>
            <a:ext cx="54989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そだ　　　かた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A20C8D-2B72-EBEE-E8ED-758EC8D96A44}"/>
              </a:ext>
            </a:extLst>
          </p:cNvPr>
          <p:cNvSpPr txBox="1"/>
          <p:nvPr/>
        </p:nvSpPr>
        <p:spPr>
          <a:xfrm>
            <a:off x="3166034" y="2406749"/>
            <a:ext cx="58509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くわ                                                             つか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D8FC00-4FD4-72CB-AF38-373455508931}"/>
              </a:ext>
            </a:extLst>
          </p:cNvPr>
          <p:cNvSpPr txBox="1"/>
          <p:nvPr/>
        </p:nvSpPr>
        <p:spPr>
          <a:xfrm>
            <a:off x="3984693" y="4754960"/>
            <a:ext cx="26343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 くわ　　　　  か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1CCB67-7AAC-8C7D-4E2E-D2081B2837E8}"/>
              </a:ext>
            </a:extLst>
          </p:cNvPr>
          <p:cNvSpPr txBox="1"/>
          <p:nvPr/>
        </p:nvSpPr>
        <p:spPr>
          <a:xfrm>
            <a:off x="3171984" y="5255813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だいじょうぶ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0F0DD93-29CC-33C2-E39A-AD68EB8E1DC7}"/>
              </a:ext>
            </a:extLst>
          </p:cNvPr>
          <p:cNvSpPr txBox="1"/>
          <p:nvPr/>
        </p:nvSpPr>
        <p:spPr>
          <a:xfrm>
            <a:off x="1500543" y="829400"/>
            <a:ext cx="7625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いえ　　　　　　　　　　　　　　　　　　　　　　　　　　　 つか　 　　　　　しら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7FD10EA3-CCC7-0035-B846-07B3D7EF658D}"/>
              </a:ext>
            </a:extLst>
          </p:cNvPr>
          <p:cNvSpPr/>
          <p:nvPr/>
        </p:nvSpPr>
        <p:spPr>
          <a:xfrm>
            <a:off x="2427328" y="3352008"/>
            <a:ext cx="4375764" cy="1195081"/>
          </a:xfrm>
          <a:prstGeom prst="wedgeRoundRectCallout">
            <a:avLst>
              <a:gd name="adj1" fmla="val 55200"/>
              <a:gd name="adj2" fmla="val 30693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842"/>
          <p:cNvSpPr>
            <a:spLocks noChangeArrowheads="1"/>
          </p:cNvSpPr>
          <p:nvPr/>
        </p:nvSpPr>
        <p:spPr bwMode="auto">
          <a:xfrm>
            <a:off x="2555776" y="3652340"/>
            <a:ext cx="4068351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お隣のおじいちゃんが、マンゴーを育てているから、聞いてみたら？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5C62F2-FEC4-2B75-1CBA-6CE31F05BAD5}"/>
              </a:ext>
            </a:extLst>
          </p:cNvPr>
          <p:cNvSpPr txBox="1"/>
          <p:nvPr/>
        </p:nvSpPr>
        <p:spPr>
          <a:xfrm>
            <a:off x="2751131" y="3442883"/>
            <a:ext cx="4047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となり　　　　　　　　　　　　　　　　　　　　　　　　　　　　　　　　　　　　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95685E-B115-7AC6-59FC-16908E13CF4E}"/>
              </a:ext>
            </a:extLst>
          </p:cNvPr>
          <p:cNvSpPr txBox="1"/>
          <p:nvPr/>
        </p:nvSpPr>
        <p:spPr>
          <a:xfrm>
            <a:off x="2565610" y="3942200"/>
            <a:ext cx="4058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+mj-ea"/>
                <a:ea typeface="+mj-ea"/>
              </a:rPr>
              <a:t>そだ　　　　　　　　　　　　　　　　　　　 き　</a:t>
            </a:r>
            <a:endParaRPr kumimoji="1" lang="en-US" altLang="ja-JP" sz="1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645860BC-4C55-8CC4-8821-B03593226254}"/>
              </a:ext>
            </a:extLst>
          </p:cNvPr>
          <p:cNvGrpSpPr/>
          <p:nvPr/>
        </p:nvGrpSpPr>
        <p:grpSpPr>
          <a:xfrm>
            <a:off x="645870" y="3933056"/>
            <a:ext cx="1160643" cy="1827359"/>
            <a:chOff x="603045" y="4337945"/>
            <a:chExt cx="1160643" cy="18273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0668" y="5257567"/>
              <a:ext cx="1005397" cy="907737"/>
            </a:xfrm>
            <a:prstGeom prst="rect">
              <a:avLst/>
            </a:prstGeom>
          </p:spPr>
        </p:pic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045" y="4337945"/>
              <a:ext cx="1160643" cy="1035271"/>
            </a:xfrm>
            <a:prstGeom prst="rect">
              <a:avLst/>
            </a:prstGeom>
          </p:spPr>
        </p:pic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ED3CDB6-1EA3-A1BA-A15B-A914512B3D30}"/>
              </a:ext>
            </a:extLst>
          </p:cNvPr>
          <p:cNvGrpSpPr/>
          <p:nvPr/>
        </p:nvGrpSpPr>
        <p:grpSpPr>
          <a:xfrm>
            <a:off x="896350" y="1734498"/>
            <a:ext cx="1160643" cy="1827359"/>
            <a:chOff x="603045" y="4337945"/>
            <a:chExt cx="1160643" cy="18273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FBF3380D-09AC-27D2-28CF-746598A6B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0668" y="5257567"/>
              <a:ext cx="1005397" cy="907737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FA6FAA79-A098-D597-F75F-06FDEB7B8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045" y="4337945"/>
              <a:ext cx="1160643" cy="103527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 flipH="1">
            <a:off x="6583397" y="3058283"/>
            <a:ext cx="1335306" cy="1961953"/>
            <a:chOff x="5605895" y="3638114"/>
            <a:chExt cx="1281633" cy="22011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3" name="Picture 7" descr="C:\Users\crestec\Desktop\平井作業フォルダ\CEC_2018年度用(捨てないで！)\ペープサート教材\ペープサート教材_イラスト集_HTML版\Links\200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5895" y="4561291"/>
              <a:ext cx="1281633" cy="1277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9" descr="C:\Users\crestec\Desktop\平井作業フォルダ\CEC_2018年度用(捨てないで！)\ペープサート教材\ペープサート教材_イラスト集_HTML版\Links\197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2541" y="3638114"/>
              <a:ext cx="1068640" cy="1193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35D48D4-E077-A807-C8B4-B1F5B6F1B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6" name="フッター プレースホルダー 2">
            <a:extLst>
              <a:ext uri="{FF2B5EF4-FFF2-40B4-BE49-F238E27FC236}">
                <a16:creationId xmlns:a16="http://schemas.microsoft.com/office/drawing/2014/main" id="{5BC103C5-BD4B-CABC-CBB9-93D5A4250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A1533A0-4815-A148-BF39-7BDA94202C02}"/>
              </a:ext>
            </a:extLst>
          </p:cNvPr>
          <p:cNvSpPr txBox="1"/>
          <p:nvPr/>
        </p:nvSpPr>
        <p:spPr>
          <a:xfrm>
            <a:off x="1647188" y="47465"/>
            <a:ext cx="73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じょう     ほう　　　　　      　しん　　　　       　　　　　　　　せい</a:t>
            </a:r>
          </a:p>
        </p:txBody>
      </p:sp>
    </p:spTree>
    <p:extLst>
      <p:ext uri="{BB962C8B-B14F-4D97-AF65-F5344CB8AC3E}">
        <p14:creationId xmlns:p14="http://schemas.microsoft.com/office/powerpoint/2010/main" val="48806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" descr="C:\Users\crestec\Desktop\平井作業フォルダ\CEC_2018年度用(捨てないで！)\ペープサート教材\ペープサート教材_イラスト集_HTML版\Links\2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49" y="1658073"/>
            <a:ext cx="9143322" cy="46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直角三角形 22">
            <a:extLst>
              <a:ext uri="{FF2B5EF4-FFF2-40B4-BE49-F238E27FC236}">
                <a16:creationId xmlns:a16="http://schemas.microsoft.com/office/drawing/2014/main" id="{E918A5AD-76FF-FB56-2FE4-D83C0A126624}"/>
              </a:ext>
            </a:extLst>
          </p:cNvPr>
          <p:cNvSpPr/>
          <p:nvPr/>
        </p:nvSpPr>
        <p:spPr>
          <a:xfrm>
            <a:off x="8954" y="838200"/>
            <a:ext cx="4995094" cy="5549900"/>
          </a:xfrm>
          <a:prstGeom prst="rt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1440160" y="961564"/>
            <a:ext cx="64517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b="1" u="sng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Arial"/>
              </a:rPr>
              <a:t>インターネットで調べたことを発表したら</a:t>
            </a:r>
            <a:r>
              <a:rPr lang="en-US" altLang="ja-JP" sz="2800" b="1" u="sng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Arial"/>
              </a:rPr>
              <a:t>…</a:t>
            </a:r>
            <a:endParaRPr kumimoji="0" lang="en-US" altLang="ja-JP" sz="2800" b="1" i="0" u="sng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+mj-ea"/>
              <a:ea typeface="+mj-ea"/>
              <a:cs typeface="Arial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BED1A95-3800-DFCF-F5A6-6B48FA5824DB}"/>
              </a:ext>
            </a:extLst>
          </p:cNvPr>
          <p:cNvGrpSpPr/>
          <p:nvPr/>
        </p:nvGrpSpPr>
        <p:grpSpPr>
          <a:xfrm>
            <a:off x="834777" y="2039357"/>
            <a:ext cx="1160643" cy="1693818"/>
            <a:chOff x="798265" y="2039357"/>
            <a:chExt cx="1160643" cy="1693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38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999" y="2998968"/>
              <a:ext cx="825131" cy="7342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8265" y="2039357"/>
              <a:ext cx="1160643" cy="1035271"/>
            </a:xfrm>
            <a:prstGeom prst="rect">
              <a:avLst/>
            </a:prstGeom>
          </p:spPr>
        </p:pic>
      </p:grpSp>
      <p:pic>
        <p:nvPicPr>
          <p:cNvPr id="40" name="角丸四角形吹き出し 7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800200" y="1732399"/>
            <a:ext cx="5040560" cy="182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ectangle 842"/>
          <p:cNvSpPr>
            <a:spLocks noChangeArrowheads="1"/>
          </p:cNvSpPr>
          <p:nvPr/>
        </p:nvSpPr>
        <p:spPr bwMode="auto">
          <a:xfrm>
            <a:off x="2702232" y="2161425"/>
            <a:ext cx="4138528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種まきの時期は４月上旬、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 eaLnBrk="1" hangingPunct="1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種まきの間隔は３センチです。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96CD1F9F-501D-C242-B024-9288333D1BB2}"/>
              </a:ext>
            </a:extLst>
          </p:cNvPr>
          <p:cNvSpPr/>
          <p:nvPr/>
        </p:nvSpPr>
        <p:spPr>
          <a:xfrm>
            <a:off x="1834215" y="3796360"/>
            <a:ext cx="2723920" cy="2088232"/>
          </a:xfrm>
          <a:prstGeom prst="wedgeRoundRectCallout">
            <a:avLst>
              <a:gd name="adj1" fmla="val -56848"/>
              <a:gd name="adj2" fmla="val 26831"/>
              <a:gd name="adj3" fmla="val 1666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4" name="Rectangle 842">
            <a:extLst>
              <a:ext uri="{FF2B5EF4-FFF2-40B4-BE49-F238E27FC236}">
                <a16:creationId xmlns:a16="http://schemas.microsoft.com/office/drawing/2014/main" id="{F7723385-D21C-DAC8-BB5C-3A0D517B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650" y="4428829"/>
            <a:ext cx="233560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あれ？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 eaLnBrk="1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ぼくの調べた本だともうちょっと間隔がせまかったけど。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17A486BD-DFA8-D2A0-3B1B-CC663D6BAD67}"/>
              </a:ext>
            </a:extLst>
          </p:cNvPr>
          <p:cNvSpPr/>
          <p:nvPr/>
        </p:nvSpPr>
        <p:spPr>
          <a:xfrm>
            <a:off x="5635308" y="3429000"/>
            <a:ext cx="2723920" cy="2088232"/>
          </a:xfrm>
          <a:prstGeom prst="wedgeRoundRectCallout">
            <a:avLst>
              <a:gd name="adj1" fmla="val -56848"/>
              <a:gd name="adj2" fmla="val 26831"/>
              <a:gd name="adj3" fmla="val 16667"/>
            </a:avLst>
          </a:prstGeom>
          <a:solidFill>
            <a:schemeClr val="accent4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7" name="Rectangle 842">
            <a:extLst>
              <a:ext uri="{FF2B5EF4-FFF2-40B4-BE49-F238E27FC236}">
                <a16:creationId xmlns:a16="http://schemas.microsoft.com/office/drawing/2014/main" id="{01904F43-C0B6-732E-A785-DA3040957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9463" y="4127712"/>
            <a:ext cx="2335609" cy="64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近くの農家の方に聞いたんだけど、この地域の種まきは、５月上旬だそうです。</a:t>
            </a:r>
            <a:endParaRPr lang="en-US" altLang="ja-JP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C382D3-A1F0-EFF0-9514-5CF30EFDD2D9}"/>
              </a:ext>
            </a:extLst>
          </p:cNvPr>
          <p:cNvSpPr txBox="1"/>
          <p:nvPr/>
        </p:nvSpPr>
        <p:spPr>
          <a:xfrm>
            <a:off x="3868893" y="835255"/>
            <a:ext cx="5220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しら　　　　　　　　　　　　　　　 　はっぴょう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52A5BD-12ED-C63A-C4C3-E7CDC626910A}"/>
              </a:ext>
            </a:extLst>
          </p:cNvPr>
          <p:cNvSpPr txBox="1"/>
          <p:nvPr/>
        </p:nvSpPr>
        <p:spPr>
          <a:xfrm>
            <a:off x="2702232" y="1958643"/>
            <a:ext cx="6465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たね　　　　　　　　　 じ    き　　 　　　がつ じょうじゅん　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17F7BF-6A02-0598-D53A-36BAA22E6BE3}"/>
              </a:ext>
            </a:extLst>
          </p:cNvPr>
          <p:cNvSpPr txBox="1"/>
          <p:nvPr/>
        </p:nvSpPr>
        <p:spPr>
          <a:xfrm>
            <a:off x="2712662" y="2540117"/>
            <a:ext cx="6467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たね　　　　　　　 　かんかく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2DB803-C58C-B095-24E5-9B98703DD269}"/>
              </a:ext>
            </a:extLst>
          </p:cNvPr>
          <p:cNvSpPr txBox="1"/>
          <p:nvPr/>
        </p:nvSpPr>
        <p:spPr>
          <a:xfrm>
            <a:off x="2749174" y="4242774"/>
            <a:ext cx="2055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 しら　　　　　 　ほん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D26D79-41BA-3631-496E-F0F078187684}"/>
              </a:ext>
            </a:extLst>
          </p:cNvPr>
          <p:cNvSpPr txBox="1"/>
          <p:nvPr/>
        </p:nvSpPr>
        <p:spPr>
          <a:xfrm>
            <a:off x="3288813" y="4688686"/>
            <a:ext cx="1479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かん かく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E8F350-7AF6-220A-5294-7D0651365C48}"/>
              </a:ext>
            </a:extLst>
          </p:cNvPr>
          <p:cNvSpPr txBox="1"/>
          <p:nvPr/>
        </p:nvSpPr>
        <p:spPr>
          <a:xfrm>
            <a:off x="5856917" y="3498576"/>
            <a:ext cx="3103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ちか　　　　　のう  か　　　　かた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7B4BAA-EBA7-9294-AEBD-CF5E75FAA9FF}"/>
              </a:ext>
            </a:extLst>
          </p:cNvPr>
          <p:cNvSpPr txBox="1"/>
          <p:nvPr/>
        </p:nvSpPr>
        <p:spPr>
          <a:xfrm>
            <a:off x="5934509" y="3961134"/>
            <a:ext cx="3656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き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12E2D32-445A-308B-C029-7C17ACE8EF53}"/>
              </a:ext>
            </a:extLst>
          </p:cNvPr>
          <p:cNvSpPr txBox="1"/>
          <p:nvPr/>
        </p:nvSpPr>
        <p:spPr>
          <a:xfrm>
            <a:off x="6151417" y="4404483"/>
            <a:ext cx="27768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ち   いき　　  たね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8E182D2-1847-78DF-1A90-C762692F4052}"/>
              </a:ext>
            </a:extLst>
          </p:cNvPr>
          <p:cNvSpPr txBox="1"/>
          <p:nvPr/>
        </p:nvSpPr>
        <p:spPr>
          <a:xfrm>
            <a:off x="6008217" y="4836531"/>
            <a:ext cx="2942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がつ　じょうじゅん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" name="正方形/長方形 2">
            <a:extLst>
              <a:ext uri="{FF2B5EF4-FFF2-40B4-BE49-F238E27FC236}">
                <a16:creationId xmlns:a16="http://schemas.microsoft.com/office/drawing/2014/main" id="{CF783FDE-8E3E-7B2F-904D-4307AE3AAB02}"/>
              </a:ext>
            </a:extLst>
          </p:cNvPr>
          <p:cNvGrpSpPr>
            <a:grpSpLocks/>
          </p:cNvGrpSpPr>
          <p:nvPr/>
        </p:nvGrpSpPr>
        <p:grpSpPr bwMode="auto">
          <a:xfrm>
            <a:off x="-30163" y="-30163"/>
            <a:ext cx="9240838" cy="953869"/>
            <a:chOff x="-19" y="-19"/>
            <a:chExt cx="5821" cy="1004"/>
          </a:xfrm>
        </p:grpSpPr>
        <p:pic>
          <p:nvPicPr>
            <p:cNvPr id="17" name="正方形/長方形 2">
              <a:extLst>
                <a:ext uri="{FF2B5EF4-FFF2-40B4-BE49-F238E27FC236}">
                  <a16:creationId xmlns:a16="http://schemas.microsoft.com/office/drawing/2014/main" id="{54559B99-A773-795D-E538-10965B18C5F8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1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Rectangle 834">
              <a:extLst>
                <a:ext uri="{FF2B5EF4-FFF2-40B4-BE49-F238E27FC236}">
                  <a16:creationId xmlns:a16="http://schemas.microsoft.com/office/drawing/2014/main" id="{1DA11518-4F13-867A-099F-A6AAD817E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" y="88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③ネット情報の信ぴょう性</a:t>
              </a:r>
              <a:endParaRPr lang="en-US" altLang="ja-JP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01AD5FE-F5E8-D698-A3E2-F3904D57954A}"/>
              </a:ext>
            </a:extLst>
          </p:cNvPr>
          <p:cNvGrpSpPr/>
          <p:nvPr/>
        </p:nvGrpSpPr>
        <p:grpSpPr>
          <a:xfrm>
            <a:off x="4787555" y="4122773"/>
            <a:ext cx="965668" cy="1443552"/>
            <a:chOff x="4572000" y="4293096"/>
            <a:chExt cx="965668" cy="14435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31" name="Picture 30" descr="C:\Users\crestec\Desktop\平井作業フォルダ\CEC_2018年度用(捨てないで！)\ペープサート教材\ペープサート教材_イラスト集_HTML版\Links\185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3583" y="5004245"/>
              <a:ext cx="762502" cy="732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1" descr="C:\Users\crestec\Desktop\平井作業フォルダ\CEC_2018年度用(捨てないで！)\ペープサート教材\ペープサート教材_イラスト集_HTML版\Links\176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4293096"/>
              <a:ext cx="965668" cy="900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50A71B2-5A47-06A8-F504-4E1705511E77}"/>
              </a:ext>
            </a:extLst>
          </p:cNvPr>
          <p:cNvGrpSpPr/>
          <p:nvPr/>
        </p:nvGrpSpPr>
        <p:grpSpPr>
          <a:xfrm>
            <a:off x="857796" y="4213200"/>
            <a:ext cx="921524" cy="1636898"/>
            <a:chOff x="697184" y="4142434"/>
            <a:chExt cx="921524" cy="163689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4" name="Picture 31" descr="C:\Users\crestec\Desktop\平井作業フォルダ\CEC_2018年度用(捨てないで！)\ペープサート教材\ペープサート教材_イラスト集_HTML版\Links\153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84" y="4984725"/>
              <a:ext cx="921524" cy="794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12" descr="C:\Users\crestec\Desktop\平井作業フォルダ\CEC_2018年度用(捨てないで！)\ペープサート教材\ペープサート教材_イラスト集_HTML版\Links\134.pn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84" y="4142434"/>
              <a:ext cx="874620" cy="8939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フッター プレースホルダー 2">
            <a:extLst>
              <a:ext uri="{FF2B5EF4-FFF2-40B4-BE49-F238E27FC236}">
                <a16:creationId xmlns:a16="http://schemas.microsoft.com/office/drawing/2014/main" id="{5FB97AF8-F575-2E61-63E0-5C6B2A944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25" name="フッター プレースホルダー 2">
            <a:extLst>
              <a:ext uri="{FF2B5EF4-FFF2-40B4-BE49-F238E27FC236}">
                <a16:creationId xmlns:a16="http://schemas.microsoft.com/office/drawing/2014/main" id="{B964DF6F-CB13-8A52-3606-B63B17968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0A4C5F-8782-E015-5F0E-E0E2859F0292}"/>
              </a:ext>
            </a:extLst>
          </p:cNvPr>
          <p:cNvSpPr txBox="1"/>
          <p:nvPr/>
        </p:nvSpPr>
        <p:spPr>
          <a:xfrm>
            <a:off x="1647188" y="47465"/>
            <a:ext cx="73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じょう     ほう　　　　　      　しん　　　　       　　　　　　　　せい</a:t>
            </a:r>
          </a:p>
        </p:txBody>
      </p:sp>
    </p:spTree>
    <p:extLst>
      <p:ext uri="{BB962C8B-B14F-4D97-AF65-F5344CB8AC3E}">
        <p14:creationId xmlns:p14="http://schemas.microsoft.com/office/powerpoint/2010/main" val="309663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>
            <a:extLst>
              <a:ext uri="{FF2B5EF4-FFF2-40B4-BE49-F238E27FC236}">
                <a16:creationId xmlns:a16="http://schemas.microsoft.com/office/drawing/2014/main" id="{FEA5918D-C6BA-677B-D8F3-76A09F581CFD}"/>
              </a:ext>
            </a:extLst>
          </p:cNvPr>
          <p:cNvSpPr/>
          <p:nvPr/>
        </p:nvSpPr>
        <p:spPr>
          <a:xfrm>
            <a:off x="8954" y="838200"/>
            <a:ext cx="4995094" cy="5549900"/>
          </a:xfrm>
          <a:prstGeom prst="rt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2477"/>
            <a:ext cx="9240838" cy="941197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④考えてみよう！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259632" y="1661584"/>
            <a:ext cx="6336704" cy="1512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buSzPct val="100000"/>
              <a:defRPr/>
            </a:pPr>
            <a:r>
              <a:rPr lang="ja-JP" altLang="en-US" sz="3400" b="1" u="sng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インターネットを使って調べる上で、便利な点、気を付ける点は？</a:t>
            </a:r>
            <a:endParaRPr lang="en-US" altLang="ja-JP" sz="3400" b="1" u="sng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+mj-ea"/>
                <a:ea typeface="+mj-ea"/>
              </a:rPr>
              <a:t>Ｑ．１</a:t>
            </a:r>
            <a:endParaRPr kumimoji="1" lang="en-US" altLang="ja-JP" sz="40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13128" y="3560013"/>
            <a:ext cx="1160643" cy="1872208"/>
            <a:chOff x="819069" y="4226243"/>
            <a:chExt cx="1050073" cy="18286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sp>
        <p:nvSpPr>
          <p:cNvPr id="12" name="円形吹き出し 11"/>
          <p:cNvSpPr/>
          <p:nvPr/>
        </p:nvSpPr>
        <p:spPr>
          <a:xfrm>
            <a:off x="3851920" y="3470330"/>
            <a:ext cx="3100070" cy="1807573"/>
          </a:xfrm>
          <a:prstGeom prst="wedgeEllipseCallout">
            <a:avLst>
              <a:gd name="adj1" fmla="val -64074"/>
              <a:gd name="adj2" fmla="val 37566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48293" y="3722092"/>
            <a:ext cx="2655956" cy="127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+mj-ea"/>
                <a:ea typeface="+mj-ea"/>
              </a:rPr>
              <a:t>インターネットで調べるとすぐにわかるからとっても便利！でも</a:t>
            </a:r>
            <a:r>
              <a:rPr kumimoji="1" lang="en-US" altLang="ja-JP" b="1" dirty="0">
                <a:latin typeface="+mj-ea"/>
                <a:ea typeface="+mj-ea"/>
              </a:rPr>
              <a:t>…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A5CBC4-4988-4E90-0B45-6F6F477CB4EC}"/>
              </a:ext>
            </a:extLst>
          </p:cNvPr>
          <p:cNvSpPr txBox="1"/>
          <p:nvPr/>
        </p:nvSpPr>
        <p:spPr>
          <a:xfrm>
            <a:off x="4183789" y="1662797"/>
            <a:ext cx="3196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つか　　　　　　 　　しら　　　　　　　　　　うえ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ADBB9B-26BD-DC24-C563-4658C005A597}"/>
              </a:ext>
            </a:extLst>
          </p:cNvPr>
          <p:cNvSpPr txBox="1"/>
          <p:nvPr/>
        </p:nvSpPr>
        <p:spPr>
          <a:xfrm>
            <a:off x="1331641" y="2441285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べん     り　　　  　　てん　　　　　き　　　　　　　つ　　　　　　　 　　てん</a:t>
            </a:r>
            <a:endParaRPr kumimoji="1" lang="en-US" altLang="ja-JP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1708FC-5C78-71B7-A2D8-188C399B2A72}"/>
              </a:ext>
            </a:extLst>
          </p:cNvPr>
          <p:cNvSpPr txBox="1"/>
          <p:nvPr/>
        </p:nvSpPr>
        <p:spPr>
          <a:xfrm>
            <a:off x="4170569" y="4501038"/>
            <a:ext cx="617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j-ea"/>
                <a:ea typeface="+mj-ea"/>
              </a:rPr>
              <a:t>べん り</a:t>
            </a:r>
            <a:endParaRPr kumimoji="1" lang="en-US" altLang="ja-JP" sz="1000" b="1" dirty="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FB40ED-8296-8A81-A62A-D2958759F726}"/>
              </a:ext>
            </a:extLst>
          </p:cNvPr>
          <p:cNvSpPr txBox="1"/>
          <p:nvPr/>
        </p:nvSpPr>
        <p:spPr>
          <a:xfrm>
            <a:off x="518590" y="-24593"/>
            <a:ext cx="8640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かんが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77F11-EA48-51FF-3CF7-096255DD849D}"/>
              </a:ext>
            </a:extLst>
          </p:cNvPr>
          <p:cNvSpPr txBox="1"/>
          <p:nvPr/>
        </p:nvSpPr>
        <p:spPr>
          <a:xfrm>
            <a:off x="5688959" y="3675475"/>
            <a:ext cx="395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j-ea"/>
                <a:ea typeface="+mj-ea"/>
              </a:rPr>
              <a:t>しら</a:t>
            </a:r>
            <a:endParaRPr kumimoji="1" lang="en-US" altLang="ja-JP" sz="1000" b="1" dirty="0">
              <a:latin typeface="+mj-ea"/>
              <a:ea typeface="+mj-ea"/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83982F34-4907-6E07-7EAD-9A436534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4" name="フッター プレースホルダー 2">
            <a:extLst>
              <a:ext uri="{FF2B5EF4-FFF2-40B4-BE49-F238E27FC236}">
                <a16:creationId xmlns:a16="http://schemas.microsoft.com/office/drawing/2014/main" id="{7F91D7F9-F1E7-7894-DD20-022A0875B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265577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角三角形 12">
            <a:extLst>
              <a:ext uri="{FF2B5EF4-FFF2-40B4-BE49-F238E27FC236}">
                <a16:creationId xmlns:a16="http://schemas.microsoft.com/office/drawing/2014/main" id="{27CEF567-4E2A-2921-1DC1-6E6C94710E99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 dpi="0" rotWithShape="1">
            <a:blip r:embed="rId2">
              <a:alphaModFix amt="6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⑤インターネットが便利なところ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962980" y="1196752"/>
            <a:ext cx="7254552" cy="436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＜便利な点＞</a:t>
            </a: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１．検索サイトで、自分の知りたい情報に関するキーワードを入力</a:t>
            </a:r>
            <a:endParaRPr lang="en-US" altLang="ja-JP" sz="20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　　すれば、すぐに調べられる。</a:t>
            </a: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２．短時間で、たくさんの情報を収集することができる。</a:t>
            </a:r>
            <a:endParaRPr lang="en-US" altLang="ja-JP" sz="20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ja-JP" alt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＜気を付ける点＞</a:t>
            </a: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　</a:t>
            </a: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インターネットからの情報はすべて正しいわけでなく、不確実なものも含まれている。</a:t>
            </a: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　　　　　　　　　　　　　　　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AA923F-8BEF-237A-F88E-1FE7E9B09729}"/>
              </a:ext>
            </a:extLst>
          </p:cNvPr>
          <p:cNvSpPr txBox="1"/>
          <p:nvPr/>
        </p:nvSpPr>
        <p:spPr>
          <a:xfrm>
            <a:off x="1417070" y="1041879"/>
            <a:ext cx="7812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  <a:ea typeface="+mn-ea"/>
              </a:rPr>
              <a:t>べんり　   　　　てん</a:t>
            </a:r>
            <a:endParaRPr kumimoji="1" lang="en-US" altLang="ja-JP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B8D5A3D-1CDE-F65E-1752-60A44DA68E24}"/>
              </a:ext>
            </a:extLst>
          </p:cNvPr>
          <p:cNvSpPr txBox="1"/>
          <p:nvPr/>
        </p:nvSpPr>
        <p:spPr>
          <a:xfrm>
            <a:off x="3635896" y="-17929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</a:rPr>
              <a:t> べん        り</a:t>
            </a:r>
            <a:endParaRPr kumimoji="1" lang="en-US" altLang="ja-JP" sz="1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BDDAFF-66EB-E45F-C045-A31E5931059F}"/>
              </a:ext>
            </a:extLst>
          </p:cNvPr>
          <p:cNvSpPr txBox="1"/>
          <p:nvPr/>
        </p:nvSpPr>
        <p:spPr>
          <a:xfrm>
            <a:off x="1331640" y="1529810"/>
            <a:ext cx="6849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けんさく　　　　　　　　　　　  　　じ  ぶん　　 　 し　　　　　　　　　じょうほう　　　かん                                            にゅうりょく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B28C0D-726D-5C56-1400-48857569C305}"/>
              </a:ext>
            </a:extLst>
          </p:cNvPr>
          <p:cNvSpPr txBox="1"/>
          <p:nvPr/>
        </p:nvSpPr>
        <p:spPr>
          <a:xfrm>
            <a:off x="2954894" y="1985978"/>
            <a:ext cx="4260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しら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A03D4C-3774-F7A0-2231-4DD91A34E2E2}"/>
              </a:ext>
            </a:extLst>
          </p:cNvPr>
          <p:cNvSpPr txBox="1"/>
          <p:nvPr/>
        </p:nvSpPr>
        <p:spPr>
          <a:xfrm>
            <a:off x="1330568" y="2425427"/>
            <a:ext cx="3889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たん  じ  かん　　　　　　　　　　　　　　　　　　じょうほう　　しゅうしゅう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4C47CF-C2F3-A37D-8544-D1F1326A6DEB}"/>
              </a:ext>
            </a:extLst>
          </p:cNvPr>
          <p:cNvSpPr txBox="1"/>
          <p:nvPr/>
        </p:nvSpPr>
        <p:spPr>
          <a:xfrm>
            <a:off x="1404820" y="3278403"/>
            <a:ext cx="7740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  <a:ea typeface="+mn-ea"/>
              </a:rPr>
              <a:t>き　　　　　つ　　　　　　　　てん</a:t>
            </a:r>
            <a:endParaRPr kumimoji="1" lang="en-US" altLang="ja-JP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2F8160-78FF-C25A-101F-7535B379A6C2}"/>
              </a:ext>
            </a:extLst>
          </p:cNvPr>
          <p:cNvSpPr txBox="1"/>
          <p:nvPr/>
        </p:nvSpPr>
        <p:spPr>
          <a:xfrm>
            <a:off x="3253727" y="3775133"/>
            <a:ext cx="4558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 じょうほう　　　　　　　 　　　 　 ただ　　　　　　 　　　　　　　 　　　　　　　ふ  かく  じつ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57C243-F688-3F13-B641-26F6EEA8A53A}"/>
              </a:ext>
            </a:extLst>
          </p:cNvPr>
          <p:cNvSpPr txBox="1"/>
          <p:nvPr/>
        </p:nvSpPr>
        <p:spPr>
          <a:xfrm>
            <a:off x="1453074" y="4146594"/>
            <a:ext cx="4546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ふく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10" name="フッター プレースホルダー 2">
            <a:extLst>
              <a:ext uri="{FF2B5EF4-FFF2-40B4-BE49-F238E27FC236}">
                <a16:creationId xmlns:a16="http://schemas.microsoft.com/office/drawing/2014/main" id="{8CC64899-CFDB-4701-53F2-0AC4FC39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1" name="フッター プレースホルダー 2">
            <a:extLst>
              <a:ext uri="{FF2B5EF4-FFF2-40B4-BE49-F238E27FC236}">
                <a16:creationId xmlns:a16="http://schemas.microsoft.com/office/drawing/2014/main" id="{6D4C24B7-0DAC-DA09-61AE-E3C3276B2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239713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>
            <a:extLst>
              <a:ext uri="{FF2B5EF4-FFF2-40B4-BE49-F238E27FC236}">
                <a16:creationId xmlns:a16="http://schemas.microsoft.com/office/drawing/2014/main" id="{BE9A59FD-761B-A61F-A2FD-084FBF058575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 dpi="0" rotWithShape="1">
            <a:blip r:embed="rId2">
              <a:alphaModFix amt="6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ea"/>
                  <a:ea typeface="+mj-ea"/>
                </a:rPr>
                <a:t>⑥考えてみよう！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259632" y="1686004"/>
            <a:ext cx="6912768" cy="2211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ts val="5800"/>
              </a:lnSpc>
              <a:buSzPct val="100000"/>
              <a:defRPr/>
            </a:pPr>
            <a:r>
              <a:rPr lang="ja-JP" altLang="en-US" sz="3400" b="1" u="sng" spc="-7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ＭＳ Ｐゴシック" panose="020B0600070205080204" pitchFamily="50" charset="-128"/>
              </a:rPr>
              <a:t>インターネットを使って調べるときに、</a:t>
            </a:r>
            <a:r>
              <a:rPr lang="ja-JP" altLang="en-US" sz="3400" b="1" u="sng" spc="10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ＭＳ Ｐゴシック" panose="020B0600070205080204" pitchFamily="50" charset="-128"/>
              </a:rPr>
              <a:t>どんなことに気をつけたらよいですか？</a:t>
            </a:r>
            <a:endParaRPr lang="en-US" altLang="ja-JP" sz="3200" b="1" spc="100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ＭＳ Ｐゴシック" panose="020B0600070205080204" pitchFamily="50" charset="-128"/>
              </a:rPr>
              <a:t>Ｑ．２</a:t>
            </a:r>
            <a:endParaRPr kumimoji="1" lang="en-US" altLang="ja-JP" sz="4000" dirty="0">
              <a:solidFill>
                <a:srgbClr val="00206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5788202" y="3423392"/>
            <a:ext cx="2016224" cy="1152128"/>
          </a:xfrm>
          <a:prstGeom prst="wedgeEllipseCallout">
            <a:avLst>
              <a:gd name="adj1" fmla="val -27670"/>
              <a:gd name="adj2" fmla="val 62296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22105" y="3695929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ちゃんと調べたのに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…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087DC4-8580-2235-B2E7-FA772AB70131}"/>
              </a:ext>
            </a:extLst>
          </p:cNvPr>
          <p:cNvSpPr txBox="1"/>
          <p:nvPr/>
        </p:nvSpPr>
        <p:spPr>
          <a:xfrm>
            <a:off x="542726" y="-30163"/>
            <a:ext cx="86346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</a:rPr>
              <a:t>かんが</a:t>
            </a:r>
            <a:endParaRPr kumimoji="1" lang="en-US" altLang="ja-JP" sz="1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0E5483-D7DD-F3E9-B657-0FF733365D4B}"/>
              </a:ext>
            </a:extLst>
          </p:cNvPr>
          <p:cNvSpPr txBox="1"/>
          <p:nvPr/>
        </p:nvSpPr>
        <p:spPr>
          <a:xfrm>
            <a:off x="4139952" y="1702290"/>
            <a:ext cx="5003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つか　　　　　　　　しら</a:t>
            </a:r>
            <a:endParaRPr kumimoji="1"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93B5F9-BB53-8768-A428-E90BCA6AC5FA}"/>
              </a:ext>
            </a:extLst>
          </p:cNvPr>
          <p:cNvSpPr txBox="1"/>
          <p:nvPr/>
        </p:nvSpPr>
        <p:spPr>
          <a:xfrm>
            <a:off x="3779912" y="2432135"/>
            <a:ext cx="5364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き</a:t>
            </a:r>
            <a:endParaRPr kumimoji="1"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3796931-8E6D-3B0D-2507-24E063A6D083}"/>
              </a:ext>
            </a:extLst>
          </p:cNvPr>
          <p:cNvSpPr txBox="1"/>
          <p:nvPr/>
        </p:nvSpPr>
        <p:spPr>
          <a:xfrm>
            <a:off x="6937639" y="3572199"/>
            <a:ext cx="442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しら</a:t>
            </a:r>
            <a:endParaRPr kumimoji="1" lang="en-US" altLang="ja-JP" sz="1000" b="1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C2933C-27A1-12A9-7E0B-46677187020A}"/>
              </a:ext>
            </a:extLst>
          </p:cNvPr>
          <p:cNvSpPr/>
          <p:nvPr/>
        </p:nvSpPr>
        <p:spPr>
          <a:xfrm>
            <a:off x="1584934" y="4121494"/>
            <a:ext cx="3512019" cy="1413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1" hangingPunct="1">
              <a:lnSpc>
                <a:spcPts val="3600"/>
              </a:lnSpc>
              <a:buSzPct val="100000"/>
              <a:defRPr/>
            </a:pPr>
            <a:r>
              <a:rPr lang="ja-JP" altLang="en-US" sz="2800" b="1" spc="10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ＭＳ Ｐゴシック" panose="020B0600070205080204" pitchFamily="50" charset="-128"/>
              </a:rPr>
              <a:t>　</a:t>
            </a:r>
            <a:r>
              <a:rPr lang="ja-JP" altLang="en-US" sz="2200" spc="100" dirty="0">
                <a:ln w="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四コママンガの内容も</a:t>
            </a:r>
            <a:endParaRPr lang="en-US" altLang="ja-JP" sz="2200" spc="100" dirty="0">
              <a:ln w="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 lvl="0" eaLnBrk="1" hangingPunct="1">
              <a:lnSpc>
                <a:spcPts val="3600"/>
              </a:lnSpc>
              <a:buSzPct val="100000"/>
              <a:defRPr/>
            </a:pPr>
            <a:r>
              <a:rPr lang="ja-JP" altLang="en-US" sz="2200" spc="100" dirty="0">
                <a:ln w="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含めて、思いつくことを</a:t>
            </a:r>
            <a:endParaRPr lang="en-US" altLang="ja-JP" sz="2200" spc="100" dirty="0">
              <a:ln w="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 lvl="0" eaLnBrk="1" hangingPunct="1">
              <a:lnSpc>
                <a:spcPts val="3600"/>
              </a:lnSpc>
              <a:buSzPct val="100000"/>
              <a:defRPr/>
            </a:pPr>
            <a:r>
              <a:rPr lang="ja-JP" altLang="en-US" sz="2200" spc="100" dirty="0">
                <a:ln w="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書き出してみよう。</a:t>
            </a:r>
            <a:endParaRPr lang="en-US" altLang="ja-JP" sz="2200" spc="100" dirty="0">
              <a:ln w="0"/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830C2D-15BF-4866-6082-528050CC4868}"/>
              </a:ext>
            </a:extLst>
          </p:cNvPr>
          <p:cNvSpPr txBox="1"/>
          <p:nvPr/>
        </p:nvSpPr>
        <p:spPr>
          <a:xfrm>
            <a:off x="1851271" y="4089063"/>
            <a:ext cx="3098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よん　　　　　　　　　　　　　              　ないよう</a:t>
            </a:r>
            <a:endParaRPr kumimoji="1" lang="en-US" altLang="ja-JP" sz="1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3AEF54-4EBA-4EDF-AC9D-88A1438E660C}"/>
              </a:ext>
            </a:extLst>
          </p:cNvPr>
          <p:cNvSpPr txBox="1"/>
          <p:nvPr/>
        </p:nvSpPr>
        <p:spPr>
          <a:xfrm>
            <a:off x="1554279" y="4525951"/>
            <a:ext cx="1649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 ふく　　　　　　　        おも 　　　　　　　　　　　　　　　</a:t>
            </a:r>
            <a:endParaRPr kumimoji="1" lang="en-US" altLang="ja-JP" sz="10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2A4CF8-E97F-CEA1-EEEE-0336D54E96C9}"/>
              </a:ext>
            </a:extLst>
          </p:cNvPr>
          <p:cNvSpPr txBox="1"/>
          <p:nvPr/>
        </p:nvSpPr>
        <p:spPr>
          <a:xfrm>
            <a:off x="1636053" y="4981526"/>
            <a:ext cx="991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 か            だ</a:t>
            </a:r>
            <a:endParaRPr kumimoji="1" lang="en-US" altLang="ja-JP" sz="1000" b="1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C645F55-C4C2-BA69-85C8-94A3719D318F}"/>
              </a:ext>
            </a:extLst>
          </p:cNvPr>
          <p:cNvGrpSpPr/>
          <p:nvPr/>
        </p:nvGrpSpPr>
        <p:grpSpPr>
          <a:xfrm>
            <a:off x="5047643" y="4033272"/>
            <a:ext cx="1244707" cy="1629570"/>
            <a:chOff x="5073674" y="4110414"/>
            <a:chExt cx="1031065" cy="14522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8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879" y="4828419"/>
              <a:ext cx="825131" cy="7342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C:\Users\crestec\Desktop\平井作業フォルダ\CEC_2018年度用(捨てないで！)\ペープサート教材\ペープサート教材_イラスト集_Delivery\ペープサート教材_イラスト集\キャラ\中学生女子\006_中学女子B_焦る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3674" y="4110414"/>
              <a:ext cx="1031065" cy="845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F6A527A-9F05-A013-3795-466163BC9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0" name="フッター プレースホルダー 2">
            <a:extLst>
              <a:ext uri="{FF2B5EF4-FFF2-40B4-BE49-F238E27FC236}">
                <a16:creationId xmlns:a16="http://schemas.microsoft.com/office/drawing/2014/main" id="{EC47556A-BF56-70D4-300D-641F3B09F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3683511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角三角形 15">
            <a:extLst>
              <a:ext uri="{FF2B5EF4-FFF2-40B4-BE49-F238E27FC236}">
                <a16:creationId xmlns:a16="http://schemas.microsoft.com/office/drawing/2014/main" id="{1F8E5AE7-2EA1-7218-C416-2FDAAF1564CE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 dpi="0" rotWithShape="1">
            <a:blip r:embed="rId2">
              <a:alphaModFix amt="6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61440"/>
            <a:ext cx="5508104" cy="70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⑦注意してほしいポイント　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277" y="187325"/>
            <a:ext cx="800219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+mj-ea"/>
                <a:ea typeface="+mj-ea"/>
              </a:rPr>
              <a:t>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18D758-E2D1-EA8D-099D-1DAA53C425D7}"/>
              </a:ext>
            </a:extLst>
          </p:cNvPr>
          <p:cNvSpPr txBox="1"/>
          <p:nvPr/>
        </p:nvSpPr>
        <p:spPr>
          <a:xfrm>
            <a:off x="971600" y="1124744"/>
            <a:ext cx="6840760" cy="407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１．ネット以外の情報と比べてみる</a:t>
            </a:r>
          </a:p>
          <a:p>
            <a:pPr>
              <a:lnSpc>
                <a:spcPts val="3800"/>
              </a:lnSpc>
            </a:pPr>
            <a:r>
              <a:rPr kumimoji="1" lang="ja-JP" altLang="en-US" sz="2400" dirty="0">
                <a:latin typeface="+mj-ea"/>
                <a:ea typeface="+mj-ea"/>
              </a:rPr>
              <a:t>　</a:t>
            </a:r>
            <a:r>
              <a:rPr kumimoji="1" lang="ja-JP" altLang="en-US" sz="2000" dirty="0">
                <a:latin typeface="+mj-ea"/>
                <a:ea typeface="+mj-ea"/>
              </a:rPr>
              <a:t>本や新聞、詳しい人から聞くなど、ネット以外の方法で調べてみましょう。また、ネットでも複数のサイトの情報を比較してみましょう。</a:t>
            </a:r>
          </a:p>
          <a:p>
            <a:pPr>
              <a:lnSpc>
                <a:spcPts val="44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２．情報の発信元を確かめてみる</a:t>
            </a:r>
          </a:p>
          <a:p>
            <a:pPr>
              <a:lnSpc>
                <a:spcPts val="3800"/>
              </a:lnSpc>
            </a:pPr>
            <a:r>
              <a:rPr kumimoji="1" lang="ja-JP" altLang="en-US" sz="2400" dirty="0">
                <a:latin typeface="+mj-ea"/>
                <a:ea typeface="+mj-ea"/>
              </a:rPr>
              <a:t>　</a:t>
            </a:r>
            <a:r>
              <a:rPr kumimoji="1" lang="ja-JP" altLang="en-US" sz="2000" dirty="0">
                <a:latin typeface="+mj-ea"/>
                <a:ea typeface="+mj-ea"/>
              </a:rPr>
              <a:t>信頼できるＷｅｂサイトか確認しましょう。</a:t>
            </a:r>
          </a:p>
          <a:p>
            <a:pPr>
              <a:lnSpc>
                <a:spcPts val="44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３．その情報はいつ書かれたものか確かめてみる</a:t>
            </a:r>
          </a:p>
          <a:p>
            <a:pPr>
              <a:lnSpc>
                <a:spcPts val="3800"/>
              </a:lnSpc>
            </a:pPr>
            <a:r>
              <a:rPr kumimoji="1" lang="ja-JP" altLang="en-US" sz="2400" spc="-100" dirty="0">
                <a:latin typeface="+mj-ea"/>
                <a:ea typeface="+mj-ea"/>
              </a:rPr>
              <a:t>　</a:t>
            </a:r>
            <a:r>
              <a:rPr kumimoji="1" lang="ja-JP" altLang="en-US" sz="2000" spc="-100" dirty="0">
                <a:latin typeface="+mj-ea"/>
                <a:ea typeface="+mj-ea"/>
              </a:rPr>
              <a:t>古い情報だった場合、現在とは状況が異なるかもしれません。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6AFB11-7657-BB9A-1DF0-8F2330A40FEF}"/>
              </a:ext>
            </a:extLst>
          </p:cNvPr>
          <p:cNvSpPr txBox="1"/>
          <p:nvPr/>
        </p:nvSpPr>
        <p:spPr>
          <a:xfrm>
            <a:off x="539552" y="15351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  <a:latin typeface="+mj-ea"/>
                <a:ea typeface="+mj-ea"/>
              </a:rPr>
              <a:t>ちゅう      い</a:t>
            </a:r>
            <a:endParaRPr kumimoji="1" lang="en-US" altLang="ja-JP" sz="1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95C03C-9F9D-2EED-0250-7140E2E8334E}"/>
              </a:ext>
            </a:extLst>
          </p:cNvPr>
          <p:cNvSpPr txBox="1"/>
          <p:nvPr/>
        </p:nvSpPr>
        <p:spPr>
          <a:xfrm>
            <a:off x="2195736" y="1077962"/>
            <a:ext cx="2232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  <a:ea typeface="+mn-ea"/>
              </a:rPr>
              <a:t>い   がい　　　　じょう  ほう　  　　くら</a:t>
            </a:r>
            <a:endParaRPr kumimoji="1" lang="en-US" altLang="ja-JP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C9E66C-9C76-6B96-436D-847F3AB43D3D}"/>
              </a:ext>
            </a:extLst>
          </p:cNvPr>
          <p:cNvSpPr txBox="1"/>
          <p:nvPr/>
        </p:nvSpPr>
        <p:spPr>
          <a:xfrm>
            <a:off x="1169357" y="1600229"/>
            <a:ext cx="7956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ほん    　 しんぶん　　 くわ 　　　　　ひと　　　　 　　き　　　　　　　　 　　　　　　　　　 い  がい　　　ほう  ほう       しら</a:t>
            </a:r>
            <a:endParaRPr kumimoji="1" lang="en-US" altLang="ja-JP" sz="1200" b="1" dirty="0">
              <a:latin typeface="+mn-ea"/>
              <a:ea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DBA35F-8A83-A5A5-F0FD-2D6AEC5A8855}"/>
              </a:ext>
            </a:extLst>
          </p:cNvPr>
          <p:cNvSpPr txBox="1"/>
          <p:nvPr/>
        </p:nvSpPr>
        <p:spPr>
          <a:xfrm>
            <a:off x="3841143" y="2068303"/>
            <a:ext cx="310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ふく  すう　　　　　　　　　 　　　　じょうほう　　　 ひ  かく</a:t>
            </a:r>
            <a:endParaRPr kumimoji="1" lang="en-US" altLang="ja-JP" sz="1000" b="1" dirty="0">
              <a:latin typeface="+mn-ea"/>
              <a:ea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95F9AC6-0406-7502-4AEB-CFA966811F4E}"/>
              </a:ext>
            </a:extLst>
          </p:cNvPr>
          <p:cNvSpPr txBox="1"/>
          <p:nvPr/>
        </p:nvSpPr>
        <p:spPr>
          <a:xfrm>
            <a:off x="1438871" y="3048407"/>
            <a:ext cx="2557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  <a:ea typeface="+mn-ea"/>
              </a:rPr>
              <a:t>じょう ほう　　　 　はっ  しん  もと　 　　　たし</a:t>
            </a:r>
            <a:endParaRPr kumimoji="1" lang="en-US" altLang="ja-JP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7A01DB9-1C80-E4D8-0410-436CBF368A39}"/>
              </a:ext>
            </a:extLst>
          </p:cNvPr>
          <p:cNvSpPr txBox="1"/>
          <p:nvPr/>
        </p:nvSpPr>
        <p:spPr>
          <a:xfrm>
            <a:off x="1205361" y="3603278"/>
            <a:ext cx="34386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しん らい　　　　　　　　　　　　　　　　　　　　　　　　  かく にん</a:t>
            </a:r>
            <a:endParaRPr kumimoji="1" lang="en-US" altLang="ja-JP" sz="1200" b="1" dirty="0">
              <a:latin typeface="+mn-ea"/>
              <a:ea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FD0016-C756-0774-2269-1171AFDE7F0B}"/>
              </a:ext>
            </a:extLst>
          </p:cNvPr>
          <p:cNvSpPr txBox="1"/>
          <p:nvPr/>
        </p:nvSpPr>
        <p:spPr>
          <a:xfrm>
            <a:off x="2015716" y="4092941"/>
            <a:ext cx="4130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+mn-ea"/>
                <a:ea typeface="+mn-ea"/>
              </a:rPr>
              <a:t>じょう ほう　　　　　　　　　　　　か　　　　　　　　　　　　　　　　　　　　　 　たし</a:t>
            </a:r>
            <a:endParaRPr kumimoji="1" lang="en-US" altLang="ja-JP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105950-DEBF-F9E6-E79E-743C96ABECE8}"/>
              </a:ext>
            </a:extLst>
          </p:cNvPr>
          <p:cNvSpPr txBox="1"/>
          <p:nvPr/>
        </p:nvSpPr>
        <p:spPr>
          <a:xfrm>
            <a:off x="1169357" y="4646259"/>
            <a:ext cx="44827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  <a:ea typeface="+mn-ea"/>
              </a:rPr>
              <a:t>ふる　　 じょうほう　　　　　　　   ば あい　  げんざい　　　　　じょうきょう　　こと</a:t>
            </a:r>
            <a:endParaRPr kumimoji="1" lang="en-US" altLang="ja-JP" sz="1200" b="1" dirty="0">
              <a:latin typeface="+mn-ea"/>
              <a:ea typeface="+mn-ea"/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6DBF7F56-CB86-7D78-BF7E-B31920BA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903B1150-515D-7578-58A4-E9E3D1A48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6701000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719</Words>
  <Application>Microsoft Office PowerPoint</Application>
  <PresentationFormat>画面に合わせる 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134</cp:revision>
  <cp:lastPrinted>2024-09-12T05:52:54Z</cp:lastPrinted>
  <dcterms:created xsi:type="dcterms:W3CDTF">1601-01-01T00:00:00Z</dcterms:created>
  <dcterms:modified xsi:type="dcterms:W3CDTF">2024-09-27T01:08:05Z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2024-08-21T02:06:27Z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9336f254-059c-4c8d-bfbc-ee141cda27a4</vt:lpwstr>
  </property>
  <property fmtid="{D5CDD505-2E9C-101B-9397-08002B2CF9AE}" pid="9" name="MSIP_Label_defa4170-0d19-0005-0004-bc88714345d2_ContentBits">
    <vt:lpwstr>0</vt:lpwstr>
  </property>
</Properties>
</file>