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7" r:id="rId1"/>
    <p:sldMasterId id="2147483888" r:id="rId2"/>
    <p:sldMasterId id="2147483889" r:id="rId3"/>
    <p:sldMasterId id="2147483890" r:id="rId4"/>
    <p:sldMasterId id="2147483891" r:id="rId5"/>
    <p:sldMasterId id="2147483892" r:id="rId6"/>
  </p:sldMasterIdLst>
  <p:notesMasterIdLst>
    <p:notesMasterId r:id="rId14"/>
  </p:notesMasterIdLst>
  <p:handoutMasterIdLst>
    <p:handoutMasterId r:id="rId15"/>
  </p:handoutMasterIdLst>
  <p:sldIdLst>
    <p:sldId id="511" r:id="rId7"/>
    <p:sldId id="496" r:id="rId8"/>
    <p:sldId id="507" r:id="rId9"/>
    <p:sldId id="508" r:id="rId10"/>
    <p:sldId id="497" r:id="rId11"/>
    <p:sldId id="509" r:id="rId12"/>
    <p:sldId id="510" r:id="rId13"/>
  </p:sldIdLst>
  <p:sldSz cx="9144000" cy="6858000" type="screen4x3"/>
  <p:notesSz cx="6807200" cy="9939338"/>
  <p:custDataLst>
    <p:tags r:id="rId16"/>
  </p:custDataLst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48" userDrawn="1">
          <p15:clr>
            <a:srgbClr val="A4A3A4"/>
          </p15:clr>
        </p15:guide>
        <p15:guide id="2" pos="285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5" d="100"/>
          <a:sy n="155" d="100"/>
        </p:scale>
        <p:origin x="1896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2958" y="96"/>
      </p:cViewPr>
      <p:guideLst>
        <p:guide orient="horz" pos="2348"/>
        <p:guide pos="285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3"/>
          </p:nvPr>
        </p:nvSpPr>
        <p:spPr>
          <a:xfrm>
            <a:off x="3855082" y="9441814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9B0F4BE5-1597-48A3-AD34-2A9D911A3A7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ヘッダー プレースホルダー 6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2"/>
          </p:nvPr>
        </p:nvSpPr>
        <p:spPr>
          <a:xfrm>
            <a:off x="0" y="9441814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57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574" name="ヘッダー プレースホルダ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9786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>
            <a:lvl1pPr defTabSz="915589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7575" name="日付プレースホルダ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840" y="0"/>
            <a:ext cx="2949786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>
            <a:lvl1pPr algn="r" defTabSz="915589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211280A-4A07-4BE8-93C1-CCAE02A0F1A9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7172" name="スライド イメージ プレースホルダ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919163" y="746125"/>
            <a:ext cx="4968875" cy="3727450"/>
          </a:xfrm>
          <a:prstGeom prst="rect">
            <a:avLst/>
          </a:prstGeom>
          <a:noFill/>
          <a:ln w="127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7577" name="ノート プレースホルダ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721" y="4721187"/>
            <a:ext cx="5445760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noProof="0"/>
              <a:t>マスタ テキストの書式設定</a:t>
            </a:r>
          </a:p>
          <a:p>
            <a:pPr lvl="1"/>
            <a:r>
              <a:rPr lang="ja-JP" altLang="ja-JP" noProof="0"/>
              <a:t>第 2 レベル</a:t>
            </a:r>
          </a:p>
          <a:p>
            <a:pPr lvl="2"/>
            <a:r>
              <a:rPr lang="ja-JP" altLang="ja-JP" noProof="0"/>
              <a:t>第 3 レベル</a:t>
            </a:r>
          </a:p>
          <a:p>
            <a:pPr lvl="3"/>
            <a:r>
              <a:rPr lang="ja-JP" altLang="ja-JP" noProof="0"/>
              <a:t>第 4 レベル</a:t>
            </a:r>
          </a:p>
          <a:p>
            <a:pPr lvl="4"/>
            <a:r>
              <a:rPr lang="ja-JP" altLang="ja-JP" noProof="0"/>
              <a:t>第 5 レベル</a:t>
            </a:r>
          </a:p>
        </p:txBody>
      </p:sp>
      <p:sp>
        <p:nvSpPr>
          <p:cNvPr id="147578" name="フッター プレースホルダ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0646"/>
            <a:ext cx="2949786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9" tIns="45779" rIns="91559" bIns="45779" numCol="1" anchor="b" anchorCtr="0" compatLnSpc="1">
            <a:prstTxWarp prst="textNoShape">
              <a:avLst/>
            </a:prstTxWarp>
          </a:bodyPr>
          <a:lstStyle>
            <a:lvl1pPr defTabSz="915589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7579" name="スライド番号プレースホルダ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840" y="9440646"/>
            <a:ext cx="2949786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9" tIns="45779" rIns="91559" bIns="45779" numCol="1" anchor="b" anchorCtr="0" compatLnSpc="1">
            <a:prstTxWarp prst="textNoShape">
              <a:avLst/>
            </a:prstTxWarp>
          </a:bodyPr>
          <a:lstStyle>
            <a:lvl1pPr algn="r" defTabSz="915589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AA0A606-7D5C-4E46-AF83-68985A4FDA6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844646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A0A606-7D5C-4E46-AF83-68985A4FDA6D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85441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A0A606-7D5C-4E46-AF83-68985A4FDA6D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061342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A0A606-7D5C-4E46-AF83-68985A4FDA6D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45221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F86E3-EFB5-43C2-B37E-AE23E2C77805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937E3-13B0-4ADB-9D23-293E42244A4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7404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98C8D-F849-4205-BB71-72C1FEA8E272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EDAD3-5840-4ADD-A712-2BB8E8FBC96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22215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15E74-8350-4182-94B7-8676BACDDC14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5779D-415C-4692-B790-9BFE7A730E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5025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A099A-C2DD-4AAB-AB41-F80BBBA1650A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024E7-0C8E-4F87-95EF-616698D9D86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49076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09C65-F07E-45FC-B88A-FFD07E39124C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10B58-2179-475C-8CD4-408362E2C63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59927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F8384-F2B4-485D-BE9C-A8EAC6DDC7CD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9E289-7CF9-4D04-93A8-6AC078CCEBB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907974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1E70A-EAC7-409C-B645-48FC99E82850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65308-4287-4D1B-A430-290F4931E6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330545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4B3AB-2E83-48C3-824C-F31EFF806842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BCC02-7416-46C6-A6F5-E0C471111DA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547745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40FC9-223A-487C-9B59-7D5ECAE284C9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2373E-A77A-4159-973D-443F8E1DD1B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922220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16D44-2B76-4780-889D-19E764E5A9DA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73B81-DA19-4202-B437-E073B70523D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790090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D32F5-44D9-418F-B672-074222A65487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B21AE-6BB7-4B00-85B3-2D9DA0666D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1530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536EF-41F0-43CE-B2F4-9EE4554206C1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D1985-AD3F-4ADB-9CD4-A199CE23569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840437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BE312-1B6B-4F10-A265-63164F343DCA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23A35-DA9F-4146-AD36-8F1C2AD45F9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999205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E7AD9-7C82-4168-928E-14D36586AB63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F77C1-85A3-413C-A921-F70B00398E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086410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A036F-A359-46A7-976C-E741C85BC217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4099D-6D40-4DF1-9E0D-3EB773B281D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970461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52834-57B1-4195-A4BC-1F8FEF5A5EAF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00ACB-045E-4196-8538-6E1CE1AE9AE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00759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5620A-84EA-42CE-8A4A-1D8D75A18FEC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E03F4-B81F-4B83-AB7C-009FDC7208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81447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9966F-5B02-4314-927D-576B7355D9B8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CC456-1D1F-40B8-BFB4-BE19B39DE36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187469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AC82D-A0BD-4A52-A3C0-87C049F0C6E0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B8027-7363-4C7D-9667-197D8F7A8DB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69902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72731-A902-4322-A4D7-342CD4EAEB71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7962D-0468-41E2-A1CB-EC49EA9BB38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81417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24D6E-4408-4A9B-858F-D7355A4CFDFA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4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32C3FA-7A4E-4743-80CE-491D099B4DC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652433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55DB5-1E8F-4704-A6CA-C13A3025A5C3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3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4705B-DDC7-415A-861D-AF82405A095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65641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A8FA2-ADDB-4C44-90E5-8CF7CF35EC50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F37F0-2D67-44A9-85CC-6C13358E009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813057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9921D-9F7E-474E-B58F-EC422DE88E8F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4F32E-5D25-4330-BA2E-4764F3B739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594597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BBFA4-EC99-4B26-928A-B6760FD30046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AF1B6-1652-439F-933D-9A2284FC1F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76170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4B9F70-5F09-4163-B845-C315B144734E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7564B-41EB-4E8C-92EC-DAFD88A0D53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030138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38ADF-D3A9-4906-A7B0-0258403AA7DD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C5987-9D24-40F9-BC6C-5EA62DB721B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770967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C47ED-E7E3-4AE4-84AD-C6CDFED7F121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B9D22-19B5-4B8B-8D15-E1644431449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234466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85534-086E-4C35-976E-BBC6B013993B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C8DBB-3512-4A7F-B6D4-66FA938C2B3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73397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44B3B-95C7-45FE-9E17-3595142319D4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9FBC3-8C46-4AB3-BF16-5C82D7310E6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0505534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BD1A5-7AB0-4D6C-B736-8516D7B47053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E0DF9-B19E-483E-B8D0-BA2124F93C2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868898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091E2-592E-459B-B117-1EE455A554E8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08C41-F69A-4705-8B15-4461C0A65D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2925033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6F4DA-FA04-4F2D-85A7-5DB5D1CAD24B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4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DD563-4050-47D4-A297-1EC4854931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6621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A4942-26BF-4D5A-B423-1049D6659B4A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51816-70E8-4FE8-A71D-D0BCE9C1617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6834733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45E2A-26E8-4517-9DAE-3E6F5BA716CF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3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F0500-5CE0-4C76-A355-3A166A74C7A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096756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9B2C7-28BD-47CC-9532-87BB3F8FFF0E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F96AE-E510-41E7-915B-C105369B75D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7278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01B92-A3BB-421B-A896-E62290BC4990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FB1CB-C882-4289-B00D-080CBAB47F0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4641463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3BE6B-D15A-40D1-A98D-44624D980CB4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B0589-1EBD-442C-964E-CDC5BFEE5C0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714001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B9E68-7270-440D-90BE-0FFF52132E54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6B811-E419-48F9-9965-D06317E4D11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643959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FA0EA-3E67-4F7A-86A3-151C20AF27F6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73AB8-2824-4EA7-90C8-C9C762873F8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0851354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9648E-D972-4481-93D1-147F3A366C2E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C2631-CE45-4F07-8C0A-508C58A0343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8870346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D3309-3F06-4CA2-A571-6E3FBF6CE0C9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01FAE-2B8D-420A-8E4C-FD7E081A3FB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2820527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69761-AFE5-4648-9CD4-E50CA80C110C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68B31-B501-4AD9-9720-C1A4BD5521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054526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9CABF-D673-4B82-BC0E-7375A59760D6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6721C-ED52-4FED-93A8-1FE7B8598B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7659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31DF5-6A6D-49CB-9CDC-461E543AB041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96E8B-DB0B-4D3B-ACF1-EA23043FAB7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457371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885A5-49B5-4B80-BC86-1B1EADED2438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4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D1C52-8E95-4941-8112-39DC335174A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1233607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EE362-F4A2-4863-830E-5447C23B36E9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3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274DC-EDB8-43B1-9540-2EE7787AA54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859875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0F403-9B18-4967-AA95-73857E2C30CD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49ADA-FEF7-4844-9299-5BB029E8418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4875621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1F7C7-3B04-4671-9546-2E41048F665D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08D52-262D-439C-B44D-4B48A6F28F2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5721865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8B1A8-2B46-4E10-861E-6FF89C8FB37E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63649-2611-461D-BA80-D104CB412CF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6273611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600A0-9854-4224-B2AA-BC7A2A919557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E02AF-E5DE-4AE0-AD99-164FC730F8D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5474893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967A0-F447-4B85-AE86-5C0E708A7E68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F8CFD-1F46-46BA-864D-75BE763A22E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7505113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4B40B-6126-4EDF-8A09-BAC4BB76BD04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286B5-4733-4D65-A463-ABB16BB018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1951015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B13A8-F36C-4584-8589-96965E820665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1714D-58CA-4BFC-B79D-308533D0536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6465395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106D0-2ABD-4E9C-A2DC-B938B67D64F5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8B83A-3B13-448C-954F-64122C4B35D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3943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998EA-1E89-4CDE-9B0A-4D65617BF694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67067-1F24-4F50-9089-CEA38F5EBB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5350402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742664-A36A-467D-8809-1CE4F05B4561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51902-C971-43BB-B630-9BED970B38A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7002215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C3167-13D5-4FEB-95A1-013DD550BDEE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18C2D-D776-40FE-B277-148583B9468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0005097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FE747-265A-4C59-8BE3-8A7B12A4530C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1CD34-DE1A-43E0-B167-87F3222E42C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255753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BFF52-2F89-40AF-9D72-AC07B3C5EBE7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416CD-C1CE-4A96-AF64-3F8860BD631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3616422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2E3CA-81C7-4F27-88C9-A39F8791FED0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23760-319F-48A3-A575-54C75FD60D0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9791206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7B702-9134-43DA-8829-BA616987E8DD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F447E-E5E5-4718-AB40-14FDBA01C9C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5864028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87616-652F-4C15-B702-892E631D0685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B5090-E3B0-4A02-B3B7-F898AF31F93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41303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0C14D-8547-4474-9C05-F01D0682FCAD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FF7F7-5631-4FBF-9FA8-33262C43478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56853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83101-0DE8-48F6-90DD-A0F8AA3E0F2A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253E6-DD90-4363-8A14-8EA1E5C21C8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4693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55BE4-3FD3-4A79-AA78-6EB8C5D21167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5F481-49BD-4098-9C67-955CF85DBF5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47581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6334125"/>
            <a:ext cx="9144000" cy="66675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1028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1029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1031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074C30E-4D7A-4134-B846-D66E79F378A3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1032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33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8CEE6FF-CDF9-4C32-8971-3AFDCE4085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2" name="Straight Connector 9"/>
          <p:cNvSpPr>
            <a:spLocks noChangeShapeType="1"/>
          </p:cNvSpPr>
          <p:nvPr/>
        </p:nvSpPr>
        <p:spPr bwMode="auto">
          <a:xfrm>
            <a:off x="895350" y="1738313"/>
            <a:ext cx="7475538" cy="0"/>
          </a:xfrm>
          <a:prstGeom prst="line">
            <a:avLst/>
          </a:prstGeom>
          <a:noFill/>
          <a:ln w="9525" algn="ctr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ChangeArrowheads="1"/>
          </p:cNvSpPr>
          <p:nvPr/>
        </p:nvSpPr>
        <p:spPr bwMode="auto">
          <a:xfrm>
            <a:off x="3175" y="6400800"/>
            <a:ext cx="9140825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0" y="6334125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2052" name="Straight Connector 8"/>
          <p:cNvSpPr>
            <a:spLocks noChangeShapeType="1"/>
          </p:cNvSpPr>
          <p:nvPr/>
        </p:nvSpPr>
        <p:spPr bwMode="auto">
          <a:xfrm>
            <a:off x="906463" y="4343400"/>
            <a:ext cx="7405687" cy="0"/>
          </a:xfrm>
          <a:prstGeom prst="line">
            <a:avLst/>
          </a:prstGeom>
          <a:noFill/>
          <a:ln w="9525" algn="ctr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3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2054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3100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F421D02-0FF0-42BC-B061-1DD6E531DE4C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3101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102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C8742FA-EB07-454D-92C0-D275FA2264D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3175" y="6400800"/>
            <a:ext cx="9140825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6334125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307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307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4133" name="Date Placeholder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4BDB426-558B-46A8-8B22-4ED3B0BDE91B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4134" name="Footer Placeholder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135" name="Slide Number Placeholder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ACAD402-B385-4EA5-AF74-AD6FA9D9738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ChangeArrowheads="1"/>
          </p:cNvSpPr>
          <p:nvPr/>
        </p:nvSpPr>
        <p:spPr bwMode="auto">
          <a:xfrm>
            <a:off x="0" y="0"/>
            <a:ext cx="3038475" cy="68580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4099" name="Rectangle 8"/>
          <p:cNvSpPr>
            <a:spLocks noChangeArrowheads="1"/>
          </p:cNvSpPr>
          <p:nvPr/>
        </p:nvSpPr>
        <p:spPr bwMode="auto">
          <a:xfrm>
            <a:off x="3030538" y="0"/>
            <a:ext cx="47625" cy="68580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4100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4101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5166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9250" y="6459538"/>
            <a:ext cx="19637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19147D9-BD23-4A48-AB09-CBF0AA3536B2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5167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00450" y="6459538"/>
            <a:ext cx="34861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168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B3F40D4-4F8F-44DA-9E4C-BC4CA2126E6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ChangeArrowheads="1"/>
          </p:cNvSpPr>
          <p:nvPr/>
        </p:nvSpPr>
        <p:spPr bwMode="auto">
          <a:xfrm>
            <a:off x="0" y="4953000"/>
            <a:ext cx="9142413" cy="19050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5123" name="Rectangle 8"/>
          <p:cNvSpPr>
            <a:spLocks noChangeArrowheads="1"/>
          </p:cNvSpPr>
          <p:nvPr/>
        </p:nvSpPr>
        <p:spPr bwMode="auto">
          <a:xfrm>
            <a:off x="0" y="4914900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5124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5125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6199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BED587E-F4F4-4A80-AC5A-602F10E2CEDB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6200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201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7E10161-D574-46E2-AB2C-B30813DA115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3175" y="6400800"/>
            <a:ext cx="9140825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6147" name="Rectangle 7"/>
          <p:cNvSpPr>
            <a:spLocks noChangeArrowheads="1"/>
          </p:cNvSpPr>
          <p:nvPr/>
        </p:nvSpPr>
        <p:spPr bwMode="auto">
          <a:xfrm>
            <a:off x="0" y="6334125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6148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6149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7232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36CBB31-CF57-4FB4-B53A-69392F1EB941}" type="datetime1">
              <a:rPr lang="ja-JP" altLang="en-US"/>
              <a:pPr>
                <a:defRPr/>
              </a:pPr>
              <a:t>2024/9/27</a:t>
            </a:fld>
            <a:endParaRPr lang="ja-JP" altLang="en-US"/>
          </a:p>
        </p:txBody>
      </p:sp>
      <p:sp>
        <p:nvSpPr>
          <p:cNvPr id="7233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234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2042676-DE12-47AA-BA6F-DF06841592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  <p:sldLayoutId id="2147483952" r:id="rId5"/>
    <p:sldLayoutId id="2147483953" r:id="rId6"/>
    <p:sldLayoutId id="2147483954" r:id="rId7"/>
    <p:sldLayoutId id="2147483955" r:id="rId8"/>
    <p:sldLayoutId id="2147483956" r:id="rId9"/>
    <p:sldLayoutId id="2147483957" r:id="rId10"/>
    <p:sldLayoutId id="2147483958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3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5.png"/><Relationship Id="rId11" Type="http://schemas.openxmlformats.org/officeDocument/2006/relationships/image" Target="../media/image14.png"/><Relationship Id="rId5" Type="http://schemas.openxmlformats.org/officeDocument/2006/relationships/image" Target="../media/image4.jpeg"/><Relationship Id="rId10" Type="http://schemas.openxmlformats.org/officeDocument/2006/relationships/image" Target="../media/image13.png"/><Relationship Id="rId4" Type="http://schemas.openxmlformats.org/officeDocument/2006/relationships/image" Target="../media/image9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7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0.png"/><Relationship Id="rId5" Type="http://schemas.openxmlformats.org/officeDocument/2006/relationships/image" Target="../media/image4.jpeg"/><Relationship Id="rId4" Type="http://schemas.openxmlformats.org/officeDocument/2006/relationships/image" Target="../media/image3.png"/><Relationship Id="rId9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CB671042-1175-8612-1E67-CE2FC3340DB6}"/>
              </a:ext>
            </a:extLst>
          </p:cNvPr>
          <p:cNvGrpSpPr/>
          <p:nvPr/>
        </p:nvGrpSpPr>
        <p:grpSpPr>
          <a:xfrm>
            <a:off x="0" y="0"/>
            <a:ext cx="9144000" cy="6381328"/>
            <a:chOff x="0" y="0"/>
            <a:chExt cx="9144000" cy="6434190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035D5067-C33F-F055-FAA0-499EFDE15B72}"/>
                </a:ext>
              </a:extLst>
            </p:cNvPr>
            <p:cNvSpPr/>
            <p:nvPr/>
          </p:nvSpPr>
          <p:spPr>
            <a:xfrm>
              <a:off x="0" y="188640"/>
              <a:ext cx="9143999" cy="624555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buSzPct val="100000"/>
                <a:defRPr/>
              </a:pPr>
              <a:endParaRPr kumimoji="1" lang="ja-JP" altLang="en-US" dirty="0">
                <a:latin typeface="+mj-ea"/>
                <a:ea typeface="+mj-ea"/>
              </a:endParaRPr>
            </a:p>
          </p:txBody>
        </p:sp>
        <p:sp>
          <p:nvSpPr>
            <p:cNvPr id="3" name="Rectangle 813">
              <a:extLst>
                <a:ext uri="{FF2B5EF4-FFF2-40B4-BE49-F238E27FC236}">
                  <a16:creationId xmlns:a16="http://schemas.microsoft.com/office/drawing/2014/main" id="{F5E4E2B7-9029-3A6F-F4D3-E4D2D0B47F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9144000" cy="1332382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ffectLst>
              <a:outerShdw dist="35921" dir="2700000" algn="ctr" rotWithShape="0">
                <a:schemeClr val="tx1"/>
              </a:outerShdw>
            </a:effectLst>
            <a:extLs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lnSpc>
                  <a:spcPts val="6500"/>
                </a:lnSpc>
                <a:buSzPct val="100000"/>
                <a:defRPr/>
              </a:pPr>
              <a:endParaRPr lang="ja-JP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chemeClr val="tx1"/>
                  </a:outerShdw>
                </a:effectLst>
                <a:latin typeface="+mj-ea"/>
                <a:ea typeface="+mj-ea"/>
              </a:endParaRPr>
            </a:p>
          </p:txBody>
        </p:sp>
      </p:grp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C99F23D-6EF3-6CE6-DFB5-55DD1C9E55BD}"/>
              </a:ext>
            </a:extLst>
          </p:cNvPr>
          <p:cNvSpPr txBox="1"/>
          <p:nvPr/>
        </p:nvSpPr>
        <p:spPr>
          <a:xfrm>
            <a:off x="226880" y="548680"/>
            <a:ext cx="8892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テーマ８　</a:t>
            </a:r>
            <a:r>
              <a:rPr lang="ja-JP" altLang="en-US" sz="3600" b="1" kern="1000" spc="-1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ＩＤとパスワードの管理</a:t>
            </a:r>
            <a:endParaRPr kumimoji="1" lang="ja-JP" altLang="en-US" dirty="0"/>
          </a:p>
        </p:txBody>
      </p:sp>
      <p:sp>
        <p:nvSpPr>
          <p:cNvPr id="8" name="テキスト ボックス 6">
            <a:extLst>
              <a:ext uri="{FF2B5EF4-FFF2-40B4-BE49-F238E27FC236}">
                <a16:creationId xmlns:a16="http://schemas.microsoft.com/office/drawing/2014/main" id="{AA19693F-7B9B-90B7-2BE6-5442BC00E322}"/>
              </a:ext>
            </a:extLst>
          </p:cNvPr>
          <p:cNvSpPr txBox="1"/>
          <p:nvPr/>
        </p:nvSpPr>
        <p:spPr>
          <a:xfrm>
            <a:off x="5430853" y="325251"/>
            <a:ext cx="8693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1400" b="1" dirty="0">
                <a:solidFill>
                  <a:schemeClr val="bg1"/>
                </a:solidFill>
                <a:latin typeface="+mj-ea"/>
                <a:ea typeface="+mj-ea"/>
              </a:rPr>
              <a:t>かん　 り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DE85DCF-BBB0-809A-E6FC-450036A1AB96}"/>
              </a:ext>
            </a:extLst>
          </p:cNvPr>
          <p:cNvSpPr/>
          <p:nvPr/>
        </p:nvSpPr>
        <p:spPr>
          <a:xfrm>
            <a:off x="-110108" y="1697854"/>
            <a:ext cx="9324528" cy="18360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lnSpc>
                <a:spcPts val="7100"/>
              </a:lnSpc>
              <a:buSzPct val="100000"/>
              <a:defRPr/>
            </a:pPr>
            <a:r>
              <a:rPr lang="ja-JP" altLang="en-US" sz="5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  <a:latin typeface="+mj-ea"/>
                <a:ea typeface="+mj-ea"/>
              </a:rPr>
              <a:t>ＩＤやパスワードを</a:t>
            </a:r>
            <a:endParaRPr lang="en-US" altLang="ja-JP" sz="54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  <a:latin typeface="+mj-ea"/>
              <a:ea typeface="+mj-ea"/>
            </a:endParaRPr>
          </a:p>
          <a:p>
            <a:pPr algn="ctr" eaLnBrk="1" hangingPunct="1">
              <a:lnSpc>
                <a:spcPts val="7100"/>
              </a:lnSpc>
              <a:buSzPct val="100000"/>
              <a:defRPr/>
            </a:pPr>
            <a:r>
              <a:rPr lang="ja-JP" altLang="en-US" sz="5400" b="1" spc="-100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  <a:latin typeface="+mj-ea"/>
                <a:ea typeface="+mj-ea"/>
              </a:rPr>
              <a:t>適切に管理していますか？</a:t>
            </a:r>
            <a:endParaRPr lang="ja-JP" altLang="en-US" sz="4400" b="1" spc="-100" dirty="0">
              <a:ln w="9525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F68B5C8-C3F8-E1F1-65F2-39F20942A327}"/>
              </a:ext>
            </a:extLst>
          </p:cNvPr>
          <p:cNvSpPr/>
          <p:nvPr/>
        </p:nvSpPr>
        <p:spPr>
          <a:xfrm rot="360391">
            <a:off x="1878132" y="4302394"/>
            <a:ext cx="748703" cy="144897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SzPct val="100000"/>
              <a:defRPr/>
            </a:pPr>
            <a:endParaRPr kumimoji="1" lang="ja-JP" altLang="en-US">
              <a:latin typeface="+mj-ea"/>
              <a:ea typeface="+mj-ea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64FD3C23-C1A9-85A8-BB3C-2BECFDA98B6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4939" y="4005064"/>
            <a:ext cx="1953599" cy="1836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90E6409-6659-347A-66A8-E0E1DF4A18E4}"/>
              </a:ext>
            </a:extLst>
          </p:cNvPr>
          <p:cNvSpPr txBox="1"/>
          <p:nvPr/>
        </p:nvSpPr>
        <p:spPr>
          <a:xfrm rot="360544">
            <a:off x="1858191" y="4449067"/>
            <a:ext cx="829522" cy="115269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ts val="2700"/>
              </a:lnSpc>
            </a:pPr>
            <a:r>
              <a:rPr kumimoji="1" lang="ja-JP" altLang="en-US" dirty="0">
                <a:solidFill>
                  <a:srgbClr val="FF0000"/>
                </a:solidFill>
                <a:latin typeface="+mj-ea"/>
                <a:ea typeface="+mj-ea"/>
              </a:rPr>
              <a:t>アカウント情報</a:t>
            </a:r>
          </a:p>
        </p:txBody>
      </p:sp>
      <p:sp>
        <p:nvSpPr>
          <p:cNvPr id="13" name="テキスト ボックス 6">
            <a:extLst>
              <a:ext uri="{FF2B5EF4-FFF2-40B4-BE49-F238E27FC236}">
                <a16:creationId xmlns:a16="http://schemas.microsoft.com/office/drawing/2014/main" id="{BF941DC6-46FF-4165-E778-ECE5C24C2DD7}"/>
              </a:ext>
            </a:extLst>
          </p:cNvPr>
          <p:cNvSpPr txBox="1"/>
          <p:nvPr/>
        </p:nvSpPr>
        <p:spPr>
          <a:xfrm>
            <a:off x="812726" y="2464852"/>
            <a:ext cx="83664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1400" dirty="0">
                <a:solidFill>
                  <a:srgbClr val="FFC000"/>
                </a:solidFill>
                <a:latin typeface="+mj-ea"/>
                <a:ea typeface="+mj-ea"/>
              </a:rPr>
              <a:t>てき       せつ</a:t>
            </a:r>
            <a:r>
              <a:rPr kumimoji="1" lang="ja-JP" altLang="en-US" sz="1400" dirty="0">
                <a:solidFill>
                  <a:schemeClr val="bg1"/>
                </a:solidFill>
                <a:latin typeface="+mj-ea"/>
                <a:ea typeface="+mj-ea"/>
              </a:rPr>
              <a:t>　　　　　　　　</a:t>
            </a:r>
            <a:r>
              <a:rPr kumimoji="1" lang="ja-JP" altLang="en-US" sz="1400" dirty="0">
                <a:solidFill>
                  <a:srgbClr val="FFC000"/>
                </a:solidFill>
                <a:latin typeface="+mj-ea"/>
                <a:ea typeface="+mj-ea"/>
              </a:rPr>
              <a:t>かん       り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47B08E4-CBC4-3D00-A75D-25574B58F9C2}"/>
              </a:ext>
            </a:extLst>
          </p:cNvPr>
          <p:cNvSpPr txBox="1"/>
          <p:nvPr/>
        </p:nvSpPr>
        <p:spPr>
          <a:xfrm rot="389992">
            <a:off x="2119064" y="4455548"/>
            <a:ext cx="307777" cy="58585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800" dirty="0">
                <a:solidFill>
                  <a:srgbClr val="FF0000"/>
                </a:solidFill>
                <a:latin typeface="+mj-ea"/>
                <a:ea typeface="+mj-ea"/>
              </a:rPr>
              <a:t>じょうほう</a:t>
            </a:r>
          </a:p>
        </p:txBody>
      </p:sp>
      <p:sp>
        <p:nvSpPr>
          <p:cNvPr id="7" name="フッター プレースホルダー 2">
            <a:extLst>
              <a:ext uri="{FF2B5EF4-FFF2-40B4-BE49-F238E27FC236}">
                <a16:creationId xmlns:a16="http://schemas.microsoft.com/office/drawing/2014/main" id="{B773FFB6-9F8E-A36A-2EB4-798388B3D3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832" y="6520259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岐阜県教育委員会　学校安全課</a:t>
            </a:r>
          </a:p>
        </p:txBody>
      </p:sp>
      <p:sp>
        <p:nvSpPr>
          <p:cNvPr id="15" name="フッター プレースホルダー 2">
            <a:extLst>
              <a:ext uri="{FF2B5EF4-FFF2-40B4-BE49-F238E27FC236}">
                <a16:creationId xmlns:a16="http://schemas.microsoft.com/office/drawing/2014/main" id="{FD27D659-0531-2B52-3547-9E2A9524FF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8942" y="6425895"/>
            <a:ext cx="2367880" cy="188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600" b="1" dirty="0">
                <a:solidFill>
                  <a:schemeClr val="bg1"/>
                </a:solidFill>
                <a:latin typeface="+mj-ea"/>
                <a:ea typeface="+mj-ea"/>
              </a:rPr>
              <a:t>ぎふけんきょういくいいんかい　　　　　　がっこうあんぜんか</a:t>
            </a:r>
          </a:p>
        </p:txBody>
      </p:sp>
      <p:sp>
        <p:nvSpPr>
          <p:cNvPr id="4" name="四角形: 1 つの角を切り取る 3">
            <a:extLst>
              <a:ext uri="{FF2B5EF4-FFF2-40B4-BE49-F238E27FC236}">
                <a16:creationId xmlns:a16="http://schemas.microsoft.com/office/drawing/2014/main" id="{D1E9C3D6-0BE4-AF5A-28D4-4A3BCA1A332F}"/>
              </a:ext>
            </a:extLst>
          </p:cNvPr>
          <p:cNvSpPr/>
          <p:nvPr/>
        </p:nvSpPr>
        <p:spPr>
          <a:xfrm>
            <a:off x="3285551" y="5195825"/>
            <a:ext cx="4387800" cy="576064"/>
          </a:xfrm>
          <a:prstGeom prst="snip1Rect">
            <a:avLst/>
          </a:prstGeom>
          <a:solidFill>
            <a:schemeClr val="accent1">
              <a:lumMod val="20000"/>
              <a:lumOff val="80000"/>
            </a:schemeClr>
          </a:solidFill>
          <a:ln w="63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>
              <a:ln w="0"/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テキスト ボックス 17">
            <a:extLst>
              <a:ext uri="{FF2B5EF4-FFF2-40B4-BE49-F238E27FC236}">
                <a16:creationId xmlns:a16="http://schemas.microsoft.com/office/drawing/2014/main" id="{8B6141A6-D682-03FC-962A-5672CE6F2287}"/>
              </a:ext>
            </a:extLst>
          </p:cNvPr>
          <p:cNvSpPr txBox="1"/>
          <p:nvPr/>
        </p:nvSpPr>
        <p:spPr>
          <a:xfrm>
            <a:off x="3251905" y="5278524"/>
            <a:ext cx="4311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en-US" altLang="ja-JP" sz="800" b="1" dirty="0">
                <a:solidFill>
                  <a:srgbClr val="FF0000"/>
                </a:solidFill>
                <a:latin typeface="+mn-ea"/>
                <a:ea typeface="+mn-ea"/>
              </a:rPr>
              <a:t>※</a:t>
            </a:r>
            <a:r>
              <a:rPr kumimoji="1" lang="ja-JP" altLang="en-US" sz="800" b="1" dirty="0">
                <a:solidFill>
                  <a:srgbClr val="FF0000"/>
                </a:solidFill>
                <a:latin typeface="+mn-ea"/>
                <a:ea typeface="+mn-ea"/>
              </a:rPr>
              <a:t>アカウントとは、スマホやパソコン、インターネット上のサービスを利用する際に必要な権利や、</a:t>
            </a:r>
            <a:endParaRPr kumimoji="1" lang="en-US" altLang="ja-JP" sz="800" b="1" dirty="0">
              <a:solidFill>
                <a:srgbClr val="FF0000"/>
              </a:solidFill>
              <a:latin typeface="+mn-ea"/>
              <a:ea typeface="+mn-ea"/>
            </a:endParaRPr>
          </a:p>
          <a:p>
            <a:endParaRPr kumimoji="1" lang="en-US" altLang="ja-JP" sz="800" b="1" dirty="0">
              <a:solidFill>
                <a:srgbClr val="FF0000"/>
              </a:solidFill>
              <a:latin typeface="+mn-ea"/>
              <a:ea typeface="+mn-ea"/>
            </a:endParaRPr>
          </a:p>
          <a:p>
            <a:r>
              <a:rPr kumimoji="1" lang="ja-JP" altLang="en-US" sz="800" b="1" dirty="0">
                <a:solidFill>
                  <a:srgbClr val="FF0000"/>
                </a:solidFill>
                <a:latin typeface="+mn-ea"/>
                <a:ea typeface="+mn-ea"/>
              </a:rPr>
              <a:t>個人認証情報のことです。　アカウントは</a:t>
            </a:r>
            <a:r>
              <a:rPr kumimoji="1" lang="en-US" altLang="ja-JP" sz="800" b="1" dirty="0">
                <a:solidFill>
                  <a:srgbClr val="FF0000"/>
                </a:solidFill>
                <a:latin typeface="+mn-ea"/>
                <a:ea typeface="+mn-ea"/>
              </a:rPr>
              <a:t>ID</a:t>
            </a:r>
            <a:r>
              <a:rPr kumimoji="1" lang="ja-JP" altLang="en-US" sz="800" b="1" dirty="0">
                <a:solidFill>
                  <a:srgbClr val="FF0000"/>
                </a:solidFill>
                <a:latin typeface="+mn-ea"/>
                <a:ea typeface="+mn-ea"/>
              </a:rPr>
              <a:t>とパスワードによって管理されています。</a:t>
            </a:r>
            <a:endParaRPr kumimoji="1" lang="ja-JP" altLang="en-US" sz="800" b="1" dirty="0">
              <a:latin typeface="+mn-ea"/>
              <a:ea typeface="+mn-ea"/>
            </a:endParaRPr>
          </a:p>
        </p:txBody>
      </p:sp>
      <p:sp>
        <p:nvSpPr>
          <p:cNvPr id="17" name="テキスト ボックス 18">
            <a:extLst>
              <a:ext uri="{FF2B5EF4-FFF2-40B4-BE49-F238E27FC236}">
                <a16:creationId xmlns:a16="http://schemas.microsoft.com/office/drawing/2014/main" id="{7AE4686F-34D1-7925-DEC1-1A5F5BED8A4D}"/>
              </a:ext>
            </a:extLst>
          </p:cNvPr>
          <p:cNvSpPr txBox="1"/>
          <p:nvPr/>
        </p:nvSpPr>
        <p:spPr>
          <a:xfrm>
            <a:off x="5371428" y="5207178"/>
            <a:ext cx="390073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500" b="1" dirty="0">
                <a:solidFill>
                  <a:srgbClr val="FF0000"/>
                </a:solidFill>
                <a:latin typeface="+mn-ea"/>
                <a:ea typeface="+mn-ea"/>
              </a:rPr>
              <a:t>　じょう                            りよう             さい    ひつよう    けんり       </a:t>
            </a:r>
          </a:p>
        </p:txBody>
      </p:sp>
      <p:sp>
        <p:nvSpPr>
          <p:cNvPr id="18" name="テキスト ボックス 18">
            <a:extLst>
              <a:ext uri="{FF2B5EF4-FFF2-40B4-BE49-F238E27FC236}">
                <a16:creationId xmlns:a16="http://schemas.microsoft.com/office/drawing/2014/main" id="{D7268558-35F0-3435-41B0-0128D3F0319A}"/>
              </a:ext>
            </a:extLst>
          </p:cNvPr>
          <p:cNvSpPr txBox="1"/>
          <p:nvPr/>
        </p:nvSpPr>
        <p:spPr>
          <a:xfrm>
            <a:off x="5945891" y="5447052"/>
            <a:ext cx="174285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500" b="1" dirty="0">
                <a:solidFill>
                  <a:srgbClr val="FF0000"/>
                </a:solidFill>
                <a:latin typeface="+mn-ea"/>
                <a:ea typeface="+mn-ea"/>
              </a:rPr>
              <a:t>　かんり                                      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0AB3AF6F-48DC-9F28-77B6-C1EF89251D4E}"/>
              </a:ext>
            </a:extLst>
          </p:cNvPr>
          <p:cNvSpPr txBox="1"/>
          <p:nvPr/>
        </p:nvSpPr>
        <p:spPr>
          <a:xfrm>
            <a:off x="3248756" y="5439251"/>
            <a:ext cx="390073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500" b="1" dirty="0">
                <a:solidFill>
                  <a:srgbClr val="FF0000"/>
                </a:solidFill>
                <a:latin typeface="+mn-ea"/>
                <a:ea typeface="+mn-ea"/>
              </a:rPr>
              <a:t>こじんにんしょうじょうほう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5391FB3-461D-DE1D-625A-68380239D1F2}"/>
              </a:ext>
            </a:extLst>
          </p:cNvPr>
          <p:cNvSpPr txBox="1"/>
          <p:nvPr/>
        </p:nvSpPr>
        <p:spPr>
          <a:xfrm rot="389992">
            <a:off x="2250217" y="4347537"/>
            <a:ext cx="307777" cy="2624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800" dirty="0">
                <a:solidFill>
                  <a:srgbClr val="FF0000"/>
                </a:solidFill>
                <a:latin typeface="+mj-ea"/>
                <a:ea typeface="+mj-ea"/>
              </a:rPr>
              <a:t>※</a:t>
            </a:r>
            <a:endParaRPr kumimoji="1" lang="ja-JP" altLang="en-US" sz="8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094871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54" y="1818928"/>
            <a:ext cx="9126092" cy="4490391"/>
          </a:xfrm>
          <a:prstGeom prst="rect">
            <a:avLst/>
          </a:prstGeom>
        </p:spPr>
      </p:pic>
      <p:pic>
        <p:nvPicPr>
          <p:cNvPr id="10257" name="正方形/長方形 2"/>
          <p:cNvPicPr preferRelativeResize="0"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0163" y="0"/>
            <a:ext cx="9240838" cy="980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9922" name="Rectangle 834"/>
          <p:cNvSpPr>
            <a:spLocks noChangeArrowheads="1"/>
          </p:cNvSpPr>
          <p:nvPr/>
        </p:nvSpPr>
        <p:spPr bwMode="auto">
          <a:xfrm>
            <a:off x="66675" y="104523"/>
            <a:ext cx="9144000" cy="764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SzPct val="100000"/>
              <a:defRPr/>
            </a:pPr>
            <a:r>
              <a:rPr lang="ja-JP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①最初は楽しんでいたのに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463947" y="1218288"/>
            <a:ext cx="759059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buSzPct val="100000"/>
              <a:defRPr/>
            </a:pPr>
            <a:r>
              <a:rPr lang="ja-JP" altLang="en-US" sz="28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  <a:latin typeface="+mj-ea"/>
                <a:ea typeface="+mj-ea"/>
              </a:rPr>
              <a:t>　</a:t>
            </a:r>
            <a:r>
              <a:rPr lang="ja-JP" altLang="en-US" sz="28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ea"/>
                <a:ea typeface="+mj-ea"/>
              </a:rPr>
              <a:t>ポイントや課金をしなくても楽しんでいたけど</a:t>
            </a:r>
            <a:endParaRPr lang="en-US" altLang="ja-JP" sz="28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  <a:latin typeface="+mj-ea"/>
              <a:ea typeface="+mj-ea"/>
            </a:endParaRPr>
          </a:p>
        </p:txBody>
      </p:sp>
      <p:sp>
        <p:nvSpPr>
          <p:cNvPr id="4" name="テキスト ボックス 6">
            <a:extLst>
              <a:ext uri="{FF2B5EF4-FFF2-40B4-BE49-F238E27FC236}">
                <a16:creationId xmlns:a16="http://schemas.microsoft.com/office/drawing/2014/main" id="{7321D2E7-F800-8BC8-6CF7-A50F9C7EA01C}"/>
              </a:ext>
            </a:extLst>
          </p:cNvPr>
          <p:cNvSpPr txBox="1"/>
          <p:nvPr/>
        </p:nvSpPr>
        <p:spPr>
          <a:xfrm>
            <a:off x="603897" y="27103"/>
            <a:ext cx="83664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1200" b="1" dirty="0">
                <a:solidFill>
                  <a:schemeClr val="bg1"/>
                </a:solidFill>
                <a:latin typeface="+mj-ea"/>
                <a:ea typeface="+mj-ea"/>
              </a:rPr>
              <a:t>さい      しょ　　　 　   たの</a:t>
            </a:r>
          </a:p>
        </p:txBody>
      </p:sp>
      <p:sp>
        <p:nvSpPr>
          <p:cNvPr id="10" name="テキスト ボックス 6">
            <a:extLst>
              <a:ext uri="{FF2B5EF4-FFF2-40B4-BE49-F238E27FC236}">
                <a16:creationId xmlns:a16="http://schemas.microsoft.com/office/drawing/2014/main" id="{C13CED78-8ED7-6E9B-3F1D-734B6A440D02}"/>
              </a:ext>
            </a:extLst>
          </p:cNvPr>
          <p:cNvSpPr txBox="1"/>
          <p:nvPr/>
        </p:nvSpPr>
        <p:spPr>
          <a:xfrm>
            <a:off x="2611198" y="1078244"/>
            <a:ext cx="6461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1200" b="1" dirty="0">
                <a:solidFill>
                  <a:srgbClr val="FF0000"/>
                </a:solidFill>
                <a:latin typeface="+mj-ea"/>
                <a:ea typeface="+mj-ea"/>
              </a:rPr>
              <a:t>か   きん　　　　　　　　　　　　　        　たの</a:t>
            </a:r>
          </a:p>
        </p:txBody>
      </p:sp>
      <p:sp>
        <p:nvSpPr>
          <p:cNvPr id="3" name="直角三角形 2">
            <a:extLst>
              <a:ext uri="{FF2B5EF4-FFF2-40B4-BE49-F238E27FC236}">
                <a16:creationId xmlns:a16="http://schemas.microsoft.com/office/drawing/2014/main" id="{C1DC4AE8-78F2-9EEA-B1B5-10E4EC50EFD4}"/>
              </a:ext>
            </a:extLst>
          </p:cNvPr>
          <p:cNvSpPr/>
          <p:nvPr/>
        </p:nvSpPr>
        <p:spPr>
          <a:xfrm>
            <a:off x="8954" y="838200"/>
            <a:ext cx="4995094" cy="5471120"/>
          </a:xfrm>
          <a:prstGeom prst="rtTriangle">
            <a:avLst/>
          </a:prstGeom>
          <a:blipFill>
            <a:blip r:embed="rId5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吹き出し 4"/>
          <p:cNvSpPr>
            <a:spLocks noChangeArrowheads="1"/>
          </p:cNvSpPr>
          <p:nvPr/>
        </p:nvSpPr>
        <p:spPr bwMode="auto">
          <a:xfrm>
            <a:off x="3361807" y="2255357"/>
            <a:ext cx="4878129" cy="3024337"/>
          </a:xfrm>
          <a:prstGeom prst="wedgeRoundRectCallout">
            <a:avLst>
              <a:gd name="adj1" fmla="val -58101"/>
              <a:gd name="adj2" fmla="val 15948"/>
              <a:gd name="adj3" fmla="val 16667"/>
            </a:avLst>
          </a:prstGeom>
          <a:solidFill>
            <a:srgbClr val="FFFFCC"/>
          </a:solidFill>
          <a:ln w="15875" algn="ctr">
            <a:solidFill>
              <a:srgbClr val="2683C6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38258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56673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749300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931863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13890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18462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23034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27606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43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このままでもいいんだけど、</a:t>
            </a:r>
            <a:endParaRPr lang="en-US" altLang="ja-JP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eaLnBrk="1" hangingPunct="1">
              <a:lnSpc>
                <a:spcPts val="43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あのアイテムがあれば、もっと強くなれるのに</a:t>
            </a:r>
            <a:r>
              <a:rPr lang="en-US" altLang="ja-JP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…</a:t>
            </a:r>
          </a:p>
          <a:p>
            <a:pPr eaLnBrk="1" hangingPunct="1">
              <a:lnSpc>
                <a:spcPts val="43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ポイント</a:t>
            </a:r>
            <a:r>
              <a:rPr lang="ja-JP" altLang="en-US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ためるの</a:t>
            </a:r>
            <a:r>
              <a:rPr lang="ja-JP" alt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大変だし</a:t>
            </a:r>
            <a:r>
              <a:rPr lang="en-US" altLang="ja-JP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…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584" y="2255357"/>
            <a:ext cx="1815104" cy="2585580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0095" y="2946688"/>
            <a:ext cx="1483128" cy="1273144"/>
          </a:xfrm>
          <a:prstGeom prst="rect">
            <a:avLst/>
          </a:prstGeom>
        </p:spPr>
      </p:pic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DD5AB7AF-9959-183A-4F01-055B9F37FCE6}"/>
              </a:ext>
            </a:extLst>
          </p:cNvPr>
          <p:cNvGrpSpPr/>
          <p:nvPr/>
        </p:nvGrpSpPr>
        <p:grpSpPr>
          <a:xfrm>
            <a:off x="2061869" y="3338404"/>
            <a:ext cx="1526660" cy="2221862"/>
            <a:chOff x="1941617" y="3396357"/>
            <a:chExt cx="1526660" cy="222186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7" name="Picture 40" descr="C:\Users\crestec\Desktop\平井作業フォルダ\CEC_2018年度用(捨てないで！)\ペープサート教材\ペープサート教材_イラスト集_Delivery\ペープサート教材_イラスト集\キャラ\中学生女子\008_中学_小学高学年_女子_私服B_スマホ持ち.png"/>
            <p:cNvPicPr>
              <a:picLocks noChangeAspect="1" noChangeArrowheads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7113" y="4489895"/>
              <a:ext cx="1182877" cy="11283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3" descr="C:\Users\crestec\Desktop\平井作業フォルダ\CEC_2018年度用(捨てないで！)\ペープサート教材\ペープサート教材_イラスト集_Delivery\ペープサート教材_イラスト集\キャラ\中学生女子\005_中学女子A_喜ぶ.png"/>
            <p:cNvPicPr>
              <a:picLocks noChangeAspect="1" noChangeArrowheads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41617" y="3396357"/>
              <a:ext cx="1526660" cy="12726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" name="テキスト ボックス 6">
            <a:extLst>
              <a:ext uri="{FF2B5EF4-FFF2-40B4-BE49-F238E27FC236}">
                <a16:creationId xmlns:a16="http://schemas.microsoft.com/office/drawing/2014/main" id="{38B8040A-E881-1CDF-C396-4D44D53CD438}"/>
              </a:ext>
            </a:extLst>
          </p:cNvPr>
          <p:cNvSpPr txBox="1"/>
          <p:nvPr/>
        </p:nvSpPr>
        <p:spPr>
          <a:xfrm>
            <a:off x="7337527" y="3178794"/>
            <a:ext cx="4748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1200" b="1" dirty="0">
                <a:latin typeface="+mj-ea"/>
                <a:ea typeface="+mj-ea"/>
              </a:rPr>
              <a:t>つよ</a:t>
            </a:r>
          </a:p>
        </p:txBody>
      </p:sp>
      <p:sp>
        <p:nvSpPr>
          <p:cNvPr id="12" name="テキスト ボックス 6">
            <a:extLst>
              <a:ext uri="{FF2B5EF4-FFF2-40B4-BE49-F238E27FC236}">
                <a16:creationId xmlns:a16="http://schemas.microsoft.com/office/drawing/2014/main" id="{4F19D80F-47DB-90C9-3681-92C31AE7C33B}"/>
              </a:ext>
            </a:extLst>
          </p:cNvPr>
          <p:cNvSpPr txBox="1"/>
          <p:nvPr/>
        </p:nvSpPr>
        <p:spPr>
          <a:xfrm>
            <a:off x="5686613" y="4272582"/>
            <a:ext cx="8296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1200" b="1" dirty="0">
                <a:latin typeface="+mj-ea"/>
                <a:ea typeface="+mj-ea"/>
              </a:rPr>
              <a:t>たいへん</a:t>
            </a:r>
          </a:p>
        </p:txBody>
      </p:sp>
      <p:sp>
        <p:nvSpPr>
          <p:cNvPr id="5" name="フッター プレースホルダー 2">
            <a:extLst>
              <a:ext uri="{FF2B5EF4-FFF2-40B4-BE49-F238E27FC236}">
                <a16:creationId xmlns:a16="http://schemas.microsoft.com/office/drawing/2014/main" id="{52F02EE2-266B-7386-CD0E-19F2CF3775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832" y="6520259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岐阜県教育委員会　学校安全課</a:t>
            </a:r>
          </a:p>
        </p:txBody>
      </p:sp>
      <p:sp>
        <p:nvSpPr>
          <p:cNvPr id="16" name="フッター プレースホルダー 2">
            <a:extLst>
              <a:ext uri="{FF2B5EF4-FFF2-40B4-BE49-F238E27FC236}">
                <a16:creationId xmlns:a16="http://schemas.microsoft.com/office/drawing/2014/main" id="{393781D8-B020-4EFA-0252-7289613FB4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8942" y="6425895"/>
            <a:ext cx="2367880" cy="188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600" b="1" dirty="0">
                <a:solidFill>
                  <a:schemeClr val="bg1"/>
                </a:solidFill>
                <a:latin typeface="+mj-ea"/>
                <a:ea typeface="+mj-ea"/>
              </a:rPr>
              <a:t>ぎふけんきょういくいいんかい　　　　　　がっこうあんぜんか</a:t>
            </a:r>
          </a:p>
        </p:txBody>
      </p:sp>
      <p:sp>
        <p:nvSpPr>
          <p:cNvPr id="17" name="四角形: 1 つの角を切り取る 16">
            <a:extLst>
              <a:ext uri="{FF2B5EF4-FFF2-40B4-BE49-F238E27FC236}">
                <a16:creationId xmlns:a16="http://schemas.microsoft.com/office/drawing/2014/main" id="{E1D31A4B-391E-8BA3-4929-C5DEDE1D6F49}"/>
              </a:ext>
            </a:extLst>
          </p:cNvPr>
          <p:cNvSpPr/>
          <p:nvPr/>
        </p:nvSpPr>
        <p:spPr>
          <a:xfrm>
            <a:off x="1076099" y="5877272"/>
            <a:ext cx="5181325" cy="296599"/>
          </a:xfrm>
          <a:prstGeom prst="snip1Rect">
            <a:avLst/>
          </a:prstGeom>
          <a:solidFill>
            <a:schemeClr val="accent1">
              <a:lumMod val="20000"/>
              <a:lumOff val="80000"/>
            </a:schemeClr>
          </a:solidFill>
          <a:ln w="63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BD46421-805D-4F6F-F655-0981F7C99359}"/>
              </a:ext>
            </a:extLst>
          </p:cNvPr>
          <p:cNvSpPr txBox="1"/>
          <p:nvPr/>
        </p:nvSpPr>
        <p:spPr>
          <a:xfrm>
            <a:off x="1117713" y="5959971"/>
            <a:ext cx="539850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b="1" dirty="0">
                <a:solidFill>
                  <a:srgbClr val="FF0000"/>
                </a:solidFill>
                <a:latin typeface="+mn-ea"/>
                <a:ea typeface="+mn-ea"/>
              </a:rPr>
              <a:t>※</a:t>
            </a:r>
            <a:r>
              <a:rPr kumimoji="1" lang="ja-JP" altLang="en-US" sz="800" b="1" dirty="0">
                <a:solidFill>
                  <a:srgbClr val="FF0000"/>
                </a:solidFill>
                <a:latin typeface="+mn-ea"/>
                <a:ea typeface="+mn-ea"/>
              </a:rPr>
              <a:t>課金</a:t>
            </a:r>
            <a:r>
              <a:rPr kumimoji="1" lang="en-US" altLang="ja-JP" sz="800" b="1" dirty="0">
                <a:solidFill>
                  <a:srgbClr val="FF0000"/>
                </a:solidFill>
                <a:latin typeface="+mn-ea"/>
                <a:ea typeface="+mn-ea"/>
              </a:rPr>
              <a:t>=</a:t>
            </a:r>
            <a:r>
              <a:rPr kumimoji="1" lang="ja-JP" altLang="en-US" sz="800" b="1" dirty="0">
                <a:solidFill>
                  <a:srgbClr val="FF0000"/>
                </a:solidFill>
                <a:latin typeface="+mn-ea"/>
                <a:ea typeface="+mn-ea"/>
              </a:rPr>
              <a:t>　ゲームやアプリなどのデジタルコンテンツを利用するために、お金を支払うことを指します。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5518A20-0023-5D0C-7ED1-45613DE4AEB1}"/>
              </a:ext>
            </a:extLst>
          </p:cNvPr>
          <p:cNvSpPr txBox="1"/>
          <p:nvPr/>
        </p:nvSpPr>
        <p:spPr>
          <a:xfrm>
            <a:off x="1210829" y="5898312"/>
            <a:ext cx="5976664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00" b="1" dirty="0">
                <a:solidFill>
                  <a:srgbClr val="FF0000"/>
                </a:solidFill>
                <a:latin typeface="+mn-ea"/>
                <a:ea typeface="+mn-ea"/>
              </a:rPr>
              <a:t> かきん　　　　　　　　　　　　　　　　　　　　　　　　　　　　　　　　　　　　　　　　　　　　　　　りよう　　　　　　　　　　　　　　　 かね     しはら　　　　　　　　さ　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62B3EE7-9094-552C-D250-F4079DF80510}"/>
              </a:ext>
            </a:extLst>
          </p:cNvPr>
          <p:cNvSpPr txBox="1"/>
          <p:nvPr/>
        </p:nvSpPr>
        <p:spPr>
          <a:xfrm>
            <a:off x="2403632" y="1170382"/>
            <a:ext cx="4215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>
                <a:solidFill>
                  <a:srgbClr val="FF0000"/>
                </a:solidFill>
                <a:latin typeface="+mn-ea"/>
                <a:ea typeface="+mn-ea"/>
              </a:rPr>
              <a:t>※</a:t>
            </a:r>
            <a:endParaRPr kumimoji="1" lang="ja-JP" altLang="en-US" sz="10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正方形/長方形 2">
            <a:extLst>
              <a:ext uri="{FF2B5EF4-FFF2-40B4-BE49-F238E27FC236}">
                <a16:creationId xmlns:a16="http://schemas.microsoft.com/office/drawing/2014/main" id="{1AC9816D-1CC6-5C3A-FA92-218E2B7F199C}"/>
              </a:ext>
            </a:extLst>
          </p:cNvPr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0163" y="0"/>
            <a:ext cx="9240838" cy="980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678" y="3388720"/>
            <a:ext cx="3850015" cy="2863779"/>
          </a:xfrm>
          <a:prstGeom prst="rect">
            <a:avLst/>
          </a:prstGeom>
        </p:spPr>
      </p:pic>
      <p:pic>
        <p:nvPicPr>
          <p:cNvPr id="12" name="正方形/長方形 2">
            <a:extLst>
              <a:ext uri="{FF2B5EF4-FFF2-40B4-BE49-F238E27FC236}">
                <a16:creationId xmlns:a16="http://schemas.microsoft.com/office/drawing/2014/main" id="{C5586AD6-03EA-D0C5-2351-B4A3EA7AF714}"/>
              </a:ext>
            </a:extLst>
          </p:cNvPr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0163" y="-27384"/>
            <a:ext cx="9240838" cy="1006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tangle 834">
            <a:extLst>
              <a:ext uri="{FF2B5EF4-FFF2-40B4-BE49-F238E27FC236}">
                <a16:creationId xmlns:a16="http://schemas.microsoft.com/office/drawing/2014/main" id="{76108A61-6DA0-17FC-2C26-EA2140DEA7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75" y="104523"/>
            <a:ext cx="9144000" cy="764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SzPct val="100000"/>
              <a:defRPr/>
            </a:pPr>
            <a:r>
              <a:rPr lang="ja-JP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②オンライン上でメッセージが届く</a:t>
            </a:r>
          </a:p>
        </p:txBody>
      </p:sp>
      <p:sp>
        <p:nvSpPr>
          <p:cNvPr id="16" name="テキスト ボックス 6">
            <a:extLst>
              <a:ext uri="{FF2B5EF4-FFF2-40B4-BE49-F238E27FC236}">
                <a16:creationId xmlns:a16="http://schemas.microsoft.com/office/drawing/2014/main" id="{9CC763A5-CF27-8373-D319-9720B0543448}"/>
              </a:ext>
            </a:extLst>
          </p:cNvPr>
          <p:cNvSpPr txBox="1"/>
          <p:nvPr/>
        </p:nvSpPr>
        <p:spPr>
          <a:xfrm>
            <a:off x="5872189" y="58009"/>
            <a:ext cx="32705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1200" b="1" dirty="0">
                <a:solidFill>
                  <a:schemeClr val="bg1"/>
                </a:solidFill>
              </a:rPr>
              <a:t>とど</a:t>
            </a:r>
          </a:p>
        </p:txBody>
      </p:sp>
      <p:sp>
        <p:nvSpPr>
          <p:cNvPr id="3" name="直角三角形 2">
            <a:extLst>
              <a:ext uri="{FF2B5EF4-FFF2-40B4-BE49-F238E27FC236}">
                <a16:creationId xmlns:a16="http://schemas.microsoft.com/office/drawing/2014/main" id="{05EE1AD7-DC0A-1A5F-F498-255161E7B681}"/>
              </a:ext>
            </a:extLst>
          </p:cNvPr>
          <p:cNvSpPr/>
          <p:nvPr/>
        </p:nvSpPr>
        <p:spPr>
          <a:xfrm>
            <a:off x="8954" y="838200"/>
            <a:ext cx="4995094" cy="5471120"/>
          </a:xfrm>
          <a:prstGeom prst="rtTriangle">
            <a:avLst/>
          </a:prstGeom>
          <a:blipFill>
            <a:blip r:embed="rId5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93393" y="1601220"/>
            <a:ext cx="1470393" cy="208915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5" name="角丸四角形吹き出し 4"/>
          <p:cNvSpPr>
            <a:spLocks noChangeArrowheads="1"/>
          </p:cNvSpPr>
          <p:nvPr/>
        </p:nvSpPr>
        <p:spPr bwMode="auto">
          <a:xfrm>
            <a:off x="2947842" y="3971920"/>
            <a:ext cx="5420641" cy="1523280"/>
          </a:xfrm>
          <a:prstGeom prst="wedgeRoundRectCallout">
            <a:avLst>
              <a:gd name="adj1" fmla="val -58101"/>
              <a:gd name="adj2" fmla="val 15948"/>
              <a:gd name="adj3" fmla="val 16667"/>
            </a:avLst>
          </a:prstGeom>
          <a:solidFill>
            <a:srgbClr val="FFFF00"/>
          </a:solidFill>
          <a:ln w="15875" algn="ctr">
            <a:solidFill>
              <a:srgbClr val="2683C6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38258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56673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749300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931863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13890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18462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23034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27606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42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いつもオンラインゲームで助けてくれる人だから</a:t>
            </a:r>
            <a:r>
              <a:rPr lang="en-US" altLang="ja-JP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…</a:t>
            </a:r>
            <a:r>
              <a:rPr lang="ja-JP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きっと大丈夫！</a:t>
            </a:r>
            <a:endParaRPr lang="en-US" altLang="ja-JP" sz="28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F3C7BD20-86DC-4CF0-E04B-813E126DF138}"/>
              </a:ext>
            </a:extLst>
          </p:cNvPr>
          <p:cNvGrpSpPr/>
          <p:nvPr/>
        </p:nvGrpSpPr>
        <p:grpSpPr>
          <a:xfrm>
            <a:off x="642793" y="2925039"/>
            <a:ext cx="1656184" cy="2353130"/>
            <a:chOff x="642793" y="2925039"/>
            <a:chExt cx="1656184" cy="2353130"/>
          </a:xfrm>
        </p:grpSpPr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42793" y="2925039"/>
              <a:ext cx="1656184" cy="2353130"/>
            </a:xfrm>
            <a:prstGeom prst="rect">
              <a:avLst/>
            </a:prstGeom>
          </p:spPr>
        </p:pic>
        <p:pic>
          <p:nvPicPr>
            <p:cNvPr id="9" name="図 8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09324" y="3554218"/>
              <a:ext cx="1353274" cy="1158685"/>
            </a:xfrm>
            <a:prstGeom prst="rect">
              <a:avLst/>
            </a:prstGeom>
          </p:spPr>
        </p:pic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C7C8D438-DB23-7293-9DAE-51C7C73B9B0F}"/>
              </a:ext>
            </a:extLst>
          </p:cNvPr>
          <p:cNvGrpSpPr/>
          <p:nvPr/>
        </p:nvGrpSpPr>
        <p:grpSpPr>
          <a:xfrm>
            <a:off x="1344138" y="3844647"/>
            <a:ext cx="1392995" cy="1991604"/>
            <a:chOff x="1315504" y="3638503"/>
            <a:chExt cx="1392995" cy="199160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7" name="Picture 40" descr="C:\Users\crestec\Desktop\平井作業フォルダ\CEC_2018年度用(捨てないで！)\ペープサート教材\ペープサート教材_イラスト集_Delivery\ペープサート教材_イラスト集\キャラ\中学生女子\008_中学_小学高学年_女子_私服B_スマホ持ち.png"/>
            <p:cNvPicPr>
              <a:picLocks noChangeAspect="1" noChangeArrowheads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0806" y="4603222"/>
              <a:ext cx="1079311" cy="10268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3" descr="C:\Users\crestec\Desktop\平井作業フォルダ\CEC_2018年度用(捨てないで！)\ペープサート教材\ペープサート教材_イラスト集_Delivery\ペープサート教材_イラスト集\キャラ\中学生女子\005_中学女子A_喜ぶ.png"/>
            <p:cNvPicPr>
              <a:picLocks noChangeAspect="1" noChangeArrowheads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15504" y="3638503"/>
              <a:ext cx="1392995" cy="11582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3" name="グループ化 12"/>
          <p:cNvGrpSpPr/>
          <p:nvPr/>
        </p:nvGrpSpPr>
        <p:grpSpPr>
          <a:xfrm flipH="1">
            <a:off x="7208073" y="1953547"/>
            <a:ext cx="849189" cy="1318812"/>
            <a:chOff x="7814323" y="4005064"/>
            <a:chExt cx="1297617" cy="2172085"/>
          </a:xfrm>
        </p:grpSpPr>
        <p:pic>
          <p:nvPicPr>
            <p:cNvPr id="19" name="Picture 3" descr="C:\Users\crestec\Desktop\平井作業フォルダ\CEC_2018年度用(捨てないで！)\ペープサート教材\ペープサート教材_イラスト集_HTML版\Links\195.png"/>
            <p:cNvPicPr>
              <a:picLocks noChangeAspect="1" noChangeArrowheads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14323" y="4941168"/>
              <a:ext cx="1297617" cy="12359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98731" y="4005064"/>
              <a:ext cx="1103472" cy="1164437"/>
            </a:xfrm>
            <a:prstGeom prst="rect">
              <a:avLst/>
            </a:prstGeom>
          </p:spPr>
        </p:pic>
      </p:grpSp>
      <p:sp>
        <p:nvSpPr>
          <p:cNvPr id="17" name="テキスト ボックス 6">
            <a:extLst>
              <a:ext uri="{FF2B5EF4-FFF2-40B4-BE49-F238E27FC236}">
                <a16:creationId xmlns:a16="http://schemas.microsoft.com/office/drawing/2014/main" id="{262A1A52-6944-2481-D923-5181FEFD5F56}"/>
              </a:ext>
            </a:extLst>
          </p:cNvPr>
          <p:cNvSpPr txBox="1"/>
          <p:nvPr/>
        </p:nvSpPr>
        <p:spPr>
          <a:xfrm>
            <a:off x="6927768" y="4124904"/>
            <a:ext cx="4525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1000" b="1" dirty="0">
                <a:latin typeface="+mj-ea"/>
                <a:ea typeface="+mj-ea"/>
              </a:rPr>
              <a:t>たす　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EDDC0E8-95B6-A152-50AB-8D4624775A49}"/>
              </a:ext>
            </a:extLst>
          </p:cNvPr>
          <p:cNvSpPr txBox="1"/>
          <p:nvPr/>
        </p:nvSpPr>
        <p:spPr>
          <a:xfrm>
            <a:off x="669326" y="1063198"/>
            <a:ext cx="6258442" cy="11637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オンラインで知り合った人から</a:t>
            </a:r>
          </a:p>
          <a:p>
            <a:pPr>
              <a:lnSpc>
                <a:spcPts val="5300"/>
              </a:lnSpc>
            </a:pPr>
            <a:r>
              <a:rPr kumimoji="1" lang="ja-JP" altLang="en-US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              直接メッセージが来る！</a:t>
            </a:r>
            <a:endParaRPr kumimoji="1" lang="en-US" altLang="ja-JP" sz="32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21" name="テキスト ボックス 6">
            <a:extLst>
              <a:ext uri="{FF2B5EF4-FFF2-40B4-BE49-F238E27FC236}">
                <a16:creationId xmlns:a16="http://schemas.microsoft.com/office/drawing/2014/main" id="{26D6D2D3-0219-1917-81FB-572CD0FFE091}"/>
              </a:ext>
            </a:extLst>
          </p:cNvPr>
          <p:cNvSpPr txBox="1"/>
          <p:nvPr/>
        </p:nvSpPr>
        <p:spPr>
          <a:xfrm>
            <a:off x="3780739" y="4662580"/>
            <a:ext cx="38876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1000" b="1" dirty="0">
                <a:latin typeface="+mj-ea"/>
                <a:ea typeface="+mj-ea"/>
              </a:rPr>
              <a:t>ひと　　　　　　　　　　　　　　　　　　　　　　　　　     だい  じょう    ぶ</a:t>
            </a:r>
          </a:p>
        </p:txBody>
      </p:sp>
      <p:sp>
        <p:nvSpPr>
          <p:cNvPr id="22" name="テキスト ボックス 6">
            <a:extLst>
              <a:ext uri="{FF2B5EF4-FFF2-40B4-BE49-F238E27FC236}">
                <a16:creationId xmlns:a16="http://schemas.microsoft.com/office/drawing/2014/main" id="{E217E180-8D43-8B1D-BE34-2319163AF38C}"/>
              </a:ext>
            </a:extLst>
          </p:cNvPr>
          <p:cNvSpPr txBox="1"/>
          <p:nvPr/>
        </p:nvSpPr>
        <p:spPr>
          <a:xfrm>
            <a:off x="4898139" y="3069401"/>
            <a:ext cx="41383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1400" dirty="0">
                <a:solidFill>
                  <a:schemeClr val="bg1"/>
                </a:solidFill>
                <a:latin typeface="+mj-ea"/>
                <a:ea typeface="+mj-ea"/>
              </a:rPr>
              <a:t>おし</a:t>
            </a:r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B3A17A5E-BE68-CD05-2A7D-5F7B454CF513}"/>
              </a:ext>
            </a:extLst>
          </p:cNvPr>
          <p:cNvGrpSpPr/>
          <p:nvPr/>
        </p:nvGrpSpPr>
        <p:grpSpPr>
          <a:xfrm>
            <a:off x="1106516" y="1693728"/>
            <a:ext cx="1162403" cy="543001"/>
            <a:chOff x="1398800" y="1723853"/>
            <a:chExt cx="1162403" cy="543001"/>
          </a:xfrm>
        </p:grpSpPr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03FF93E0-718F-B342-891A-26547BA73B61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 rot="20933505">
              <a:off x="1398800" y="1723853"/>
              <a:ext cx="1162403" cy="543001"/>
            </a:xfrm>
            <a:prstGeom prst="rect">
              <a:avLst/>
            </a:prstGeom>
          </p:spPr>
        </p:pic>
        <p:sp>
          <p:nvSpPr>
            <p:cNvPr id="25" name="テキスト ボックス 6">
              <a:extLst>
                <a:ext uri="{FF2B5EF4-FFF2-40B4-BE49-F238E27FC236}">
                  <a16:creationId xmlns:a16="http://schemas.microsoft.com/office/drawing/2014/main" id="{F49AC223-919E-9EAF-521E-5A6417F38FBF}"/>
                </a:ext>
              </a:extLst>
            </p:cNvPr>
            <p:cNvSpPr txBox="1"/>
            <p:nvPr/>
          </p:nvSpPr>
          <p:spPr>
            <a:xfrm rot="20843103">
              <a:off x="1655999" y="1983866"/>
              <a:ext cx="74487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+mn-cs"/>
                </a:defRPr>
              </a:lvl1pPr>
              <a:lvl2pPr marL="4572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+mn-cs"/>
                </a:defRPr>
              </a:lvl2pPr>
              <a:lvl3pPr marL="9144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+mn-cs"/>
                </a:defRPr>
              </a:lvl3pPr>
              <a:lvl4pPr marL="13716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+mn-cs"/>
                </a:defRPr>
              </a:lvl4pPr>
              <a:lvl5pPr marL="18288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+mn-cs"/>
                </a:defRPr>
              </a:lvl9pPr>
            </a:lstStyle>
            <a:p>
              <a:r>
                <a:rPr kumimoji="1" lang="en-US" altLang="ja-JP" sz="1100" b="1" dirty="0">
                  <a:latin typeface="+mj-ea"/>
                  <a:ea typeface="+mj-ea"/>
                </a:rPr>
                <a:t>mail</a:t>
              </a:r>
              <a:endParaRPr kumimoji="1" lang="ja-JP" altLang="en-US" sz="1100" b="1" dirty="0">
                <a:latin typeface="+mj-ea"/>
                <a:ea typeface="+mj-ea"/>
              </a:endParaRPr>
            </a:p>
          </p:txBody>
        </p:sp>
      </p:grpSp>
      <p:sp>
        <p:nvSpPr>
          <p:cNvPr id="26" name="テキスト ボックス 6">
            <a:extLst>
              <a:ext uri="{FF2B5EF4-FFF2-40B4-BE49-F238E27FC236}">
                <a16:creationId xmlns:a16="http://schemas.microsoft.com/office/drawing/2014/main" id="{F494DD49-9AC6-A2CF-C1A8-53ED35C40534}"/>
              </a:ext>
            </a:extLst>
          </p:cNvPr>
          <p:cNvSpPr txBox="1"/>
          <p:nvPr/>
        </p:nvSpPr>
        <p:spPr>
          <a:xfrm>
            <a:off x="2977608" y="974891"/>
            <a:ext cx="6157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1000" b="1" dirty="0">
                <a:solidFill>
                  <a:srgbClr val="FF0000"/>
                </a:solidFill>
              </a:rPr>
              <a:t>し　　　　    　 あ　　　    　　　      　ひと</a:t>
            </a:r>
          </a:p>
        </p:txBody>
      </p:sp>
      <p:sp>
        <p:nvSpPr>
          <p:cNvPr id="5" name="思考の吹き出し: 雲形 4">
            <a:extLst>
              <a:ext uri="{FF2B5EF4-FFF2-40B4-BE49-F238E27FC236}">
                <a16:creationId xmlns:a16="http://schemas.microsoft.com/office/drawing/2014/main" id="{74656A80-7BBA-A432-60BA-550CF21419DA}"/>
              </a:ext>
            </a:extLst>
          </p:cNvPr>
          <p:cNvSpPr/>
          <p:nvPr/>
        </p:nvSpPr>
        <p:spPr>
          <a:xfrm>
            <a:off x="2733897" y="2396845"/>
            <a:ext cx="4104456" cy="1334360"/>
          </a:xfrm>
          <a:prstGeom prst="cloudCallout">
            <a:avLst>
              <a:gd name="adj1" fmla="val 58484"/>
              <a:gd name="adj2" fmla="val -34682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7756244E-87CA-AF3D-8F8E-57B84A296BA2}"/>
              </a:ext>
            </a:extLst>
          </p:cNvPr>
          <p:cNvSpPr txBox="1"/>
          <p:nvPr/>
        </p:nvSpPr>
        <p:spPr>
          <a:xfrm>
            <a:off x="3446690" y="2587226"/>
            <a:ext cx="3816424" cy="858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ポイントをわけてあげるから</a:t>
            </a:r>
            <a:endParaRPr lang="en-US" altLang="ja-JP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ja-JP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ID</a:t>
            </a:r>
            <a:r>
              <a:rPr lang="ja-JP" alt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とパスワードを教えて</a:t>
            </a:r>
            <a:endParaRPr lang="en-US" altLang="ja-JP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30" name="テキスト ボックス 6">
            <a:extLst>
              <a:ext uri="{FF2B5EF4-FFF2-40B4-BE49-F238E27FC236}">
                <a16:creationId xmlns:a16="http://schemas.microsoft.com/office/drawing/2014/main" id="{73A59A87-8B05-98D4-8424-384D3BF167BA}"/>
              </a:ext>
            </a:extLst>
          </p:cNvPr>
          <p:cNvSpPr txBox="1"/>
          <p:nvPr/>
        </p:nvSpPr>
        <p:spPr>
          <a:xfrm>
            <a:off x="5110161" y="2995854"/>
            <a:ext cx="16117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800" b="1" dirty="0">
                <a:solidFill>
                  <a:schemeClr val="bg1"/>
                </a:solidFill>
              </a:rPr>
              <a:t>おし</a:t>
            </a:r>
          </a:p>
        </p:txBody>
      </p:sp>
      <p:sp>
        <p:nvSpPr>
          <p:cNvPr id="20" name="フッター プレースホルダー 2">
            <a:extLst>
              <a:ext uri="{FF2B5EF4-FFF2-40B4-BE49-F238E27FC236}">
                <a16:creationId xmlns:a16="http://schemas.microsoft.com/office/drawing/2014/main" id="{93690B57-B7EB-174B-134A-FD5F49113E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832" y="6520259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岐阜県教育委員会　学校安全課</a:t>
            </a:r>
          </a:p>
        </p:txBody>
      </p:sp>
      <p:sp>
        <p:nvSpPr>
          <p:cNvPr id="31" name="フッター プレースホルダー 2">
            <a:extLst>
              <a:ext uri="{FF2B5EF4-FFF2-40B4-BE49-F238E27FC236}">
                <a16:creationId xmlns:a16="http://schemas.microsoft.com/office/drawing/2014/main" id="{7142AB8D-3206-8DD5-1AAF-CB9A3B6B81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8942" y="6425895"/>
            <a:ext cx="2367880" cy="188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600" b="1" dirty="0">
                <a:solidFill>
                  <a:schemeClr val="bg1"/>
                </a:solidFill>
                <a:latin typeface="+mj-ea"/>
                <a:ea typeface="+mj-ea"/>
              </a:rPr>
              <a:t>ぎふけんきょういくいいんかい　　　　　　がっこうあんぜんか</a:t>
            </a:r>
          </a:p>
        </p:txBody>
      </p:sp>
      <p:sp>
        <p:nvSpPr>
          <p:cNvPr id="32" name="テキスト ボックス 6">
            <a:extLst>
              <a:ext uri="{FF2B5EF4-FFF2-40B4-BE49-F238E27FC236}">
                <a16:creationId xmlns:a16="http://schemas.microsoft.com/office/drawing/2014/main" id="{A3BD05E2-EF8A-D7EC-FC6F-AC1E6B5984CC}"/>
              </a:ext>
            </a:extLst>
          </p:cNvPr>
          <p:cNvSpPr txBox="1"/>
          <p:nvPr/>
        </p:nvSpPr>
        <p:spPr>
          <a:xfrm>
            <a:off x="3303722" y="3054815"/>
            <a:ext cx="28593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en-US" altLang="ja-JP" sz="900" b="1" dirty="0">
                <a:solidFill>
                  <a:schemeClr val="bg1"/>
                </a:solidFill>
                <a:latin typeface="+mn-ea"/>
                <a:ea typeface="+mn-ea"/>
              </a:rPr>
              <a:t>※</a:t>
            </a:r>
            <a:endParaRPr kumimoji="1" lang="ja-JP" altLang="en-US" sz="9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33" name="四角形: 1 つの角を切り取る 32">
            <a:extLst>
              <a:ext uri="{FF2B5EF4-FFF2-40B4-BE49-F238E27FC236}">
                <a16:creationId xmlns:a16="http://schemas.microsoft.com/office/drawing/2014/main" id="{B16864BC-8DFA-F416-D97A-5FBA2470A0B1}"/>
              </a:ext>
            </a:extLst>
          </p:cNvPr>
          <p:cNvSpPr/>
          <p:nvPr/>
        </p:nvSpPr>
        <p:spPr>
          <a:xfrm>
            <a:off x="3164331" y="5939169"/>
            <a:ext cx="5181325" cy="296599"/>
          </a:xfrm>
          <a:prstGeom prst="snip1Rect">
            <a:avLst/>
          </a:prstGeom>
          <a:solidFill>
            <a:srgbClr val="00B0F0"/>
          </a:solidFill>
          <a:ln w="63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4" name="テキスト ボックス 4">
            <a:extLst>
              <a:ext uri="{FF2B5EF4-FFF2-40B4-BE49-F238E27FC236}">
                <a16:creationId xmlns:a16="http://schemas.microsoft.com/office/drawing/2014/main" id="{EFB4EFE6-8D05-C6D9-7434-1D5ECE405DA4}"/>
              </a:ext>
            </a:extLst>
          </p:cNvPr>
          <p:cNvSpPr txBox="1"/>
          <p:nvPr/>
        </p:nvSpPr>
        <p:spPr>
          <a:xfrm>
            <a:off x="3205945" y="6021868"/>
            <a:ext cx="539850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en-US" altLang="ja-JP" sz="800" b="1" dirty="0">
                <a:solidFill>
                  <a:schemeClr val="bg1"/>
                </a:solidFill>
                <a:latin typeface="+mn-ea"/>
                <a:ea typeface="+mn-ea"/>
              </a:rPr>
              <a:t>※ID</a:t>
            </a:r>
            <a:r>
              <a:rPr kumimoji="1" lang="ja-JP" altLang="en-US" sz="800" b="1" dirty="0">
                <a:solidFill>
                  <a:schemeClr val="bg1"/>
                </a:solidFill>
                <a:latin typeface="+mn-ea"/>
                <a:ea typeface="+mn-ea"/>
              </a:rPr>
              <a:t>・パスワード</a:t>
            </a:r>
            <a:r>
              <a:rPr kumimoji="1" lang="en-US" altLang="ja-JP" sz="800" b="1" dirty="0">
                <a:solidFill>
                  <a:schemeClr val="bg1"/>
                </a:solidFill>
                <a:latin typeface="+mn-ea"/>
                <a:ea typeface="+mn-ea"/>
              </a:rPr>
              <a:t>= </a:t>
            </a:r>
            <a:r>
              <a:rPr kumimoji="1" lang="ja-JP" altLang="en-US" sz="800" b="1" dirty="0">
                <a:solidFill>
                  <a:schemeClr val="bg1"/>
                </a:solidFill>
                <a:latin typeface="+mn-ea"/>
                <a:ea typeface="+mn-ea"/>
              </a:rPr>
              <a:t>「</a:t>
            </a:r>
            <a:r>
              <a:rPr kumimoji="1" lang="en-US" altLang="ja-JP" sz="800" b="1" dirty="0">
                <a:solidFill>
                  <a:schemeClr val="bg1"/>
                </a:solidFill>
                <a:latin typeface="+mn-ea"/>
                <a:ea typeface="+mn-ea"/>
              </a:rPr>
              <a:t>ID</a:t>
            </a:r>
            <a:r>
              <a:rPr kumimoji="1" lang="ja-JP" altLang="en-US" sz="800" b="1" dirty="0">
                <a:solidFill>
                  <a:schemeClr val="bg1"/>
                </a:solidFill>
                <a:latin typeface="+mn-ea"/>
                <a:ea typeface="+mn-ea"/>
              </a:rPr>
              <a:t>」は個人を識別するものですが、「パスワード」は鍵の役割をする暗号のようなものです。 </a:t>
            </a:r>
            <a:r>
              <a:rPr kumimoji="1" lang="en-US" altLang="ja-JP" sz="800" b="1" dirty="0">
                <a:solidFill>
                  <a:schemeClr val="bg1"/>
                </a:solidFill>
                <a:latin typeface="+mn-ea"/>
                <a:ea typeface="+mn-ea"/>
              </a:rPr>
              <a:t> </a:t>
            </a:r>
            <a:endParaRPr kumimoji="1" lang="ja-JP" altLang="en-US" sz="8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35" name="テキスト ボックス 5">
            <a:extLst>
              <a:ext uri="{FF2B5EF4-FFF2-40B4-BE49-F238E27FC236}">
                <a16:creationId xmlns:a16="http://schemas.microsoft.com/office/drawing/2014/main" id="{B504613E-F43C-7FA1-EDCD-6E9B27EB109E}"/>
              </a:ext>
            </a:extLst>
          </p:cNvPr>
          <p:cNvSpPr txBox="1"/>
          <p:nvPr/>
        </p:nvSpPr>
        <p:spPr>
          <a:xfrm>
            <a:off x="3234747" y="5943241"/>
            <a:ext cx="536970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500" b="1" dirty="0">
                <a:solidFill>
                  <a:schemeClr val="bg1"/>
                </a:solidFill>
                <a:latin typeface="+mn-ea"/>
                <a:ea typeface="+mn-ea"/>
              </a:rPr>
              <a:t>アイディ                                            こじん      しきべつ                                                                         かぎ    やくわり             あんごう</a:t>
            </a:r>
          </a:p>
        </p:txBody>
      </p:sp>
      <p:sp>
        <p:nvSpPr>
          <p:cNvPr id="36" name="テキスト ボックス 6">
            <a:extLst>
              <a:ext uri="{FF2B5EF4-FFF2-40B4-BE49-F238E27FC236}">
                <a16:creationId xmlns:a16="http://schemas.microsoft.com/office/drawing/2014/main" id="{44A146DD-E741-F8E6-4EFD-F706D982297A}"/>
              </a:ext>
            </a:extLst>
          </p:cNvPr>
          <p:cNvSpPr txBox="1"/>
          <p:nvPr/>
        </p:nvSpPr>
        <p:spPr>
          <a:xfrm>
            <a:off x="2579443" y="1569753"/>
            <a:ext cx="6157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1000" b="1" dirty="0">
                <a:solidFill>
                  <a:srgbClr val="FF0000"/>
                </a:solidFill>
              </a:rPr>
              <a:t>ちょく      せつ                                                                   く</a:t>
            </a:r>
          </a:p>
        </p:txBody>
      </p:sp>
    </p:spTree>
    <p:extLst>
      <p:ext uri="{BB962C8B-B14F-4D97-AF65-F5344CB8AC3E}">
        <p14:creationId xmlns:p14="http://schemas.microsoft.com/office/powerpoint/2010/main" val="96892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187" y="1628800"/>
            <a:ext cx="9077325" cy="4697981"/>
          </a:xfrm>
          <a:prstGeom prst="rect">
            <a:avLst/>
          </a:prstGeom>
        </p:spPr>
      </p:pic>
      <p:pic>
        <p:nvPicPr>
          <p:cNvPr id="3" name="正方形/長方形 2">
            <a:extLst>
              <a:ext uri="{FF2B5EF4-FFF2-40B4-BE49-F238E27FC236}">
                <a16:creationId xmlns:a16="http://schemas.microsoft.com/office/drawing/2014/main" id="{5003A9C6-73E5-7424-5E8F-E39110A30A31}"/>
              </a:ext>
            </a:extLst>
          </p:cNvPr>
          <p:cNvPicPr preferRelativeResize="0"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0163" y="-27384"/>
            <a:ext cx="9240838" cy="1009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834">
            <a:extLst>
              <a:ext uri="{FF2B5EF4-FFF2-40B4-BE49-F238E27FC236}">
                <a16:creationId xmlns:a16="http://schemas.microsoft.com/office/drawing/2014/main" id="{1F29C09F-2AC4-BB75-2736-355677BCA4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75" y="104523"/>
            <a:ext cx="9144000" cy="764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SzPct val="100000"/>
              <a:defRPr/>
            </a:pPr>
            <a:r>
              <a:rPr lang="ja-JP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③ゲームを乗っ取られた</a:t>
            </a:r>
          </a:p>
        </p:txBody>
      </p:sp>
      <p:sp>
        <p:nvSpPr>
          <p:cNvPr id="5" name="テキスト ボックス 6">
            <a:extLst>
              <a:ext uri="{FF2B5EF4-FFF2-40B4-BE49-F238E27FC236}">
                <a16:creationId xmlns:a16="http://schemas.microsoft.com/office/drawing/2014/main" id="{75A2B877-097E-5C9A-7EAD-6FE570957EB8}"/>
              </a:ext>
            </a:extLst>
          </p:cNvPr>
          <p:cNvSpPr txBox="1"/>
          <p:nvPr/>
        </p:nvSpPr>
        <p:spPr>
          <a:xfrm>
            <a:off x="2381370" y="43179"/>
            <a:ext cx="67564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1200" b="1" dirty="0">
                <a:solidFill>
                  <a:schemeClr val="bg1"/>
                </a:solidFill>
                <a:latin typeface="+mj-ea"/>
                <a:ea typeface="+mj-ea"/>
              </a:rPr>
              <a:t>の　　　　　  　と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341021" y="999279"/>
            <a:ext cx="8595307" cy="523220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pPr algn="ctr" eaLnBrk="1" hangingPunct="1">
              <a:buSzPct val="100000"/>
              <a:defRPr/>
            </a:pPr>
            <a:r>
              <a:rPr lang="ja-JP" altLang="en-US" sz="28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　</a:t>
            </a:r>
            <a:r>
              <a:rPr lang="ja-JP" altLang="en-US" sz="2800" b="1" u="sng" spc="-100" dirty="0">
                <a:ln w="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パスワードが変更され、ログインできなくなってしまった！</a:t>
            </a:r>
            <a:endParaRPr lang="en-US" altLang="ja-JP" sz="2800" b="1" u="sng" spc="-100" dirty="0">
              <a:ln w="0">
                <a:solidFill>
                  <a:srgbClr val="FF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8" name="テキスト ボックス 6">
            <a:extLst>
              <a:ext uri="{FF2B5EF4-FFF2-40B4-BE49-F238E27FC236}">
                <a16:creationId xmlns:a16="http://schemas.microsoft.com/office/drawing/2014/main" id="{812EDA81-F25B-675E-FDB5-71DF0801FF49}"/>
              </a:ext>
            </a:extLst>
          </p:cNvPr>
          <p:cNvSpPr txBox="1"/>
          <p:nvPr/>
        </p:nvSpPr>
        <p:spPr>
          <a:xfrm>
            <a:off x="2559730" y="888803"/>
            <a:ext cx="65842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1200" b="1" dirty="0">
                <a:solidFill>
                  <a:srgbClr val="FF0000"/>
                </a:solidFill>
                <a:latin typeface="+mj-ea"/>
                <a:ea typeface="+mj-ea"/>
              </a:rPr>
              <a:t>へん こう</a:t>
            </a:r>
          </a:p>
        </p:txBody>
      </p:sp>
      <p:sp>
        <p:nvSpPr>
          <p:cNvPr id="17" name="直角三角形 16">
            <a:extLst>
              <a:ext uri="{FF2B5EF4-FFF2-40B4-BE49-F238E27FC236}">
                <a16:creationId xmlns:a16="http://schemas.microsoft.com/office/drawing/2014/main" id="{075C7C0F-B76A-7870-FC65-501C8F0C3859}"/>
              </a:ext>
            </a:extLst>
          </p:cNvPr>
          <p:cNvSpPr/>
          <p:nvPr/>
        </p:nvSpPr>
        <p:spPr>
          <a:xfrm>
            <a:off x="8954" y="838200"/>
            <a:ext cx="4995094" cy="5471120"/>
          </a:xfrm>
          <a:prstGeom prst="rtTriangle">
            <a:avLst/>
          </a:prstGeom>
          <a:blipFill>
            <a:blip r:embed="rId5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6">
            <a:extLst>
              <a:ext uri="{FF2B5EF4-FFF2-40B4-BE49-F238E27FC236}">
                <a16:creationId xmlns:a16="http://schemas.microsoft.com/office/drawing/2014/main" id="{C06EF831-960C-D82E-0735-E29A9B06DE55}"/>
              </a:ext>
            </a:extLst>
          </p:cNvPr>
          <p:cNvSpPr txBox="1"/>
          <p:nvPr/>
        </p:nvSpPr>
        <p:spPr>
          <a:xfrm>
            <a:off x="3864395" y="1750076"/>
            <a:ext cx="48840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1200" b="1" dirty="0">
                <a:solidFill>
                  <a:schemeClr val="bg1"/>
                </a:solidFill>
                <a:latin typeface="+mj-ea"/>
                <a:ea typeface="+mj-ea"/>
              </a:rPr>
              <a:t>つか</a:t>
            </a:r>
          </a:p>
        </p:txBody>
      </p:sp>
      <p:sp>
        <p:nvSpPr>
          <p:cNvPr id="18" name="爆発: 14 pt 17">
            <a:extLst>
              <a:ext uri="{FF2B5EF4-FFF2-40B4-BE49-F238E27FC236}">
                <a16:creationId xmlns:a16="http://schemas.microsoft.com/office/drawing/2014/main" id="{FD5BF410-3AB9-6564-1FA9-E17BF0613885}"/>
              </a:ext>
            </a:extLst>
          </p:cNvPr>
          <p:cNvSpPr/>
          <p:nvPr/>
        </p:nvSpPr>
        <p:spPr>
          <a:xfrm rot="1014098">
            <a:off x="2471291" y="1375975"/>
            <a:ext cx="5132190" cy="3819191"/>
          </a:xfrm>
          <a:prstGeom prst="irregularSeal2">
            <a:avLst/>
          </a:prstGeo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D45812C0-14CC-E64B-5202-16852817FF28}"/>
              </a:ext>
            </a:extLst>
          </p:cNvPr>
          <p:cNvGrpSpPr/>
          <p:nvPr/>
        </p:nvGrpSpPr>
        <p:grpSpPr>
          <a:xfrm rot="469118">
            <a:off x="1357308" y="2243333"/>
            <a:ext cx="2031104" cy="2238732"/>
            <a:chOff x="2341929" y="2892339"/>
            <a:chExt cx="2181402" cy="2353130"/>
          </a:xfrm>
        </p:grpSpPr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0788771">
              <a:off x="2341929" y="2892339"/>
              <a:ext cx="1656184" cy="2353130"/>
            </a:xfrm>
            <a:prstGeom prst="rect">
              <a:avLst/>
            </a:prstGeom>
          </p:spPr>
        </p:pic>
        <p:pic>
          <p:nvPicPr>
            <p:cNvPr id="21" name="Picture 14" descr="C:\Users\crestec\Desktop\平井作業フォルダ\CEC_2018年度用(捨てないで！)\ペープサート教材\ペープサート教材_イラスト集_HTML版\Links\212.png"/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20269817">
              <a:off x="2363169" y="3158082"/>
              <a:ext cx="1379471" cy="11758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テキスト ボックス 13"/>
            <p:cNvSpPr txBox="1"/>
            <p:nvPr/>
          </p:nvSpPr>
          <p:spPr>
            <a:xfrm rot="20786562">
              <a:off x="2579115" y="4243535"/>
              <a:ext cx="194421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>
                  <a:solidFill>
                    <a:schemeClr val="bg1"/>
                  </a:solidFill>
                  <a:latin typeface="+mj-ea"/>
                  <a:ea typeface="+mj-ea"/>
                </a:rPr>
                <a:t>パスワードが</a:t>
              </a:r>
              <a:endParaRPr kumimoji="1" lang="en-US" altLang="ja-JP" dirty="0">
                <a:solidFill>
                  <a:schemeClr val="bg1"/>
                </a:solidFill>
                <a:latin typeface="+mj-ea"/>
                <a:ea typeface="+mj-ea"/>
              </a:endParaRPr>
            </a:p>
            <a:p>
              <a:r>
                <a:rPr kumimoji="1" lang="ja-JP" altLang="en-US" dirty="0">
                  <a:solidFill>
                    <a:schemeClr val="bg1"/>
                  </a:solidFill>
                  <a:latin typeface="+mj-ea"/>
                  <a:ea typeface="+mj-ea"/>
                </a:rPr>
                <a:t>ちがいます！</a:t>
              </a:r>
            </a:p>
          </p:txBody>
        </p:sp>
      </p:grpSp>
      <p:sp>
        <p:nvSpPr>
          <p:cNvPr id="9" name="フッター プレースホルダー 2">
            <a:extLst>
              <a:ext uri="{FF2B5EF4-FFF2-40B4-BE49-F238E27FC236}">
                <a16:creationId xmlns:a16="http://schemas.microsoft.com/office/drawing/2014/main" id="{7B855F95-0758-A638-3AE6-F9317C0F1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832" y="6520259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岐阜県教育委員会　学校安全課</a:t>
            </a:r>
          </a:p>
        </p:txBody>
      </p:sp>
      <p:sp>
        <p:nvSpPr>
          <p:cNvPr id="19" name="フッター プレースホルダー 2">
            <a:extLst>
              <a:ext uri="{FF2B5EF4-FFF2-40B4-BE49-F238E27FC236}">
                <a16:creationId xmlns:a16="http://schemas.microsoft.com/office/drawing/2014/main" id="{A760C742-7C85-37F2-6146-253C97A0A1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8942" y="6425895"/>
            <a:ext cx="2367880" cy="188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600" b="1" dirty="0">
                <a:solidFill>
                  <a:schemeClr val="bg1"/>
                </a:solidFill>
                <a:latin typeface="+mj-ea"/>
                <a:ea typeface="+mj-ea"/>
              </a:rPr>
              <a:t>ぎふけんきょういくいいんかい　　　　　　がっこうあんぜんか</a:t>
            </a:r>
          </a:p>
        </p:txBody>
      </p:sp>
      <p:sp>
        <p:nvSpPr>
          <p:cNvPr id="27" name="テキスト ボックス 6">
            <a:extLst>
              <a:ext uri="{FF2B5EF4-FFF2-40B4-BE49-F238E27FC236}">
                <a16:creationId xmlns:a16="http://schemas.microsoft.com/office/drawing/2014/main" id="{4488551C-0915-D2B0-EDA2-ECBA28D4CB67}"/>
              </a:ext>
            </a:extLst>
          </p:cNvPr>
          <p:cNvSpPr txBox="1"/>
          <p:nvPr/>
        </p:nvSpPr>
        <p:spPr>
          <a:xfrm>
            <a:off x="3998033" y="951385"/>
            <a:ext cx="28593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en-US" altLang="ja-JP" sz="900" b="1" dirty="0">
                <a:solidFill>
                  <a:srgbClr val="FF0000"/>
                </a:solidFill>
                <a:latin typeface="+mn-ea"/>
                <a:ea typeface="+mn-ea"/>
              </a:rPr>
              <a:t>※</a:t>
            </a:r>
            <a:endParaRPr kumimoji="1" lang="ja-JP" altLang="en-US" sz="9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6485C521-4918-207B-3CA4-96F03FE0851D}"/>
              </a:ext>
            </a:extLst>
          </p:cNvPr>
          <p:cNvSpPr/>
          <p:nvPr/>
        </p:nvSpPr>
        <p:spPr>
          <a:xfrm>
            <a:off x="-40828" y="4936754"/>
            <a:ext cx="9212175" cy="652097"/>
          </a:xfrm>
          <a:prstGeom prst="roundRect">
            <a:avLst/>
          </a:prstGeom>
          <a:solidFill>
            <a:schemeClr val="bg2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591617" y="5018493"/>
            <a:ext cx="811463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buSzPct val="100000"/>
              <a:defRPr/>
            </a:pPr>
            <a:r>
              <a:rPr lang="ja-JP" altLang="en-US" b="1" u="sng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ea"/>
                <a:ea typeface="+mj-ea"/>
              </a:rPr>
              <a:t>ポイント欲しさに、</a:t>
            </a:r>
            <a:r>
              <a:rPr lang="en-US" altLang="ja-JP" b="1" u="sng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ea"/>
                <a:ea typeface="+mj-ea"/>
              </a:rPr>
              <a:t>ID</a:t>
            </a:r>
            <a:r>
              <a:rPr lang="ja-JP" altLang="en-US" b="1" u="sng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ea"/>
                <a:ea typeface="+mj-ea"/>
              </a:rPr>
              <a:t>とパスワードを教えたら、ゲームを乗っ取られてしまいました。</a:t>
            </a:r>
            <a:endParaRPr lang="en-US" altLang="ja-JP" b="1" u="sng" dirty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0" name="テキスト ボックス 6">
            <a:extLst>
              <a:ext uri="{FF2B5EF4-FFF2-40B4-BE49-F238E27FC236}">
                <a16:creationId xmlns:a16="http://schemas.microsoft.com/office/drawing/2014/main" id="{3126B9C5-03BE-1A33-96E0-CAB2BBB245B2}"/>
              </a:ext>
            </a:extLst>
          </p:cNvPr>
          <p:cNvSpPr txBox="1"/>
          <p:nvPr/>
        </p:nvSpPr>
        <p:spPr>
          <a:xfrm>
            <a:off x="1490962" y="4878472"/>
            <a:ext cx="76660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1000" b="1" dirty="0">
                <a:solidFill>
                  <a:srgbClr val="FF0000"/>
                </a:solidFill>
                <a:latin typeface="+mj-ea"/>
                <a:ea typeface="+mj-ea"/>
              </a:rPr>
              <a:t>ほ　　　　　　　　　　　　　　　　　　　　　　　　　　     おし　　　　　　　　　　　　　　　　　　    の　　　 と</a:t>
            </a:r>
          </a:p>
        </p:txBody>
      </p:sp>
      <p:sp>
        <p:nvSpPr>
          <p:cNvPr id="22" name="テキスト ボックス 6">
            <a:extLst>
              <a:ext uri="{FF2B5EF4-FFF2-40B4-BE49-F238E27FC236}">
                <a16:creationId xmlns:a16="http://schemas.microsoft.com/office/drawing/2014/main" id="{7EF8119F-468C-03AF-4544-43D1D0F97618}"/>
              </a:ext>
            </a:extLst>
          </p:cNvPr>
          <p:cNvSpPr txBox="1"/>
          <p:nvPr/>
        </p:nvSpPr>
        <p:spPr>
          <a:xfrm>
            <a:off x="2346101" y="4893318"/>
            <a:ext cx="28593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en-US" altLang="ja-JP" sz="900" b="1" dirty="0">
                <a:solidFill>
                  <a:srgbClr val="FF0000"/>
                </a:solidFill>
                <a:latin typeface="+mn-ea"/>
                <a:ea typeface="+mn-ea"/>
              </a:rPr>
              <a:t>※</a:t>
            </a:r>
            <a:endParaRPr kumimoji="1" lang="ja-JP" altLang="en-US" sz="9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 flipH="1">
            <a:off x="6660231" y="2944336"/>
            <a:ext cx="1370504" cy="1865506"/>
            <a:chOff x="3936755" y="2119114"/>
            <a:chExt cx="1079311" cy="174156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7" name="Picture 40" descr="C:\Users\crestec\Desktop\平井作業フォルダ\CEC_2018年度用(捨てないで！)\ペープサート教材\ペープサート教材_イラスト集_Delivery\ペープサート教材_イラスト集\キャラ\中学生女子\008_中学_小学高学年_女子_私服B_スマホ持ち.png"/>
            <p:cNvPicPr>
              <a:picLocks noChangeAspect="1" noChangeArrowheads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6755" y="2833789"/>
              <a:ext cx="1079311" cy="10268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図 10"/>
            <p:cNvPicPr>
              <a:picLocks noChangeAspect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994784" y="2119114"/>
              <a:ext cx="963251" cy="810838"/>
            </a:xfrm>
            <a:prstGeom prst="rect">
              <a:avLst/>
            </a:prstGeom>
          </p:spPr>
        </p:pic>
      </p:grpSp>
      <p:sp>
        <p:nvSpPr>
          <p:cNvPr id="36" name="テキスト ボックス 6">
            <a:extLst>
              <a:ext uri="{FF2B5EF4-FFF2-40B4-BE49-F238E27FC236}">
                <a16:creationId xmlns:a16="http://schemas.microsoft.com/office/drawing/2014/main" id="{3351FB87-C3C5-12FA-1370-BDDD6419BDFE}"/>
              </a:ext>
            </a:extLst>
          </p:cNvPr>
          <p:cNvSpPr txBox="1"/>
          <p:nvPr/>
        </p:nvSpPr>
        <p:spPr>
          <a:xfrm>
            <a:off x="4442645" y="1851536"/>
            <a:ext cx="52606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900" b="1" dirty="0">
                <a:solidFill>
                  <a:schemeClr val="bg1"/>
                </a:solidFill>
                <a:latin typeface="+mj-ea"/>
                <a:ea typeface="+mj-ea"/>
              </a:rPr>
              <a:t>つか</a:t>
            </a:r>
          </a:p>
        </p:txBody>
      </p:sp>
      <p:sp>
        <p:nvSpPr>
          <p:cNvPr id="24" name="フッター プレースホルダー 2">
            <a:extLst>
              <a:ext uri="{FF2B5EF4-FFF2-40B4-BE49-F238E27FC236}">
                <a16:creationId xmlns:a16="http://schemas.microsoft.com/office/drawing/2014/main" id="{BB13A849-82BB-132D-82A1-38B1797554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4010" y="2669370"/>
            <a:ext cx="334312" cy="188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en-US" altLang="ja-JP" sz="800" b="1" dirty="0">
                <a:solidFill>
                  <a:schemeClr val="bg1"/>
                </a:solidFill>
                <a:latin typeface="+mj-ea"/>
                <a:ea typeface="+mj-ea"/>
              </a:rPr>
              <a:t>※</a:t>
            </a:r>
            <a:endParaRPr lang="ja-JP" altLang="en-US" sz="8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5" name="フッター プレースホルダー 2">
            <a:extLst>
              <a:ext uri="{FF2B5EF4-FFF2-40B4-BE49-F238E27FC236}">
                <a16:creationId xmlns:a16="http://schemas.microsoft.com/office/drawing/2014/main" id="{98B42D52-BAD9-FE7D-EA60-C7EAE4AAE4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5738" y="3077211"/>
            <a:ext cx="334312" cy="188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en-US" altLang="ja-JP" sz="800" b="1" dirty="0">
                <a:solidFill>
                  <a:schemeClr val="bg1"/>
                </a:solidFill>
                <a:latin typeface="+mj-ea"/>
                <a:ea typeface="+mj-ea"/>
              </a:rPr>
              <a:t>※</a:t>
            </a:r>
            <a:endParaRPr lang="ja-JP" altLang="en-US" sz="8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6" name="フッター プレースホルダー 2">
            <a:extLst>
              <a:ext uri="{FF2B5EF4-FFF2-40B4-BE49-F238E27FC236}">
                <a16:creationId xmlns:a16="http://schemas.microsoft.com/office/drawing/2014/main" id="{31C87B99-F838-92C3-18E4-F2CDA2392BFE}"/>
              </a:ext>
            </a:extLst>
          </p:cNvPr>
          <p:cNvSpPr>
            <a:spLocks noChangeArrowheads="1"/>
          </p:cNvSpPr>
          <p:nvPr/>
        </p:nvSpPr>
        <p:spPr bwMode="auto">
          <a:xfrm rot="21123131">
            <a:off x="1417424" y="3558477"/>
            <a:ext cx="334312" cy="188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en-US" altLang="ja-JP" sz="800" b="1" dirty="0">
                <a:solidFill>
                  <a:schemeClr val="bg1"/>
                </a:solidFill>
                <a:latin typeface="+mj-ea"/>
                <a:ea typeface="+mj-ea"/>
              </a:rPr>
              <a:t>※</a:t>
            </a:r>
            <a:endParaRPr lang="ja-JP" altLang="en-US" sz="8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5FA7B084-B55C-79F1-07DA-712DCD8AE4C5}"/>
              </a:ext>
            </a:extLst>
          </p:cNvPr>
          <p:cNvSpPr txBox="1"/>
          <p:nvPr/>
        </p:nvSpPr>
        <p:spPr>
          <a:xfrm>
            <a:off x="3465179" y="2675271"/>
            <a:ext cx="3177971" cy="1325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いつも使っているパスワードで、ログインできなくなってる！</a:t>
            </a:r>
            <a:endParaRPr lang="en-US" altLang="ja-JP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ja-JP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 </a:t>
            </a:r>
            <a:r>
              <a:rPr lang="ja-JP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なんで、！？</a:t>
            </a:r>
            <a:endParaRPr kumimoji="1" lang="ja-JP" altLang="en-US" dirty="0"/>
          </a:p>
        </p:txBody>
      </p:sp>
      <p:sp>
        <p:nvSpPr>
          <p:cNvPr id="29" name="テキスト ボックス 6">
            <a:extLst>
              <a:ext uri="{FF2B5EF4-FFF2-40B4-BE49-F238E27FC236}">
                <a16:creationId xmlns:a16="http://schemas.microsoft.com/office/drawing/2014/main" id="{8F42ECC3-475C-4540-C2B8-84A6AD559190}"/>
              </a:ext>
            </a:extLst>
          </p:cNvPr>
          <p:cNvSpPr txBox="1"/>
          <p:nvPr/>
        </p:nvSpPr>
        <p:spPr>
          <a:xfrm>
            <a:off x="611560" y="965920"/>
            <a:ext cx="28593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en-US" altLang="ja-JP" sz="900" b="1" dirty="0">
                <a:solidFill>
                  <a:srgbClr val="FF0000"/>
                </a:solidFill>
                <a:latin typeface="+mn-ea"/>
                <a:ea typeface="+mn-ea"/>
              </a:rPr>
              <a:t>※</a:t>
            </a:r>
            <a:endParaRPr kumimoji="1" lang="ja-JP" altLang="en-US" sz="9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20" name="四角形: 1 つの角を切り取る 19">
            <a:extLst>
              <a:ext uri="{FF2B5EF4-FFF2-40B4-BE49-F238E27FC236}">
                <a16:creationId xmlns:a16="http://schemas.microsoft.com/office/drawing/2014/main" id="{95428927-ED8C-3EBF-B75E-C5282CF3CDA8}"/>
              </a:ext>
            </a:extLst>
          </p:cNvPr>
          <p:cNvSpPr/>
          <p:nvPr/>
        </p:nvSpPr>
        <p:spPr>
          <a:xfrm>
            <a:off x="909864" y="5597245"/>
            <a:ext cx="7262535" cy="638127"/>
          </a:xfrm>
          <a:prstGeom prst="snip1Rect">
            <a:avLst/>
          </a:prstGeom>
          <a:solidFill>
            <a:schemeClr val="accent1">
              <a:lumMod val="75000"/>
            </a:schemeClr>
          </a:solidFill>
          <a:ln w="63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3" name="テキスト ボックス 8">
            <a:extLst>
              <a:ext uri="{FF2B5EF4-FFF2-40B4-BE49-F238E27FC236}">
                <a16:creationId xmlns:a16="http://schemas.microsoft.com/office/drawing/2014/main" id="{0C222874-B7D2-8E75-E2EE-36FF4A501D49}"/>
              </a:ext>
            </a:extLst>
          </p:cNvPr>
          <p:cNvSpPr txBox="1"/>
          <p:nvPr/>
        </p:nvSpPr>
        <p:spPr>
          <a:xfrm>
            <a:off x="1825424" y="5723315"/>
            <a:ext cx="56470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en-US" altLang="ja-JP" sz="800" b="1" dirty="0">
                <a:solidFill>
                  <a:schemeClr val="bg1"/>
                </a:solidFill>
                <a:latin typeface="+mn-ea"/>
                <a:ea typeface="+mn-ea"/>
              </a:rPr>
              <a:t>※</a:t>
            </a:r>
            <a:r>
              <a:rPr kumimoji="1" lang="ja-JP" altLang="en-US" sz="800" b="1" dirty="0">
                <a:solidFill>
                  <a:schemeClr val="bg1"/>
                </a:solidFill>
                <a:latin typeface="+mn-ea"/>
                <a:ea typeface="+mn-ea"/>
              </a:rPr>
              <a:t>ログイン</a:t>
            </a:r>
            <a:r>
              <a:rPr kumimoji="1" lang="en-US" altLang="ja-JP" sz="800" b="1" dirty="0">
                <a:solidFill>
                  <a:schemeClr val="bg1"/>
                </a:solidFill>
                <a:latin typeface="+mn-ea"/>
                <a:ea typeface="+mn-ea"/>
              </a:rPr>
              <a:t>= </a:t>
            </a:r>
            <a:r>
              <a:rPr kumimoji="1" lang="ja-JP" altLang="en-US" sz="800" b="1" dirty="0">
                <a:solidFill>
                  <a:schemeClr val="bg1"/>
                </a:solidFill>
                <a:latin typeface="+mn-ea"/>
                <a:ea typeface="+mn-ea"/>
              </a:rPr>
              <a:t>　インターネット上のサービスを利用する際に、個人別の</a:t>
            </a:r>
            <a:r>
              <a:rPr kumimoji="1" lang="en-US" altLang="ja-JP" sz="800" b="1" dirty="0">
                <a:solidFill>
                  <a:schemeClr val="bg1"/>
                </a:solidFill>
                <a:latin typeface="+mn-ea"/>
                <a:ea typeface="+mn-ea"/>
              </a:rPr>
              <a:t>ID</a:t>
            </a:r>
            <a:r>
              <a:rPr kumimoji="1" lang="ja-JP" altLang="en-US" sz="800" b="1" dirty="0">
                <a:solidFill>
                  <a:schemeClr val="bg1"/>
                </a:solidFill>
                <a:latin typeface="+mn-ea"/>
                <a:ea typeface="+mn-ea"/>
              </a:rPr>
              <a:t>とパスワードを入力して本人確認を行う作業のことです。</a:t>
            </a:r>
            <a:endParaRPr kumimoji="1" lang="en-US" altLang="ja-JP" sz="800" b="1" dirty="0">
              <a:solidFill>
                <a:schemeClr val="bg1"/>
              </a:solidFill>
              <a:latin typeface="+mn-ea"/>
              <a:ea typeface="+mn-ea"/>
            </a:endParaRPr>
          </a:p>
          <a:p>
            <a:endParaRPr kumimoji="1" lang="en-US" altLang="ja-JP" sz="800" b="1" dirty="0">
              <a:solidFill>
                <a:schemeClr val="bg1"/>
              </a:solidFill>
              <a:latin typeface="+mn-ea"/>
              <a:ea typeface="+mn-ea"/>
            </a:endParaRPr>
          </a:p>
          <a:p>
            <a:r>
              <a:rPr kumimoji="1" lang="en-US" altLang="ja-JP" sz="800" b="1" dirty="0">
                <a:solidFill>
                  <a:schemeClr val="bg1"/>
                </a:solidFill>
                <a:latin typeface="+mn-ea"/>
                <a:ea typeface="+mn-ea"/>
              </a:rPr>
              <a:t>※ID</a:t>
            </a:r>
            <a:r>
              <a:rPr kumimoji="1" lang="ja-JP" altLang="en-US" sz="800" b="1" dirty="0">
                <a:solidFill>
                  <a:schemeClr val="bg1"/>
                </a:solidFill>
                <a:latin typeface="+mn-ea"/>
                <a:ea typeface="+mn-ea"/>
              </a:rPr>
              <a:t>・パスワード</a:t>
            </a:r>
            <a:r>
              <a:rPr kumimoji="1" lang="en-US" altLang="ja-JP" sz="800" b="1" dirty="0">
                <a:solidFill>
                  <a:schemeClr val="bg1"/>
                </a:solidFill>
                <a:latin typeface="+mn-ea"/>
                <a:ea typeface="+mn-ea"/>
              </a:rPr>
              <a:t>= </a:t>
            </a:r>
            <a:r>
              <a:rPr kumimoji="1" lang="ja-JP" altLang="en-US" sz="800" b="1" dirty="0">
                <a:solidFill>
                  <a:schemeClr val="bg1"/>
                </a:solidFill>
                <a:latin typeface="+mn-ea"/>
                <a:ea typeface="+mn-ea"/>
              </a:rPr>
              <a:t>「</a:t>
            </a:r>
            <a:r>
              <a:rPr kumimoji="1" lang="en-US" altLang="ja-JP" sz="800" b="1" dirty="0">
                <a:solidFill>
                  <a:schemeClr val="bg1"/>
                </a:solidFill>
                <a:latin typeface="+mn-ea"/>
                <a:ea typeface="+mn-ea"/>
              </a:rPr>
              <a:t>ID</a:t>
            </a:r>
            <a:r>
              <a:rPr kumimoji="1" lang="ja-JP" altLang="en-US" sz="800" b="1" dirty="0">
                <a:solidFill>
                  <a:schemeClr val="bg1"/>
                </a:solidFill>
                <a:latin typeface="+mn-ea"/>
                <a:ea typeface="+mn-ea"/>
              </a:rPr>
              <a:t>」は個人を識別するものですが、「パスワード」は鍵の役割をする暗号のようなものです。 </a:t>
            </a:r>
            <a:r>
              <a:rPr kumimoji="1" lang="en-US" altLang="ja-JP" sz="800" b="1" dirty="0">
                <a:solidFill>
                  <a:schemeClr val="bg1"/>
                </a:solidFill>
                <a:latin typeface="+mn-ea"/>
                <a:ea typeface="+mn-ea"/>
              </a:rPr>
              <a:t> </a:t>
            </a:r>
            <a:endParaRPr kumimoji="1" lang="ja-JP" altLang="en-US" sz="8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34" name="テキスト ボックス 5">
            <a:extLst>
              <a:ext uri="{FF2B5EF4-FFF2-40B4-BE49-F238E27FC236}">
                <a16:creationId xmlns:a16="http://schemas.microsoft.com/office/drawing/2014/main" id="{FF23454D-6F28-AB1D-7AF8-5ACF14A717F0}"/>
              </a:ext>
            </a:extLst>
          </p:cNvPr>
          <p:cNvSpPr txBox="1"/>
          <p:nvPr/>
        </p:nvSpPr>
        <p:spPr>
          <a:xfrm>
            <a:off x="1832497" y="5883761"/>
            <a:ext cx="7068008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500" b="1" dirty="0">
                <a:solidFill>
                  <a:schemeClr val="bg1"/>
                </a:solidFill>
                <a:latin typeface="+mn-ea"/>
                <a:ea typeface="+mn-ea"/>
              </a:rPr>
              <a:t>アイディ                                             こじん      しきべつ                                                                         かぎ    やくわり             あんごう</a:t>
            </a:r>
          </a:p>
        </p:txBody>
      </p:sp>
      <p:sp>
        <p:nvSpPr>
          <p:cNvPr id="35" name="テキスト ボックス 5">
            <a:extLst>
              <a:ext uri="{FF2B5EF4-FFF2-40B4-BE49-F238E27FC236}">
                <a16:creationId xmlns:a16="http://schemas.microsoft.com/office/drawing/2014/main" id="{F4261DB9-77D9-1BBE-5BB9-1B6FC560B83B}"/>
              </a:ext>
            </a:extLst>
          </p:cNvPr>
          <p:cNvSpPr txBox="1"/>
          <p:nvPr/>
        </p:nvSpPr>
        <p:spPr>
          <a:xfrm>
            <a:off x="3001499" y="5615257"/>
            <a:ext cx="582109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500" b="1" dirty="0">
                <a:solidFill>
                  <a:schemeClr val="bg1"/>
                </a:solidFill>
                <a:latin typeface="+mn-ea"/>
                <a:ea typeface="+mn-ea"/>
              </a:rPr>
              <a:t>じょう　　　　　　　　　　　　　　りよう　　　　　さい　　　　こじんべつ　　　　　　　　　　　　　　　　　　 にゅうりょく　ほんにんがくにん  おこな　さぎょう</a:t>
            </a:r>
          </a:p>
        </p:txBody>
      </p:sp>
      <p:sp>
        <p:nvSpPr>
          <p:cNvPr id="30" name="テキスト ボックス 6">
            <a:extLst>
              <a:ext uri="{FF2B5EF4-FFF2-40B4-BE49-F238E27FC236}">
                <a16:creationId xmlns:a16="http://schemas.microsoft.com/office/drawing/2014/main" id="{71FE3ED3-1554-27F2-4685-A463BCF7364D}"/>
              </a:ext>
            </a:extLst>
          </p:cNvPr>
          <p:cNvSpPr txBox="1"/>
          <p:nvPr/>
        </p:nvSpPr>
        <p:spPr>
          <a:xfrm>
            <a:off x="4073082" y="2647302"/>
            <a:ext cx="4832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900" b="1" dirty="0">
                <a:solidFill>
                  <a:schemeClr val="bg1"/>
                </a:solidFill>
                <a:latin typeface="+mj-ea"/>
                <a:ea typeface="+mj-ea"/>
              </a:rPr>
              <a:t>つか</a:t>
            </a:r>
          </a:p>
        </p:txBody>
      </p:sp>
    </p:spTree>
    <p:extLst>
      <p:ext uri="{BB962C8B-B14F-4D97-AF65-F5344CB8AC3E}">
        <p14:creationId xmlns:p14="http://schemas.microsoft.com/office/powerpoint/2010/main" val="2921824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角三角形 7">
            <a:extLst>
              <a:ext uri="{FF2B5EF4-FFF2-40B4-BE49-F238E27FC236}">
                <a16:creationId xmlns:a16="http://schemas.microsoft.com/office/drawing/2014/main" id="{B0171EF6-DE54-FCAF-B3F1-4A0CDDEAD867}"/>
              </a:ext>
            </a:extLst>
          </p:cNvPr>
          <p:cNvSpPr/>
          <p:nvPr/>
        </p:nvSpPr>
        <p:spPr>
          <a:xfrm>
            <a:off x="8954" y="838200"/>
            <a:ext cx="4995094" cy="5471120"/>
          </a:xfrm>
          <a:prstGeom prst="rtTriangle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1072629" y="1826538"/>
            <a:ext cx="7411491" cy="280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ts val="7300"/>
              </a:lnSpc>
              <a:buSzPct val="100000"/>
              <a:defRPr/>
            </a:pPr>
            <a:r>
              <a:rPr lang="ja-JP" altLang="en-US" sz="40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  <a:latin typeface="+mj-ea"/>
                <a:ea typeface="+mj-ea"/>
              </a:rPr>
              <a:t>ＩＤやパスワードを他人に教えてしまうことで、どのような影響があると思いますか？</a:t>
            </a:r>
            <a:endParaRPr lang="ja-JP" altLang="en-US" sz="40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1269" name="テキスト ボックス 7"/>
          <p:cNvSpPr txBox="1">
            <a:spLocks noChangeArrowheads="1"/>
          </p:cNvSpPr>
          <p:nvPr/>
        </p:nvSpPr>
        <p:spPr bwMode="auto">
          <a:xfrm>
            <a:off x="210721" y="990631"/>
            <a:ext cx="603250" cy="70802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kumimoji="1" lang="ja-JP" altLang="en-US" sz="4000">
                <a:solidFill>
                  <a:srgbClr val="002060"/>
                </a:solidFill>
                <a:latin typeface="+mj-ea"/>
                <a:ea typeface="+mj-ea"/>
              </a:rPr>
              <a:t>Ｑ</a:t>
            </a:r>
          </a:p>
        </p:txBody>
      </p:sp>
      <p:pic>
        <p:nvPicPr>
          <p:cNvPr id="2" name="正方形/長方形 2">
            <a:extLst>
              <a:ext uri="{FF2B5EF4-FFF2-40B4-BE49-F238E27FC236}">
                <a16:creationId xmlns:a16="http://schemas.microsoft.com/office/drawing/2014/main" id="{96A165D9-2195-874D-6B88-82CA7A349EFC}"/>
              </a:ext>
            </a:extLst>
          </p:cNvPr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0163" y="-60000"/>
            <a:ext cx="9240838" cy="1050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834">
            <a:extLst>
              <a:ext uri="{FF2B5EF4-FFF2-40B4-BE49-F238E27FC236}">
                <a16:creationId xmlns:a16="http://schemas.microsoft.com/office/drawing/2014/main" id="{F71F42D6-0F04-FFF2-5F0A-84A6D12B23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75" y="71907"/>
            <a:ext cx="9144000" cy="764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SzPct val="100000"/>
              <a:defRPr/>
            </a:pPr>
            <a:r>
              <a:rPr lang="ja-JP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④考えてみよう！</a:t>
            </a:r>
          </a:p>
        </p:txBody>
      </p:sp>
      <p:sp>
        <p:nvSpPr>
          <p:cNvPr id="4" name="テキスト ボックス 6">
            <a:extLst>
              <a:ext uri="{FF2B5EF4-FFF2-40B4-BE49-F238E27FC236}">
                <a16:creationId xmlns:a16="http://schemas.microsoft.com/office/drawing/2014/main" id="{4F2B7A69-0C76-EA34-5EA6-FA66EB7B20A9}"/>
              </a:ext>
            </a:extLst>
          </p:cNvPr>
          <p:cNvSpPr txBox="1"/>
          <p:nvPr/>
        </p:nvSpPr>
        <p:spPr>
          <a:xfrm>
            <a:off x="551064" y="11172"/>
            <a:ext cx="8532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1200" b="1" dirty="0">
                <a:solidFill>
                  <a:schemeClr val="bg1"/>
                </a:solidFill>
                <a:latin typeface="+mj-ea"/>
                <a:ea typeface="+mj-ea"/>
              </a:rPr>
              <a:t>かんが</a:t>
            </a:r>
          </a:p>
        </p:txBody>
      </p:sp>
      <p:sp>
        <p:nvSpPr>
          <p:cNvPr id="5" name="テキスト ボックス 6">
            <a:extLst>
              <a:ext uri="{FF2B5EF4-FFF2-40B4-BE49-F238E27FC236}">
                <a16:creationId xmlns:a16="http://schemas.microsoft.com/office/drawing/2014/main" id="{1A506565-FA31-6C54-E979-944DFF3B56F6}"/>
              </a:ext>
            </a:extLst>
          </p:cNvPr>
          <p:cNvSpPr txBox="1"/>
          <p:nvPr/>
        </p:nvSpPr>
        <p:spPr>
          <a:xfrm>
            <a:off x="971601" y="1871082"/>
            <a:ext cx="61926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en-US" altLang="ja-JP" sz="1200" b="1" dirty="0">
                <a:solidFill>
                  <a:srgbClr val="FF0000"/>
                </a:solidFill>
                <a:latin typeface="+mn-ea"/>
                <a:ea typeface="+mn-ea"/>
              </a:rPr>
              <a:t>※                    ※                                                          </a:t>
            </a:r>
            <a:r>
              <a:rPr kumimoji="1" lang="ja-JP" altLang="en-US" sz="1200" b="1" dirty="0">
                <a:solidFill>
                  <a:srgbClr val="FF0000"/>
                </a:solidFill>
                <a:latin typeface="+mj-ea"/>
                <a:ea typeface="+mj-ea"/>
              </a:rPr>
              <a:t>た　　　にん　　　 　　　　おし</a:t>
            </a:r>
          </a:p>
        </p:txBody>
      </p:sp>
      <p:sp>
        <p:nvSpPr>
          <p:cNvPr id="6" name="テキスト ボックス 6">
            <a:extLst>
              <a:ext uri="{FF2B5EF4-FFF2-40B4-BE49-F238E27FC236}">
                <a16:creationId xmlns:a16="http://schemas.microsoft.com/office/drawing/2014/main" id="{D62804FF-589E-78AE-2143-76BE8648159A}"/>
              </a:ext>
            </a:extLst>
          </p:cNvPr>
          <p:cNvSpPr txBox="1"/>
          <p:nvPr/>
        </p:nvSpPr>
        <p:spPr>
          <a:xfrm>
            <a:off x="5865204" y="2804037"/>
            <a:ext cx="31371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1200" b="1" dirty="0">
                <a:solidFill>
                  <a:srgbClr val="FF0000"/>
                </a:solidFill>
                <a:latin typeface="+mj-ea"/>
                <a:ea typeface="+mj-ea"/>
              </a:rPr>
              <a:t>えいきょう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791E619-F535-C29E-D7E5-B5E3FD5B0E2C}"/>
              </a:ext>
            </a:extLst>
          </p:cNvPr>
          <p:cNvSpPr txBox="1"/>
          <p:nvPr/>
        </p:nvSpPr>
        <p:spPr>
          <a:xfrm>
            <a:off x="1587974" y="3736450"/>
            <a:ext cx="74576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1200" b="1" dirty="0">
                <a:solidFill>
                  <a:srgbClr val="FF0000"/>
                </a:solidFill>
                <a:latin typeface="+mj-ea"/>
                <a:ea typeface="+mj-ea"/>
              </a:rPr>
              <a:t>おも</a:t>
            </a:r>
          </a:p>
        </p:txBody>
      </p:sp>
      <p:sp>
        <p:nvSpPr>
          <p:cNvPr id="9" name="フッター プレースホルダー 2">
            <a:extLst>
              <a:ext uri="{FF2B5EF4-FFF2-40B4-BE49-F238E27FC236}">
                <a16:creationId xmlns:a16="http://schemas.microsoft.com/office/drawing/2014/main" id="{B7F8635F-BFA2-BD6C-ADB2-52693DB31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832" y="6520259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岐阜県教育委員会　学校安全課</a:t>
            </a:r>
          </a:p>
        </p:txBody>
      </p:sp>
      <p:sp>
        <p:nvSpPr>
          <p:cNvPr id="10" name="フッター プレースホルダー 2">
            <a:extLst>
              <a:ext uri="{FF2B5EF4-FFF2-40B4-BE49-F238E27FC236}">
                <a16:creationId xmlns:a16="http://schemas.microsoft.com/office/drawing/2014/main" id="{CD7354C6-E6CD-BC54-91D4-0F611EBF17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8942" y="6425895"/>
            <a:ext cx="2367880" cy="188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600" b="1" dirty="0">
                <a:solidFill>
                  <a:schemeClr val="bg1"/>
                </a:solidFill>
                <a:latin typeface="+mj-ea"/>
                <a:ea typeface="+mj-ea"/>
              </a:rPr>
              <a:t>ぎふけんきょういくいいんかい　　　　　　がっこうあんぜんか</a:t>
            </a:r>
          </a:p>
        </p:txBody>
      </p:sp>
      <p:sp>
        <p:nvSpPr>
          <p:cNvPr id="14" name="四角形: 1 つの角を切り取る 13">
            <a:extLst>
              <a:ext uri="{FF2B5EF4-FFF2-40B4-BE49-F238E27FC236}">
                <a16:creationId xmlns:a16="http://schemas.microsoft.com/office/drawing/2014/main" id="{2D647520-B444-8ABA-B31C-DD34AD88DBFC}"/>
              </a:ext>
            </a:extLst>
          </p:cNvPr>
          <p:cNvSpPr/>
          <p:nvPr/>
        </p:nvSpPr>
        <p:spPr>
          <a:xfrm>
            <a:off x="909864" y="5597245"/>
            <a:ext cx="7262535" cy="638127"/>
          </a:xfrm>
          <a:prstGeom prst="snip1Rect">
            <a:avLst/>
          </a:prstGeom>
          <a:solidFill>
            <a:schemeClr val="accent1">
              <a:lumMod val="75000"/>
            </a:schemeClr>
          </a:solidFill>
          <a:ln w="63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テキスト ボックス 4">
            <a:extLst>
              <a:ext uri="{FF2B5EF4-FFF2-40B4-BE49-F238E27FC236}">
                <a16:creationId xmlns:a16="http://schemas.microsoft.com/office/drawing/2014/main" id="{5AD76E29-08E7-4149-A611-82145F9983DF}"/>
              </a:ext>
            </a:extLst>
          </p:cNvPr>
          <p:cNvSpPr txBox="1"/>
          <p:nvPr/>
        </p:nvSpPr>
        <p:spPr>
          <a:xfrm>
            <a:off x="1814714" y="5883891"/>
            <a:ext cx="539850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en-US" altLang="ja-JP" sz="800" b="1" dirty="0">
                <a:solidFill>
                  <a:schemeClr val="bg1"/>
                </a:solidFill>
                <a:latin typeface="+mn-ea"/>
                <a:ea typeface="+mn-ea"/>
              </a:rPr>
              <a:t>※ID</a:t>
            </a:r>
            <a:r>
              <a:rPr kumimoji="1" lang="ja-JP" altLang="en-US" sz="800" b="1" dirty="0">
                <a:solidFill>
                  <a:schemeClr val="bg1"/>
                </a:solidFill>
                <a:latin typeface="+mn-ea"/>
                <a:ea typeface="+mn-ea"/>
              </a:rPr>
              <a:t>・パスワード</a:t>
            </a:r>
            <a:r>
              <a:rPr kumimoji="1" lang="en-US" altLang="ja-JP" sz="800" b="1" dirty="0">
                <a:solidFill>
                  <a:schemeClr val="bg1"/>
                </a:solidFill>
                <a:latin typeface="+mn-ea"/>
                <a:ea typeface="+mn-ea"/>
              </a:rPr>
              <a:t>= </a:t>
            </a:r>
            <a:r>
              <a:rPr kumimoji="1" lang="ja-JP" altLang="en-US" sz="800" b="1" dirty="0">
                <a:solidFill>
                  <a:schemeClr val="bg1"/>
                </a:solidFill>
                <a:latin typeface="+mn-ea"/>
                <a:ea typeface="+mn-ea"/>
              </a:rPr>
              <a:t>「</a:t>
            </a:r>
            <a:r>
              <a:rPr kumimoji="1" lang="en-US" altLang="ja-JP" sz="800" b="1" dirty="0">
                <a:solidFill>
                  <a:schemeClr val="bg1"/>
                </a:solidFill>
                <a:latin typeface="+mn-ea"/>
                <a:ea typeface="+mn-ea"/>
              </a:rPr>
              <a:t>ID</a:t>
            </a:r>
            <a:r>
              <a:rPr kumimoji="1" lang="ja-JP" altLang="en-US" sz="800" b="1" dirty="0">
                <a:solidFill>
                  <a:schemeClr val="bg1"/>
                </a:solidFill>
                <a:latin typeface="+mn-ea"/>
                <a:ea typeface="+mn-ea"/>
              </a:rPr>
              <a:t>」は個人を識別するものですが、「パスワード」は鍵の役割をする暗号のようなものです。 </a:t>
            </a:r>
            <a:r>
              <a:rPr kumimoji="1" lang="en-US" altLang="ja-JP" sz="800" b="1" dirty="0">
                <a:solidFill>
                  <a:schemeClr val="bg1"/>
                </a:solidFill>
                <a:latin typeface="+mn-ea"/>
                <a:ea typeface="+mn-ea"/>
              </a:rPr>
              <a:t> </a:t>
            </a:r>
            <a:endParaRPr kumimoji="1" lang="ja-JP" altLang="en-US" sz="8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13" name="テキスト ボックス 5">
            <a:extLst>
              <a:ext uri="{FF2B5EF4-FFF2-40B4-BE49-F238E27FC236}">
                <a16:creationId xmlns:a16="http://schemas.microsoft.com/office/drawing/2014/main" id="{941690F2-D7A6-B629-11CE-121E007CF430}"/>
              </a:ext>
            </a:extLst>
          </p:cNvPr>
          <p:cNvSpPr txBox="1"/>
          <p:nvPr/>
        </p:nvSpPr>
        <p:spPr>
          <a:xfrm>
            <a:off x="1843516" y="5805264"/>
            <a:ext cx="536970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500" b="1" dirty="0">
                <a:solidFill>
                  <a:schemeClr val="bg1"/>
                </a:solidFill>
                <a:latin typeface="+mn-ea"/>
                <a:ea typeface="+mn-ea"/>
              </a:rPr>
              <a:t>アイディ                                             こじん      しきべつ                                                                         かぎ    やくわり             んごう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直角三角形 13">
            <a:extLst>
              <a:ext uri="{FF2B5EF4-FFF2-40B4-BE49-F238E27FC236}">
                <a16:creationId xmlns:a16="http://schemas.microsoft.com/office/drawing/2014/main" id="{AA80BAA7-E3A9-5B2F-90B6-42F649A292ED}"/>
              </a:ext>
            </a:extLst>
          </p:cNvPr>
          <p:cNvSpPr/>
          <p:nvPr/>
        </p:nvSpPr>
        <p:spPr>
          <a:xfrm>
            <a:off x="8954" y="838200"/>
            <a:ext cx="4995094" cy="5471120"/>
          </a:xfrm>
          <a:prstGeom prst="rtTriangle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正方形/長方形 2">
            <a:extLst>
              <a:ext uri="{FF2B5EF4-FFF2-40B4-BE49-F238E27FC236}">
                <a16:creationId xmlns:a16="http://schemas.microsoft.com/office/drawing/2014/main" id="{5E8E7FF3-4616-A62E-C7C5-4C4D2039F864}"/>
              </a:ext>
            </a:extLst>
          </p:cNvPr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0163" y="-60000"/>
            <a:ext cx="9240838" cy="945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834">
            <a:extLst>
              <a:ext uri="{FF2B5EF4-FFF2-40B4-BE49-F238E27FC236}">
                <a16:creationId xmlns:a16="http://schemas.microsoft.com/office/drawing/2014/main" id="{A52E40D4-FDEF-9897-FA38-903358C06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75" y="71907"/>
            <a:ext cx="9144000" cy="764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SzPct val="100000"/>
              <a:defRPr/>
            </a:pPr>
            <a:r>
              <a:rPr lang="ja-JP" altLang="en-US" sz="4000" b="1" spc="-1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rPr>
              <a:t>⑤ </a:t>
            </a:r>
            <a:r>
              <a:rPr lang="en-US" altLang="ja-JP" sz="4000" b="1" spc="-1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rPr>
              <a:t>ID</a:t>
            </a:r>
            <a:r>
              <a:rPr lang="ja-JP" altLang="en-US" sz="4000" b="1" spc="-1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rPr>
              <a:t>･パスワードを他人に知られると</a:t>
            </a:r>
          </a:p>
        </p:txBody>
      </p:sp>
      <p:sp>
        <p:nvSpPr>
          <p:cNvPr id="4" name="テキスト ボックス 6">
            <a:extLst>
              <a:ext uri="{FF2B5EF4-FFF2-40B4-BE49-F238E27FC236}">
                <a16:creationId xmlns:a16="http://schemas.microsoft.com/office/drawing/2014/main" id="{7021CEE0-F19B-130E-9802-BFEDA09E6158}"/>
              </a:ext>
            </a:extLst>
          </p:cNvPr>
          <p:cNvSpPr txBox="1"/>
          <p:nvPr/>
        </p:nvSpPr>
        <p:spPr>
          <a:xfrm>
            <a:off x="4578178" y="-46424"/>
            <a:ext cx="21540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1200" b="1" dirty="0">
                <a:solidFill>
                  <a:schemeClr val="bg1"/>
                </a:solidFill>
              </a:rPr>
              <a:t>た      にん　　　　    　　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CA4D6BE-20D4-4D20-725E-C3C2ED35EA92}"/>
              </a:ext>
            </a:extLst>
          </p:cNvPr>
          <p:cNvSpPr txBox="1"/>
          <p:nvPr/>
        </p:nvSpPr>
        <p:spPr>
          <a:xfrm>
            <a:off x="827838" y="1237402"/>
            <a:ext cx="7524836" cy="4655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kumimoji="1"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１．</a:t>
            </a:r>
            <a:r>
              <a:rPr kumimoji="1" lang="ja-JP" altLang="en-US" sz="2400" b="1" spc="-12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自分になりすまされ、イタズラをされる可能性があります。</a:t>
            </a:r>
          </a:p>
          <a:p>
            <a:pPr>
              <a:lnSpc>
                <a:spcPts val="3000"/>
              </a:lnSpc>
            </a:pPr>
            <a:r>
              <a:rPr kumimoji="1" lang="ja-JP" altLang="en-US" sz="2000" dirty="0">
                <a:latin typeface="+mn-ea"/>
                <a:ea typeface="+mn-ea"/>
              </a:rPr>
              <a:t>　他人が自分になりすまして、ＳＮＳなどに根も葉もない書き込みや、</a:t>
            </a:r>
            <a:r>
              <a:rPr kumimoji="1" lang="ja-JP" altLang="en-US" sz="2000" spc="100" dirty="0">
                <a:latin typeface="+mn-ea"/>
                <a:ea typeface="+mn-ea"/>
              </a:rPr>
              <a:t>他人を中傷する書き込みをされ、自分が周りの人から非難される</a:t>
            </a:r>
            <a:r>
              <a:rPr kumimoji="1" lang="ja-JP" altLang="en-US" sz="2000" dirty="0">
                <a:latin typeface="+mn-ea"/>
                <a:ea typeface="+mn-ea"/>
              </a:rPr>
              <a:t>可能性があります。</a:t>
            </a:r>
            <a:endParaRPr kumimoji="1" lang="en-US" altLang="ja-JP" sz="2000" dirty="0">
              <a:latin typeface="+mn-ea"/>
              <a:ea typeface="+mn-ea"/>
            </a:endParaRPr>
          </a:p>
          <a:p>
            <a:pPr>
              <a:lnSpc>
                <a:spcPts val="3000"/>
              </a:lnSpc>
            </a:pPr>
            <a:endParaRPr kumimoji="1" lang="ja-JP" altLang="en-US" sz="2400" dirty="0"/>
          </a:p>
          <a:p>
            <a:pPr>
              <a:lnSpc>
                <a:spcPts val="3000"/>
              </a:lnSpc>
            </a:pPr>
            <a:r>
              <a:rPr kumimoji="1"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２．ゲームのアイテムや写真などを盗み取られる可能性があります。</a:t>
            </a:r>
          </a:p>
          <a:p>
            <a:pPr>
              <a:lnSpc>
                <a:spcPts val="3000"/>
              </a:lnSpc>
            </a:pPr>
            <a:r>
              <a:rPr kumimoji="1" lang="ja-JP" altLang="en-US" sz="2000" dirty="0">
                <a:latin typeface="+mn-ea"/>
                <a:ea typeface="+mn-ea"/>
              </a:rPr>
              <a:t>　ゲームのポイント、アイテムなどを奪われたり、クラウドに保存した写真を盗み取られたり、他のアプリを乗っ取られたりすることがあります。</a:t>
            </a:r>
          </a:p>
          <a:p>
            <a:pPr>
              <a:lnSpc>
                <a:spcPts val="3000"/>
              </a:lnSpc>
            </a:pPr>
            <a:endParaRPr kumimoji="1" lang="ja-JP" altLang="en-US" sz="2000" dirty="0">
              <a:latin typeface="+mn-ea"/>
              <a:ea typeface="+mn-ea"/>
            </a:endParaRPr>
          </a:p>
          <a:p>
            <a:pPr>
              <a:lnSpc>
                <a:spcPts val="2900"/>
              </a:lnSpc>
            </a:pPr>
            <a:endParaRPr kumimoji="1" lang="ja-JP" altLang="en-US" dirty="0"/>
          </a:p>
        </p:txBody>
      </p:sp>
      <p:sp>
        <p:nvSpPr>
          <p:cNvPr id="6" name="テキスト ボックス 6">
            <a:extLst>
              <a:ext uri="{FF2B5EF4-FFF2-40B4-BE49-F238E27FC236}">
                <a16:creationId xmlns:a16="http://schemas.microsoft.com/office/drawing/2014/main" id="{5E7265AC-B510-3705-7236-1446DC92C183}"/>
              </a:ext>
            </a:extLst>
          </p:cNvPr>
          <p:cNvSpPr txBox="1"/>
          <p:nvPr/>
        </p:nvSpPr>
        <p:spPr>
          <a:xfrm>
            <a:off x="1403649" y="1132659"/>
            <a:ext cx="77403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900" b="1" dirty="0">
                <a:solidFill>
                  <a:srgbClr val="FF0000"/>
                </a:solidFill>
                <a:latin typeface="+mj-ea"/>
                <a:ea typeface="+mj-ea"/>
              </a:rPr>
              <a:t>じぶん　　　　　　　　　　　　　　　　　　　　　　　　　　　　　　　　　　　　　　　　　　　　　　　　　　　       かのうせい　　　　　　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AB05F08-FDAC-23BF-BA90-67730D7DEDE2}"/>
              </a:ext>
            </a:extLst>
          </p:cNvPr>
          <p:cNvSpPr txBox="1"/>
          <p:nvPr/>
        </p:nvSpPr>
        <p:spPr>
          <a:xfrm>
            <a:off x="1073904" y="1563608"/>
            <a:ext cx="8034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800" b="1" dirty="0">
                <a:solidFill>
                  <a:schemeClr val="bg1">
                    <a:lumMod val="50000"/>
                  </a:schemeClr>
                </a:solidFill>
                <a:latin typeface="+mn-ea"/>
                <a:ea typeface="+mn-ea"/>
              </a:rPr>
              <a:t> たにん　　 　　　　　じぶん　　　　　　　　　　　　　　　　　　　　　　　　　　　　　　　　　　      　　　　      　　 ね　 　　 　は　　　       　　　　　　か           こ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EE5E824-DF76-CDCD-057F-297A029424D7}"/>
              </a:ext>
            </a:extLst>
          </p:cNvPr>
          <p:cNvSpPr txBox="1"/>
          <p:nvPr/>
        </p:nvSpPr>
        <p:spPr>
          <a:xfrm>
            <a:off x="916044" y="1944710"/>
            <a:ext cx="82089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800" b="1" dirty="0">
                <a:solidFill>
                  <a:schemeClr val="bg1">
                    <a:lumMod val="50000"/>
                  </a:schemeClr>
                </a:solidFill>
                <a:latin typeface="+mn-ea"/>
                <a:ea typeface="+mn-ea"/>
              </a:rPr>
              <a:t>たにん　　　　　 ちゅうしょう　     　　　　　  か 　 　 　　こ　　　　　　　　　　　　　         　　　じぶん　 　　　  　 まわ　      　　　　ひと　　　　　　   　　ひなん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06D6094-F6DF-7AAD-85A7-1CD245DFE8FE}"/>
              </a:ext>
            </a:extLst>
          </p:cNvPr>
          <p:cNvSpPr txBox="1"/>
          <p:nvPr/>
        </p:nvSpPr>
        <p:spPr>
          <a:xfrm>
            <a:off x="999342" y="2320355"/>
            <a:ext cx="80782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800" b="1" dirty="0">
                <a:solidFill>
                  <a:schemeClr val="bg1">
                    <a:lumMod val="50000"/>
                  </a:schemeClr>
                </a:solidFill>
                <a:latin typeface="+mn-ea"/>
                <a:ea typeface="+mn-ea"/>
              </a:rPr>
              <a:t>かのうせい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B2BCEF5-9FB6-1CC6-6F1F-A130EFD9AD7E}"/>
              </a:ext>
            </a:extLst>
          </p:cNvPr>
          <p:cNvSpPr txBox="1"/>
          <p:nvPr/>
        </p:nvSpPr>
        <p:spPr>
          <a:xfrm>
            <a:off x="3969017" y="3026029"/>
            <a:ext cx="51209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900" b="1" dirty="0">
                <a:solidFill>
                  <a:srgbClr val="FF0000"/>
                </a:solidFill>
                <a:latin typeface="+mj-ea"/>
                <a:ea typeface="+mj-ea"/>
              </a:rPr>
              <a:t>しゃしん　　　　　　　　　　　　 ぬす　    　　　と　　　　　　　　　　    　　　かのうせい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DD7D476-A2D7-1EF2-3270-4D72432D6950}"/>
              </a:ext>
            </a:extLst>
          </p:cNvPr>
          <p:cNvSpPr txBox="1"/>
          <p:nvPr/>
        </p:nvSpPr>
        <p:spPr>
          <a:xfrm>
            <a:off x="2987824" y="3829297"/>
            <a:ext cx="51845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800" b="1" dirty="0">
                <a:latin typeface="+mn-ea"/>
                <a:ea typeface="+mn-ea"/>
              </a:rPr>
              <a:t> </a:t>
            </a:r>
            <a:r>
              <a:rPr kumimoji="1" lang="en-US" altLang="ja-JP" sz="800" b="1" dirty="0">
                <a:latin typeface="+mn-ea"/>
                <a:ea typeface="+mn-ea"/>
              </a:rPr>
              <a:t>※</a:t>
            </a:r>
            <a:r>
              <a:rPr kumimoji="1" lang="ja-JP" altLang="en-US" sz="800" b="1" dirty="0">
                <a:latin typeface="+mn-ea"/>
                <a:ea typeface="+mn-ea"/>
              </a:rPr>
              <a:t>　　　　　　　　　　　　　　　　　　　　　　うば　　　　      　　　　　　　　　　　</a:t>
            </a:r>
            <a:r>
              <a:rPr kumimoji="1" lang="en-US" altLang="ja-JP" sz="800" b="1" dirty="0">
                <a:latin typeface="+mn-ea"/>
                <a:ea typeface="+mn-ea"/>
              </a:rPr>
              <a:t>※</a:t>
            </a:r>
            <a:r>
              <a:rPr kumimoji="1" lang="ja-JP" altLang="en-US" sz="800" b="1" dirty="0">
                <a:latin typeface="+mn-ea"/>
                <a:ea typeface="+mn-ea"/>
              </a:rPr>
              <a:t>　　　　　　　　　　　       ほ   ぞん</a:t>
            </a:r>
            <a:endParaRPr kumimoji="1" lang="en-US" altLang="ja-JP" sz="800" b="1" dirty="0">
              <a:latin typeface="+mn-ea"/>
              <a:ea typeface="+mn-ea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3AADBBB-A394-E815-3769-3C0776C4B4BF}"/>
              </a:ext>
            </a:extLst>
          </p:cNvPr>
          <p:cNvSpPr txBox="1"/>
          <p:nvPr/>
        </p:nvSpPr>
        <p:spPr>
          <a:xfrm>
            <a:off x="850666" y="4221906"/>
            <a:ext cx="81949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800" b="1" dirty="0">
                <a:latin typeface="+mn-ea"/>
                <a:ea typeface="+mn-ea"/>
              </a:rPr>
              <a:t> しゃ   しん　   　 ぬす　 　  　　と　　　　　　　　　   　　　　　    ほか　　　      　　　　　　　　　　    の　　 　  　と</a:t>
            </a:r>
          </a:p>
        </p:txBody>
      </p:sp>
      <p:sp>
        <p:nvSpPr>
          <p:cNvPr id="13" name="フッター プレースホルダー 2">
            <a:extLst>
              <a:ext uri="{FF2B5EF4-FFF2-40B4-BE49-F238E27FC236}">
                <a16:creationId xmlns:a16="http://schemas.microsoft.com/office/drawing/2014/main" id="{88711EF9-83D3-52A8-678F-0721C2C852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832" y="6520259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岐阜県教育委員会　学校安全課</a:t>
            </a:r>
          </a:p>
        </p:txBody>
      </p:sp>
      <p:sp>
        <p:nvSpPr>
          <p:cNvPr id="15" name="フッター プレースホルダー 2">
            <a:extLst>
              <a:ext uri="{FF2B5EF4-FFF2-40B4-BE49-F238E27FC236}">
                <a16:creationId xmlns:a16="http://schemas.microsoft.com/office/drawing/2014/main" id="{86017F7C-0057-062B-D84A-BE1CC27C62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8942" y="6425895"/>
            <a:ext cx="2367880" cy="188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600" b="1" dirty="0">
                <a:solidFill>
                  <a:schemeClr val="bg1"/>
                </a:solidFill>
                <a:latin typeface="+mj-ea"/>
                <a:ea typeface="+mj-ea"/>
              </a:rPr>
              <a:t>ぎふけんきょういくいいんかい　　　　　　がっこうあんぜんか</a:t>
            </a:r>
          </a:p>
        </p:txBody>
      </p:sp>
      <p:sp>
        <p:nvSpPr>
          <p:cNvPr id="22" name="四角形: 1 つの角を切り取る 21">
            <a:extLst>
              <a:ext uri="{FF2B5EF4-FFF2-40B4-BE49-F238E27FC236}">
                <a16:creationId xmlns:a16="http://schemas.microsoft.com/office/drawing/2014/main" id="{D2F87CFE-DB5A-2D16-6272-E010AF98A7CB}"/>
              </a:ext>
            </a:extLst>
          </p:cNvPr>
          <p:cNvSpPr/>
          <p:nvPr/>
        </p:nvSpPr>
        <p:spPr>
          <a:xfrm>
            <a:off x="909864" y="5597245"/>
            <a:ext cx="7262535" cy="638127"/>
          </a:xfrm>
          <a:prstGeom prst="snip1Rect">
            <a:avLst/>
          </a:prstGeom>
          <a:solidFill>
            <a:schemeClr val="accent1">
              <a:lumMod val="75000"/>
            </a:schemeClr>
          </a:solidFill>
          <a:ln w="63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3" name="テキスト ボックス 8">
            <a:extLst>
              <a:ext uri="{FF2B5EF4-FFF2-40B4-BE49-F238E27FC236}">
                <a16:creationId xmlns:a16="http://schemas.microsoft.com/office/drawing/2014/main" id="{4171F6D0-D943-43B9-F6CB-119BCAF5951D}"/>
              </a:ext>
            </a:extLst>
          </p:cNvPr>
          <p:cNvSpPr txBox="1"/>
          <p:nvPr/>
        </p:nvSpPr>
        <p:spPr>
          <a:xfrm>
            <a:off x="1763688" y="5722907"/>
            <a:ext cx="56470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en-US" altLang="ja-JP" sz="800" b="1" dirty="0">
                <a:solidFill>
                  <a:schemeClr val="bg1"/>
                </a:solidFill>
                <a:latin typeface="+mn-ea"/>
                <a:ea typeface="+mn-ea"/>
              </a:rPr>
              <a:t>※</a:t>
            </a:r>
            <a:r>
              <a:rPr kumimoji="1" lang="ja-JP" altLang="en-US" sz="800" b="1" dirty="0">
                <a:solidFill>
                  <a:schemeClr val="bg1"/>
                </a:solidFill>
                <a:latin typeface="+mn-ea"/>
                <a:ea typeface="+mn-ea"/>
              </a:rPr>
              <a:t>アイテム</a:t>
            </a:r>
            <a:r>
              <a:rPr kumimoji="1" lang="en-US" altLang="ja-JP" sz="800" b="1" dirty="0">
                <a:solidFill>
                  <a:schemeClr val="bg1"/>
                </a:solidFill>
                <a:latin typeface="+mn-ea"/>
                <a:ea typeface="+mn-ea"/>
              </a:rPr>
              <a:t>=</a:t>
            </a:r>
            <a:r>
              <a:rPr kumimoji="1" lang="ja-JP" altLang="en-US" sz="800" b="1" dirty="0">
                <a:solidFill>
                  <a:schemeClr val="bg1"/>
                </a:solidFill>
                <a:latin typeface="+mn-ea"/>
                <a:ea typeface="+mn-ea"/>
              </a:rPr>
              <a:t>  コンピューターゲームで、入手するとゲームの進行上役に立つさまざまな仮想的な物品・武器・通貨のことをいう。</a:t>
            </a:r>
            <a:endParaRPr kumimoji="1" lang="en-US" altLang="ja-JP" sz="800" b="1" dirty="0">
              <a:solidFill>
                <a:schemeClr val="bg1"/>
              </a:solidFill>
              <a:latin typeface="+mn-ea"/>
              <a:ea typeface="+mn-ea"/>
            </a:endParaRPr>
          </a:p>
          <a:p>
            <a:endParaRPr kumimoji="1" lang="en-US" altLang="ja-JP" sz="800" b="1" dirty="0">
              <a:solidFill>
                <a:schemeClr val="bg1"/>
              </a:solidFill>
              <a:latin typeface="+mn-ea"/>
              <a:ea typeface="+mn-ea"/>
            </a:endParaRPr>
          </a:p>
          <a:p>
            <a:r>
              <a:rPr kumimoji="1" lang="en-US" altLang="ja-JP" sz="800" b="1" dirty="0">
                <a:solidFill>
                  <a:schemeClr val="bg1"/>
                </a:solidFill>
                <a:latin typeface="+mn-ea"/>
                <a:ea typeface="+mn-ea"/>
              </a:rPr>
              <a:t>※</a:t>
            </a:r>
            <a:r>
              <a:rPr kumimoji="1" lang="ja-JP" altLang="en-US" sz="800" b="1" dirty="0">
                <a:solidFill>
                  <a:schemeClr val="bg1"/>
                </a:solidFill>
                <a:latin typeface="+mn-ea"/>
                <a:ea typeface="+mn-ea"/>
              </a:rPr>
              <a:t>クラウド＝　データをインターネット上に保管する考え方のことです。「クラウドコンピューティング」とも呼ばれます。</a:t>
            </a:r>
          </a:p>
        </p:txBody>
      </p:sp>
      <p:sp>
        <p:nvSpPr>
          <p:cNvPr id="24" name="テキスト ボックス 10">
            <a:extLst>
              <a:ext uri="{FF2B5EF4-FFF2-40B4-BE49-F238E27FC236}">
                <a16:creationId xmlns:a16="http://schemas.microsoft.com/office/drawing/2014/main" id="{90AF4000-D6F9-9BDD-671D-6A9204252EE2}"/>
              </a:ext>
            </a:extLst>
          </p:cNvPr>
          <p:cNvSpPr txBox="1"/>
          <p:nvPr/>
        </p:nvSpPr>
        <p:spPr>
          <a:xfrm>
            <a:off x="3417775" y="5631102"/>
            <a:ext cx="448830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500" b="1" dirty="0">
                <a:solidFill>
                  <a:schemeClr val="bg1"/>
                </a:solidFill>
                <a:latin typeface="+mn-ea"/>
                <a:ea typeface="+mn-ea"/>
              </a:rPr>
              <a:t>にゅうしゅ　　　　　　　　　　　　　しんこうじょう　やく　たつ　　　　　　　　　　　　　かそうてき　　ぶっぴん　　ぶき　　つうか</a:t>
            </a:r>
          </a:p>
        </p:txBody>
      </p:sp>
      <p:sp>
        <p:nvSpPr>
          <p:cNvPr id="25" name="テキスト ボックス 18">
            <a:extLst>
              <a:ext uri="{FF2B5EF4-FFF2-40B4-BE49-F238E27FC236}">
                <a16:creationId xmlns:a16="http://schemas.microsoft.com/office/drawing/2014/main" id="{B181F363-3393-03AF-FFF8-CACED66DFF03}"/>
              </a:ext>
            </a:extLst>
          </p:cNvPr>
          <p:cNvSpPr txBox="1"/>
          <p:nvPr/>
        </p:nvSpPr>
        <p:spPr>
          <a:xfrm>
            <a:off x="3275856" y="5874934"/>
            <a:ext cx="391645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500" b="1" dirty="0">
                <a:solidFill>
                  <a:schemeClr val="bg1"/>
                </a:solidFill>
                <a:latin typeface="+mn-ea"/>
                <a:ea typeface="+mn-ea"/>
              </a:rPr>
              <a:t>　じょう　　ほかん　　　　かんが　かた　　　　　　　　　　　　　　　　　　　　　　　　　　　　　　　　　　　　　　　　　　　　よ</a:t>
            </a:r>
          </a:p>
        </p:txBody>
      </p:sp>
    </p:spTree>
    <p:extLst>
      <p:ext uri="{BB962C8B-B14F-4D97-AF65-F5344CB8AC3E}">
        <p14:creationId xmlns:p14="http://schemas.microsoft.com/office/powerpoint/2010/main" val="333859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角三角形 15">
            <a:extLst>
              <a:ext uri="{FF2B5EF4-FFF2-40B4-BE49-F238E27FC236}">
                <a16:creationId xmlns:a16="http://schemas.microsoft.com/office/drawing/2014/main" id="{99DAF6F6-D0B7-9210-A1ED-23D67FDE7E47}"/>
              </a:ext>
            </a:extLst>
          </p:cNvPr>
          <p:cNvSpPr/>
          <p:nvPr/>
        </p:nvSpPr>
        <p:spPr>
          <a:xfrm>
            <a:off x="8954" y="838200"/>
            <a:ext cx="4995094" cy="5471120"/>
          </a:xfrm>
          <a:prstGeom prst="rtTriangle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正方形/長方形 2">
            <a:extLst>
              <a:ext uri="{FF2B5EF4-FFF2-40B4-BE49-F238E27FC236}">
                <a16:creationId xmlns:a16="http://schemas.microsoft.com/office/drawing/2014/main" id="{5CE981ED-C5ED-9F5C-977A-1D46B5001433}"/>
              </a:ext>
            </a:extLst>
          </p:cNvPr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0163" y="-60000"/>
            <a:ext cx="9240838" cy="1006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834">
            <a:extLst>
              <a:ext uri="{FF2B5EF4-FFF2-40B4-BE49-F238E27FC236}">
                <a16:creationId xmlns:a16="http://schemas.microsoft.com/office/drawing/2014/main" id="{7586757A-3C52-3496-54F1-9FF7717350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75" y="71907"/>
            <a:ext cx="9144000" cy="764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SzPct val="100000"/>
              <a:defRPr/>
            </a:pPr>
            <a:r>
              <a:rPr lang="ja-JP" alt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rPr>
              <a:t>⑥注意してほしいポイント</a:t>
            </a:r>
          </a:p>
        </p:txBody>
      </p:sp>
      <p:sp>
        <p:nvSpPr>
          <p:cNvPr id="5" name="テキスト ボックス 6">
            <a:extLst>
              <a:ext uri="{FF2B5EF4-FFF2-40B4-BE49-F238E27FC236}">
                <a16:creationId xmlns:a16="http://schemas.microsoft.com/office/drawing/2014/main" id="{A3220E79-5BEB-FFFB-A4C8-70334D72B52D}"/>
              </a:ext>
            </a:extLst>
          </p:cNvPr>
          <p:cNvSpPr txBox="1"/>
          <p:nvPr/>
        </p:nvSpPr>
        <p:spPr>
          <a:xfrm>
            <a:off x="683568" y="-75901"/>
            <a:ext cx="11215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1200" dirty="0">
                <a:solidFill>
                  <a:schemeClr val="bg1"/>
                </a:solidFill>
              </a:rPr>
              <a:t>ちゅう     い</a:t>
            </a:r>
          </a:p>
        </p:txBody>
      </p:sp>
      <p:sp>
        <p:nvSpPr>
          <p:cNvPr id="6" name="フローチャート: 抜出し 5">
            <a:extLst>
              <a:ext uri="{FF2B5EF4-FFF2-40B4-BE49-F238E27FC236}">
                <a16:creationId xmlns:a16="http://schemas.microsoft.com/office/drawing/2014/main" id="{FE699D74-C8D2-28CE-B27F-F0BDE6626EDC}"/>
              </a:ext>
            </a:extLst>
          </p:cNvPr>
          <p:cNvSpPr/>
          <p:nvPr/>
        </p:nvSpPr>
        <p:spPr>
          <a:xfrm>
            <a:off x="6691268" y="74695"/>
            <a:ext cx="842392" cy="734887"/>
          </a:xfrm>
          <a:prstGeom prst="flowChartExtract">
            <a:avLst/>
          </a:prstGeom>
          <a:solidFill>
            <a:srgbClr val="FFFF00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SzPct val="100000"/>
              <a:defRPr/>
            </a:pPr>
            <a:endParaRPr kumimoji="1" lang="ja-JP" altLang="en-US" sz="9600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3">
            <a:extLst>
              <a:ext uri="{FF2B5EF4-FFF2-40B4-BE49-F238E27FC236}">
                <a16:creationId xmlns:a16="http://schemas.microsoft.com/office/drawing/2014/main" id="{54D4DD27-A9D7-877C-D1E6-507B80151F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7943" y="218877"/>
            <a:ext cx="800219" cy="504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SzPct val="100000"/>
            </a:pPr>
            <a:r>
              <a:rPr kumimoji="1"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！</a:t>
            </a:r>
          </a:p>
        </p:txBody>
      </p:sp>
      <p:sp>
        <p:nvSpPr>
          <p:cNvPr id="8" name="テキスト ボックス 6">
            <a:extLst>
              <a:ext uri="{FF2B5EF4-FFF2-40B4-BE49-F238E27FC236}">
                <a16:creationId xmlns:a16="http://schemas.microsoft.com/office/drawing/2014/main" id="{BB2CF74C-1E1A-F209-5F97-D513908F83EA}"/>
              </a:ext>
            </a:extLst>
          </p:cNvPr>
          <p:cNvSpPr txBox="1"/>
          <p:nvPr/>
        </p:nvSpPr>
        <p:spPr>
          <a:xfrm>
            <a:off x="3450765" y="1070911"/>
            <a:ext cx="572412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900" b="1" dirty="0">
                <a:solidFill>
                  <a:srgbClr val="FF0000"/>
                </a:solidFill>
              </a:rPr>
              <a:t>おし</a:t>
            </a:r>
          </a:p>
        </p:txBody>
      </p:sp>
      <p:sp>
        <p:nvSpPr>
          <p:cNvPr id="9" name="テキスト ボックス 6">
            <a:extLst>
              <a:ext uri="{FF2B5EF4-FFF2-40B4-BE49-F238E27FC236}">
                <a16:creationId xmlns:a16="http://schemas.microsoft.com/office/drawing/2014/main" id="{33653B8F-79BC-40C0-FF8F-891D4A1B50D8}"/>
              </a:ext>
            </a:extLst>
          </p:cNvPr>
          <p:cNvSpPr txBox="1"/>
          <p:nvPr/>
        </p:nvSpPr>
        <p:spPr>
          <a:xfrm>
            <a:off x="1091921" y="1524116"/>
            <a:ext cx="66484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800" b="1" dirty="0"/>
              <a:t>き　　　　　　　　　　　　   　　おし　　　　　　　　　　　　　　　　　　　　　　　　　　　　　  たん じょう    び　　　     でん    わ   ばん   ごう　　   　　　　　 よ    そく</a:t>
            </a:r>
          </a:p>
        </p:txBody>
      </p:sp>
      <p:sp>
        <p:nvSpPr>
          <p:cNvPr id="10" name="テキスト ボックス 6">
            <a:extLst>
              <a:ext uri="{FF2B5EF4-FFF2-40B4-BE49-F238E27FC236}">
                <a16:creationId xmlns:a16="http://schemas.microsoft.com/office/drawing/2014/main" id="{5B897748-7527-1772-91C8-E923C8951432}"/>
              </a:ext>
            </a:extLst>
          </p:cNvPr>
          <p:cNvSpPr txBox="1"/>
          <p:nvPr/>
        </p:nvSpPr>
        <p:spPr>
          <a:xfrm>
            <a:off x="1720029" y="2268775"/>
            <a:ext cx="49712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800" b="1" dirty="0"/>
              <a:t>た    にん　　　　　　　　　　　　　 　　　　　　　　　　　　　　     あず　　　   　　　　　　   か　  　　　　　　       　そう     さ</a:t>
            </a:r>
          </a:p>
        </p:txBody>
      </p:sp>
      <p:sp>
        <p:nvSpPr>
          <p:cNvPr id="11" name="テキスト ボックス 6">
            <a:extLst>
              <a:ext uri="{FF2B5EF4-FFF2-40B4-BE49-F238E27FC236}">
                <a16:creationId xmlns:a16="http://schemas.microsoft.com/office/drawing/2014/main" id="{DFE3DD96-4131-14A0-C3F9-3C0580DE0F44}"/>
              </a:ext>
            </a:extLst>
          </p:cNvPr>
          <p:cNvSpPr txBox="1"/>
          <p:nvPr/>
        </p:nvSpPr>
        <p:spPr>
          <a:xfrm>
            <a:off x="1359178" y="3335308"/>
            <a:ext cx="68132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900" b="1" dirty="0">
                <a:solidFill>
                  <a:srgbClr val="FF0000"/>
                </a:solidFill>
              </a:rPr>
              <a:t>た    にん　　　　　　                 　　　　　　　　　　　　　　　　　　 　　　　　　　　　　　　　　　　　　　　　　　　　　　            　ほう    りつ     い    はん</a:t>
            </a:r>
          </a:p>
        </p:txBody>
      </p:sp>
      <p:sp>
        <p:nvSpPr>
          <p:cNvPr id="12" name="テキスト ボックス 6">
            <a:extLst>
              <a:ext uri="{FF2B5EF4-FFF2-40B4-BE49-F238E27FC236}">
                <a16:creationId xmlns:a16="http://schemas.microsoft.com/office/drawing/2014/main" id="{D9EB55C2-E8D7-8F86-DF2B-6E49BCA13222}"/>
              </a:ext>
            </a:extLst>
          </p:cNvPr>
          <p:cNvSpPr txBox="1"/>
          <p:nvPr/>
        </p:nvSpPr>
        <p:spPr>
          <a:xfrm>
            <a:off x="1091921" y="4146519"/>
            <a:ext cx="505401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800" b="1" dirty="0"/>
              <a:t>ふ     せい　　　　　　　　 　　　　   きん     し     ほう    い   はん       　 つみ　　  　 　 と　　　　　　　　　　    　ば    あい　　　　　　　　　　</a:t>
            </a:r>
          </a:p>
        </p:txBody>
      </p:sp>
      <p:sp>
        <p:nvSpPr>
          <p:cNvPr id="13" name="テキスト ボックス 6">
            <a:extLst>
              <a:ext uri="{FF2B5EF4-FFF2-40B4-BE49-F238E27FC236}">
                <a16:creationId xmlns:a16="http://schemas.microsoft.com/office/drawing/2014/main" id="{DE238654-D194-9715-83A4-2432FDB5F167}"/>
              </a:ext>
            </a:extLst>
          </p:cNvPr>
          <p:cNvSpPr txBox="1"/>
          <p:nvPr/>
        </p:nvSpPr>
        <p:spPr>
          <a:xfrm>
            <a:off x="2241665" y="4525002"/>
            <a:ext cx="61107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sz="800" b="1" dirty="0"/>
              <a:t>ひと　 　　　　　　　　　　　　　　　　　　　　 こう    い　 　　　　     まわ　　　　    　　ひと　　　   　ひ    がい　    　 あた                   か    のう   せい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A4C0DC8-0549-9AAE-4BA7-40A33CE63E76}"/>
              </a:ext>
            </a:extLst>
          </p:cNvPr>
          <p:cNvSpPr txBox="1"/>
          <p:nvPr/>
        </p:nvSpPr>
        <p:spPr>
          <a:xfrm>
            <a:off x="834466" y="1198560"/>
            <a:ext cx="7517954" cy="45659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900"/>
              </a:lnSpc>
            </a:pPr>
            <a:r>
              <a:rPr kumimoji="1"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１．</a:t>
            </a:r>
            <a:r>
              <a:rPr kumimoji="1"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ID</a:t>
            </a:r>
            <a:r>
              <a:rPr kumimoji="1"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・パスワードは教えない</a:t>
            </a:r>
          </a:p>
          <a:p>
            <a:pPr>
              <a:lnSpc>
                <a:spcPts val="3000"/>
              </a:lnSpc>
            </a:pPr>
            <a:r>
              <a:rPr kumimoji="1" lang="ja-JP" altLang="en-US" sz="2000" dirty="0">
                <a:latin typeface="+mn-ea"/>
                <a:ea typeface="+mn-ea"/>
              </a:rPr>
              <a:t>　聞かれても教えないだけでなく、誕生日や電話番号など予測できそうなパスワードにはしないようにしましょう。</a:t>
            </a:r>
          </a:p>
          <a:p>
            <a:pPr>
              <a:lnSpc>
                <a:spcPts val="3000"/>
              </a:lnSpc>
            </a:pPr>
            <a:r>
              <a:rPr kumimoji="1" lang="ja-JP" altLang="en-US" sz="2000" dirty="0">
                <a:latin typeface="+mn-ea"/>
                <a:ea typeface="+mn-ea"/>
              </a:rPr>
              <a:t>　また、他人の</a:t>
            </a:r>
            <a:r>
              <a:rPr kumimoji="1" lang="en-US" altLang="ja-JP" sz="2000" dirty="0">
                <a:latin typeface="+mn-ea"/>
                <a:ea typeface="+mn-ea"/>
              </a:rPr>
              <a:t>ID</a:t>
            </a:r>
            <a:r>
              <a:rPr kumimoji="1" lang="ja-JP" altLang="en-US" sz="2000" dirty="0">
                <a:latin typeface="+mn-ea"/>
                <a:ea typeface="+mn-ea"/>
              </a:rPr>
              <a:t>・パスワードを預かって代わりに操作することもしてはいけません。</a:t>
            </a:r>
            <a:endParaRPr kumimoji="1" lang="en-US" altLang="ja-JP" sz="2000" dirty="0">
              <a:latin typeface="+mn-ea"/>
              <a:ea typeface="+mn-ea"/>
            </a:endParaRPr>
          </a:p>
          <a:p>
            <a:pPr>
              <a:lnSpc>
                <a:spcPts val="2900"/>
              </a:lnSpc>
            </a:pPr>
            <a:endParaRPr kumimoji="1" lang="ja-JP" altLang="en-US" sz="2400" dirty="0">
              <a:latin typeface="+mj-ea"/>
              <a:ea typeface="+mj-ea"/>
            </a:endParaRPr>
          </a:p>
          <a:p>
            <a:pPr>
              <a:lnSpc>
                <a:spcPts val="2900"/>
              </a:lnSpc>
            </a:pPr>
            <a:r>
              <a:rPr kumimoji="1"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２．他人の</a:t>
            </a:r>
            <a:r>
              <a:rPr kumimoji="1"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ID</a:t>
            </a:r>
            <a:r>
              <a:rPr kumimoji="1"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・パスワードでログインすることは法律違反になります。</a:t>
            </a:r>
          </a:p>
          <a:p>
            <a:pPr>
              <a:lnSpc>
                <a:spcPts val="3000"/>
              </a:lnSpc>
            </a:pPr>
            <a:r>
              <a:rPr kumimoji="1" lang="ja-JP" altLang="en-US" sz="2400" dirty="0">
                <a:latin typeface="+mn-ea"/>
                <a:ea typeface="+mn-ea"/>
              </a:rPr>
              <a:t>　</a:t>
            </a:r>
            <a:r>
              <a:rPr kumimoji="1" lang="ja-JP" altLang="en-US" sz="2000" dirty="0">
                <a:latin typeface="+mn-ea"/>
                <a:ea typeface="+mn-ea"/>
              </a:rPr>
              <a:t>不正アクセス禁止法違反の罪に問われる場合があります。</a:t>
            </a:r>
            <a:r>
              <a:rPr kumimoji="1" lang="en-US" altLang="ja-JP" sz="2000" dirty="0">
                <a:latin typeface="+mn-ea"/>
                <a:ea typeface="+mn-ea"/>
              </a:rPr>
              <a:t>ID</a:t>
            </a:r>
            <a:r>
              <a:rPr kumimoji="1" lang="ja-JP" altLang="en-US" sz="2000" dirty="0">
                <a:latin typeface="+mn-ea"/>
                <a:ea typeface="+mn-ea"/>
              </a:rPr>
              <a:t>・パスワードでその人になりすます行為は、周りの人に被害を与える可能性があります。</a:t>
            </a:r>
          </a:p>
          <a:p>
            <a:pPr>
              <a:lnSpc>
                <a:spcPts val="2900"/>
              </a:lnSpc>
            </a:pPr>
            <a:endParaRPr kumimoji="1"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D151B1A-E02A-EC08-F567-97AF79F65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832" y="6520259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岐阜県教育委員会　学校安全課</a:t>
            </a:r>
          </a:p>
        </p:txBody>
      </p:sp>
      <p:sp>
        <p:nvSpPr>
          <p:cNvPr id="14" name="フッター プレースホルダー 2">
            <a:extLst>
              <a:ext uri="{FF2B5EF4-FFF2-40B4-BE49-F238E27FC236}">
                <a16:creationId xmlns:a16="http://schemas.microsoft.com/office/drawing/2014/main" id="{A2901F92-C3A5-B217-F59E-EB2D2DA2F9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8942" y="6425895"/>
            <a:ext cx="2367880" cy="188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600" b="1" dirty="0">
                <a:solidFill>
                  <a:schemeClr val="bg1"/>
                </a:solidFill>
                <a:latin typeface="+mj-ea"/>
                <a:ea typeface="+mj-ea"/>
              </a:rPr>
              <a:t>ぎふけんきょういくいいんかい　　　　　　がっこうあんぜんか</a:t>
            </a:r>
          </a:p>
        </p:txBody>
      </p:sp>
    </p:spTree>
    <p:extLst>
      <p:ext uri="{BB962C8B-B14F-4D97-AF65-F5344CB8AC3E}">
        <p14:creationId xmlns:p14="http://schemas.microsoft.com/office/powerpoint/2010/main" val="253813363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7.10.11"/>
  <p:tag name="AS_TITLE" val="Aspose.Slides for .NET 3.5"/>
  <p:tag name="AS_VERSION" val="17.9.1"/>
</p:tagLst>
</file>

<file path=ppt/theme/theme1.xml><?xml version="1.0" encoding="utf-8"?>
<a:theme xmlns:a="http://schemas.openxmlformats.org/drawingml/2006/main" name="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2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3.xml><?xml version="1.0" encoding="utf-8"?>
<a:theme xmlns:a="http://schemas.openxmlformats.org/drawingml/2006/main" name="3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4.xml><?xml version="1.0" encoding="utf-8"?>
<a:theme xmlns:a="http://schemas.openxmlformats.org/drawingml/2006/main" name="4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5.xml><?xml version="1.0" encoding="utf-8"?>
<a:theme xmlns:a="http://schemas.openxmlformats.org/drawingml/2006/main" name="5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6.xml><?xml version="1.0" encoding="utf-8"?>
<a:theme xmlns:a="http://schemas.openxmlformats.org/drawingml/2006/main" name="6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7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1615</TotalTime>
  <Words>958</Words>
  <Application>Microsoft Office PowerPoint</Application>
  <PresentationFormat>画面に合わせる (4:3)</PresentationFormat>
  <Paragraphs>127</Paragraphs>
  <Slides>7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6</vt:i4>
      </vt:variant>
      <vt:variant>
        <vt:lpstr>スライド タイトル</vt:lpstr>
      </vt:variant>
      <vt:variant>
        <vt:i4>7</vt:i4>
      </vt:variant>
    </vt:vector>
  </HeadingPairs>
  <TitlesOfParts>
    <vt:vector size="18" baseType="lpstr">
      <vt:lpstr>HGP創英角ｺﾞｼｯｸUB</vt:lpstr>
      <vt:lpstr>ＭＳ Ｐゴシック</vt:lpstr>
      <vt:lpstr>Arial</vt:lpstr>
      <vt:lpstr>Calibri</vt:lpstr>
      <vt:lpstr>Calibri Light</vt:lpstr>
      <vt:lpstr>レトロスペクト</vt:lpstr>
      <vt:lpstr>2_レトロスペクト</vt:lpstr>
      <vt:lpstr>3_レトロスペクト</vt:lpstr>
      <vt:lpstr>4_レトロスペクト</vt:lpstr>
      <vt:lpstr>5_レトロスペクト</vt:lpstr>
      <vt:lpstr>6_レトロスペクト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豊吉 利之</dc:creator>
  <cp:keywords/>
  <dc:description/>
  <cp:lastModifiedBy>出川 尚之</cp:lastModifiedBy>
  <cp:revision>121</cp:revision>
  <cp:lastPrinted>2024-09-26T06:17:19Z</cp:lastPrinted>
  <dcterms:created xsi:type="dcterms:W3CDTF">1601-01-01T00:00:00Z</dcterms:created>
  <dcterms:modified xsi:type="dcterms:W3CDTF">2024-09-27T01:00:41Z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TC024770329991</vt:lpwstr>
  </property>
  <property fmtid="{D5CDD505-2E9C-101B-9397-08002B2CF9AE}" pid="3" name="MSIP_Label_defa4170-0d19-0005-0004-bc88714345d2_Enabled">
    <vt:lpwstr>true</vt:lpwstr>
  </property>
  <property fmtid="{D5CDD505-2E9C-101B-9397-08002B2CF9AE}" pid="4" name="MSIP_Label_defa4170-0d19-0005-0004-bc88714345d2_SetDate">
    <vt:lpwstr>2024-08-20T06:19:24Z</vt:lpwstr>
  </property>
  <property fmtid="{D5CDD505-2E9C-101B-9397-08002B2CF9AE}" pid="5" name="MSIP_Label_defa4170-0d19-0005-0004-bc88714345d2_Method">
    <vt:lpwstr>Standard</vt:lpwstr>
  </property>
  <property fmtid="{D5CDD505-2E9C-101B-9397-08002B2CF9AE}" pid="6" name="MSIP_Label_defa4170-0d19-0005-0004-bc88714345d2_Name">
    <vt:lpwstr>defa4170-0d19-0005-0004-bc88714345d2</vt:lpwstr>
  </property>
  <property fmtid="{D5CDD505-2E9C-101B-9397-08002B2CF9AE}" pid="7" name="MSIP_Label_defa4170-0d19-0005-0004-bc88714345d2_SiteId">
    <vt:lpwstr>b3aceacd-ceff-4204-ad98-1574a3312f69</vt:lpwstr>
  </property>
  <property fmtid="{D5CDD505-2E9C-101B-9397-08002B2CF9AE}" pid="8" name="MSIP_Label_defa4170-0d19-0005-0004-bc88714345d2_ActionId">
    <vt:lpwstr>b4734e79-7648-4096-a53e-9276296de7c9</vt:lpwstr>
  </property>
  <property fmtid="{D5CDD505-2E9C-101B-9397-08002B2CF9AE}" pid="9" name="MSIP_Label_defa4170-0d19-0005-0004-bc88714345d2_ContentBits">
    <vt:lpwstr>0</vt:lpwstr>
  </property>
</Properties>
</file>