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4"/>
  </p:notesMasterIdLst>
  <p:handoutMasterIdLst>
    <p:handoutMasterId r:id="rId15"/>
  </p:handoutMasterIdLst>
  <p:sldIdLst>
    <p:sldId id="448" r:id="rId7"/>
    <p:sldId id="450" r:id="rId8"/>
    <p:sldId id="508" r:id="rId9"/>
    <p:sldId id="497" r:id="rId10"/>
    <p:sldId id="498" r:id="rId11"/>
    <p:sldId id="506" r:id="rId12"/>
    <p:sldId id="500" r:id="rId13"/>
  </p:sldIdLst>
  <p:sldSz cx="9144000" cy="6858000" type="screen4x3"/>
  <p:notesSz cx="6797675" cy="9926638"/>
  <p:custDataLst>
    <p:tags r:id="rId16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5" userDrawn="1">
          <p15:clr>
            <a:srgbClr val="A4A3A4"/>
          </p15:clr>
        </p15:guide>
        <p15:guide id="2" pos="285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164" d="100"/>
          <a:sy n="164" d="100"/>
        </p:scale>
        <p:origin x="16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5"/>
        <p:guide pos="28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/>
              <a:t>マスタ テキストの書式設定</a:t>
            </a:r>
          </a:p>
          <a:p>
            <a:pPr lvl="1"/>
            <a:r>
              <a:rPr lang="ja-JP" altLang="ja-JP" noProof="0"/>
              <a:t>第 2 レベル</a:t>
            </a:r>
          </a:p>
          <a:p>
            <a:pPr lvl="2"/>
            <a:r>
              <a:rPr lang="ja-JP" altLang="ja-JP" noProof="0"/>
              <a:t>第 3 レベル</a:t>
            </a:r>
          </a:p>
          <a:p>
            <a:pPr lvl="3"/>
            <a:r>
              <a:rPr lang="ja-JP" altLang="ja-JP" noProof="0"/>
              <a:t>第 4 レベル</a:t>
            </a:r>
          </a:p>
          <a:p>
            <a:pPr lvl="4"/>
            <a:r>
              <a:rPr lang="ja-JP" altLang="ja-JP" noProof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376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テーマ１５</a:t>
            </a:r>
            <a:endParaRPr lang="en-US" altLang="ja-JP" sz="44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  <a:p>
            <a:pPr algn="ctr" eaLnBrk="1" hangingPunct="1">
              <a:buSzPct val="100000"/>
              <a:defRPr/>
            </a:pPr>
            <a:r>
              <a:rPr lang="en-US" altLang="ja-JP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SMS</a:t>
            </a:r>
            <a:r>
              <a: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詐欺（スミッシング）</a:t>
            </a:r>
            <a:endParaRPr lang="ja-JP" altLang="en-US" sz="4400" b="1" dirty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2064394"/>
            <a:ext cx="932452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偽装</a:t>
            </a:r>
            <a:r>
              <a:rPr lang="en-US" altLang="ja-JP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SMS</a:t>
            </a: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は要注意！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092890" y="4670524"/>
            <a:ext cx="122413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rgbClr val="FF0000"/>
                </a:solidFill>
              </a:rPr>
              <a:t>SMS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3" descr="C:\Users\crestec\Desktop\平井作業フォルダ\CEC_2018年度用(捨てないで！)\ペープサート教材\ペープサート教材_イラスト集_HTML版\Links\2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72" y="763763"/>
            <a:ext cx="9172472" cy="559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</a:t>
              </a:r>
              <a:r>
                <a:rPr lang="en-US" altLang="ja-JP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SMS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詐欺（スミッシング）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1579950" y="94714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親戚のおじさんから電話がありました。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46" name="Picture 42" descr="C:\Users\crestec\Desktop\平井作業フォルダ\CEC_2018年度用(捨てないで！)\ペープサート教材\ペープサート教材_イラスト集_Delivery\ペープサート教材_イラスト集\キャラ\中学生女子\008_中学_小学高学年_女子_私服C_スマホ持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36205" y="4658395"/>
            <a:ext cx="1395149" cy="136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C:\Users\crestec\Desktop\平井作業フォルダ\CEC_2018年度用(捨てないで！)\ペープサート教材\ペープサート教材_イラスト集_HTML版\Links\11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88247" y="3611208"/>
            <a:ext cx="1219204" cy="125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四角形吹き出し 21"/>
          <p:cNvSpPr/>
          <p:nvPr/>
        </p:nvSpPr>
        <p:spPr>
          <a:xfrm>
            <a:off x="107504" y="2014959"/>
            <a:ext cx="4896544" cy="2778081"/>
          </a:xfrm>
          <a:prstGeom prst="wedgeRectCallout">
            <a:avLst>
              <a:gd name="adj1" fmla="val 62517"/>
              <a:gd name="adj2" fmla="val 6349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5463ABC8-C580-5F43-A875-F67E77D48A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92" y="2132856"/>
            <a:ext cx="4648439" cy="2525539"/>
          </a:xfrm>
          <a:prstGeom prst="rect">
            <a:avLst/>
          </a:prstGeom>
        </p:spPr>
      </p:pic>
      <p:grpSp>
        <p:nvGrpSpPr>
          <p:cNvPr id="23" name="グループ化 22"/>
          <p:cNvGrpSpPr/>
          <p:nvPr/>
        </p:nvGrpSpPr>
        <p:grpSpPr>
          <a:xfrm>
            <a:off x="240291" y="2579310"/>
            <a:ext cx="1389762" cy="2036378"/>
            <a:chOff x="1619672" y="2651743"/>
            <a:chExt cx="1389762" cy="2036378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F548A70B-3950-4A43-9A1E-006350591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3411402"/>
              <a:ext cx="1389762" cy="127671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2E73BE66-EA56-5040-ACB8-96B276726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2651743"/>
              <a:ext cx="744207" cy="948370"/>
            </a:xfrm>
            <a:prstGeom prst="rect">
              <a:avLst/>
            </a:prstGeom>
          </p:spPr>
        </p:pic>
      </p:grpSp>
      <p:sp>
        <p:nvSpPr>
          <p:cNvPr id="24" name="円形吹き出し 23"/>
          <p:cNvSpPr/>
          <p:nvPr/>
        </p:nvSpPr>
        <p:spPr>
          <a:xfrm>
            <a:off x="1789667" y="2245910"/>
            <a:ext cx="3070365" cy="1903170"/>
          </a:xfrm>
          <a:prstGeom prst="wedgeEllipseCallout">
            <a:avLst>
              <a:gd name="adj1" fmla="val -66472"/>
              <a:gd name="adj2" fmla="val 782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もうすぐ誕生日だったよね。</a:t>
            </a:r>
            <a:endParaRPr kumimoji="1" lang="en-US" altLang="ja-JP" dirty="0"/>
          </a:p>
          <a:p>
            <a:r>
              <a:rPr kumimoji="1" lang="ja-JP" altLang="en-US" dirty="0"/>
              <a:t>ネットで注文して、プレゼント送ったよ。</a:t>
            </a:r>
          </a:p>
        </p:txBody>
      </p:sp>
      <p:sp>
        <p:nvSpPr>
          <p:cNvPr id="25" name="円形吹き出し 24"/>
          <p:cNvSpPr/>
          <p:nvPr/>
        </p:nvSpPr>
        <p:spPr>
          <a:xfrm>
            <a:off x="6151950" y="2014959"/>
            <a:ext cx="2534591" cy="1758284"/>
          </a:xfrm>
          <a:prstGeom prst="wedgeEllipseCallout">
            <a:avLst>
              <a:gd name="adj1" fmla="val -42682"/>
              <a:gd name="adj2" fmla="val 7714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ありがとう！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楽しみだわ！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いつ届くの？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>
            <a:extLst>
              <a:ext uri="{FF2B5EF4-FFF2-40B4-BE49-F238E27FC236}">
                <a16:creationId xmlns:a16="http://schemas.microsoft.com/office/drawing/2014/main" id="{5463ABC8-C580-5F43-A875-F67E77D48A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5" y="751743"/>
            <a:ext cx="9149085" cy="557894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427984" y="3645024"/>
            <a:ext cx="4464496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吹き出し 26"/>
          <p:cNvSpPr/>
          <p:nvPr/>
        </p:nvSpPr>
        <p:spPr>
          <a:xfrm>
            <a:off x="2752248" y="1365211"/>
            <a:ext cx="3979991" cy="2100992"/>
          </a:xfrm>
          <a:prstGeom prst="wedgeRectCallout">
            <a:avLst>
              <a:gd name="adj1" fmla="val -68932"/>
              <a:gd name="adj2" fmla="val 536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</a:t>
              </a:r>
              <a:r>
                <a:rPr lang="en-US" altLang="ja-JP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SMS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詐欺（スミッシング）</a:t>
              </a:r>
              <a:endPara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ＭＳ Ｐゴシック" panose="020B0600070205080204" pitchFamily="50" charset="-128"/>
                <a:ea typeface="AR隷書体M" charset="-128"/>
                <a:cs typeface="Arial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95422" y="2687218"/>
            <a:ext cx="2011479" cy="2828466"/>
            <a:chOff x="1619672" y="2651743"/>
            <a:chExt cx="1389762" cy="2036378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F548A70B-3950-4A43-9A1E-006350591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3411402"/>
              <a:ext cx="1389762" cy="127671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2E73BE66-EA56-5040-ACB8-96B276726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2651743"/>
              <a:ext cx="744207" cy="948370"/>
            </a:xfrm>
            <a:prstGeom prst="rect">
              <a:avLst/>
            </a:prstGeom>
          </p:spPr>
        </p:pic>
      </p:grpSp>
      <p:pic>
        <p:nvPicPr>
          <p:cNvPr id="7" name="図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2738" y="1425424"/>
            <a:ext cx="1399652" cy="198056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915816" y="1836251"/>
            <a:ext cx="27230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そういえば</a:t>
            </a:r>
            <a:r>
              <a:rPr kumimoji="1" lang="en-US" altLang="ja-JP" dirty="0"/>
              <a:t>SMS</a:t>
            </a:r>
            <a:r>
              <a:rPr kumimoji="1" lang="ja-JP" altLang="en-US" dirty="0"/>
              <a:t>で配達状況の確認メッセージが来ていたな</a:t>
            </a:r>
            <a:r>
              <a:rPr kumimoji="1" lang="en-US" altLang="ja-JP" dirty="0"/>
              <a:t>…</a:t>
            </a:r>
            <a:r>
              <a:rPr kumimoji="1" lang="ja-JP" altLang="en-US" dirty="0" err="1"/>
              <a:t>。</a:t>
            </a:r>
            <a:endParaRPr kumimoji="1" lang="en-US" altLang="ja-JP" dirty="0"/>
          </a:p>
          <a:p>
            <a:r>
              <a:rPr kumimoji="1" lang="ja-JP" altLang="en-US" dirty="0"/>
              <a:t>ちょっと照会してみるか。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7668344" y="4149080"/>
            <a:ext cx="979611" cy="1737679"/>
            <a:chOff x="7281575" y="4077789"/>
            <a:chExt cx="979611" cy="1737679"/>
          </a:xfrm>
        </p:grpSpPr>
        <p:pic>
          <p:nvPicPr>
            <p:cNvPr id="19" name="Picture 42" descr="C:\Users\crestec\Desktop\平井作業フォルダ\CEC_2018年度用(捨てないで！)\ペープサート教材\ペープサート教材_イラスト集_Delivery\ペープサート教材_イラスト集\キャラ\中学生女子\008_中学_小学高学年_女子_私服C_スマホ持ち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81575" y="4859534"/>
              <a:ext cx="979611" cy="9559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6" descr="C:\Users\crestec\Desktop\平井作業フォルダ\CEC_2018年度用(捨てないで！)\ペープサート教材\ペープサート教材_イラスト集_HTML版\Links\121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81575" y="4077789"/>
              <a:ext cx="957391" cy="924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爆発 1 10"/>
          <p:cNvSpPr/>
          <p:nvPr/>
        </p:nvSpPr>
        <p:spPr>
          <a:xfrm>
            <a:off x="4572000" y="3742360"/>
            <a:ext cx="3155683" cy="2278927"/>
          </a:xfrm>
          <a:prstGeom prst="irregularSeal1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49512" y="4410668"/>
            <a:ext cx="26150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ちょっと待って！</a:t>
            </a:r>
          </a:p>
          <a:p>
            <a:r>
              <a:rPr kumimoji="1" lang="ja-JP" altLang="en-US" b="1"/>
              <a:t>最近流行っている偽装</a:t>
            </a:r>
            <a:r>
              <a:rPr kumimoji="1" lang="en-US" altLang="ja-JP" b="1"/>
              <a:t>SMS</a:t>
            </a:r>
            <a:r>
              <a:rPr kumimoji="1" lang="ja-JP" altLang="en-US" b="1"/>
              <a:t>じゃない！？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93334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15008" y="1671604"/>
            <a:ext cx="8928992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商品発送通知が</a:t>
            </a:r>
            <a:r>
              <a:rPr lang="en-US" altLang="ja-JP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SMS</a:t>
            </a: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で届いたら、どんなところに気をつければ良いでしょうか？</a:t>
            </a:r>
            <a:endParaRPr lang="en-US" altLang="ja-JP" sz="4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　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偽物がどうかの見分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け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方について考えてみ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ましょう。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2" y="878374"/>
            <a:ext cx="132268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Ｑ．１</a:t>
            </a:r>
            <a:endParaRPr kumimoji="1" lang="en-US" altLang="ja-JP" sz="40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3284984"/>
            <a:ext cx="1965449" cy="27811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2293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④偽物</a:t>
              </a:r>
              <a:r>
                <a:rPr lang="en-US" altLang="ja-JP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SMS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を見分ける方法の一例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07504" y="1124744"/>
            <a:ext cx="9036496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ＵＲＬが本物のサイトと異なっている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一見わかりやすいようですが、見分けがつきにくいかもしれません。公式サイトのＵＲＬを見比べてみると良いでしょう。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例えば、</a:t>
            </a: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記載リンクが「</a:t>
            </a:r>
            <a:r>
              <a:rPr lang="en-US" altLang="ja-JP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.exe</a:t>
            </a: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」「</a:t>
            </a:r>
            <a:r>
              <a:rPr lang="en-US" altLang="ja-JP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en-US" altLang="ja-JP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apk</a:t>
            </a: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」などのファイル拡張子になっている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ことがあります。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このような場合はタップをしないようにしましょう。ウイルスに感染する可能性があります。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15008" y="1671604"/>
            <a:ext cx="8928992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en-US" altLang="ja-JP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SMS</a:t>
            </a: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詐欺について、どんな対策をすれば良いのでしょうか？</a:t>
            </a:r>
            <a:endParaRPr lang="en-US" altLang="ja-JP" sz="4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気を付けたいポイントを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整理してみよう。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2" y="878374"/>
            <a:ext cx="132268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Ｑ．２</a:t>
            </a:r>
            <a:endParaRPr kumimoji="1" lang="en-US" altLang="ja-JP" sz="40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3195098"/>
            <a:ext cx="1965449" cy="278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11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331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3317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⑥</a:t>
              </a:r>
              <a:r>
                <a:rPr lang="en-US" altLang="ja-JP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SMS</a:t>
              </a: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詐欺（スミッシング）の対策方法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43668" y="947737"/>
            <a:ext cx="8893175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１．ＳＭＳ上のＵＲＬを安易にタップしない　　　　　　　　　　　　　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ＵＲＬをタップすると、詐欺サイトに誘導され、個人情報の入力や不正アプリのインストールを要求されます。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２．非正規ルートのアプリはインストールしない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もしインストールしてしまったら、すぐに削除し、パスワード等を変更しましょう。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３．セキュリティ設定、ＯＳを最新版にしておく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ＳＭＳ詐欺はＯＳなどの脆弱性をねらっているので、最新の状態にアップデートしておきましょう。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ja-JP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</TotalTime>
  <Words>393</Words>
  <Application>Microsoft Office PowerPoint</Application>
  <PresentationFormat>画面に合わせる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19" baseType="lpstr"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出川 尚之</cp:lastModifiedBy>
  <cp:revision>110</cp:revision>
  <cp:lastPrinted>2021-12-16T06:22:45Z</cp:lastPrinted>
  <dcterms:created xsi:type="dcterms:W3CDTF">1601-01-01T00:00:00Z</dcterms:created>
  <dcterms:modified xsi:type="dcterms:W3CDTF">2024-11-20T01:02:57Z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2024-11-20T01:02:57Z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b3aceacd-ceff-4204-ad98-1574a3312f69</vt:lpwstr>
  </property>
  <property fmtid="{D5CDD505-2E9C-101B-9397-08002B2CF9AE}" pid="8" name="MSIP_Label_defa4170-0d19-0005-0004-bc88714345d2_ActionId">
    <vt:lpwstr>d342a45e-2367-4167-a60f-c6ac2b6b55ff</vt:lpwstr>
  </property>
  <property fmtid="{D5CDD505-2E9C-101B-9397-08002B2CF9AE}" pid="9" name="MSIP_Label_defa4170-0d19-0005-0004-bc88714345d2_ContentBits">
    <vt:lpwstr>0</vt:lpwstr>
  </property>
</Properties>
</file>