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888" r:id="rId2"/>
    <p:sldMasterId id="2147483889" r:id="rId3"/>
    <p:sldMasterId id="2147483890" r:id="rId4"/>
    <p:sldMasterId id="2147483891" r:id="rId5"/>
    <p:sldMasterId id="2147483892" r:id="rId6"/>
  </p:sldMasterIdLst>
  <p:notesMasterIdLst>
    <p:notesMasterId r:id="rId19"/>
  </p:notesMasterIdLst>
  <p:handoutMasterIdLst>
    <p:handoutMasterId r:id="rId20"/>
  </p:handoutMasterIdLst>
  <p:sldIdLst>
    <p:sldId id="448" r:id="rId7"/>
    <p:sldId id="513" r:id="rId8"/>
    <p:sldId id="518" r:id="rId9"/>
    <p:sldId id="520" r:id="rId10"/>
    <p:sldId id="499" r:id="rId11"/>
    <p:sldId id="519" r:id="rId12"/>
    <p:sldId id="521" r:id="rId13"/>
    <p:sldId id="523" r:id="rId14"/>
    <p:sldId id="526" r:id="rId15"/>
    <p:sldId id="528" r:id="rId16"/>
    <p:sldId id="525" r:id="rId17"/>
    <p:sldId id="531" r:id="rId18"/>
  </p:sldIdLst>
  <p:sldSz cx="9144000" cy="6858000" type="screen4x3"/>
  <p:notesSz cx="6807200" cy="9939338"/>
  <p:custDataLst>
    <p:tags r:id="rId21"/>
  </p:custDataLst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8" userDrawn="1">
          <p15:clr>
            <a:srgbClr val="A4A3A4"/>
          </p15:clr>
        </p15:guide>
        <p15:guide id="2" pos="28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FF"/>
    <a:srgbClr val="99FF99"/>
    <a:srgbClr val="FFFF99"/>
    <a:srgbClr val="6699FF"/>
    <a:srgbClr val="99CCFF"/>
    <a:srgbClr val="CCCCFF"/>
    <a:srgbClr val="CC99FF"/>
    <a:srgbClr val="0033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76" d="100"/>
          <a:sy n="76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2348"/>
        <p:guide pos="28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3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9B0F4BE5-1597-48A3-AD34-2A9D911A3A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2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5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74" name="ヘッダー プレースホル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47575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40" y="0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11280A-4A07-4BE8-93C1-CCAE02A0F1A9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7172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577" name="ノート プレースホル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1187"/>
            <a:ext cx="544576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 smtClean="0"/>
              <a:t>マスタ テキストの書式設定</a:t>
            </a:r>
          </a:p>
          <a:p>
            <a:pPr lvl="1"/>
            <a:r>
              <a:rPr lang="ja-JP" altLang="ja-JP" noProof="0" smtClean="0"/>
              <a:t>第 2 レベル</a:t>
            </a:r>
          </a:p>
          <a:p>
            <a:pPr lvl="2"/>
            <a:r>
              <a:rPr lang="ja-JP" altLang="ja-JP" noProof="0" smtClean="0"/>
              <a:t>第 3 レベル</a:t>
            </a:r>
          </a:p>
          <a:p>
            <a:pPr lvl="3"/>
            <a:r>
              <a:rPr lang="ja-JP" altLang="ja-JP" noProof="0" smtClean="0"/>
              <a:t>第 4 レベル</a:t>
            </a:r>
          </a:p>
          <a:p>
            <a:pPr lvl="4"/>
            <a:r>
              <a:rPr lang="ja-JP" altLang="ja-JP" noProof="0" smtClean="0"/>
              <a:t>第 5 レベル</a:t>
            </a:r>
          </a:p>
        </p:txBody>
      </p:sp>
      <p:sp>
        <p:nvSpPr>
          <p:cNvPr id="147578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0646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47579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40" y="9440646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A0A606-7D5C-4E46-AF83-68985A4FDA6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4464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86E3-EFB5-43C2-B37E-AE23E2C77805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37E3-13B0-4ADB-9D23-293E42244A4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404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8C8D-F849-4205-BB71-72C1FEA8E272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DAD3-5840-4ADD-A712-2BB8E8FBC96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221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5E74-8350-4182-94B7-8676BACDDC14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779D-415C-4692-B790-9BFE7A730E0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5025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099A-C2DD-4AAB-AB41-F80BBBA1650A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24E7-0C8E-4F87-95EF-616698D9D86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907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9C65-F07E-45FC-B88A-FFD07E39124C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10B58-2179-475C-8CD4-408362E2C63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9927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F8384-F2B4-485D-BE9C-A8EAC6DDC7CD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9E289-7CF9-4D04-93A8-6AC078CCEBB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079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E70A-EAC7-409C-B645-48FC99E82850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65308-4287-4D1B-A430-290F4931E6E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3054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B3AB-2E83-48C3-824C-F31EFF806842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CC02-7416-46C6-A6F5-E0C471111DA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4774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0FC9-223A-487C-9B59-7D5ECAE284C9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373E-A77A-4159-973D-443F8E1DD1B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2222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6D44-2B76-4780-889D-19E764E5A9DA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73B81-DA19-4202-B437-E073B70523D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9009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32F5-44D9-418F-B672-074222A65487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21AE-6BB7-4B00-85B3-2D9DA0666D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15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36EF-41F0-43CE-B2F4-9EE4554206C1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1985-AD3F-4ADB-9CD4-A199CE23569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4043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E312-1B6B-4F10-A265-63164F343DCA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23A35-DA9F-4146-AD36-8F1C2AD45F9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9920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E7AD9-7C82-4168-928E-14D36586AB63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F77C1-85A3-413C-A921-F70B00398EB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8641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036F-A359-46A7-976C-E741C85BC217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099D-6D40-4DF1-9E0D-3EB773B281D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7046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2834-57B1-4195-A4BC-1F8FEF5A5EAF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0ACB-045E-4196-8538-6E1CE1AE9AE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0075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5620A-84EA-42CE-8A4A-1D8D75A18FEC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03F4-B81F-4B83-AB7C-009FDC72084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8144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9966F-5B02-4314-927D-576B7355D9B8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C456-1D1F-40B8-BFB4-BE19B39DE36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8746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AC82D-A0BD-4A52-A3C0-87C049F0C6E0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8027-7363-4C7D-9667-197D8F7A8DB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6990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72731-A902-4322-A4D7-342CD4EAEB71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962D-0468-41E2-A1CB-EC49EA9BB38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8141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4D6E-4408-4A9B-858F-D7355A4CFDFA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4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C3FA-7A4E-4743-80CE-491D099B4DC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5243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5DB5-1E8F-4704-A6CA-C13A3025A5C3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3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4705B-DDC7-415A-861D-AF82405A095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564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8FA2-ADDB-4C44-90E5-8CF7CF35EC50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37F0-2D67-44A9-85CC-6C13358E009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1305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921D-9F7E-474E-B58F-EC422DE88E8F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F32E-5D25-4330-BA2E-4764F3B739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9459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BFA4-EC99-4B26-928A-B6760FD30046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F1B6-1652-439F-933D-9A2284FC1F9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7617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9F70-5F09-4163-B845-C315B144734E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564B-41EB-4E8C-92EC-DAFD88A0D53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3013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8ADF-D3A9-4906-A7B0-0258403AA7DD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C5987-9D24-40F9-BC6C-5EA62DB721B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70967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C47ED-E7E3-4AE4-84AD-C6CDFED7F121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B9D22-19B5-4B8B-8D15-E1644431449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34466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85534-086E-4C35-976E-BBC6B013993B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8DBB-3512-4A7F-B6D4-66FA938C2B3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73397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4B3B-95C7-45FE-9E17-3595142319D4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FBC3-8C46-4AB3-BF16-5C82D7310E6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50553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BD1A5-7AB0-4D6C-B736-8516D7B47053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E0DF9-B19E-483E-B8D0-BA2124F93C2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6889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91E2-592E-459B-B117-1EE455A554E8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08C41-F69A-4705-8B15-4461C0A65D5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250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F4DA-FA04-4F2D-85A7-5DB5D1CAD24B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DD563-4050-47D4-A297-1EC48549318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6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4942-26BF-4D5A-B423-1049D6659B4A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1816-70E8-4FE8-A71D-D0BCE9C1617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83473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5E2A-26E8-4517-9DAE-3E6F5BA716CF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0500-5CE0-4C76-A355-3A166A74C7A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09675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B2C7-28BD-47CC-9532-87BB3F8FFF0E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96AE-E510-41E7-915B-C105369B75D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727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01B92-A3BB-421B-A896-E62290BC4990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B1CB-C882-4289-B00D-080CBAB47F0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6414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E6B-D15A-40D1-A98D-44624D980CB4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0589-1EBD-442C-964E-CDC5BFEE5C0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140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B9E68-7270-440D-90BE-0FFF52132E54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B811-E419-48F9-9965-D06317E4D11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4395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FA0EA-3E67-4F7A-86A3-151C20AF27F6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73AB8-2824-4EA7-90C8-C9C762873F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85135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9648E-D972-4481-93D1-147F3A366C2E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2631-CE45-4F07-8C0A-508C58A0343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7034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D3309-3F06-4CA2-A571-6E3FBF6CE0C9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01FAE-2B8D-420A-8E4C-FD7E081A3FB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82052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69761-AFE5-4648-9CD4-E50CA80C110C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68B31-B501-4AD9-9720-C1A4BD5521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05452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9CABF-D673-4B82-BC0E-7375A59760D6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721C-ED52-4FED-93A8-1FE7B8598B4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765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31DF5-6A6D-49CB-9CDC-461E543AB041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6E8B-DB0B-4D3B-ACF1-EA23043FAB7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4573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885A5-49B5-4B80-BC86-1B1EADED2438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D1C52-8E95-4941-8112-39DC335174A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23360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E362-F4A2-4863-830E-5447C23B36E9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74DC-EDB8-43B1-9540-2EE7787AA54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5987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0F403-9B18-4967-AA95-73857E2C30CD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49ADA-FEF7-4844-9299-5BB029E841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8756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1F7C7-3B04-4671-9546-2E41048F665D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8D52-262D-439C-B44D-4B48A6F28F2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72186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8B1A8-2B46-4E10-861E-6FF89C8FB37E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63649-2611-461D-BA80-D104CB412CF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27361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00A0-9854-4224-B2AA-BC7A2A919557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02AF-E5DE-4AE0-AD99-164FC730F8D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47489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67A0-F447-4B85-AE86-5C0E708A7E68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8CFD-1F46-46BA-864D-75BE763A22E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50511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B40B-6126-4EDF-8A09-BAC4BB76BD04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86B5-4733-4D65-A463-ABB16BB018F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95101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B13A8-F36C-4584-8589-96965E820665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714D-58CA-4BFC-B79D-308533D0536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46539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06D0-2ABD-4E9C-A2DC-B938B67D64F5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B83A-3B13-448C-954F-64122C4B35D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39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98EA-1E89-4CDE-9B0A-4D65617BF694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67067-1F24-4F50-9089-CEA38F5EBBA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35040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2664-A36A-467D-8809-1CE4F05B4561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51902-C971-43BB-B630-9BED970B38A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00221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C3167-13D5-4FEB-95A1-013DD550BDEE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8C2D-D776-40FE-B277-148583B946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050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E747-265A-4C59-8BE3-8A7B12A4530C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CD34-DE1A-43E0-B167-87F3222E42C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25575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BFF52-2F89-40AF-9D72-AC07B3C5EBE7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16CD-C1CE-4A96-AF64-3F8860BD631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61642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2E3CA-81C7-4F27-88C9-A39F8791FED0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3760-319F-48A3-A575-54C75FD60D0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79120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7B702-9134-43DA-8829-BA616987E8DD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447E-E5E5-4718-AB40-14FDBA01C9C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8640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7616-652F-4C15-B702-892E631D0685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5090-E3B0-4A02-B3B7-F898AF31F93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130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0C14D-8547-4474-9C05-F01D0682FCAD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F7F7-5631-4FBF-9FA8-33262C4347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685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83101-0DE8-48F6-90DD-A0F8AA3E0F2A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253E6-DD90-4363-8A14-8EA1E5C21C8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69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5BE4-3FD3-4A79-AA78-6EB8C5D21167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F481-49BD-4098-9C67-955CF85DBF5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758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1031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74C30E-4D7A-4134-B846-D66E79F378A3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1032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033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CEE6FF-CDF9-4C32-8971-3AFDCE4085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895350" y="1738313"/>
            <a:ext cx="7475538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2052" name="Straight Connector 8"/>
          <p:cNvSpPr>
            <a:spLocks noChangeShapeType="1"/>
          </p:cNvSpPr>
          <p:nvPr/>
        </p:nvSpPr>
        <p:spPr bwMode="auto">
          <a:xfrm>
            <a:off x="906463" y="4343400"/>
            <a:ext cx="7405687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205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205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310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F421D02-0FF0-42BC-B061-1DD6E531DE4C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310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10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8742FA-EB07-454D-92C0-D275FA2264D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307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307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4133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BDB426-558B-46A8-8B22-4ED3B0BDE91B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413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13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ACAD402-B385-4EA5-AF74-AD6FA9D973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3038475" cy="6858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030538" y="0"/>
            <a:ext cx="47625" cy="68580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410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410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5166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" y="6459538"/>
            <a:ext cx="1963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9147D9-BD23-4A48-AB09-CBF0AA3536B2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167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450" y="6459538"/>
            <a:ext cx="3486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16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B3F40D4-4F8F-44DA-9E4C-BC4CA2126E6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4953000"/>
            <a:ext cx="9142413" cy="1905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0" y="4914900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512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512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6199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BED587E-F4F4-4A80-AC5A-602F10E2CEDB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20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20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E10161-D574-46E2-AB2C-B30813DA115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614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614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723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6CBB31-CF57-4FB4-B53A-69392F1EB941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723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23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042676-DE12-47AA-BA6F-DF068415929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1.png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770"/>
            <a:ext cx="9104312" cy="6245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dirty="0"/>
          </a:p>
        </p:txBody>
      </p:sp>
      <p:sp>
        <p:nvSpPr>
          <p:cNvPr id="87853" name="Rectangle 813"/>
          <p:cNvSpPr>
            <a:spLocks noChangeArrowheads="1"/>
          </p:cNvSpPr>
          <p:nvPr/>
        </p:nvSpPr>
        <p:spPr bwMode="auto">
          <a:xfrm>
            <a:off x="0" y="-98425"/>
            <a:ext cx="9104313" cy="1295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テーマ１１</a:t>
            </a:r>
            <a:r>
              <a:rPr lang="ja-JP" alt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　誤解される表現　</a:t>
            </a:r>
            <a:endParaRPr lang="ja-JP" altLang="en-US" sz="4000" b="1" dirty="0" smtClean="0">
              <a:solidFill>
                <a:srgbClr val="FFFFFF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ＭＳ Ｐゴシック" panose="020B0600070205080204" pitchFamily="50" charset="-128"/>
              <a:ea typeface="AR隷書体M" charset="-128"/>
            </a:endParaRPr>
          </a:p>
        </p:txBody>
      </p:sp>
      <p:sp>
        <p:nvSpPr>
          <p:cNvPr id="87850" name="フッター プレースホルダー 2"/>
          <p:cNvSpPr>
            <a:spLocks noChangeArrowheads="1"/>
          </p:cNvSpPr>
          <p:nvPr/>
        </p:nvSpPr>
        <p:spPr bwMode="auto">
          <a:xfrm>
            <a:off x="3235325" y="645318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10108" y="1697854"/>
            <a:ext cx="932452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その言葉の使い方、</a:t>
            </a:r>
            <a:endParaRPr lang="en-US" altLang="ja-JP" sz="5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algn="ctr" eaLnBrk="1" hangingPunct="1"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誤解されません</a:t>
            </a:r>
            <a:r>
              <a:rPr lang="ja-JP" altLang="en-US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か？</a:t>
            </a:r>
            <a:endParaRPr lang="en-US" altLang="ja-JP" sz="5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 rot="360391">
            <a:off x="4171950" y="4019550"/>
            <a:ext cx="1096963" cy="187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dirty="0"/>
          </a:p>
        </p:txBody>
      </p:sp>
      <p:pic>
        <p:nvPicPr>
          <p:cNvPr id="8201" name="図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25" y="3690938"/>
            <a:ext cx="2532063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4116895" y="4271045"/>
            <a:ext cx="1224136" cy="127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誤解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される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表現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46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⑨正しく伝えるために</a:t>
              </a:r>
            </a:p>
          </p:txBody>
        </p:sp>
      </p:grpSp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15875" y="637929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3772" y="4519455"/>
            <a:ext cx="8712968" cy="156966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「ヤバい」</a:t>
            </a:r>
            <a:r>
              <a:rPr kumimoji="1" lang="ja-JP" altLang="en-US" sz="2400" b="1" dirty="0" smtClean="0"/>
              <a:t>という言葉が、肯定と否定の２つの意味で使われるので、誤解</a:t>
            </a:r>
            <a:r>
              <a:rPr kumimoji="1" lang="ja-JP" altLang="en-US" sz="2400" b="1" dirty="0"/>
              <a:t>されないよう</a:t>
            </a:r>
            <a:r>
              <a:rPr kumimoji="1" lang="ja-JP" altLang="en-US" sz="2400" b="1" dirty="0" smtClean="0"/>
              <a:t>に、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「楽しい」</a:t>
            </a:r>
            <a:r>
              <a:rPr kumimoji="1" lang="ja-JP" altLang="en-US" sz="2400" b="1" dirty="0" smtClean="0"/>
              <a:t>という言葉に書き直しました。</a:t>
            </a:r>
            <a:endParaRPr kumimoji="1" lang="en-US" altLang="ja-JP" sz="2400" b="1" dirty="0" smtClean="0"/>
          </a:p>
          <a:p>
            <a:endParaRPr kumimoji="1" lang="en-US" altLang="ja-JP" sz="2400" b="1" dirty="0" smtClean="0"/>
          </a:p>
          <a:p>
            <a:pPr algn="ctr"/>
            <a:r>
              <a:rPr kumimoji="1" lang="ja-JP" altLang="en-US" sz="2400" b="1" dirty="0" smtClean="0">
                <a:solidFill>
                  <a:srgbClr val="FF0000"/>
                </a:solidFill>
              </a:rPr>
              <a:t>反対の意味に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受け取られない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かを確かめること</a:t>
            </a:r>
            <a:r>
              <a:rPr kumimoji="1" lang="ja-JP" altLang="en-US" sz="2400" b="1" dirty="0" smtClean="0"/>
              <a:t>が大切ですね。</a:t>
            </a:r>
            <a:endParaRPr kumimoji="1" lang="ja-JP" altLang="en-US" sz="2400" b="1" dirty="0"/>
          </a:p>
        </p:txBody>
      </p:sp>
      <p:pic>
        <p:nvPicPr>
          <p:cNvPr id="22" name="Picture 5" descr="C:\Users\crestec\Desktop\平井作業フォルダ\CEC_2018年度用(捨てないで！)\ペープサート教材\ペープサート教材_イラスト集_HTML版\Links\23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8935"/>
          <a:stretch/>
        </p:blipFill>
        <p:spPr bwMode="auto">
          <a:xfrm>
            <a:off x="1842601" y="2002404"/>
            <a:ext cx="5832648" cy="214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角丸四角形 22"/>
          <p:cNvSpPr/>
          <p:nvPr/>
        </p:nvSpPr>
        <p:spPr>
          <a:xfrm>
            <a:off x="3015390" y="2695492"/>
            <a:ext cx="3487070" cy="11483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Ｂさんの話ってさー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いつもおもしろくない？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ホント　</a:t>
            </a:r>
            <a:r>
              <a:rPr lang="ja-JP" altLang="en-US" sz="2400" dirty="0">
                <a:solidFill>
                  <a:srgbClr val="FF0000"/>
                </a:solidFill>
              </a:rPr>
              <a:t>楽しい</a:t>
            </a:r>
            <a:r>
              <a:rPr lang="ja-JP" altLang="en-US" sz="2400" dirty="0" smtClean="0">
                <a:solidFill>
                  <a:schemeClr val="tx1"/>
                </a:solidFill>
              </a:rPr>
              <a:t>よね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1331640" y="2349706"/>
            <a:ext cx="1286243" cy="1949629"/>
            <a:chOff x="251520" y="3530625"/>
            <a:chExt cx="1769354" cy="2706687"/>
          </a:xfrm>
        </p:grpSpPr>
        <p:pic>
          <p:nvPicPr>
            <p:cNvPr id="13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4579815"/>
              <a:ext cx="1769354" cy="1657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C:\Users\crestec\Desktop\平井作業フォルダ\CEC_2018年度用(捨てないで！)\ペープサート教材\ペープサート教材_イラスト集_HTML版\Links\159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863" y="3530625"/>
              <a:ext cx="1279034" cy="1267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テキスト ボックス 1"/>
          <p:cNvSpPr txBox="1"/>
          <p:nvPr/>
        </p:nvSpPr>
        <p:spPr>
          <a:xfrm>
            <a:off x="2483768" y="1479184"/>
            <a:ext cx="4394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r>
              <a:rPr kumimoji="1" lang="ja-JP" altLang="en-US" sz="2800" dirty="0" err="1" smtClean="0"/>
              <a:t>さんが</a:t>
            </a:r>
            <a:r>
              <a:rPr kumimoji="1" lang="ja-JP" altLang="en-US" sz="2800" dirty="0" smtClean="0"/>
              <a:t>書き直した箇所</a:t>
            </a:r>
            <a:endParaRPr kumimoji="1" lang="ja-JP" altLang="en-US" sz="2800" dirty="0"/>
          </a:p>
        </p:txBody>
      </p:sp>
      <p:sp>
        <p:nvSpPr>
          <p:cNvPr id="16" name="正方形/長方形 15"/>
          <p:cNvSpPr/>
          <p:nvPr/>
        </p:nvSpPr>
        <p:spPr>
          <a:xfrm>
            <a:off x="233772" y="847651"/>
            <a:ext cx="871296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en-US" altLang="ja-JP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さんは、みんなに誤解されないよう、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さらに</a:t>
            </a: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文章を書き直しました。</a:t>
            </a:r>
            <a:endParaRPr lang="en-US" altLang="ja-JP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51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正方形/長方形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40838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89922" name="Rectangle 834"/>
          <p:cNvSpPr>
            <a:spLocks noChangeArrowheads="1"/>
          </p:cNvSpPr>
          <p:nvPr/>
        </p:nvSpPr>
        <p:spPr bwMode="auto">
          <a:xfrm>
            <a:off x="0" y="-1270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⑩注意してほしいポイント　</a:t>
            </a:r>
          </a:p>
        </p:txBody>
      </p:sp>
      <p:sp>
        <p:nvSpPr>
          <p:cNvPr id="3" name="フローチャート: 抜出し 2"/>
          <p:cNvSpPr/>
          <p:nvPr/>
        </p:nvSpPr>
        <p:spPr>
          <a:xfrm>
            <a:off x="8122096" y="66675"/>
            <a:ext cx="914400" cy="703263"/>
          </a:xfrm>
          <a:prstGeom prst="flowChartExtra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14343" name="テキスト ボックス 3"/>
          <p:cNvSpPr txBox="1">
            <a:spLocks noChangeArrowheads="1"/>
          </p:cNvSpPr>
          <p:nvPr/>
        </p:nvSpPr>
        <p:spPr bwMode="auto">
          <a:xfrm>
            <a:off x="8236396" y="187325"/>
            <a:ext cx="8001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sp>
        <p:nvSpPr>
          <p:cNvPr id="11" name="テキスト ボックス 4"/>
          <p:cNvSpPr>
            <a:spLocks noChangeArrowheads="1"/>
          </p:cNvSpPr>
          <p:nvPr/>
        </p:nvSpPr>
        <p:spPr bwMode="auto">
          <a:xfrm>
            <a:off x="335823" y="1192340"/>
            <a:ext cx="8472354" cy="519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altLang="ja-JP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読み返しの習慣化</a:t>
            </a:r>
            <a:r>
              <a:rPr lang="en-US" altLang="ja-JP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1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１．送信前に一度立ち止まって！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発言を入力したら、送信をする前に、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必ず一度立ち止</a:t>
            </a:r>
            <a:endParaRPr lang="en-US" altLang="ja-JP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まって読み返す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習慣を身に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付けましょう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．読む人の立場になって読み返そう！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6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相手の立場に立って、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その文を初めて読む人になった</a:t>
            </a:r>
            <a:endParaRPr lang="en-US" altLang="ja-JP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つもりで</a:t>
            </a:r>
            <a:r>
              <a:rPr lang="ja-JP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書いた人の気持ちを考えながら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読み返してみ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ましょう。言葉のイントネーションやアクセントのつけ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方を変えて、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いろいろな読み方を試してみる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と、誤解を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生む表現に気づきやすくなります。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296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正方形/長方形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40838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89922" name="Rectangle 834"/>
          <p:cNvSpPr>
            <a:spLocks noChangeArrowheads="1"/>
          </p:cNvSpPr>
          <p:nvPr/>
        </p:nvSpPr>
        <p:spPr bwMode="auto">
          <a:xfrm>
            <a:off x="0" y="-1270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⑪注意してほしいポイント　</a:t>
            </a:r>
          </a:p>
        </p:txBody>
      </p:sp>
      <p:sp>
        <p:nvSpPr>
          <p:cNvPr id="3" name="フローチャート: 抜出し 2"/>
          <p:cNvSpPr/>
          <p:nvPr/>
        </p:nvSpPr>
        <p:spPr>
          <a:xfrm>
            <a:off x="8122096" y="66675"/>
            <a:ext cx="914400" cy="703263"/>
          </a:xfrm>
          <a:prstGeom prst="flowChartExtra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14343" name="テキスト ボックス 3"/>
          <p:cNvSpPr txBox="1">
            <a:spLocks noChangeArrowheads="1"/>
          </p:cNvSpPr>
          <p:nvPr/>
        </p:nvSpPr>
        <p:spPr bwMode="auto">
          <a:xfrm>
            <a:off x="8236396" y="187325"/>
            <a:ext cx="8001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sp>
        <p:nvSpPr>
          <p:cNvPr id="11" name="テキスト ボックス 4"/>
          <p:cNvSpPr>
            <a:spLocks noChangeArrowheads="1"/>
          </p:cNvSpPr>
          <p:nvPr/>
        </p:nvSpPr>
        <p:spPr bwMode="auto">
          <a:xfrm>
            <a:off x="156685" y="1189472"/>
            <a:ext cx="8830629" cy="4820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altLang="ja-JP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つの意味を持つ言葉</a:t>
            </a:r>
            <a:r>
              <a:rPr lang="en-US" altLang="ja-JP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１．２つの意味を持つ言葉に気づきましょう！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5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たちが普段の会話で使う言葉には、相手をほめる意味と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けなす意味の、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２つの意味を持つものがあります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（ヤバい、ウケる、信じれん等）。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２．会話を文字</a:t>
            </a: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にした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ときは特に注意しましょう！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5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会話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の場面で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は相手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の口調や表情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から意味を判断できます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が、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会話をその</a:t>
            </a:r>
            <a:r>
              <a:rPr lang="ja-JP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まま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文字</a:t>
            </a:r>
            <a:r>
              <a:rPr lang="ja-JP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にすると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誤解を生む文</a:t>
            </a:r>
            <a:r>
              <a:rPr lang="ja-JP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なりやすい</a:t>
            </a:r>
            <a:endParaRPr lang="en-US" altLang="ja-JP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です。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「誤解されるかもしれない」「誤解されるとしたら</a:t>
            </a:r>
            <a:r>
              <a:rPr lang="ja-JP" altLang="en-US" sz="2400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</a:t>
            </a:r>
            <a:endParaRPr lang="en-US" altLang="ja-JP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の部分だろう」と考えながら読み返す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ことが大切です。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20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5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67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58" y="4550198"/>
            <a:ext cx="1769354" cy="165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32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①誤解される表現</a:t>
              </a: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606405" y="838200"/>
            <a:ext cx="7776356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en-US" altLang="ja-JP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さんは、いつも楽しい話をしてくれる友達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の</a:t>
            </a: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Ｂさんのことを</a:t>
            </a:r>
            <a:endParaRPr lang="en-US" altLang="ja-JP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グループトークで話題にしようと思いました。</a:t>
            </a:r>
            <a:endParaRPr lang="en-US" altLang="ja-JP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93526" y="574603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</a:t>
            </a:r>
            <a:r>
              <a:rPr kumimoji="1" lang="ja-JP" altLang="en-US" sz="2400" dirty="0" smtClean="0"/>
              <a:t>さん</a:t>
            </a:r>
            <a:endParaRPr kumimoji="1" lang="ja-JP" altLang="en-US" sz="2400" dirty="0"/>
          </a:p>
        </p:txBody>
      </p:sp>
      <p:sp>
        <p:nvSpPr>
          <p:cNvPr id="10" name="線吹き出し 1 (枠付き) 9"/>
          <p:cNvSpPr/>
          <p:nvPr/>
        </p:nvSpPr>
        <p:spPr>
          <a:xfrm>
            <a:off x="4325626" y="1873466"/>
            <a:ext cx="4566854" cy="4348228"/>
          </a:xfrm>
          <a:prstGeom prst="borderCallout1">
            <a:avLst>
              <a:gd name="adj1" fmla="val 51963"/>
              <a:gd name="adj2" fmla="val -517"/>
              <a:gd name="adj3" fmla="val 75616"/>
              <a:gd name="adj4" fmla="val -62895"/>
            </a:avLst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Picture 5" descr="C:\Users\crestec\Desktop\平井作業フォルダ\CEC_2018年度用(捨てないで！)\ペープサート教材\ペープサート教材_イラスト集_HTML版\Links\238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39"/>
          <a:stretch/>
        </p:blipFill>
        <p:spPr bwMode="auto">
          <a:xfrm>
            <a:off x="3653663" y="1956669"/>
            <a:ext cx="5886889" cy="4163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角丸四角形 21"/>
          <p:cNvSpPr/>
          <p:nvPr/>
        </p:nvSpPr>
        <p:spPr>
          <a:xfrm>
            <a:off x="4805791" y="2949836"/>
            <a:ext cx="3510625" cy="11919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Ｂさんの話ってさー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いつもおもしろくない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ホント　ヤバ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いよね</a:t>
            </a:r>
            <a:r>
              <a:rPr lang="ja-JP" altLang="en-US" sz="2400" dirty="0" smtClean="0">
                <a:solidFill>
                  <a:schemeClr val="tx1"/>
                </a:solidFill>
              </a:rPr>
              <a:t> 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雲形吹き出し 2"/>
          <p:cNvSpPr/>
          <p:nvPr/>
        </p:nvSpPr>
        <p:spPr>
          <a:xfrm rot="182722">
            <a:off x="678634" y="1810766"/>
            <a:ext cx="3560280" cy="2076400"/>
          </a:xfrm>
          <a:prstGeom prst="cloudCallout">
            <a:avLst>
              <a:gd name="adj1" fmla="val -11864"/>
              <a:gd name="adj2" fmla="val 78011"/>
            </a:avLst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endParaRPr kumimoji="1" lang="ja-JP" altLang="en-US" b="1" dirty="0"/>
          </a:p>
        </p:txBody>
      </p:sp>
      <p:pic>
        <p:nvPicPr>
          <p:cNvPr id="36" name="Picture 4" descr="C:\Users\crestec\Desktop\平井作業フォルダ\CEC_2018年度用(捨てないで！)\ペープサート教材\ペープサート教材_イラスト集_HTML版\Links\15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01" y="3501008"/>
            <a:ext cx="1279034" cy="126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153481" y="2136617"/>
            <a:ext cx="27704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Ｂ</a:t>
            </a:r>
            <a:r>
              <a:rPr kumimoji="1" lang="ja-JP" altLang="en-US" sz="2000" b="1" dirty="0"/>
              <a:t>さん</a:t>
            </a:r>
            <a:r>
              <a:rPr kumimoji="1" lang="ja-JP" altLang="en-US" sz="2000" b="1" dirty="0" err="1" smtClean="0"/>
              <a:t>て</a:t>
            </a:r>
            <a:r>
              <a:rPr kumimoji="1" lang="ja-JP" altLang="en-US" sz="2000" b="1" dirty="0" smtClean="0"/>
              <a:t>楽しい人だな！</a:t>
            </a:r>
            <a:endParaRPr kumimoji="1" lang="en-US" altLang="ja-JP" sz="2000" b="1" dirty="0"/>
          </a:p>
          <a:p>
            <a:r>
              <a:rPr kumimoji="1" lang="ja-JP" altLang="en-US" sz="2000" b="1" dirty="0" smtClean="0"/>
              <a:t>Ｂさんの話題で</a:t>
            </a:r>
            <a:endParaRPr kumimoji="1" lang="en-US" altLang="ja-JP" sz="2000" b="1" dirty="0" smtClean="0"/>
          </a:p>
          <a:p>
            <a:r>
              <a:rPr kumimoji="1" lang="ja-JP" altLang="en-US" sz="2000" b="1" dirty="0" smtClean="0"/>
              <a:t>盛り上がりたいな！</a:t>
            </a:r>
            <a:endParaRPr kumimoji="1" lang="en-US" altLang="ja-JP" sz="2000" b="1" dirty="0" smtClean="0"/>
          </a:p>
          <a:p>
            <a:r>
              <a:rPr kumimoji="1" lang="ja-JP" altLang="en-US" sz="2000" b="1" dirty="0" smtClean="0"/>
              <a:t>    　・</a:t>
            </a:r>
            <a:r>
              <a:rPr kumimoji="1" lang="ja-JP" altLang="en-US" sz="2000" b="1" dirty="0"/>
              <a:t>・</a:t>
            </a:r>
            <a:r>
              <a:rPr kumimoji="1" lang="ja-JP" altLang="en-US" sz="2000" b="1" dirty="0" smtClean="0"/>
              <a:t>・・・ よし</a:t>
            </a:r>
            <a:r>
              <a:rPr kumimoji="1" lang="ja-JP" altLang="en-US" sz="2000" b="1" dirty="0"/>
              <a:t>、</a:t>
            </a:r>
            <a:r>
              <a:rPr kumimoji="1" lang="ja-JP" altLang="en-US" sz="2000" b="1" dirty="0" smtClean="0"/>
              <a:t>送信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156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線吹き出し 1 (枠付き) 43"/>
          <p:cNvSpPr/>
          <p:nvPr/>
        </p:nvSpPr>
        <p:spPr>
          <a:xfrm>
            <a:off x="4325626" y="1873466"/>
            <a:ext cx="4566854" cy="4348228"/>
          </a:xfrm>
          <a:prstGeom prst="borderCallout1">
            <a:avLst>
              <a:gd name="adj1" fmla="val 64904"/>
              <a:gd name="adj2" fmla="val 363"/>
              <a:gd name="adj3" fmla="val 77234"/>
              <a:gd name="adj4" fmla="val -61795"/>
            </a:avLst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5" name="Picture 5" descr="C:\Users\crestec\Desktop\平井作業フォルダ\CEC_2018年度用(捨てないで！)\ペープサート教材\ペープサート教材_イラスト集_HTML版\Links\238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39"/>
          <a:stretch/>
        </p:blipFill>
        <p:spPr bwMode="auto">
          <a:xfrm>
            <a:off x="3653663" y="1956669"/>
            <a:ext cx="5886889" cy="4163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32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②誤解される表現</a:t>
              </a:r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1993526" y="574603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</a:t>
            </a:r>
            <a:r>
              <a:rPr kumimoji="1" lang="ja-JP" altLang="en-US" sz="2400" dirty="0" smtClean="0"/>
              <a:t>さん</a:t>
            </a:r>
            <a:endParaRPr kumimoji="1" lang="ja-JP" altLang="en-US" sz="2400" dirty="0"/>
          </a:p>
        </p:txBody>
      </p:sp>
      <p:sp>
        <p:nvSpPr>
          <p:cNvPr id="46" name="角丸四角形 45"/>
          <p:cNvSpPr/>
          <p:nvPr/>
        </p:nvSpPr>
        <p:spPr>
          <a:xfrm>
            <a:off x="4805791" y="2949836"/>
            <a:ext cx="3510625" cy="11919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Ｂさんの話ってさー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いつもおもしろくない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ホント　ヤバ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いよね</a:t>
            </a:r>
            <a:r>
              <a:rPr lang="ja-JP" altLang="en-US" sz="2400" dirty="0" smtClean="0">
                <a:solidFill>
                  <a:schemeClr val="tx1"/>
                </a:solidFill>
              </a:rPr>
              <a:t> 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爆発 2 2"/>
          <p:cNvSpPr/>
          <p:nvPr/>
        </p:nvSpPr>
        <p:spPr>
          <a:xfrm rot="394466">
            <a:off x="762399" y="1642067"/>
            <a:ext cx="4862821" cy="3069189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 rot="20765630">
            <a:off x="1349204" y="2514941"/>
            <a:ext cx="33636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あっ、ちょっと待って！</a:t>
            </a:r>
            <a:r>
              <a:rPr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endParaRPr lang="en-US" altLang="ja-JP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ダメ！</a:t>
            </a:r>
            <a:endParaRPr lang="en-US" altLang="ja-JP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この</a:t>
            </a:r>
            <a:r>
              <a:rPr lang="ja-JP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まま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送信したら</a:t>
            </a:r>
            <a:endParaRPr lang="en-US" altLang="ja-JP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　みんなに誤解される！</a:t>
            </a:r>
            <a:endParaRPr kumimoji="1" lang="ja-JP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02686" y="847651"/>
            <a:ext cx="807377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送信をしようとしたＡさんは、この文がみんなに誤解されるかもしれないことに気づき、送信を思いとどまりました。</a:t>
            </a:r>
            <a:endParaRPr lang="en-US" altLang="ja-JP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2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58" y="4550198"/>
            <a:ext cx="1769354" cy="165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0" descr="C:\Users\crestec\Desktop\平井作業フォルダ\CEC_2018年度用(捨てないで！)\ペープサート教材\ペープサート教材_イラスト集_HTML版\Links\16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501008"/>
            <a:ext cx="1514535" cy="126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7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③</a:t>
              </a: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考えて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592087" y="1928081"/>
            <a:ext cx="883435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4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このメッセージにどんな問題点が</a:t>
            </a:r>
            <a:endParaRPr lang="en-US" altLang="ja-JP" sz="4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4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あるのでしょう？</a:t>
            </a:r>
            <a:r>
              <a:rPr lang="ja-JP" altLang="en-US" sz="4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endParaRPr lang="en-US" altLang="ja-JP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244064" y="1050414"/>
            <a:ext cx="1519623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kumimoji="1" lang="ja-JP" altLang="en-US" sz="40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Ｑ．１</a:t>
            </a:r>
            <a:endParaRPr kumimoji="1" lang="en-US" altLang="ja-JP" sz="4000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5" name="Picture 5" descr="C:\Users\crestec\Desktop\平井作業フォルダ\CEC_2018年度用(捨てないで！)\ペープサート教材\ペープサート教材_イラスト集_HTML版\Links\23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324"/>
          <a:stretch/>
        </p:blipFill>
        <p:spPr bwMode="auto">
          <a:xfrm>
            <a:off x="3707903" y="3495175"/>
            <a:ext cx="5801641" cy="270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角丸四角形 13"/>
          <p:cNvSpPr/>
          <p:nvPr/>
        </p:nvSpPr>
        <p:spPr>
          <a:xfrm>
            <a:off x="4880531" y="4257122"/>
            <a:ext cx="3456384" cy="11919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Ｂさんの話ってさー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いつもおもしろくない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ホント　ヤバ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いよね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4653136"/>
            <a:ext cx="3744416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70C0"/>
                </a:solidFill>
              </a:rPr>
              <a:t>＜ヒント＞</a:t>
            </a:r>
            <a:endParaRPr kumimoji="1" lang="en-US" altLang="ja-JP" sz="2400" dirty="0" smtClean="0">
              <a:solidFill>
                <a:srgbClr val="0070C0"/>
              </a:solidFill>
            </a:endParaRPr>
          </a:p>
          <a:p>
            <a:r>
              <a:rPr kumimoji="1" lang="ja-JP" altLang="en-US" sz="2400" dirty="0" smtClean="0">
                <a:solidFill>
                  <a:srgbClr val="0070C0"/>
                </a:solidFill>
              </a:rPr>
              <a:t> これを読んだ人がどう受け止めるか、考えてみよう！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4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直角三角形 14352"/>
          <p:cNvSpPr/>
          <p:nvPr/>
        </p:nvSpPr>
        <p:spPr>
          <a:xfrm flipH="1">
            <a:off x="-205042" y="775236"/>
            <a:ext cx="9349042" cy="5625265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0" name="Picture 39" descr="C:\Users\crestec\Desktop\平井作業フォルダ\CEC_2018年度用(捨てないで！)\ペープサート教材\ペープサート教材_イラスト集_Delivery\ペープサート教材_イラスト集\キャラ\中学生男子\004_中学_小学高学年男子_私服B_通常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08"/>
          <a:stretch/>
        </p:blipFill>
        <p:spPr bwMode="auto">
          <a:xfrm flipH="1">
            <a:off x="5463686" y="5203688"/>
            <a:ext cx="986845" cy="62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31" descr="C:\Users\crestec\Desktop\平井作業フォルダ\CEC_2018年度用(捨てないで！)\ペープサート教材\ペープサート教材_イラスト集_HTML版\Links\186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21"/>
          <a:stretch/>
        </p:blipFill>
        <p:spPr bwMode="auto">
          <a:xfrm flipH="1">
            <a:off x="7898028" y="3654869"/>
            <a:ext cx="1090477" cy="66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15875" y="637929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4348" name="グループ化 14347"/>
          <p:cNvGrpSpPr/>
          <p:nvPr/>
        </p:nvGrpSpPr>
        <p:grpSpPr>
          <a:xfrm>
            <a:off x="1053594" y="3269516"/>
            <a:ext cx="1003187" cy="1497343"/>
            <a:chOff x="-12270" y="1480682"/>
            <a:chExt cx="1487926" cy="2121594"/>
          </a:xfrm>
        </p:grpSpPr>
        <p:pic>
          <p:nvPicPr>
            <p:cNvPr id="42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270" y="2348879"/>
              <a:ext cx="1487926" cy="1253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3" descr="C:\Users\crestec\Desktop\平井作業フォルダ\CEC_2018年度用(捨てないで！)\ペープサート教材\ペープサート教材_イラスト集_HTML版\Links\15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146" y="1480682"/>
              <a:ext cx="1055925" cy="979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5" name="Picture 41" descr="C:\Users\crestec\Desktop\平井作業フォルダ\CEC_2018年度用(捨てないで！)\ペープサート教材\ペープサート教材_イラスト集_Delivery\ペープサート教材_イラスト集\キャラ\中学生女子\008_中学_小学高学年_女子_私服B_通常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740"/>
          <a:stretch/>
        </p:blipFill>
        <p:spPr bwMode="auto">
          <a:xfrm flipH="1">
            <a:off x="4249543" y="5739415"/>
            <a:ext cx="949932" cy="56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4" name="雲形吹き出し 14343"/>
          <p:cNvSpPr/>
          <p:nvPr/>
        </p:nvSpPr>
        <p:spPr>
          <a:xfrm>
            <a:off x="4902639" y="2246525"/>
            <a:ext cx="4039920" cy="971941"/>
          </a:xfrm>
          <a:prstGeom prst="cloudCallout">
            <a:avLst>
              <a:gd name="adj1" fmla="val 30097"/>
              <a:gd name="adj2" fmla="val 57511"/>
            </a:avLst>
          </a:prstGeom>
          <a:solidFill>
            <a:srgbClr val="FFCC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面白く</a:t>
            </a:r>
            <a:r>
              <a:rPr kumimoji="1" lang="ja-JP" altLang="en-US" b="1" dirty="0" smtClean="0"/>
              <a:t>ないなんて・・・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Ｂさんのこときらいなの？</a:t>
            </a:r>
            <a:endParaRPr kumimoji="1" lang="ja-JP" altLang="en-US" b="1" dirty="0"/>
          </a:p>
        </p:txBody>
      </p:sp>
      <p:sp>
        <p:nvSpPr>
          <p:cNvPr id="14345" name="角丸四角形吹き出し 14344"/>
          <p:cNvSpPr/>
          <p:nvPr/>
        </p:nvSpPr>
        <p:spPr>
          <a:xfrm>
            <a:off x="120181" y="2167418"/>
            <a:ext cx="2265627" cy="1096743"/>
          </a:xfrm>
          <a:prstGeom prst="wedgeRoundRectCallout">
            <a:avLst>
              <a:gd name="adj1" fmla="val -2281"/>
              <a:gd name="adj2" fmla="val 7166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r>
              <a:rPr lang="ja-JP" altLang="en-US" dirty="0">
                <a:solidFill>
                  <a:schemeClr val="tx1"/>
                </a:solidFill>
              </a:rPr>
              <a:t>さんの話ってさー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いつも</a:t>
            </a:r>
            <a:r>
              <a:rPr lang="ja-JP" altLang="en-US" dirty="0">
                <a:solidFill>
                  <a:schemeClr val="tx1"/>
                </a:solidFill>
              </a:rPr>
              <a:t>おもしろくない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ホント　ヤバ</a:t>
            </a:r>
            <a:r>
              <a:rPr lang="ja-JP" altLang="en-US" dirty="0" err="1" smtClean="0">
                <a:solidFill>
                  <a:schemeClr val="tx1"/>
                </a:solidFill>
              </a:rPr>
              <a:t>いよね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72" name="Picture 43" descr="C:\Users\crestec\Desktop\平井作業フォルダ\CEC_2018年度用(捨てないで！)\ペープサート教材\ペープサート教材_イラスト集_Delivery\ペープサート教材_イラスト集\キャラ\中学生女子\008_中学_小学高学年_女子_私服C_通常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056"/>
          <a:stretch/>
        </p:blipFill>
        <p:spPr bwMode="auto">
          <a:xfrm flipH="1">
            <a:off x="6863424" y="4721030"/>
            <a:ext cx="1052504" cy="63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雲形吹き出し 73"/>
          <p:cNvSpPr/>
          <p:nvPr/>
        </p:nvSpPr>
        <p:spPr>
          <a:xfrm>
            <a:off x="2448944" y="4195357"/>
            <a:ext cx="3195114" cy="853759"/>
          </a:xfrm>
          <a:prstGeom prst="cloudCallout">
            <a:avLst>
              <a:gd name="adj1" fmla="val 47249"/>
              <a:gd name="adj2" fmla="val 42818"/>
            </a:avLst>
          </a:prstGeom>
          <a:solidFill>
            <a:srgbClr val="FFCC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ＳＮＳに人の悪口を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書かないでよ！</a:t>
            </a:r>
            <a:endParaRPr kumimoji="1" lang="ja-JP" altLang="en-US" b="1" dirty="0"/>
          </a:p>
        </p:txBody>
      </p:sp>
      <p:pic>
        <p:nvPicPr>
          <p:cNvPr id="76" name="Picture 21" descr="C:\Users\crestec\Desktop\平井作業フォルダ\CEC_2018年度用(捨てないで！)\ペープサート教材\ペープサート教材_イラスト集_Delivery\ペープサート教材_イラスト集\キャラ\中学生女子\007_中学女子C_哀しむ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4934" flipH="1">
            <a:off x="4300371" y="5191329"/>
            <a:ext cx="680005" cy="62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6" descr="C:\Users\crestec\Desktop\平井作業フォルダ\CEC_2018年度用(捨てないで！)\ペープサート教材\ペープサート教材_イラスト集_Delivery\ペープサート教材_イラスト集\キャラ\中学生女子\006_中学女子B_怒る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6679" flipH="1">
            <a:off x="5573462" y="4621716"/>
            <a:ext cx="819002" cy="667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雲形吹き出し 79"/>
          <p:cNvSpPr/>
          <p:nvPr/>
        </p:nvSpPr>
        <p:spPr>
          <a:xfrm>
            <a:off x="619195" y="5082859"/>
            <a:ext cx="3342887" cy="1209404"/>
          </a:xfrm>
          <a:prstGeom prst="cloudCallout">
            <a:avLst>
              <a:gd name="adj1" fmla="val 58940"/>
              <a:gd name="adj2" fmla="val 20314"/>
            </a:avLst>
          </a:prstGeom>
          <a:solidFill>
            <a:srgbClr val="FFCC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ひどい、こんなことを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/>
              <a:t>書く</a:t>
            </a:r>
            <a:r>
              <a:rPr kumimoji="1" lang="ja-JP" altLang="en-US" b="1" dirty="0" smtClean="0"/>
              <a:t>なんて・・・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Ｂさんがかわいそう</a:t>
            </a:r>
            <a:endParaRPr kumimoji="1" lang="ja-JP" altLang="en-US" b="1" dirty="0"/>
          </a:p>
        </p:txBody>
      </p:sp>
      <p:sp>
        <p:nvSpPr>
          <p:cNvPr id="83" name="雲形吹き出し 82"/>
          <p:cNvSpPr/>
          <p:nvPr/>
        </p:nvSpPr>
        <p:spPr>
          <a:xfrm>
            <a:off x="3865456" y="3267124"/>
            <a:ext cx="4116088" cy="945466"/>
          </a:xfrm>
          <a:prstGeom prst="cloudCallout">
            <a:avLst>
              <a:gd name="adj1" fmla="val 20287"/>
              <a:gd name="adj2" fmla="val 66326"/>
            </a:avLst>
          </a:prstGeom>
          <a:solidFill>
            <a:srgbClr val="FFCC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Ｂさん</a:t>
            </a:r>
            <a:r>
              <a:rPr kumimoji="1" lang="ja-JP" altLang="en-US" b="1" dirty="0"/>
              <a:t>は</a:t>
            </a:r>
            <a:r>
              <a:rPr kumimoji="1" lang="ja-JP" altLang="en-US" b="1" dirty="0" smtClean="0"/>
              <a:t>いい子なのに・・・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ヤバ</a:t>
            </a:r>
            <a:r>
              <a:rPr kumimoji="1" lang="ja-JP" altLang="en-US" b="1" dirty="0" err="1" smtClean="0"/>
              <a:t>い</a:t>
            </a:r>
            <a:r>
              <a:rPr kumimoji="1" lang="ja-JP" altLang="en-US" b="1" dirty="0"/>
              <a:t>子</a:t>
            </a:r>
            <a:r>
              <a:rPr kumimoji="1" lang="ja-JP" altLang="en-US" b="1" dirty="0" smtClean="0"/>
              <a:t>じゃないのに・・・</a:t>
            </a:r>
            <a:endParaRPr kumimoji="1" lang="ja-JP" altLang="en-US" b="1" dirty="0"/>
          </a:p>
        </p:txBody>
      </p:sp>
      <p:grpSp>
        <p:nvGrpSpPr>
          <p:cNvPr id="8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88" name="正方形/長方形 2"/>
            <p:cNvPicPr preferRelativeResize="0">
              <a:picLocks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④誤解を生む理由　</a:t>
              </a:r>
              <a:r>
                <a:rPr lang="ja-JP" altLang="en-US" sz="2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～表情や口調が伝わらない～</a:t>
              </a:r>
            </a:p>
          </p:txBody>
        </p:sp>
      </p:grpSp>
      <p:pic>
        <p:nvPicPr>
          <p:cNvPr id="82" name="Picture 27" descr="C:\Users\crestec\Desktop\平井作業フォルダ\CEC_2018年度用(捨てないで！)\ペープサート教材\ペープサート教材_イラスト集_HTML版\Links\182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99026" flipH="1">
            <a:off x="6890273" y="4125585"/>
            <a:ext cx="775029" cy="80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8" descr="C:\Users\crestec\Desktop\平井作業フォルダ\CEC_2018年度用(捨てないで！)\ペープサート教材\ペープサート教材_イラスト集_Delivery\ペープサート教材_イラスト集\キャラ\中学生女子\005_中学女子A_悩む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36427" flipH="1">
            <a:off x="8207245" y="3037896"/>
            <a:ext cx="796279" cy="78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テキスト ボックス 90"/>
          <p:cNvSpPr txBox="1"/>
          <p:nvPr/>
        </p:nvSpPr>
        <p:spPr>
          <a:xfrm>
            <a:off x="153366" y="4195357"/>
            <a:ext cx="157563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相手には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表情や口調が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/>
              <a:t>伝わらない</a:t>
            </a:r>
          </a:p>
        </p:txBody>
      </p:sp>
      <p:sp>
        <p:nvSpPr>
          <p:cNvPr id="14350" name="楕円 14349"/>
          <p:cNvSpPr/>
          <p:nvPr/>
        </p:nvSpPr>
        <p:spPr>
          <a:xfrm>
            <a:off x="6580971" y="5537617"/>
            <a:ext cx="2344005" cy="720947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</a:rPr>
              <a:t>読んだ人たち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32208" y="847622"/>
            <a:ext cx="8780112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400" dirty="0" smtClean="0">
                <a:ln w="0"/>
              </a:rPr>
              <a:t>Ａさんの書いた文は、読み方によってはＢさんへの悪口とも受け取られてしまいます。メールでは表情や口調が伝わらないので、自分の</a:t>
            </a:r>
            <a:r>
              <a:rPr lang="ja-JP" altLang="en-US" sz="2400" dirty="0">
                <a:ln w="0"/>
              </a:rPr>
              <a:t>思って</a:t>
            </a:r>
            <a:r>
              <a:rPr lang="ja-JP" altLang="en-US" sz="2400" dirty="0" smtClean="0">
                <a:ln w="0"/>
              </a:rPr>
              <a:t>いることが間違って相手に伝わってしまうことがあります。</a:t>
            </a:r>
            <a:endParaRPr lang="en-US" altLang="ja-JP" sz="2400" dirty="0" smtClean="0">
              <a:ln w="0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2565761" y="2259535"/>
            <a:ext cx="1862223" cy="11406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21211" y="2345728"/>
            <a:ext cx="1758310" cy="92333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Ｂさんの話は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全然</a:t>
            </a:r>
            <a:r>
              <a:rPr kumimoji="1" lang="ja-JP" altLang="en-US" dirty="0" smtClean="0">
                <a:solidFill>
                  <a:srgbClr val="FF0000"/>
                </a:solidFill>
              </a:rPr>
              <a:t>面白くない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本当に嫌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な人だ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2338843" y="2554137"/>
            <a:ext cx="318879" cy="481163"/>
          </a:xfrm>
          <a:prstGeom prst="rightArrow">
            <a:avLst>
              <a:gd name="adj1" fmla="val 50000"/>
              <a:gd name="adj2" fmla="val 594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ローチャート: 他ページ結合子 3"/>
          <p:cNvSpPr/>
          <p:nvPr/>
        </p:nvSpPr>
        <p:spPr>
          <a:xfrm>
            <a:off x="1498874" y="3532260"/>
            <a:ext cx="408829" cy="380064"/>
          </a:xfrm>
          <a:prstGeom prst="flowChartOffpageConnector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？</a:t>
            </a:r>
            <a:endParaRPr kumimoji="1" lang="ja-JP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148372" y="5375844"/>
            <a:ext cx="71028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A</a:t>
            </a:r>
            <a:r>
              <a:rPr kumimoji="1" lang="ja-JP" altLang="en-US" sz="2400" b="1" dirty="0" err="1" smtClean="0">
                <a:solidFill>
                  <a:srgbClr val="FF0000"/>
                </a:solidFill>
              </a:rPr>
              <a:t>さんの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表情は相手に見えない。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本当の気持ちが伝わりにくい。　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→　誤解が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生まれる。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雲形吹き出し 5"/>
          <p:cNvSpPr/>
          <p:nvPr/>
        </p:nvSpPr>
        <p:spPr>
          <a:xfrm rot="11049364">
            <a:off x="138679" y="1423775"/>
            <a:ext cx="8530724" cy="4010673"/>
          </a:xfrm>
          <a:prstGeom prst="cloudCallout">
            <a:avLst>
              <a:gd name="adj1" fmla="val -42003"/>
              <a:gd name="adj2" fmla="val -5492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46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⑤</a:t>
              </a: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誤解を生む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理由</a:t>
              </a:r>
              <a:r>
                <a:rPr lang="ja-JP" altLang="en-US" sz="28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～</a:t>
              </a:r>
              <a:r>
                <a:rPr lang="ja-JP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表情や口調が伝わらない</a:t>
              </a:r>
              <a:r>
                <a:rPr lang="ja-JP" altLang="en-US" sz="28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～</a:t>
              </a:r>
            </a:p>
          </p:txBody>
        </p:sp>
      </p:grpSp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15875" y="637929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pic>
        <p:nvPicPr>
          <p:cNvPr id="18" name="Picture 5" descr="C:\Users\crestec\Desktop\平井作業フォルダ\CEC_2018年度用(捨てないで！)\ペープサート教材\ペープサート教材_イラスト集_HTML版\Links\23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54490"/>
          <a:stretch/>
        </p:blipFill>
        <p:spPr bwMode="auto">
          <a:xfrm>
            <a:off x="2018415" y="1971362"/>
            <a:ext cx="4618847" cy="150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角丸四角形 18"/>
          <p:cNvSpPr/>
          <p:nvPr/>
        </p:nvSpPr>
        <p:spPr>
          <a:xfrm>
            <a:off x="2890897" y="2369645"/>
            <a:ext cx="2742586" cy="10074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schemeClr val="tx1"/>
                </a:solidFill>
              </a:rPr>
              <a:t>Ｂさんの話ってさー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いつもおもしろくない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ホント　ヤバ</a:t>
            </a:r>
            <a:r>
              <a:rPr lang="ja-JP" altLang="en-US" sz="2000" b="1" dirty="0" err="1" smtClean="0">
                <a:solidFill>
                  <a:schemeClr val="tx1"/>
                </a:solidFill>
              </a:rPr>
              <a:t>いよね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5996" y="874650"/>
            <a:ext cx="7039607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読んだ人は、文面から</a:t>
            </a:r>
            <a:r>
              <a:rPr kumimoji="1" lang="en-US" altLang="ja-JP" sz="2400" dirty="0" smtClean="0"/>
              <a:t>A</a:t>
            </a:r>
            <a:r>
              <a:rPr kumimoji="1" lang="ja-JP" altLang="en-US" sz="2400" dirty="0" err="1" smtClean="0"/>
              <a:t>さんの</a:t>
            </a:r>
            <a:r>
              <a:rPr kumimoji="1" lang="ja-JP" altLang="en-US" sz="2400" dirty="0" smtClean="0"/>
              <a:t>気持ちを想像します。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90794" y="2877205"/>
            <a:ext cx="1988593" cy="70788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A</a:t>
            </a:r>
            <a:r>
              <a:rPr kumimoji="1" lang="ja-JP" altLang="en-US" sz="2000" b="1" dirty="0" err="1" smtClean="0"/>
              <a:t>さんは</a:t>
            </a:r>
            <a:r>
              <a:rPr kumimoji="1" lang="ja-JP" altLang="en-US" sz="2000" b="1" dirty="0" smtClean="0"/>
              <a:t>Ｂさんに</a:t>
            </a:r>
            <a:endParaRPr kumimoji="1" lang="en-US" altLang="ja-JP" sz="2000" b="1" dirty="0" smtClean="0"/>
          </a:p>
          <a:p>
            <a:pPr algn="ctr"/>
            <a:r>
              <a:rPr kumimoji="1" lang="ja-JP" altLang="en-US" sz="2000" b="1" dirty="0" smtClean="0"/>
              <a:t>怒っている</a:t>
            </a:r>
            <a:endParaRPr kumimoji="1" lang="ja-JP" altLang="en-US" sz="2000" b="1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54456" y="3969156"/>
            <a:ext cx="2125915" cy="70788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A</a:t>
            </a:r>
            <a:r>
              <a:rPr kumimoji="1" lang="ja-JP" altLang="en-US" sz="2000" b="1" dirty="0" err="1" smtClean="0"/>
              <a:t>さんは</a:t>
            </a:r>
            <a:r>
              <a:rPr kumimoji="1" lang="ja-JP" altLang="en-US" sz="2000" b="1" dirty="0" smtClean="0"/>
              <a:t>Ｂさんを</a:t>
            </a:r>
            <a:endParaRPr kumimoji="1" lang="en-US" altLang="ja-JP" sz="2000" b="1" dirty="0" smtClean="0"/>
          </a:p>
          <a:p>
            <a:pPr algn="ctr"/>
            <a:r>
              <a:rPr kumimoji="1" lang="ja-JP" altLang="en-US" sz="2000" b="1" dirty="0" smtClean="0"/>
              <a:t>馬鹿にしている</a:t>
            </a:r>
            <a:endParaRPr kumimoji="1" lang="ja-JP" altLang="en-US" sz="2000" b="1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005574" y="2825165"/>
            <a:ext cx="2031796" cy="70788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A</a:t>
            </a:r>
            <a:r>
              <a:rPr kumimoji="1" lang="ja-JP" altLang="en-US" sz="2000" b="1" dirty="0" err="1" smtClean="0"/>
              <a:t>さんは</a:t>
            </a:r>
            <a:r>
              <a:rPr kumimoji="1" lang="ja-JP" altLang="en-US" sz="2000" b="1" dirty="0" smtClean="0"/>
              <a:t>Ｂさんに</a:t>
            </a:r>
            <a:endParaRPr kumimoji="1" lang="en-US" altLang="ja-JP" sz="2000" b="1" dirty="0" smtClean="0"/>
          </a:p>
          <a:p>
            <a:pPr algn="ctr"/>
            <a:r>
              <a:rPr kumimoji="1" lang="ja-JP" altLang="en-US" sz="2000" b="1" dirty="0"/>
              <a:t>あきれて</a:t>
            </a:r>
            <a:r>
              <a:rPr kumimoji="1" lang="ja-JP" altLang="en-US" sz="2000" b="1" dirty="0" smtClean="0"/>
              <a:t>いる？</a:t>
            </a:r>
            <a:endParaRPr kumimoji="1" lang="ja-JP" altLang="en-US" sz="2000" b="1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1135072" y="3514681"/>
            <a:ext cx="1165847" cy="1386059"/>
            <a:chOff x="1009900" y="3418171"/>
            <a:chExt cx="1165847" cy="1162957"/>
          </a:xfrm>
        </p:grpSpPr>
        <p:pic>
          <p:nvPicPr>
            <p:cNvPr id="42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609"/>
            <a:stretch/>
          </p:blipFill>
          <p:spPr bwMode="auto">
            <a:xfrm>
              <a:off x="1009900" y="3974441"/>
              <a:ext cx="1165847" cy="606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5" descr="C:\Users\crestec\Desktop\平井作業フォルダ\CEC_2018年度用(捨てないで！)\ペープサート教材\ペープサート教材_イラスト集_HTML版\Links\16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832" y="3418171"/>
              <a:ext cx="833321" cy="6589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グループ化 1"/>
          <p:cNvGrpSpPr/>
          <p:nvPr/>
        </p:nvGrpSpPr>
        <p:grpSpPr>
          <a:xfrm>
            <a:off x="6538559" y="3463547"/>
            <a:ext cx="1117198" cy="1378490"/>
            <a:chOff x="6564944" y="3402762"/>
            <a:chExt cx="1117198" cy="1378490"/>
          </a:xfrm>
        </p:grpSpPr>
        <p:pic>
          <p:nvPicPr>
            <p:cNvPr id="20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33343"/>
            <a:stretch/>
          </p:blipFill>
          <p:spPr bwMode="auto">
            <a:xfrm flipH="1">
              <a:off x="6564944" y="4074512"/>
              <a:ext cx="1117198" cy="706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C:\Users\crestec\Desktop\平井作業フォルダ\CEC_2018年度用(捨てないで！)\ペープサート教材\ペープサート教材_イラスト集_HTML版\Links\166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633879" y="3402762"/>
              <a:ext cx="810037" cy="8107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グループ化 9"/>
          <p:cNvGrpSpPr/>
          <p:nvPr/>
        </p:nvGrpSpPr>
        <p:grpSpPr>
          <a:xfrm>
            <a:off x="4771653" y="3549573"/>
            <a:ext cx="1108050" cy="1395183"/>
            <a:chOff x="4738969" y="3620777"/>
            <a:chExt cx="1087162" cy="1176375"/>
          </a:xfrm>
        </p:grpSpPr>
        <p:pic>
          <p:nvPicPr>
            <p:cNvPr id="38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195"/>
            <a:stretch/>
          </p:blipFill>
          <p:spPr bwMode="auto">
            <a:xfrm flipH="1">
              <a:off x="4738969" y="4165609"/>
              <a:ext cx="1087162" cy="631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9" descr="C:\Users\crestec\Desktop\平井作業フォルダ\CEC_2018年度用(捨てないで！)\ペープサート教材\ペープサート教材_イラスト集_HTML版\Links\164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15150" y="3620777"/>
              <a:ext cx="793990" cy="65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1" name="Picture 31" descr="C:\Users\crestec\Desktop\平井作業フォルダ\CEC_2018年度用(捨てないで！)\ペープサート教材\ペープサート教材_イラスト集_HTML版\Links\186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14839" y="5346180"/>
            <a:ext cx="1090477" cy="90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8" descr="C:\Users\crestec\Desktop\平井作業フォルダ\CEC_2018年度用(捨てないで！)\ペープサート教材\ペープサート教材_イラスト集_Delivery\ペープサート教材_イラスト集\キャラ\中学生女子\005_中学女子A_悩む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36427" flipH="1">
            <a:off x="8232653" y="4698551"/>
            <a:ext cx="796279" cy="78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テキスト ボックス 32"/>
          <p:cNvSpPr txBox="1"/>
          <p:nvPr/>
        </p:nvSpPr>
        <p:spPr>
          <a:xfrm rot="20825880">
            <a:off x="8175183" y="4254831"/>
            <a:ext cx="632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？</a:t>
            </a:r>
            <a:endParaRPr kumimoji="1" lang="ja-JP" altLang="en-US" sz="2400" dirty="0"/>
          </a:p>
        </p:txBody>
      </p:sp>
      <p:sp>
        <p:nvSpPr>
          <p:cNvPr id="34" name="テキスト ボックス 33"/>
          <p:cNvSpPr txBox="1"/>
          <p:nvPr/>
        </p:nvSpPr>
        <p:spPr>
          <a:xfrm rot="898851">
            <a:off x="8452204" y="4271766"/>
            <a:ext cx="632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？</a:t>
            </a:r>
            <a:endParaRPr kumimoji="1" lang="ja-JP" altLang="en-US" sz="2400" dirty="0"/>
          </a:p>
        </p:txBody>
      </p:sp>
      <p:sp>
        <p:nvSpPr>
          <p:cNvPr id="35" name="テキスト ボックス 34"/>
          <p:cNvSpPr txBox="1"/>
          <p:nvPr/>
        </p:nvSpPr>
        <p:spPr>
          <a:xfrm rot="2779836">
            <a:off x="8685163" y="4419833"/>
            <a:ext cx="632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？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7462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46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⑥正しく伝えるために</a:t>
              </a:r>
            </a:p>
          </p:txBody>
        </p:sp>
      </p:grpSp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15875" y="637929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6024" y="4270546"/>
            <a:ext cx="8748464" cy="169277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Ａさんは、「Ｂさんは楽しい子だ」ということをみんなに共感してもらおうと思って、</a:t>
            </a:r>
            <a:endParaRPr kumimoji="1" lang="en-US" altLang="ja-JP" sz="2000" b="1" dirty="0" smtClean="0"/>
          </a:p>
          <a:p>
            <a:r>
              <a:rPr kumimoji="1" lang="ja-JP" altLang="en-US" sz="2000" b="1" dirty="0" smtClean="0"/>
              <a:t>「おもしろくない？」 とたずねたつもりでした。しかしもう一度読み返し、この文が、</a:t>
            </a:r>
            <a:endParaRPr kumimoji="1" lang="en-US" altLang="ja-JP" sz="2000" b="1" dirty="0" smtClean="0"/>
          </a:p>
          <a:p>
            <a:r>
              <a:rPr kumimoji="1" lang="ja-JP" altLang="en-US" sz="2000" b="1" dirty="0" smtClean="0"/>
              <a:t>「Ｂさんは面白くない子だ」 という意味で伝わってしまうことに気がつき、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「？」</a:t>
            </a:r>
            <a:r>
              <a:rPr kumimoji="1" lang="ja-JP" altLang="en-US" sz="2000" b="1" dirty="0" smtClean="0"/>
              <a:t> を</a:t>
            </a:r>
            <a:endParaRPr kumimoji="1" lang="en-US" altLang="ja-JP" sz="2000" b="1" dirty="0" smtClean="0"/>
          </a:p>
          <a:p>
            <a:r>
              <a:rPr kumimoji="1" lang="ja-JP" altLang="en-US" sz="2000" b="1" dirty="0" smtClean="0"/>
              <a:t>書き足しました。</a:t>
            </a:r>
            <a:endParaRPr kumimoji="1" lang="en-US" altLang="ja-JP" sz="2400" b="1" dirty="0" smtClean="0"/>
          </a:p>
          <a:p>
            <a:pPr algn="ctr"/>
            <a:r>
              <a:rPr kumimoji="1" lang="ja-JP" altLang="en-US" sz="2400" b="1" dirty="0" smtClean="0">
                <a:solidFill>
                  <a:srgbClr val="FF0000"/>
                </a:solidFill>
              </a:rPr>
              <a:t>送信する前に自分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で読み返して気づくこと</a:t>
            </a:r>
            <a:r>
              <a:rPr kumimoji="1" lang="ja-JP" altLang="en-US" sz="2400" b="1" dirty="0" smtClean="0"/>
              <a:t>が大切ですね。</a:t>
            </a:r>
            <a:endParaRPr kumimoji="1" lang="ja-JP" altLang="en-US" sz="2400" b="1" dirty="0"/>
          </a:p>
        </p:txBody>
      </p:sp>
      <p:pic>
        <p:nvPicPr>
          <p:cNvPr id="22" name="Picture 5" descr="C:\Users\crestec\Desktop\平井作業フォルダ\CEC_2018年度用(捨てないで！)\ペープサート教材\ペープサート教材_イラスト集_HTML版\Links\23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8935"/>
          <a:stretch/>
        </p:blipFill>
        <p:spPr bwMode="auto">
          <a:xfrm>
            <a:off x="2004181" y="1985767"/>
            <a:ext cx="5832648" cy="214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角丸四角形 22"/>
          <p:cNvSpPr/>
          <p:nvPr/>
        </p:nvSpPr>
        <p:spPr>
          <a:xfrm>
            <a:off x="3176970" y="2780928"/>
            <a:ext cx="3487070" cy="11483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Ｂさんの話ってさー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いつもおもしろくない</a:t>
            </a:r>
            <a:r>
              <a:rPr lang="ja-JP" altLang="en-US" sz="2400" dirty="0" smtClean="0">
                <a:solidFill>
                  <a:srgbClr val="FF0000"/>
                </a:solidFill>
              </a:rPr>
              <a:t>？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ホント　ヤバ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いよね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1403648" y="2109379"/>
            <a:ext cx="1358251" cy="2020142"/>
            <a:chOff x="251520" y="3530625"/>
            <a:chExt cx="1769354" cy="2706687"/>
          </a:xfrm>
        </p:grpSpPr>
        <p:pic>
          <p:nvPicPr>
            <p:cNvPr id="13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4579815"/>
              <a:ext cx="1769354" cy="1657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C:\Users\crestec\Desktop\平井作業フォルダ\CEC_2018年度用(捨てないで！)\ペープサート教材\ペープサート教材_イラスト集_HTML版\Links\159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863" y="3530625"/>
              <a:ext cx="1279034" cy="1267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テキスト ボックス 1"/>
          <p:cNvSpPr txBox="1"/>
          <p:nvPr/>
        </p:nvSpPr>
        <p:spPr>
          <a:xfrm>
            <a:off x="3059832" y="1484784"/>
            <a:ext cx="4394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r>
              <a:rPr kumimoji="1" lang="ja-JP" altLang="en-US" sz="2800" dirty="0" err="1" smtClean="0"/>
              <a:t>さんが</a:t>
            </a:r>
            <a:r>
              <a:rPr kumimoji="1" lang="ja-JP" altLang="en-US" sz="2800" dirty="0" smtClean="0"/>
              <a:t>書き直した箇所</a:t>
            </a:r>
            <a:endParaRPr kumimoji="1" lang="ja-JP" altLang="en-US" sz="2800" dirty="0"/>
          </a:p>
        </p:txBody>
      </p:sp>
      <p:sp>
        <p:nvSpPr>
          <p:cNvPr id="16" name="正方形/長方形 15"/>
          <p:cNvSpPr/>
          <p:nvPr/>
        </p:nvSpPr>
        <p:spPr>
          <a:xfrm>
            <a:off x="602686" y="847651"/>
            <a:ext cx="793862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en-US" altLang="ja-JP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さんは、みんなに誤解されないよう、文章を書き直しました。</a:t>
            </a:r>
            <a:endParaRPr lang="en-US" altLang="ja-JP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290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⑦考えてみよう！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349795" y="1941685"/>
            <a:ext cx="844440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4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他</a:t>
            </a:r>
            <a:r>
              <a:rPr lang="ja-JP" altLang="en-US" sz="4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に直すといいところはないかな？</a:t>
            </a:r>
            <a:endParaRPr lang="en-US" altLang="ja-JP" sz="4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244064" y="1050414"/>
            <a:ext cx="1519623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kumimoji="1" lang="ja-JP" altLang="en-US" sz="40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Ｑ．２</a:t>
            </a:r>
            <a:endParaRPr kumimoji="1" lang="en-US" altLang="ja-JP" sz="4000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5" name="Picture 5" descr="C:\Users\crestec\Desktop\平井作業フォルダ\CEC_2018年度用(捨てないで！)\ペープサート教材\ペープサート教材_イラスト集_HTML版\Links\23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324"/>
          <a:stretch/>
        </p:blipFill>
        <p:spPr bwMode="auto">
          <a:xfrm>
            <a:off x="3923928" y="3429000"/>
            <a:ext cx="5801641" cy="270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角丸四角形 13"/>
          <p:cNvSpPr/>
          <p:nvPr/>
        </p:nvSpPr>
        <p:spPr>
          <a:xfrm>
            <a:off x="5096556" y="4190947"/>
            <a:ext cx="3456384" cy="11919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Ｂさんの話ってさー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いつもおもしろくない？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ホント　ヤバ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いよね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0163" y="4247216"/>
            <a:ext cx="4320093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70C0"/>
                </a:solidFill>
              </a:rPr>
              <a:t>＜ヒント＞</a:t>
            </a:r>
            <a:endParaRPr kumimoji="1" lang="en-US" altLang="ja-JP" sz="2400" dirty="0" smtClean="0">
              <a:solidFill>
                <a:srgbClr val="0070C0"/>
              </a:solidFill>
            </a:endParaRPr>
          </a:p>
          <a:p>
            <a:r>
              <a:rPr kumimoji="1" lang="ja-JP" altLang="en-US" sz="2400" dirty="0">
                <a:solidFill>
                  <a:srgbClr val="0070C0"/>
                </a:solidFill>
              </a:rPr>
              <a:t>何度も</a:t>
            </a:r>
            <a:r>
              <a:rPr kumimoji="1" lang="ja-JP" altLang="en-US" sz="2400" dirty="0" smtClean="0">
                <a:solidFill>
                  <a:srgbClr val="0070C0"/>
                </a:solidFill>
              </a:rPr>
              <a:t>文を読み返してみよう。</a:t>
            </a:r>
            <a:endParaRPr kumimoji="1" lang="en-US" altLang="ja-JP" sz="2400" dirty="0" smtClean="0">
              <a:solidFill>
                <a:srgbClr val="0070C0"/>
              </a:solidFill>
            </a:endParaRPr>
          </a:p>
          <a:p>
            <a:r>
              <a:rPr kumimoji="1" lang="ja-JP" altLang="en-US" sz="2400" dirty="0" smtClean="0">
                <a:solidFill>
                  <a:srgbClr val="0070C0"/>
                </a:solidFill>
              </a:rPr>
              <a:t>書いた人の気持ちが、間違って</a:t>
            </a:r>
            <a:endParaRPr kumimoji="1" lang="en-US" altLang="ja-JP" sz="2400" dirty="0" smtClean="0">
              <a:solidFill>
                <a:srgbClr val="0070C0"/>
              </a:solidFill>
            </a:endParaRPr>
          </a:p>
          <a:p>
            <a:r>
              <a:rPr kumimoji="1" lang="ja-JP" altLang="en-US" sz="2400" dirty="0" smtClean="0">
                <a:solidFill>
                  <a:srgbClr val="0070C0"/>
                </a:solidFill>
              </a:rPr>
              <a:t>相手に伝わる表現はないかな？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6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/>
          <p:cNvSpPr txBox="1"/>
          <p:nvPr/>
        </p:nvSpPr>
        <p:spPr>
          <a:xfrm>
            <a:off x="116499" y="5050077"/>
            <a:ext cx="715828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「ヤバい」 という言葉は、子どもたちの間では、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正反対の２つの意味で使われる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こと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がある。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本当の気持ちが伝わりにくい。　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→　誤解が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生まれる。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</p:txBody>
      </p:sp>
      <p:sp>
        <p:nvSpPr>
          <p:cNvPr id="21" name="雲形吹き出し 20"/>
          <p:cNvSpPr/>
          <p:nvPr/>
        </p:nvSpPr>
        <p:spPr>
          <a:xfrm rot="11146796">
            <a:off x="158948" y="1417542"/>
            <a:ext cx="8018848" cy="3640688"/>
          </a:xfrm>
          <a:prstGeom prst="cloudCallout">
            <a:avLst>
              <a:gd name="adj1" fmla="val -45758"/>
              <a:gd name="adj2" fmla="val -5837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46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⑧</a:t>
              </a: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誤解を生む理由</a:t>
              </a:r>
              <a:r>
                <a:rPr lang="ja-JP" altLang="en-US" sz="28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～２つの意味を持つ言葉～</a:t>
              </a:r>
              <a:endParaRPr lang="ja-JP" alt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endParaRPr>
            </a:p>
          </p:txBody>
        </p:sp>
      </p:grpSp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15875" y="637929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pic>
        <p:nvPicPr>
          <p:cNvPr id="22" name="Picture 5" descr="C:\Users\crestec\Desktop\平井作業フォルダ\CEC_2018年度用(捨てないで！)\ペープサート教材\ペープサート教材_イラスト集_HTML版\Links\23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8935"/>
          <a:stretch/>
        </p:blipFill>
        <p:spPr bwMode="auto">
          <a:xfrm>
            <a:off x="1080363" y="2110193"/>
            <a:ext cx="5832648" cy="214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角丸四角形 22"/>
          <p:cNvSpPr/>
          <p:nvPr/>
        </p:nvSpPr>
        <p:spPr>
          <a:xfrm>
            <a:off x="2259591" y="2765015"/>
            <a:ext cx="3487070" cy="11483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Ｂさんの話ってさー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いつもおもしろくない？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ホント　</a:t>
            </a:r>
            <a:r>
              <a:rPr lang="ja-JP" altLang="en-US" sz="2400" u="sng" dirty="0" smtClean="0">
                <a:solidFill>
                  <a:srgbClr val="FF0000"/>
                </a:solidFill>
              </a:rPr>
              <a:t>ヤバ</a:t>
            </a:r>
            <a:r>
              <a:rPr lang="ja-JP" altLang="en-US" sz="2400" u="sng" dirty="0" err="1" smtClean="0">
                <a:solidFill>
                  <a:srgbClr val="FF0000"/>
                </a:solidFill>
              </a:rPr>
              <a:t>い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よね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13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51" y="2429571"/>
            <a:ext cx="1213376" cy="99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245486" y="872231"/>
            <a:ext cx="858670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400" dirty="0" smtClean="0">
                <a:ln w="0"/>
              </a:rPr>
              <a:t>言葉</a:t>
            </a:r>
            <a:r>
              <a:rPr lang="ja-JP" altLang="en-US" sz="2400" dirty="0">
                <a:ln w="0"/>
              </a:rPr>
              <a:t>に</a:t>
            </a:r>
            <a:r>
              <a:rPr lang="ja-JP" altLang="en-US" sz="2400" dirty="0" smtClean="0">
                <a:ln w="0"/>
              </a:rPr>
              <a:t>は、「肯定」と「否定」の２つの意味を持つものがあります。</a:t>
            </a:r>
            <a:endParaRPr lang="en-US" altLang="ja-JP" sz="2400" dirty="0" smtClean="0">
              <a:ln w="0"/>
            </a:endParaRPr>
          </a:p>
        </p:txBody>
      </p:sp>
      <p:pic>
        <p:nvPicPr>
          <p:cNvPr id="19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87325" y="2542135"/>
            <a:ext cx="1222558" cy="96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crestec\Desktop\平井作業フォルダ\CEC_2018年度用(捨てないで！)\ペープサート教材\ペープサート教材_イラスト集_HTML版\Links\16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00192" y="1839717"/>
            <a:ext cx="791130" cy="79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グループ化 7"/>
          <p:cNvGrpSpPr/>
          <p:nvPr/>
        </p:nvGrpSpPr>
        <p:grpSpPr>
          <a:xfrm>
            <a:off x="425857" y="3281451"/>
            <a:ext cx="1753072" cy="1384995"/>
            <a:chOff x="654321" y="3400947"/>
            <a:chExt cx="1753072" cy="1384995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654321" y="3400947"/>
              <a:ext cx="1753072" cy="138499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solidFill>
                    <a:srgbClr val="FF0000"/>
                  </a:solidFill>
                </a:rPr>
                <a:t>ヤバ</a:t>
              </a:r>
              <a:r>
                <a:rPr kumimoji="1" lang="ja-JP" altLang="en-US" sz="2000" b="1" dirty="0" err="1" smtClean="0">
                  <a:solidFill>
                    <a:srgbClr val="FF0000"/>
                  </a:solidFill>
                </a:rPr>
                <a:t>い</a:t>
              </a:r>
              <a:endParaRPr kumimoji="1" lang="en-US" altLang="ja-JP" sz="2000" b="1" dirty="0" smtClean="0">
                <a:solidFill>
                  <a:srgbClr val="FF0000"/>
                </a:solidFill>
              </a:endParaRPr>
            </a:p>
            <a:p>
              <a:pPr algn="ctr"/>
              <a:endParaRPr kumimoji="1" lang="en-US" altLang="ja-JP" sz="2000" b="1" dirty="0"/>
            </a:p>
            <a:p>
              <a:pPr algn="ctr"/>
              <a:r>
                <a:rPr kumimoji="1" lang="ja-JP" altLang="en-US" sz="2000" b="1" dirty="0" smtClean="0"/>
                <a:t>とても楽しい</a:t>
              </a:r>
              <a:endParaRPr kumimoji="1" lang="en-US" altLang="ja-JP" sz="2000" b="1" dirty="0" smtClean="0"/>
            </a:p>
            <a:p>
              <a:pPr algn="ctr"/>
              <a:r>
                <a:rPr kumimoji="1" lang="ja-JP" altLang="en-US" sz="2400" b="1" dirty="0" smtClean="0"/>
                <a:t>（肯定）</a:t>
              </a:r>
              <a:endParaRPr kumimoji="1" lang="ja-JP" altLang="en-US" sz="2400" b="1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298509" y="3736512"/>
              <a:ext cx="492443" cy="35693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000" b="1" dirty="0" smtClean="0"/>
                <a:t>＝</a:t>
              </a:r>
              <a:endParaRPr kumimoji="1" lang="ja-JP" altLang="en-US" sz="2000" b="1" dirty="0"/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5833936" y="3335190"/>
            <a:ext cx="1753072" cy="1384995"/>
            <a:chOff x="-189501" y="3352375"/>
            <a:chExt cx="1753072" cy="1384995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-189501" y="3352375"/>
              <a:ext cx="1753072" cy="138499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solidFill>
                    <a:srgbClr val="FF0000"/>
                  </a:solidFill>
                </a:rPr>
                <a:t>ヤバ</a:t>
              </a:r>
              <a:r>
                <a:rPr kumimoji="1" lang="ja-JP" altLang="en-US" sz="2000" b="1" dirty="0" err="1" smtClean="0">
                  <a:solidFill>
                    <a:srgbClr val="FF0000"/>
                  </a:solidFill>
                </a:rPr>
                <a:t>い</a:t>
              </a:r>
              <a:endParaRPr kumimoji="1" lang="en-US" altLang="ja-JP" sz="2000" b="1" dirty="0" smtClean="0">
                <a:solidFill>
                  <a:srgbClr val="FF0000"/>
                </a:solidFill>
              </a:endParaRPr>
            </a:p>
            <a:p>
              <a:pPr algn="ctr"/>
              <a:endParaRPr kumimoji="1" lang="en-US" altLang="ja-JP" sz="2000" b="1" dirty="0"/>
            </a:p>
            <a:p>
              <a:pPr algn="ctr"/>
              <a:r>
                <a:rPr kumimoji="1" lang="ja-JP" altLang="en-US" sz="2000" b="1" dirty="0" smtClean="0"/>
                <a:t>全然笑えない</a:t>
              </a:r>
              <a:endParaRPr kumimoji="1" lang="en-US" altLang="ja-JP" sz="2000" b="1" dirty="0" smtClean="0"/>
            </a:p>
            <a:p>
              <a:pPr algn="ctr"/>
              <a:r>
                <a:rPr kumimoji="1" lang="ja-JP" altLang="en-US" sz="2400" b="1" dirty="0" smtClean="0"/>
                <a:t>（否定）</a:t>
              </a:r>
              <a:endParaRPr kumimoji="1" lang="ja-JP" altLang="en-US" sz="2400" b="1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49799" y="3702208"/>
              <a:ext cx="492443" cy="35693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000" b="1" dirty="0" smtClean="0"/>
                <a:t>＝</a:t>
              </a:r>
              <a:endParaRPr kumimoji="1" lang="ja-JP" altLang="en-US" sz="2000" b="1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7760701" y="4714184"/>
            <a:ext cx="1258960" cy="1545380"/>
            <a:chOff x="7884547" y="4763272"/>
            <a:chExt cx="1052504" cy="1443620"/>
          </a:xfrm>
        </p:grpSpPr>
        <p:pic>
          <p:nvPicPr>
            <p:cNvPr id="34" name="Picture 43" descr="C:\Users\crestec\Desktop\平井作業フォルダ\CEC_2018年度用(捨てないで！)\ペープサート教材\ペープサート教材_イラスト集_Delivery\ペープサート教材_イラスト集\キャラ\中学生女子\008_中学_小学高学年_女子_私服C_通常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884547" y="5315042"/>
              <a:ext cx="1052504" cy="891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7" descr="C:\Users\crestec\Desktop\平井作業フォルダ\CEC_2018年度用(捨てないで！)\ペープサート教材\ペープサート教材_イラスト集_HTML版\Links\182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99026" flipH="1">
              <a:off x="7907812" y="4763272"/>
              <a:ext cx="775029" cy="8060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" name="Picture 7" descr="C:\Users\crestec\Desktop\平井作業フォルダ\CEC_2018年度用(捨てないで！)\ペープサート教材\ペープサート教材_イラスト集_HTML版\Links\16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43811"/>
            <a:ext cx="805603" cy="79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8039062" y="4215582"/>
            <a:ext cx="632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？</a:t>
            </a:r>
            <a:endParaRPr kumimoji="1" lang="ja-JP" altLang="en-US" sz="2400" dirty="0"/>
          </a:p>
        </p:txBody>
      </p:sp>
      <p:sp>
        <p:nvSpPr>
          <p:cNvPr id="40" name="テキスト ボックス 39"/>
          <p:cNvSpPr txBox="1"/>
          <p:nvPr/>
        </p:nvSpPr>
        <p:spPr>
          <a:xfrm rot="1129174">
            <a:off x="8320333" y="4293831"/>
            <a:ext cx="632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？</a:t>
            </a:r>
            <a:endParaRPr kumimoji="1" lang="ja-JP" altLang="en-US" sz="2400" dirty="0"/>
          </a:p>
        </p:txBody>
      </p:sp>
      <p:sp>
        <p:nvSpPr>
          <p:cNvPr id="41" name="テキスト ボックス 40"/>
          <p:cNvSpPr txBox="1"/>
          <p:nvPr/>
        </p:nvSpPr>
        <p:spPr>
          <a:xfrm rot="3157212">
            <a:off x="8458628" y="4523449"/>
            <a:ext cx="632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？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3083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2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3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4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5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6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3242</TotalTime>
  <Words>1156</Words>
  <Application>Microsoft Office PowerPoint</Application>
  <PresentationFormat>画面に合わせる (4:3)</PresentationFormat>
  <Paragraphs>174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12</vt:i4>
      </vt:variant>
    </vt:vector>
  </HeadingPairs>
  <TitlesOfParts>
    <vt:vector size="26" baseType="lpstr">
      <vt:lpstr>AR隷書体M</vt:lpstr>
      <vt:lpstr>HGP創英角ｺﾞｼｯｸUB</vt:lpstr>
      <vt:lpstr>HGP創英角ﾎﾟｯﾌﾟ体</vt:lpstr>
      <vt:lpstr>ＭＳ Ｐゴシック</vt:lpstr>
      <vt:lpstr>ＭＳ ゴシック</vt:lpstr>
      <vt:lpstr>Arial</vt:lpstr>
      <vt:lpstr>Calibri</vt:lpstr>
      <vt:lpstr>Calibri Light</vt:lpstr>
      <vt:lpstr>レトロスペクト</vt:lpstr>
      <vt:lpstr>2_レトロスペクト</vt:lpstr>
      <vt:lpstr>3_レトロスペクト</vt:lpstr>
      <vt:lpstr>4_レトロスペクト</vt:lpstr>
      <vt:lpstr>5_レトロスペクト</vt:lpstr>
      <vt:lpstr>6_レトロスペクト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豊吉 利之</dc:creator>
  <cp:keywords/>
  <dc:description/>
  <cp:lastModifiedBy>Gifu</cp:lastModifiedBy>
  <cp:revision>309</cp:revision>
  <cp:lastPrinted>2023-01-24T06:05:12Z</cp:lastPrinted>
  <dcterms:created xsi:type="dcterms:W3CDTF">1601-01-01T00:00:00Z</dcterms:created>
  <dcterms:modified xsi:type="dcterms:W3CDTF">2023-01-24T06:05:23Z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