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9"/>
  </p:notesMasterIdLst>
  <p:handoutMasterIdLst>
    <p:handoutMasterId r:id="rId20"/>
  </p:handoutMasterIdLst>
  <p:sldIdLst>
    <p:sldId id="448" r:id="rId7"/>
    <p:sldId id="513" r:id="rId8"/>
    <p:sldId id="518" r:id="rId9"/>
    <p:sldId id="520" r:id="rId10"/>
    <p:sldId id="499" r:id="rId11"/>
    <p:sldId id="519" r:id="rId12"/>
    <p:sldId id="521" r:id="rId13"/>
    <p:sldId id="523" r:id="rId14"/>
    <p:sldId id="526" r:id="rId15"/>
    <p:sldId id="528" r:id="rId16"/>
    <p:sldId id="525" r:id="rId17"/>
    <p:sldId id="531" r:id="rId18"/>
  </p:sldIdLst>
  <p:sldSz cx="9144000" cy="6858000" type="screen4x3"/>
  <p:notesSz cx="6807200" cy="9939338"/>
  <p:custDataLst>
    <p:tags r:id="rId21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FF"/>
    <a:srgbClr val="99FF99"/>
    <a:srgbClr val="FFFF99"/>
    <a:srgbClr val="6699FF"/>
    <a:srgbClr val="99CCFF"/>
    <a:srgbClr val="CCCCFF"/>
    <a:srgbClr val="CC99FF"/>
    <a:srgbClr val="0033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6" d="100"/>
          <a:sy n="76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40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7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40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2023/1/24</a:t>
            </a:fld>
            <a:endParaRPr lang="ja-JP" altLang="en-US" dirty="0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1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テーマ１１</a:t>
            </a:r>
            <a:r>
              <a:rPr lang="ja-JP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誤解される表現　</a:t>
            </a:r>
            <a:endParaRPr lang="ja-JP" alt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その言葉の使い方、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誤解されません</a:t>
            </a: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か？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116895" y="4271045"/>
            <a:ext cx="1224136" cy="127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誤解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される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表現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⑨正しく伝えるために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772" y="4519455"/>
            <a:ext cx="8712968" cy="156966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「ヤバい」</a:t>
            </a:r>
            <a:r>
              <a:rPr kumimoji="1" lang="ja-JP" altLang="en-US" sz="2400" b="1" dirty="0" smtClean="0"/>
              <a:t>という言葉が、肯定と否定の２つの意味で使われるので、誤解</a:t>
            </a:r>
            <a:r>
              <a:rPr kumimoji="1" lang="ja-JP" altLang="en-US" sz="2400" b="1" dirty="0"/>
              <a:t>されないよう</a:t>
            </a:r>
            <a:r>
              <a:rPr kumimoji="1" lang="ja-JP" altLang="en-US" sz="2400" b="1" dirty="0" smtClean="0"/>
              <a:t>に、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「楽しい」</a:t>
            </a:r>
            <a:r>
              <a:rPr kumimoji="1" lang="ja-JP" altLang="en-US" sz="2400" b="1" dirty="0" smtClean="0"/>
              <a:t>という言葉に書き直しました。</a:t>
            </a:r>
            <a:endParaRPr kumimoji="1" lang="en-US" altLang="ja-JP" sz="2400" b="1" dirty="0" smtClean="0"/>
          </a:p>
          <a:p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反対の意味に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受け取られない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かを確かめること</a:t>
            </a:r>
            <a:r>
              <a:rPr kumimoji="1" lang="ja-JP" altLang="en-US" sz="2400" b="1" dirty="0" smtClean="0"/>
              <a:t>が大切ですね。</a:t>
            </a:r>
            <a:endParaRPr kumimoji="1" lang="ja-JP" altLang="en-US" sz="2400" b="1" dirty="0"/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1842601" y="2002404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3015390" y="2695492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</a:t>
            </a:r>
            <a:r>
              <a:rPr lang="ja-JP" altLang="en-US" sz="2400" dirty="0">
                <a:solidFill>
                  <a:srgbClr val="FF0000"/>
                </a:solidFill>
              </a:rPr>
              <a:t>楽しい</a:t>
            </a:r>
            <a:r>
              <a:rPr lang="ja-JP" altLang="en-US" sz="2400" dirty="0" smtClean="0">
                <a:solidFill>
                  <a:schemeClr val="tx1"/>
                </a:solidFill>
              </a:rPr>
              <a:t>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331640" y="2349706"/>
            <a:ext cx="1286243" cy="1949629"/>
            <a:chOff x="251520" y="3530625"/>
            <a:chExt cx="1769354" cy="2706687"/>
          </a:xfrm>
        </p:grpSpPr>
        <p:pic>
          <p:nvPicPr>
  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579815"/>
              <a:ext cx="1769354" cy="1657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C:\Users\crestec\Desktop\平井作業フォルダ\CEC_2018年度用(捨てないで！)\ペープサート教材\ペープサート教材_イラスト集_HTML版\Links\159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863" y="3530625"/>
              <a:ext cx="1279034" cy="1267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2483768" y="1479184"/>
            <a:ext cx="4394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書き直した箇所</a:t>
            </a:r>
            <a:endParaRPr kumimoji="1" lang="ja-JP" altLang="en-US" sz="2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233772" y="847651"/>
            <a:ext cx="871296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さんは、みんなに誤解されないよう、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さらに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文章を書き直しました。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51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40838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⑩注意してほしいポイント　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11" name="テキスト ボックス 4"/>
          <p:cNvSpPr>
            <a:spLocks noChangeArrowheads="1"/>
          </p:cNvSpPr>
          <p:nvPr/>
        </p:nvSpPr>
        <p:spPr bwMode="auto">
          <a:xfrm>
            <a:off x="335823" y="1192340"/>
            <a:ext cx="8472354" cy="519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読み返しの習慣化</a:t>
            </a: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１．送信前に一度立ち止まって！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発言を入力したら、送信をする前に、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必ず一度立ち止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まって読み返す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習慣を身に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付けましょう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．読む人の立場になって読み返そう！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6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相手の立場に立って、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その文を初めて読む人になった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つもりで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書いた人の気持ちを考えながら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読み返してみ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ましょう。言葉のイントネーションやアクセントのつけ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方を変えて、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いろいろな読み方を試してみる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と、誤解を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生む表現に気づきやすくなります。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9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40838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⑪注意してほしいポイント　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11" name="テキスト ボックス 4"/>
          <p:cNvSpPr>
            <a:spLocks noChangeArrowheads="1"/>
          </p:cNvSpPr>
          <p:nvPr/>
        </p:nvSpPr>
        <p:spPr bwMode="auto">
          <a:xfrm>
            <a:off x="156685" y="1189472"/>
            <a:ext cx="8830629" cy="482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つの意味を持つ言葉</a:t>
            </a:r>
            <a:r>
              <a:rPr lang="en-US" altLang="ja-JP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１．２つの意味を持つ言葉に気づきましょう！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たちが普段の会話で使う言葉には、相手をほめる意味と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けなす意味の、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２つの意味を持つものがあります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（ヤバい、ウケる、信じれん等）。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２．会話を文字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にした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ときは特に注意しましょう！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会話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の場面で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は相手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の口調や表情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から意味を判断できます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が、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会話をその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まま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にすると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誤解を生む文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なりやすい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「誤解されるかもしれない」「誤解されるとしたら</a:t>
            </a:r>
            <a:r>
              <a:rPr lang="ja-JP" altLang="en-US" sz="24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の部分だろう」と考えながら読み返す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ことが大切です。</a:t>
            </a:r>
            <a:endParaRPr lang="en-US" altLang="ja-JP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0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5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7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8" y="4550198"/>
            <a:ext cx="1769354" cy="165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①誤解される表現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606405" y="838200"/>
            <a:ext cx="777635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さんは、いつも楽しい話をしてくれる友達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Ｂさんのことを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グループトークで話題にしようと思いました。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93526" y="574603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さん</a:t>
            </a:r>
            <a:endParaRPr kumimoji="1" lang="ja-JP" altLang="en-US" sz="2400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4325626" y="1873466"/>
            <a:ext cx="4566854" cy="4348228"/>
          </a:xfrm>
          <a:prstGeom prst="borderCallout1">
            <a:avLst>
              <a:gd name="adj1" fmla="val 51963"/>
              <a:gd name="adj2" fmla="val -517"/>
              <a:gd name="adj3" fmla="val 75616"/>
              <a:gd name="adj4" fmla="val -62895"/>
            </a:avLst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39"/>
          <a:stretch/>
        </p:blipFill>
        <p:spPr bwMode="auto">
          <a:xfrm>
            <a:off x="3653663" y="1956669"/>
            <a:ext cx="5886889" cy="416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角丸四角形 21"/>
          <p:cNvSpPr/>
          <p:nvPr/>
        </p:nvSpPr>
        <p:spPr>
          <a:xfrm>
            <a:off x="4805791" y="2949836"/>
            <a:ext cx="3510625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雲形吹き出し 2"/>
          <p:cNvSpPr/>
          <p:nvPr/>
        </p:nvSpPr>
        <p:spPr>
          <a:xfrm rot="182722">
            <a:off x="678634" y="1810766"/>
            <a:ext cx="3560280" cy="2076400"/>
          </a:xfrm>
          <a:prstGeom prst="cloudCallout">
            <a:avLst>
              <a:gd name="adj1" fmla="val -11864"/>
              <a:gd name="adj2" fmla="val 78011"/>
            </a:avLst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endParaRPr kumimoji="1" lang="ja-JP" altLang="en-US" b="1" dirty="0"/>
          </a:p>
        </p:txBody>
      </p:sp>
      <p:pic>
        <p:nvPicPr>
          <p:cNvPr id="36" name="Picture 4" descr="C:\Users\crestec\Desktop\平井作業フォルダ\CEC_2018年度用(捨てないで！)\ペープサート教材\ペープサート教材_イラスト集_HTML版\Links\15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01" y="3501008"/>
            <a:ext cx="1279034" cy="126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153481" y="2136617"/>
            <a:ext cx="2770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Ｂ</a:t>
            </a:r>
            <a:r>
              <a:rPr kumimoji="1" lang="ja-JP" altLang="en-US" sz="2000" b="1" dirty="0"/>
              <a:t>さん</a:t>
            </a:r>
            <a:r>
              <a:rPr kumimoji="1" lang="ja-JP" altLang="en-US" sz="2000" b="1" dirty="0" err="1" smtClean="0"/>
              <a:t>て</a:t>
            </a:r>
            <a:r>
              <a:rPr kumimoji="1" lang="ja-JP" altLang="en-US" sz="2000" b="1" dirty="0" smtClean="0"/>
              <a:t>楽しい人だな！</a:t>
            </a:r>
            <a:endParaRPr kumimoji="1" lang="en-US" altLang="ja-JP" sz="2000" b="1" dirty="0"/>
          </a:p>
          <a:p>
            <a:r>
              <a:rPr kumimoji="1" lang="ja-JP" altLang="en-US" sz="2000" b="1" dirty="0" smtClean="0"/>
              <a:t>Ｂさんの話題で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盛り上がりたいな！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    　・</a:t>
            </a:r>
            <a:r>
              <a:rPr kumimoji="1" lang="ja-JP" altLang="en-US" sz="2000" b="1" dirty="0"/>
              <a:t>・</a:t>
            </a:r>
            <a:r>
              <a:rPr kumimoji="1" lang="ja-JP" altLang="en-US" sz="2000" b="1" dirty="0" smtClean="0"/>
              <a:t>・・・ よし</a:t>
            </a:r>
            <a:r>
              <a:rPr kumimoji="1" lang="ja-JP" altLang="en-US" sz="2000" b="1" dirty="0"/>
              <a:t>、</a:t>
            </a:r>
            <a:r>
              <a:rPr kumimoji="1" lang="ja-JP" altLang="en-US" sz="2000" b="1" dirty="0" smtClean="0"/>
              <a:t>送信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15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線吹き出し 1 (枠付き) 43"/>
          <p:cNvSpPr/>
          <p:nvPr/>
        </p:nvSpPr>
        <p:spPr>
          <a:xfrm>
            <a:off x="4325626" y="1873466"/>
            <a:ext cx="4566854" cy="4348228"/>
          </a:xfrm>
          <a:prstGeom prst="borderCallout1">
            <a:avLst>
              <a:gd name="adj1" fmla="val 64904"/>
              <a:gd name="adj2" fmla="val 363"/>
              <a:gd name="adj3" fmla="val 77234"/>
              <a:gd name="adj4" fmla="val -61795"/>
            </a:avLst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39"/>
          <a:stretch/>
        </p:blipFill>
        <p:spPr bwMode="auto">
          <a:xfrm>
            <a:off x="3653663" y="1956669"/>
            <a:ext cx="5886889" cy="416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②誤解される表現</a:t>
              </a: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1993526" y="574603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さん</a:t>
            </a:r>
            <a:endParaRPr kumimoji="1" lang="ja-JP" altLang="en-US" sz="2400" dirty="0"/>
          </a:p>
        </p:txBody>
      </p:sp>
      <p:sp>
        <p:nvSpPr>
          <p:cNvPr id="46" name="角丸四角形 45"/>
          <p:cNvSpPr/>
          <p:nvPr/>
        </p:nvSpPr>
        <p:spPr>
          <a:xfrm>
            <a:off x="4805791" y="2949836"/>
            <a:ext cx="3510625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爆発 2 2"/>
          <p:cNvSpPr/>
          <p:nvPr/>
        </p:nvSpPr>
        <p:spPr>
          <a:xfrm rot="394466">
            <a:off x="762399" y="1642067"/>
            <a:ext cx="4862821" cy="3069189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rot="20765630">
            <a:off x="1349204" y="2514941"/>
            <a:ext cx="33636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あっ、ちょっと待って！</a:t>
            </a:r>
            <a:r>
              <a:rPr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ダメ！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この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まま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送信したら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みんなに誤解される！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2686" y="847651"/>
            <a:ext cx="807377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送信をしようとしたＡさんは、この文がみんなに誤解されるかもしれないことに気づき、送信を思いとどまりました。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58" y="4550198"/>
            <a:ext cx="1769354" cy="165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0" descr="C:\Users\crestec\Desktop\平井作業フォルダ\CEC_2018年度用(捨てないで！)\ペープサート教材\ペープサート教材_イラスト集_HTML版\Links\16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501008"/>
            <a:ext cx="1514535" cy="12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7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592087" y="1928081"/>
            <a:ext cx="883435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このメッセージにどんな問題点が</a:t>
            </a:r>
            <a:endParaRPr lang="en-US" altLang="ja-JP" sz="4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あるのでしょう？</a:t>
            </a:r>
            <a:r>
              <a:rPr lang="ja-JP" altLang="en-US" sz="4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endParaRPr lang="en-US" altLang="ja-JP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4" y="1050414"/>
            <a:ext cx="1519623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Ｑ．１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24"/>
          <a:stretch/>
        </p:blipFill>
        <p:spPr bwMode="auto">
          <a:xfrm>
            <a:off x="3707903" y="3495175"/>
            <a:ext cx="5801641" cy="270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4880531" y="4257122"/>
            <a:ext cx="3456384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4653136"/>
            <a:ext cx="3744416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＜ヒント＞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 これを読んだ人がどう受け止めるか、考えてみよう！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直角三角形 14352"/>
          <p:cNvSpPr/>
          <p:nvPr/>
        </p:nvSpPr>
        <p:spPr>
          <a:xfrm flipH="1">
            <a:off x="-205042" y="775236"/>
            <a:ext cx="9349042" cy="5625265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0" name="Picture 39" descr="C:\Users\crestec\Desktop\平井作業フォルダ\CEC_2018年度用(捨てないで！)\ペープサート教材\ペープサート教材_イラスト集_Delivery\ペープサート教材_イラスト集\キャラ\中学生男子\004_中学_小学高学年男子_私服B_通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08"/>
          <a:stretch/>
        </p:blipFill>
        <p:spPr bwMode="auto">
          <a:xfrm flipH="1">
            <a:off x="5463686" y="5203688"/>
            <a:ext cx="986845" cy="62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1" descr="C:\Users\crestec\Desktop\平井作業フォルダ\CEC_2018年度用(捨てないで！)\ペープサート教材\ペープサート教材_イラスト集_HTML版\Links\186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21"/>
          <a:stretch/>
        </p:blipFill>
        <p:spPr bwMode="auto">
          <a:xfrm flipH="1">
            <a:off x="7898028" y="3654869"/>
            <a:ext cx="1090477" cy="66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4348" name="グループ化 14347"/>
          <p:cNvGrpSpPr/>
          <p:nvPr/>
        </p:nvGrpSpPr>
        <p:grpSpPr>
          <a:xfrm>
            <a:off x="1053594" y="3269516"/>
            <a:ext cx="1003187" cy="1497343"/>
            <a:chOff x="-12270" y="1480682"/>
            <a:chExt cx="1487926" cy="2121594"/>
          </a:xfrm>
        </p:grpSpPr>
        <p:pic>
          <p:nvPicPr>
  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270" y="2348879"/>
              <a:ext cx="1487926" cy="1253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3" descr="C:\Users\crestec\Desktop\平井作業フォルダ\CEC_2018年度用(捨てないで！)\ペープサート教材\ペープサート教材_イラスト集_HTML版\Links\158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146" y="1480682"/>
              <a:ext cx="1055925" cy="979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5" name="Picture 41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通常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740"/>
          <a:stretch/>
        </p:blipFill>
        <p:spPr bwMode="auto">
          <a:xfrm flipH="1">
            <a:off x="4249543" y="5739415"/>
            <a:ext cx="949932" cy="56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雲形吹き出し 14343"/>
          <p:cNvSpPr/>
          <p:nvPr/>
        </p:nvSpPr>
        <p:spPr>
          <a:xfrm>
            <a:off x="4902639" y="2246525"/>
            <a:ext cx="4039920" cy="971941"/>
          </a:xfrm>
          <a:prstGeom prst="cloudCallout">
            <a:avLst>
              <a:gd name="adj1" fmla="val 30097"/>
              <a:gd name="adj2" fmla="val 57511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面白く</a:t>
            </a:r>
            <a:r>
              <a:rPr kumimoji="1" lang="ja-JP" altLang="en-US" b="1" dirty="0" smtClean="0"/>
              <a:t>ないなんて・・・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Ｂさんのこときらいなの？</a:t>
            </a:r>
            <a:endParaRPr kumimoji="1" lang="ja-JP" altLang="en-US" b="1" dirty="0"/>
          </a:p>
        </p:txBody>
      </p:sp>
      <p:sp>
        <p:nvSpPr>
          <p:cNvPr id="14345" name="角丸四角形吹き出し 14344"/>
          <p:cNvSpPr/>
          <p:nvPr/>
        </p:nvSpPr>
        <p:spPr>
          <a:xfrm>
            <a:off x="120181" y="2167418"/>
            <a:ext cx="2265627" cy="1096743"/>
          </a:xfrm>
          <a:prstGeom prst="wedgeRoundRectCallout">
            <a:avLst>
              <a:gd name="adj1" fmla="val -2281"/>
              <a:gd name="adj2" fmla="val 7166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r>
              <a:rPr lang="ja-JP" altLang="en-US" dirty="0">
                <a:solidFill>
                  <a:schemeClr val="tx1"/>
                </a:solidFill>
              </a:rPr>
              <a:t>さんの話ってさー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いつも</a:t>
            </a:r>
            <a:r>
              <a:rPr lang="ja-JP" altLang="en-US" dirty="0">
                <a:solidFill>
                  <a:schemeClr val="tx1"/>
                </a:solidFill>
              </a:rPr>
              <a:t>おもしろくない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dirty="0" err="1" smtClean="0">
                <a:solidFill>
                  <a:schemeClr val="tx1"/>
                </a:solidFill>
              </a:rPr>
              <a:t>いよね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2" name="Picture 43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通常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056"/>
          <a:stretch/>
        </p:blipFill>
        <p:spPr bwMode="auto">
          <a:xfrm flipH="1">
            <a:off x="6863424" y="4721030"/>
            <a:ext cx="1052504" cy="63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雲形吹き出し 73"/>
          <p:cNvSpPr/>
          <p:nvPr/>
        </p:nvSpPr>
        <p:spPr>
          <a:xfrm>
            <a:off x="2448944" y="4195357"/>
            <a:ext cx="3195114" cy="853759"/>
          </a:xfrm>
          <a:prstGeom prst="cloudCallout">
            <a:avLst>
              <a:gd name="adj1" fmla="val 47249"/>
              <a:gd name="adj2" fmla="val 42818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ＳＮＳに人の悪口を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書かないでよ！</a:t>
            </a:r>
            <a:endParaRPr kumimoji="1" lang="ja-JP" altLang="en-US" b="1" dirty="0"/>
          </a:p>
        </p:txBody>
      </p:sp>
      <p:pic>
        <p:nvPicPr>
          <p:cNvPr id="76" name="Picture 21" descr="C:\Users\crestec\Desktop\平井作業フォルダ\CEC_2018年度用(捨てないで！)\ペープサート教材\ペープサート教材_イラスト集_Delivery\ペープサート教材_イラスト集\キャラ\中学生女子\007_中学女子C_哀しむ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4934" flipH="1">
            <a:off x="4300371" y="5191329"/>
            <a:ext cx="680005" cy="62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6" descr="C:\Users\crestec\Desktop\平井作業フォルダ\CEC_2018年度用(捨てないで！)\ペープサート教材\ペープサート教材_イラスト集_Delivery\ペープサート教材_イラスト集\キャラ\中学生女子\006_中学女子B_怒る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6679" flipH="1">
            <a:off x="5573462" y="4621716"/>
            <a:ext cx="819002" cy="66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雲形吹き出し 79"/>
          <p:cNvSpPr/>
          <p:nvPr/>
        </p:nvSpPr>
        <p:spPr>
          <a:xfrm>
            <a:off x="619195" y="5082859"/>
            <a:ext cx="3342887" cy="1209404"/>
          </a:xfrm>
          <a:prstGeom prst="cloudCallout">
            <a:avLst>
              <a:gd name="adj1" fmla="val 58940"/>
              <a:gd name="adj2" fmla="val 20314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ひどい、こんなことを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/>
              <a:t>書く</a:t>
            </a:r>
            <a:r>
              <a:rPr kumimoji="1" lang="ja-JP" altLang="en-US" b="1" dirty="0" smtClean="0"/>
              <a:t>なんて・・・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Ｂさんがかわいそう</a:t>
            </a:r>
            <a:endParaRPr kumimoji="1" lang="ja-JP" altLang="en-US" b="1" dirty="0"/>
          </a:p>
        </p:txBody>
      </p:sp>
      <p:sp>
        <p:nvSpPr>
          <p:cNvPr id="83" name="雲形吹き出し 82"/>
          <p:cNvSpPr/>
          <p:nvPr/>
        </p:nvSpPr>
        <p:spPr>
          <a:xfrm>
            <a:off x="3865456" y="3267124"/>
            <a:ext cx="4116088" cy="945466"/>
          </a:xfrm>
          <a:prstGeom prst="cloudCallout">
            <a:avLst>
              <a:gd name="adj1" fmla="val 20287"/>
              <a:gd name="adj2" fmla="val 66326"/>
            </a:avLst>
          </a:prstGeom>
          <a:solidFill>
            <a:srgbClr val="FFCC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Ｂさん</a:t>
            </a:r>
            <a:r>
              <a:rPr kumimoji="1" lang="ja-JP" altLang="en-US" b="1" dirty="0"/>
              <a:t>は</a:t>
            </a:r>
            <a:r>
              <a:rPr kumimoji="1" lang="ja-JP" altLang="en-US" b="1" dirty="0" smtClean="0"/>
              <a:t>いい子なのに・・・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ヤバ</a:t>
            </a:r>
            <a:r>
              <a:rPr kumimoji="1" lang="ja-JP" altLang="en-US" b="1" dirty="0" err="1" smtClean="0"/>
              <a:t>い</a:t>
            </a:r>
            <a:r>
              <a:rPr kumimoji="1" lang="ja-JP" altLang="en-US" b="1" dirty="0"/>
              <a:t>子</a:t>
            </a:r>
            <a:r>
              <a:rPr kumimoji="1" lang="ja-JP" altLang="en-US" b="1" dirty="0" smtClean="0"/>
              <a:t>じゃないのに・・・</a:t>
            </a:r>
            <a:endParaRPr kumimoji="1" lang="ja-JP" altLang="en-US" b="1" dirty="0"/>
          </a:p>
        </p:txBody>
      </p:sp>
      <p:grpSp>
        <p:nvGrpSpPr>
          <p:cNvPr id="8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88" name="正方形/長方形 2"/>
            <p:cNvPicPr preferRelativeResize="0"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④誤解を生む理由　</a:t>
              </a:r>
              <a:r>
                <a:rPr lang="ja-JP" altLang="en-US" sz="2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～表情や口調が伝わらない～</a:t>
              </a:r>
            </a:p>
          </p:txBody>
        </p:sp>
      </p:grpSp>
      <p:pic>
        <p:nvPicPr>
          <p:cNvPr id="82" name="Picture 27" descr="C:\Users\crestec\Desktop\平井作業フォルダ\CEC_2018年度用(捨てないで！)\ペープサート教材\ペープサート教材_イラスト集_HTML版\Links\18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9026" flipH="1">
            <a:off x="6890273" y="4125585"/>
            <a:ext cx="775029" cy="80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8" descr="C:\Users\crestec\Desktop\平井作業フォルダ\CEC_2018年度用(捨てないで！)\ペープサート教材\ペープサート教材_イラスト集_Delivery\ペープサート教材_イラスト集\キャラ\中学生女子\005_中学女子A_悩む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6427" flipH="1">
            <a:off x="8207245" y="3037896"/>
            <a:ext cx="796279" cy="7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テキスト ボックス 90"/>
          <p:cNvSpPr txBox="1"/>
          <p:nvPr/>
        </p:nvSpPr>
        <p:spPr>
          <a:xfrm>
            <a:off x="153366" y="4195357"/>
            <a:ext cx="157563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相手には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表情や口調が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/>
              <a:t>伝わらない</a:t>
            </a:r>
          </a:p>
        </p:txBody>
      </p:sp>
      <p:sp>
        <p:nvSpPr>
          <p:cNvPr id="14350" name="楕円 14349"/>
          <p:cNvSpPr/>
          <p:nvPr/>
        </p:nvSpPr>
        <p:spPr>
          <a:xfrm>
            <a:off x="6580971" y="5537617"/>
            <a:ext cx="2344005" cy="720947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読んだ人たち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2208" y="847622"/>
            <a:ext cx="8780112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</a:rPr>
              <a:t>Ａさんの書いた文は、読み方によってはＢさんへの悪口とも受け取られてしまいます。メールでは表情や口調が伝わらないので、自分の</a:t>
            </a:r>
            <a:r>
              <a:rPr lang="ja-JP" altLang="en-US" sz="2400" dirty="0">
                <a:ln w="0"/>
              </a:rPr>
              <a:t>思って</a:t>
            </a:r>
            <a:r>
              <a:rPr lang="ja-JP" altLang="en-US" sz="2400" dirty="0" smtClean="0">
                <a:ln w="0"/>
              </a:rPr>
              <a:t>いることが間違って相手に伝わってしまうことがあります。</a:t>
            </a:r>
            <a:endParaRPr lang="en-US" altLang="ja-JP" sz="2400" dirty="0" smtClean="0">
              <a:ln w="0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565761" y="2259535"/>
            <a:ext cx="1862223" cy="1140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21211" y="2345728"/>
            <a:ext cx="1758310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Ｂさんの話は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全然</a:t>
            </a:r>
            <a:r>
              <a:rPr kumimoji="1" lang="ja-JP" altLang="en-US" dirty="0" smtClean="0">
                <a:solidFill>
                  <a:srgbClr val="FF0000"/>
                </a:solidFill>
              </a:rPr>
              <a:t>面白くない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本当に嫌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な人だ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338843" y="2554137"/>
            <a:ext cx="318879" cy="481163"/>
          </a:xfrm>
          <a:prstGeom prst="rightArrow">
            <a:avLst>
              <a:gd name="adj1" fmla="val 50000"/>
              <a:gd name="adj2" fmla="val 594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他ページ結合子 3"/>
          <p:cNvSpPr/>
          <p:nvPr/>
        </p:nvSpPr>
        <p:spPr>
          <a:xfrm>
            <a:off x="1498874" y="3532260"/>
            <a:ext cx="408829" cy="380064"/>
          </a:xfrm>
          <a:prstGeom prst="flowChartOffpageConnector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？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148372" y="5375844"/>
            <a:ext cx="71028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A</a:t>
            </a:r>
            <a:r>
              <a:rPr kumimoji="1" lang="ja-JP" altLang="en-US" sz="2400" b="1" dirty="0" err="1" smtClean="0">
                <a:solidFill>
                  <a:srgbClr val="FF0000"/>
                </a:solidFill>
              </a:rPr>
              <a:t>さんの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表情は相手に見えない。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本当の気持ちが伝わりにくい。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→　誤解が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生まれる。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雲形吹き出し 5"/>
          <p:cNvSpPr/>
          <p:nvPr/>
        </p:nvSpPr>
        <p:spPr>
          <a:xfrm rot="11049364">
            <a:off x="138679" y="1423775"/>
            <a:ext cx="8530724" cy="4010673"/>
          </a:xfrm>
          <a:prstGeom prst="cloudCallout">
            <a:avLst>
              <a:gd name="adj1" fmla="val -42003"/>
              <a:gd name="adj2" fmla="val -549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誤解を生む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理由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</a:t>
              </a:r>
              <a:r>
                <a:rPr lang="ja-JP" altLang="en-US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表情や口調が伝わらない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8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4490"/>
          <a:stretch/>
        </p:blipFill>
        <p:spPr bwMode="auto">
          <a:xfrm>
            <a:off x="2018415" y="1971362"/>
            <a:ext cx="4618847" cy="15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角丸四角形 18"/>
          <p:cNvSpPr/>
          <p:nvPr/>
        </p:nvSpPr>
        <p:spPr>
          <a:xfrm>
            <a:off x="2890897" y="2369645"/>
            <a:ext cx="2742586" cy="10074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</a:rPr>
              <a:t>いつもおもしろくない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000" b="1" dirty="0" err="1" smtClean="0">
                <a:solidFill>
                  <a:schemeClr val="tx1"/>
                </a:solidFill>
              </a:rPr>
              <a:t>いよね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5996" y="874650"/>
            <a:ext cx="703960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読んだ人は、文面から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err="1" smtClean="0"/>
              <a:t>さんの</a:t>
            </a:r>
            <a:r>
              <a:rPr kumimoji="1" lang="ja-JP" altLang="en-US" sz="2400" dirty="0" smtClean="0"/>
              <a:t>気持ちを想像します。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0794" y="2877205"/>
            <a:ext cx="1988593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Ｂさんに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怒っている</a:t>
            </a:r>
            <a:endParaRPr kumimoji="1" lang="ja-JP" altLang="en-US" sz="20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54456" y="3969156"/>
            <a:ext cx="2125915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Ｂさんを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馬鹿にしている</a:t>
            </a:r>
            <a:endParaRPr kumimoji="1" lang="ja-JP" altLang="en-US" sz="20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05574" y="2825165"/>
            <a:ext cx="2031796" cy="70788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A</a:t>
            </a:r>
            <a:r>
              <a:rPr kumimoji="1" lang="ja-JP" altLang="en-US" sz="2000" b="1" dirty="0" err="1" smtClean="0"/>
              <a:t>さんは</a:t>
            </a:r>
            <a:r>
              <a:rPr kumimoji="1" lang="ja-JP" altLang="en-US" sz="2000" b="1" dirty="0" smtClean="0"/>
              <a:t>Ｂさんに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/>
              <a:t>あきれて</a:t>
            </a:r>
            <a:r>
              <a:rPr kumimoji="1" lang="ja-JP" altLang="en-US" sz="2000" b="1" dirty="0" smtClean="0"/>
              <a:t>いる？</a:t>
            </a:r>
            <a:endParaRPr kumimoji="1" lang="ja-JP" altLang="en-US" sz="2000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135072" y="3514681"/>
            <a:ext cx="1165847" cy="1386059"/>
            <a:chOff x="1009900" y="3418171"/>
            <a:chExt cx="1165847" cy="1162957"/>
          </a:xfrm>
        </p:grpSpPr>
        <p:pic>
          <p:nvPicPr>
            <p:cNvPr id="42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609"/>
            <a:stretch/>
          </p:blipFill>
          <p:spPr bwMode="auto">
            <a:xfrm>
              <a:off x="1009900" y="3974441"/>
              <a:ext cx="1165847" cy="606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5" descr="C:\Users\crestec\Desktop\平井作業フォルダ\CEC_2018年度用(捨てないで！)\ペープサート教材\ペープサート教材_イラスト集_HTML版\Links\16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32" y="3418171"/>
              <a:ext cx="833321" cy="658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グループ化 1"/>
          <p:cNvGrpSpPr/>
          <p:nvPr/>
        </p:nvGrpSpPr>
        <p:grpSpPr>
          <a:xfrm>
            <a:off x="6538559" y="3463547"/>
            <a:ext cx="1117198" cy="1378490"/>
            <a:chOff x="6564944" y="3402762"/>
            <a:chExt cx="1117198" cy="1378490"/>
          </a:xfrm>
        </p:grpSpPr>
        <p:pic>
          <p:nvPicPr>
            <p:cNvPr id="20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33343"/>
            <a:stretch/>
          </p:blipFill>
          <p:spPr bwMode="auto">
            <a:xfrm flipH="1">
              <a:off x="6564944" y="4074512"/>
              <a:ext cx="1117198" cy="706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Users\crestec\Desktop\平井作業フォルダ\CEC_2018年度用(捨てないで！)\ペープサート教材\ペープサート教材_イラスト集_HTML版\Links\166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33879" y="3402762"/>
              <a:ext cx="810037" cy="8107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グループ化 9"/>
          <p:cNvGrpSpPr/>
          <p:nvPr/>
        </p:nvGrpSpPr>
        <p:grpSpPr>
          <a:xfrm>
            <a:off x="4771653" y="3549573"/>
            <a:ext cx="1108050" cy="1395183"/>
            <a:chOff x="4738969" y="3620777"/>
            <a:chExt cx="1087162" cy="1176375"/>
          </a:xfrm>
        </p:grpSpPr>
        <p:pic>
          <p:nvPicPr>
            <p:cNvPr id="38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195"/>
            <a:stretch/>
          </p:blipFill>
          <p:spPr bwMode="auto">
            <a:xfrm flipH="1">
              <a:off x="4738969" y="4165609"/>
              <a:ext cx="1087162" cy="631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9" descr="C:\Users\crestec\Desktop\平井作業フォルダ\CEC_2018年度用(捨てないで！)\ペープサート教材\ペープサート教材_イラスト集_HTML版\Links\164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15150" y="3620777"/>
              <a:ext cx="793990" cy="659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1" name="Picture 31" descr="C:\Users\crestec\Desktop\平井作業フォルダ\CEC_2018年度用(捨てないで！)\ペープサート教材\ペープサート教材_イラスト集_HTML版\Links\186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14839" y="5346180"/>
            <a:ext cx="1090477" cy="90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C:\Users\crestec\Desktop\平井作業フォルダ\CEC_2018年度用(捨てないで！)\ペープサート教材\ペープサート教材_イラスト集_Delivery\ペープサート教材_イラスト集\キャラ\中学生女子\005_中学女子A_悩む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36427" flipH="1">
            <a:off x="8232653" y="4698551"/>
            <a:ext cx="796279" cy="7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 rot="20825880">
            <a:off x="8175183" y="4254831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/>
        </p:nvSpPr>
        <p:spPr>
          <a:xfrm rot="898851">
            <a:off x="8452204" y="4271766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 rot="2779836">
            <a:off x="8685163" y="4419833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462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⑥正しく伝えるために</a:t>
              </a: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6024" y="4270546"/>
            <a:ext cx="8748464" cy="169277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Ａさんは、「Ｂさんは楽しい子だ」ということをみんなに共感してもらおうと思って、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「おもしろくない？」 とたずねたつもりでした。しかしもう一度読み返し、この文が、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「Ｂさんは面白くない子だ」 という意味で伝わってしまうことに気がつき、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「？」</a:t>
            </a:r>
            <a:r>
              <a:rPr kumimoji="1" lang="ja-JP" altLang="en-US" sz="2000" b="1" dirty="0" smtClean="0"/>
              <a:t> を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書き足しました。</a:t>
            </a:r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送信する前に自分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で読み返して気づくこと</a:t>
            </a:r>
            <a:r>
              <a:rPr kumimoji="1" lang="ja-JP" altLang="en-US" sz="2400" b="1" dirty="0" smtClean="0"/>
              <a:t>が大切ですね。</a:t>
            </a:r>
            <a:endParaRPr kumimoji="1" lang="ja-JP" altLang="en-US" sz="2400" b="1" dirty="0"/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2004181" y="1985767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3176970" y="2780928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</a:t>
            </a:r>
            <a:r>
              <a:rPr lang="ja-JP" altLang="en-US" sz="2400" dirty="0" smtClean="0">
                <a:solidFill>
                  <a:srgbClr val="FF0000"/>
                </a:solidFill>
              </a:rPr>
              <a:t>？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403648" y="2109379"/>
            <a:ext cx="1358251" cy="2020142"/>
            <a:chOff x="251520" y="3530625"/>
            <a:chExt cx="1769354" cy="2706687"/>
          </a:xfrm>
        </p:grpSpPr>
        <p:pic>
          <p:nvPicPr>
  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579815"/>
              <a:ext cx="1769354" cy="1657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C:\Users\crestec\Desktop\平井作業フォルダ\CEC_2018年度用(捨てないで！)\ペープサート教材\ペープサート教材_イラスト集_HTML版\Links\159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863" y="3530625"/>
              <a:ext cx="1279034" cy="12674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テキスト ボックス 1"/>
          <p:cNvSpPr txBox="1"/>
          <p:nvPr/>
        </p:nvSpPr>
        <p:spPr>
          <a:xfrm>
            <a:off x="3059832" y="1484784"/>
            <a:ext cx="4394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書き直した箇所</a:t>
            </a:r>
            <a:endParaRPr kumimoji="1" lang="ja-JP" altLang="en-US" sz="2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02686" y="847651"/>
            <a:ext cx="793862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さんは、みんなに誤解されないよう、文章を書き直しました。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9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⑦考えてみよう！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349795" y="1941685"/>
            <a:ext cx="844440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他</a:t>
            </a:r>
            <a:r>
              <a:rPr lang="ja-JP" altLang="en-US" sz="4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に直すといいところはないかな？</a:t>
            </a:r>
            <a:endParaRPr lang="en-US" altLang="ja-JP" sz="4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4" y="1050414"/>
            <a:ext cx="1519623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Ｑ．２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5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24"/>
          <a:stretch/>
        </p:blipFill>
        <p:spPr bwMode="auto">
          <a:xfrm>
            <a:off x="3923928" y="3429000"/>
            <a:ext cx="5801641" cy="270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5096556" y="4190947"/>
            <a:ext cx="3456384" cy="1191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ヤバ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いよね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0163" y="4247216"/>
            <a:ext cx="4320093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＜ヒント＞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>
                <a:solidFill>
                  <a:srgbClr val="0070C0"/>
                </a:solidFill>
              </a:rPr>
              <a:t>何度も</a:t>
            </a:r>
            <a:r>
              <a:rPr kumimoji="1" lang="ja-JP" altLang="en-US" sz="2400" dirty="0" smtClean="0">
                <a:solidFill>
                  <a:srgbClr val="0070C0"/>
                </a:solidFill>
              </a:rPr>
              <a:t>文を読み返してみよう。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書いた人の気持ちが、間違って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 smtClean="0">
                <a:solidFill>
                  <a:srgbClr val="0070C0"/>
                </a:solidFill>
              </a:rPr>
              <a:t>相手に伝わる表現はないかな？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6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116499" y="5050077"/>
            <a:ext cx="715828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「ヤバい」 という言葉は、子どもたちの間では、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正反対の２つの意味で使われる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こと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がある。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本当の気持ちが伝わりにくい。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→　誤解が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生まれる。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21" name="雲形吹き出し 20"/>
          <p:cNvSpPr/>
          <p:nvPr/>
        </p:nvSpPr>
        <p:spPr>
          <a:xfrm rot="11146796">
            <a:off x="158948" y="1417542"/>
            <a:ext cx="8018848" cy="3640688"/>
          </a:xfrm>
          <a:prstGeom prst="cloudCallout">
            <a:avLst>
              <a:gd name="adj1" fmla="val -45758"/>
              <a:gd name="adj2" fmla="val -583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46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⑧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誤解を生む理由</a:t>
              </a:r>
              <a:r>
                <a:rPr lang="ja-JP" altLang="en-US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～２つの意味を持つ言葉～</a:t>
              </a:r>
              <a:endPara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15875" y="637929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22" name="Picture 5" descr="C:\Users\crestec\Desktop\平井作業フォルダ\CEC_2018年度用(捨てないで！)\ペープサート教材\ペープサート教材_イラスト集_HTML版\Links\23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8935"/>
          <a:stretch/>
        </p:blipFill>
        <p:spPr bwMode="auto">
          <a:xfrm>
            <a:off x="1080363" y="2110193"/>
            <a:ext cx="5832648" cy="21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角丸四角形 22"/>
          <p:cNvSpPr/>
          <p:nvPr/>
        </p:nvSpPr>
        <p:spPr>
          <a:xfrm>
            <a:off x="2259591" y="2765015"/>
            <a:ext cx="3487070" cy="11483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Ｂさんの話ってさー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いつもおもしろくない？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ホント　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ヤバ</a:t>
            </a:r>
            <a:r>
              <a:rPr lang="ja-JP" altLang="en-US" sz="2400" u="sng" dirty="0" err="1" smtClean="0">
                <a:solidFill>
                  <a:srgbClr val="FF0000"/>
                </a:solidFill>
              </a:rPr>
              <a:t>い</a:t>
            </a:r>
            <a:r>
              <a:rPr lang="ja-JP" altLang="en-US" sz="2400" dirty="0" err="1" smtClean="0">
                <a:solidFill>
                  <a:schemeClr val="tx1"/>
                </a:solidFill>
              </a:rPr>
              <a:t>よね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3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51" y="2429571"/>
            <a:ext cx="1213376" cy="99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245486" y="872231"/>
            <a:ext cx="858670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</a:rPr>
              <a:t>言葉</a:t>
            </a:r>
            <a:r>
              <a:rPr lang="ja-JP" altLang="en-US" sz="2400" dirty="0">
                <a:ln w="0"/>
              </a:rPr>
              <a:t>に</a:t>
            </a:r>
            <a:r>
              <a:rPr lang="ja-JP" altLang="en-US" sz="2400" dirty="0" smtClean="0">
                <a:ln w="0"/>
              </a:rPr>
              <a:t>は、「肯定」と「否定」の２つの意味を持つものがあります。</a:t>
            </a:r>
            <a:endParaRPr lang="en-US" altLang="ja-JP" sz="2400" dirty="0" smtClean="0">
              <a:ln w="0"/>
            </a:endParaRPr>
          </a:p>
        </p:txBody>
      </p:sp>
      <p:pic>
        <p:nvPicPr>
          <p:cNvPr id="19" name="Picture 38" descr="C:\Users\crestec\Desktop\平井作業フォルダ\CEC_2018年度用(捨てないで！)\ペープサート教材\ペープサート教材_イラスト集_Delivery\ペープサート教材_イラスト集\キャラ\中学生女子\008_中学_小学高学年_女子_私服A_スマホ持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7325" y="2542135"/>
            <a:ext cx="1222558" cy="96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crestec\Desktop\平井作業フォルダ\CEC_2018年度用(捨てないで！)\ペープサート教材\ペープサート教材_イラスト集_HTML版\Links\16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192" y="1839717"/>
            <a:ext cx="791130" cy="7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グループ化 7"/>
          <p:cNvGrpSpPr/>
          <p:nvPr/>
        </p:nvGrpSpPr>
        <p:grpSpPr>
          <a:xfrm>
            <a:off x="425857" y="3281451"/>
            <a:ext cx="1753072" cy="1384995"/>
            <a:chOff x="654321" y="3400947"/>
            <a:chExt cx="1753072" cy="1384995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654321" y="3400947"/>
              <a:ext cx="1753072" cy="138499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rgbClr val="FF0000"/>
                  </a:solidFill>
                </a:rPr>
                <a:t>ヤバ</a:t>
              </a:r>
              <a:r>
                <a:rPr kumimoji="1" lang="ja-JP" altLang="en-US" sz="2000" b="1" dirty="0" err="1" smtClean="0">
                  <a:solidFill>
                    <a:srgbClr val="FF0000"/>
                  </a:solidFill>
                </a:rPr>
                <a:t>い</a:t>
              </a:r>
              <a:endParaRPr kumimoji="1" lang="en-US" altLang="ja-JP" sz="2000" b="1" dirty="0" smtClean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2000" b="1" dirty="0"/>
            </a:p>
            <a:p>
              <a:pPr algn="ctr"/>
              <a:r>
                <a:rPr kumimoji="1" lang="ja-JP" altLang="en-US" sz="2000" b="1" dirty="0" smtClean="0"/>
                <a:t>とても楽しい</a:t>
              </a:r>
              <a:endParaRPr kumimoji="1" lang="en-US" altLang="ja-JP" sz="2000" b="1" dirty="0" smtClean="0"/>
            </a:p>
            <a:p>
              <a:pPr algn="ctr"/>
              <a:r>
                <a:rPr kumimoji="1" lang="ja-JP" altLang="en-US" sz="2400" b="1" dirty="0" smtClean="0"/>
                <a:t>（肯定）</a:t>
              </a:r>
              <a:endParaRPr kumimoji="1" lang="ja-JP" altLang="en-US" sz="2400" b="1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298509" y="3736512"/>
              <a:ext cx="492443" cy="3569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 smtClean="0"/>
                <a:t>＝</a:t>
              </a:r>
              <a:endParaRPr kumimoji="1" lang="ja-JP" altLang="en-US" sz="2000" b="1" dirty="0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833936" y="3335190"/>
            <a:ext cx="1753072" cy="1384995"/>
            <a:chOff x="-189501" y="3352375"/>
            <a:chExt cx="1753072" cy="138499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-189501" y="3352375"/>
              <a:ext cx="1753072" cy="138499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rgbClr val="FF0000"/>
                  </a:solidFill>
                </a:rPr>
                <a:t>ヤバ</a:t>
              </a:r>
              <a:r>
                <a:rPr kumimoji="1" lang="ja-JP" altLang="en-US" sz="2000" b="1" dirty="0" err="1" smtClean="0">
                  <a:solidFill>
                    <a:srgbClr val="FF0000"/>
                  </a:solidFill>
                </a:rPr>
                <a:t>い</a:t>
              </a:r>
              <a:endParaRPr kumimoji="1" lang="en-US" altLang="ja-JP" sz="2000" b="1" dirty="0" smtClean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2000" b="1" dirty="0"/>
            </a:p>
            <a:p>
              <a:pPr algn="ctr"/>
              <a:r>
                <a:rPr kumimoji="1" lang="ja-JP" altLang="en-US" sz="2000" b="1" dirty="0" smtClean="0"/>
                <a:t>全然笑えない</a:t>
              </a:r>
              <a:endParaRPr kumimoji="1" lang="en-US" altLang="ja-JP" sz="2000" b="1" dirty="0" smtClean="0"/>
            </a:p>
            <a:p>
              <a:pPr algn="ctr"/>
              <a:r>
                <a:rPr kumimoji="1" lang="ja-JP" altLang="en-US" sz="2400" b="1" dirty="0" smtClean="0"/>
                <a:t>（否定）</a:t>
              </a:r>
              <a:endParaRPr kumimoji="1" lang="ja-JP" altLang="en-US" sz="2400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49799" y="3702208"/>
              <a:ext cx="492443" cy="3569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000" b="1" dirty="0" smtClean="0"/>
                <a:t>＝</a:t>
              </a:r>
              <a:endParaRPr kumimoji="1" lang="ja-JP" altLang="en-US" sz="2000" b="1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760701" y="4714184"/>
            <a:ext cx="1258960" cy="1545380"/>
            <a:chOff x="7884547" y="4763272"/>
            <a:chExt cx="1052504" cy="1443620"/>
          </a:xfrm>
        </p:grpSpPr>
        <p:pic>
          <p:nvPicPr>
            <p:cNvPr id="34" name="Picture 43" descr="C:\Users\crestec\Desktop\平井作業フォルダ\CEC_2018年度用(捨てないで！)\ペープサート教材\ペープサート教材_イラスト集_Delivery\ペープサート教材_イラスト集\キャラ\中学生女子\008_中学_小学高学年_女子_私服C_通常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884547" y="5315042"/>
              <a:ext cx="1052504" cy="891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7" descr="C:\Users\crestec\Desktop\平井作業フォルダ\CEC_2018年度用(捨てないで！)\ペープサート教材\ペープサート教材_イラスト集_HTML版\Links\182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899026" flipH="1">
              <a:off x="7907812" y="4763272"/>
              <a:ext cx="775029" cy="806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7" name="Picture 7" descr="C:\Users\crestec\Desktop\平井作業フォルダ\CEC_2018年度用(捨てないで！)\ペープサート教材\ペープサート教材_イラスト集_HTML版\Links\16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43811"/>
            <a:ext cx="805603" cy="79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8039062" y="4215582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40" name="テキスト ボックス 39"/>
          <p:cNvSpPr txBox="1"/>
          <p:nvPr/>
        </p:nvSpPr>
        <p:spPr>
          <a:xfrm rot="1129174">
            <a:off x="8320333" y="4293831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 rot="3157212">
            <a:off x="8458628" y="4523449"/>
            <a:ext cx="63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308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</TotalTime>
  <Words>1156</Words>
  <Application>Microsoft Office PowerPoint</Application>
  <PresentationFormat>画面に合わせる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12</vt:i4>
      </vt:variant>
    </vt:vector>
  </HeadingPairs>
  <TitlesOfParts>
    <vt:vector size="26" baseType="lpstr">
      <vt:lpstr>AR隷書体M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309</cp:revision>
  <cp:lastPrinted>2023-01-24T06:05:12Z</cp:lastPrinted>
  <dcterms:created xsi:type="dcterms:W3CDTF">1601-01-01T00:00:00Z</dcterms:created>
  <dcterms:modified xsi:type="dcterms:W3CDTF">2023-01-24T06:05:23Z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