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4"/>
  </p:notesMasterIdLst>
  <p:handoutMasterIdLst>
    <p:handoutMasterId r:id="rId15"/>
  </p:handoutMasterIdLst>
  <p:sldIdLst>
    <p:sldId id="448" r:id="rId7"/>
    <p:sldId id="450" r:id="rId8"/>
    <p:sldId id="508" r:id="rId9"/>
    <p:sldId id="496" r:id="rId10"/>
    <p:sldId id="509" r:id="rId11"/>
    <p:sldId id="497" r:id="rId12"/>
    <p:sldId id="499" r:id="rId13"/>
  </p:sldIdLst>
  <p:sldSz cx="9144000" cy="6858000" type="screen4x3"/>
  <p:notesSz cx="6797675" cy="9926638"/>
  <p:custDataLst>
    <p:tags r:id="rId16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5" userDrawn="1">
          <p15:clr>
            <a:srgbClr val="A4A3A4"/>
          </p15:clr>
        </p15:guide>
        <p15:guide id="2" pos="285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F0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434" autoAdjust="0"/>
  </p:normalViewPr>
  <p:slideViewPr>
    <p:cSldViewPr>
      <p:cViewPr varScale="1">
        <p:scale>
          <a:sx n="164" d="100"/>
          <a:sy n="164" d="100"/>
        </p:scale>
        <p:origin x="162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5"/>
        <p:guide pos="285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5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F4BE5-1597-48A3-AD34-2A9D911A3A7A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7" name="ヘッダー プレースホルダー 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578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4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211280A-4A07-4BE8-93C1-CCAE02A0F1A9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4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/>
              <a:t>マスタ テキストの書式設定</a:t>
            </a:r>
          </a:p>
          <a:p>
            <a:pPr lvl="1"/>
            <a:r>
              <a:rPr lang="ja-JP" altLang="ja-JP" noProof="0"/>
              <a:t>第 2 レベル</a:t>
            </a:r>
          </a:p>
          <a:p>
            <a:pPr lvl="2"/>
            <a:r>
              <a:rPr lang="ja-JP" altLang="ja-JP" noProof="0"/>
              <a:t>第 3 レベル</a:t>
            </a:r>
          </a:p>
          <a:p>
            <a:pPr lvl="3"/>
            <a:r>
              <a:rPr lang="ja-JP" altLang="ja-JP" noProof="0"/>
              <a:t>第 4 レベル</a:t>
            </a:r>
          </a:p>
          <a:p>
            <a:pPr lvl="4"/>
            <a:r>
              <a:rPr lang="ja-JP" altLang="ja-JP" noProof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4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AA0A606-7D5C-4E46-AF83-68985A4FDA6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4646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A0A606-7D5C-4E46-AF83-68985A4FDA6D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769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2F86E3-EFB5-43C2-B37E-AE23E2C77805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0937E3-13B0-4ADB-9D23-293E42244A4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74044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98C8D-F849-4205-BB71-72C1FEA8E272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EDAD3-5840-4ADD-A712-2BB8E8FBC96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221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15E74-8350-4182-94B7-8676BACDDC14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45779D-415C-4692-B790-9BFE7A730E0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5025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A099A-C2DD-4AAB-AB41-F80BBBA1650A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24E7-0C8E-4F87-95EF-616698D9D86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490768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09C65-F07E-45FC-B88A-FFD07E39124C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10B58-2179-475C-8CD4-408362E2C63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59927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F8384-F2B4-485D-BE9C-A8EAC6DDC7CD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9E289-7CF9-4D04-93A8-6AC078CCEB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907974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1E70A-EAC7-409C-B645-48FC99E82850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865308-4287-4D1B-A430-290F4931E6E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330545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4B3AB-2E83-48C3-824C-F31EFF806842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0BCC02-7416-46C6-A6F5-E0C471111DA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547745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40FC9-223A-487C-9B59-7D5ECAE284C9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F2373E-A77A-4159-973D-443F8E1DD1B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922220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016D44-2B76-4780-889D-19E764E5A9DA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73B81-DA19-4202-B437-E073B70523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9009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D32F5-44D9-418F-B672-074222A65487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B21AE-6BB7-4B00-85B3-2D9DA0666D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1530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536EF-41F0-43CE-B2F4-9EE4554206C1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D1985-AD3F-4ADB-9CD4-A199CE23569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840437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5BE312-1B6B-4F10-A265-63164F343DCA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23A35-DA9F-4146-AD36-8F1C2AD45F9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999205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E7AD9-7C82-4168-928E-14D36586AB63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F77C1-85A3-413C-A921-F70B00398EB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086410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A036F-A359-46A7-976C-E741C85BC217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64099D-6D40-4DF1-9E0D-3EB773B281D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9704612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52834-57B1-4195-A4BC-1F8FEF5A5EAF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00ACB-045E-4196-8538-6E1CE1AE9AE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0075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620A-84EA-42CE-8A4A-1D8D75A18FEC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E03F4-B81F-4B83-AB7C-009FDC72084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81447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D9966F-5B02-4314-927D-576B7355D9B8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CC456-1D1F-40B8-BFB4-BE19B39DE36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187469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AC82D-A0BD-4A52-A3C0-87C049F0C6E0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FB8027-7363-4C7D-9667-197D8F7A8DB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69902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72731-A902-4322-A4D7-342CD4EAEB71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7962D-0468-41E2-A1CB-EC49EA9BB38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7814177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24D6E-4408-4A9B-858F-D7355A4CFDFA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32C3FA-7A4E-4743-80CE-491D099B4D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52433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755DB5-1E8F-4704-A6CA-C13A3025A5C3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4705B-DDC7-415A-861D-AF82405A09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65641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A8FA2-ADDB-4C44-90E5-8CF7CF35EC50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EF37F0-2D67-44A9-85CC-6C13358E009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30578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49921D-9F7E-474E-B58F-EC422DE88E8F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F4F32E-5D25-4330-BA2E-4764F3B739E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94597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BBFA4-EC99-4B26-928A-B6760FD30046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5AF1B6-1652-439F-933D-9A2284FC1F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676170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4B9F70-5F09-4163-B845-C315B144734E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7564B-41EB-4E8C-92EC-DAFD88A0D53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3013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38ADF-D3A9-4906-A7B0-0258403AA7DD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C5987-9D24-40F9-BC6C-5EA62DB721B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770967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C47ED-E7E3-4AE4-84AD-C6CDFED7F121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FB9D22-19B5-4B8B-8D15-E1644431449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2344668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385534-086E-4C35-976E-BBC6B013993B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AC8DBB-3512-4A7F-B6D4-66FA938C2B3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733972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4B3B-95C7-45FE-9E17-3595142319D4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99FBC3-8C46-4AB3-BF16-5C82D7310E6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0505534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EBD1A5-7AB0-4D6C-B736-8516D7B47053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E0DF9-B19E-483E-B8D0-BA2124F93C2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8688988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091E2-592E-459B-B117-1EE455A554E8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08C41-F69A-4705-8B15-4461C0A65D5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925033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66F4DA-FA04-4F2D-85A7-5DB5D1CAD24B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DD563-4050-47D4-A297-1EC48549318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662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7A4942-26BF-4D5A-B423-1049D6659B4A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1816-70E8-4FE8-A71D-D0BCE9C16174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6834733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45E2A-26E8-4517-9DAE-3E6F5BA716CF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F0500-5CE0-4C76-A355-3A166A74C7A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9096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09B2C7-28BD-47CC-9532-87BB3F8FFF0E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9F96AE-E510-41E7-915B-C105369B75D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72782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001B92-A3BB-421B-A896-E62290BC4990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FB1CB-C882-4289-B00D-080CBAB47F0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64146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73BE6B-D15A-40D1-A98D-44624D980CB4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B0589-1EBD-442C-964E-CDC5BFEE5C0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71400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B9E68-7270-440D-90BE-0FFF52132E54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6B811-E419-48F9-9965-D06317E4D11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643959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FA0EA-3E67-4F7A-86A3-151C20AF27F6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73AB8-2824-4EA7-90C8-C9C762873F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0851354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9648E-D972-4481-93D1-147F3A366C2E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C2631-CE45-4F07-8C0A-508C58A0343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870346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D3309-3F06-4CA2-A571-6E3FBF6CE0C9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01FAE-2B8D-420A-8E4C-FD7E081A3FB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820527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C69761-AFE5-4648-9CD4-E50CA80C110C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68B31-B501-4AD9-9720-C1A4BD55217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7054526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9CABF-D673-4B82-BC0E-7375A59760D6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6721C-ED52-4FED-93A8-1FE7B8598B45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7659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31DF5-6A6D-49CB-9CDC-461E543AB041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96E8B-DB0B-4D3B-ACF1-EA23043FAB7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457371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885A5-49B5-4B80-BC86-1B1EADED2438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D1C52-8E95-4941-8112-39DC335174A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123360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0EE362-F4A2-4863-830E-5447C23B36E9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E274DC-EDB8-43B1-9540-2EE7787AA54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59875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0F403-9B18-4967-AA95-73857E2C30CD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49ADA-FEF7-4844-9299-5BB029E841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4875621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1F7C7-3B04-4671-9546-2E41048F665D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8D52-262D-439C-B44D-4B48A6F28F2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57218658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78B1A8-2B46-4E10-861E-6FF89C8FB37E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63649-2611-461D-BA80-D104CB412CF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6273611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600A0-9854-4224-B2AA-BC7A2A919557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E02AF-E5DE-4AE0-AD99-164FC730F8D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54748936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967A0-F447-4B85-AE86-5C0E708A7E68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2F8CFD-1F46-46BA-864D-75BE763A22E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7505113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4B40B-6126-4EDF-8A09-BAC4BB76BD04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86B5-4733-4D65-A463-ABB16BB018FD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1951015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9B13A8-F36C-4584-8589-96965E820665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714D-58CA-4BFC-B79D-308533D0536B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6465395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106D0-2ABD-4E9C-A2DC-B938B67D64F5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B8B83A-3B13-448C-954F-64122C4B35DA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53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98EA-1E89-4CDE-9B0A-4D65617BF694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367067-1F24-4F50-9089-CEA38F5EBBA0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5350402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742664-A36A-467D-8809-1CE4F05B4561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51902-C971-43BB-B630-9BED970B38A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002215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1C3167-13D5-4FEB-95A1-013DD550BDEE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118C2D-D776-40FE-B277-148583B946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05097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E747-265A-4C59-8BE3-8A7B12A4530C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1CD34-DE1A-43E0-B167-87F3222E42C2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2557530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DBFF52-2F89-40AF-9D72-AC07B3C5EBE7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416CD-C1CE-4A96-AF64-3F8860BD6318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3616422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F2E3CA-81C7-4F27-88C9-A39F8791FED0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F23760-319F-48A3-A575-54C75FD60D0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9791206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D7B702-9134-43DA-8829-BA616987E8DD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F447E-E5E5-4718-AB40-14FDBA01C9C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586402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87616-652F-4C15-B702-892E631D0685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FB5090-E3B0-4A02-B3B7-F898AF31F93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1303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C14D-8547-4474-9C05-F01D0682FCAD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5FF7F7-5631-4FBF-9FA8-33262C43478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56853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83101-0DE8-48F6-90DD-A0F8AA3E0F2A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253E6-DD90-4363-8A14-8EA1E5C21C8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69348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55BE4-3FD3-4A79-AA78-6EB8C5D21167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5F481-49BD-4098-9C67-955CF85DBF5F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47581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074C30E-4D7A-4134-B846-D66E79F378A3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CEE6FF-CDF9-4C32-8971-3AFDCE408581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 dirty="0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421D02-0FF0-42BC-B061-1DD6E531DE4C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C8742FA-EB07-454D-92C0-D275FA2264D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BDB426-558B-46A8-8B22-4ED3B0BDE91B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CAD402-B385-4EA5-AF74-AD6FA9D97386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19147D9-BD23-4A48-AB09-CBF0AA3536B2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B3F40D4-4F8F-44DA-9E4C-BC4CA2126E6E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BED587E-F4F4-4A80-AC5A-602F10E2CEDB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E10161-D574-46E2-AB2C-B30813DA1157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dirty="0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/>
              <a:t>マスター テキストの書式設定</a:t>
            </a:r>
          </a:p>
          <a:p>
            <a:pPr lvl="1"/>
            <a:r>
              <a:rPr lang="ja-JP" altLang="ja-JP"/>
              <a:t>第 2 レベル</a:t>
            </a:r>
          </a:p>
          <a:p>
            <a:pPr lvl="2"/>
            <a:r>
              <a:rPr lang="ja-JP" altLang="ja-JP"/>
              <a:t>第 3 レベル</a:t>
            </a:r>
          </a:p>
          <a:p>
            <a:pPr lvl="3"/>
            <a:r>
              <a:rPr lang="ja-JP" altLang="ja-JP"/>
              <a:t>第 4 レベル</a:t>
            </a:r>
          </a:p>
          <a:p>
            <a:pPr lvl="4"/>
            <a:r>
              <a:rPr lang="ja-JP" altLang="ja-JP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36CBB31-CF57-4FB4-B53A-69392F1EB941}" type="datetime1">
              <a:rPr lang="ja-JP" altLang="en-US"/>
              <a:pPr>
                <a:defRPr/>
              </a:pPr>
              <a:t>2024/11/20</a:t>
            </a:fld>
            <a:endParaRPr lang="ja-JP" altLang="en-US" dirty="0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 dirty="0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2042676-DE12-47AA-BA6F-DF0684159299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9.xml"/><Relationship Id="rId5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dirty="0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テーマ１０</a:t>
            </a:r>
            <a:endParaRPr lang="en-US" altLang="ja-JP" sz="4000" b="1" dirty="0">
              <a:solidFill>
                <a:srgbClr val="FFFF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40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インターネット通販のトラブル</a:t>
            </a:r>
            <a:endParaRPr lang="ja-JP" altLang="en-US" sz="4000" b="1" dirty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10108" y="1697854"/>
            <a:ext cx="93245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インターネットでの買い物は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慎重に！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dirty="0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正方形/長方形 1"/>
          <p:cNvSpPr/>
          <p:nvPr/>
        </p:nvSpPr>
        <p:spPr>
          <a:xfrm>
            <a:off x="4092890" y="4670524"/>
            <a:ext cx="122413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ネット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pPr algn="ctr"/>
            <a:r>
              <a:rPr kumimoji="1" lang="ja-JP" altLang="en-US" sz="2400" dirty="0">
                <a:solidFill>
                  <a:srgbClr val="FF0000"/>
                </a:solidFill>
              </a:rPr>
              <a:t>通販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73824"/>
            <a:ext cx="9144000" cy="5573432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①インターネット通販のトラブル</a:t>
              </a:r>
            </a:p>
          </p:txBody>
        </p:sp>
      </p:grpSp>
      <p:sp>
        <p:nvSpPr>
          <p:cNvPr id="17" name="正方形/長方形 16"/>
          <p:cNvSpPr/>
          <p:nvPr/>
        </p:nvSpPr>
        <p:spPr>
          <a:xfrm>
            <a:off x="5633" y="825361"/>
            <a:ext cx="944388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en-US" altLang="ja-JP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ja-JP" altLang="en-US" sz="2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さんは</a:t>
            </a:r>
            <a:r>
              <a:rPr lang="en-US" altLang="ja-JP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塾の大学合格教材「お試し教材１カ月分（８９０円）」を</a:t>
            </a:r>
            <a:r>
              <a:rPr lang="ja-JP" altLang="en-US" sz="28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母親にインターネットで購入する許可を得ました。</a:t>
            </a:r>
            <a:endParaRPr lang="en-US" altLang="ja-JP" sz="2800" dirty="0">
              <a:ln w="9525">
                <a:solidFill>
                  <a:schemeClr val="tx1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083918" y="3933056"/>
            <a:ext cx="1281633" cy="2207302"/>
            <a:chOff x="1224269" y="3506330"/>
            <a:chExt cx="1281633" cy="2207302"/>
          </a:xfrm>
        </p:grpSpPr>
        <p:pic>
          <p:nvPicPr>
            <p:cNvPr id="23" name="Picture 7" descr="C:\Users\crestec\Desktop\平井作業フォルダ\CEC_2018年度用(捨てないで！)\ペープサート教材\ペープサート教材_イラスト集_HTML版\Links\200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24269" y="4435672"/>
              <a:ext cx="1281633" cy="12779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411966" y="3506330"/>
              <a:ext cx="1066892" cy="1188823"/>
            </a:xfrm>
            <a:prstGeom prst="rect">
              <a:avLst/>
            </a:prstGeom>
          </p:spPr>
        </p:pic>
      </p:grpSp>
      <p:sp>
        <p:nvSpPr>
          <p:cNvPr id="2" name="角丸四角形吹き出し 1"/>
          <p:cNvSpPr/>
          <p:nvPr/>
        </p:nvSpPr>
        <p:spPr>
          <a:xfrm>
            <a:off x="673035" y="2301836"/>
            <a:ext cx="3275556" cy="1080120"/>
          </a:xfrm>
          <a:prstGeom prst="wedgeRoundRectCallout">
            <a:avLst>
              <a:gd name="adj1" fmla="val -2400"/>
              <a:gd name="adj2" fmla="val 99463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6" name="Rectangle 842"/>
          <p:cNvSpPr>
            <a:spLocks noChangeArrowheads="1"/>
          </p:cNvSpPr>
          <p:nvPr/>
        </p:nvSpPr>
        <p:spPr bwMode="auto">
          <a:xfrm>
            <a:off x="796042" y="2391567"/>
            <a:ext cx="3312367" cy="9541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ja-JP" sz="24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890</a:t>
            </a:r>
            <a:r>
              <a:rPr lang="ja-JP" altLang="en-US" sz="24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円ならいいわよ</a:t>
            </a:r>
            <a:endParaRPr lang="en-US" altLang="ja-JP" sz="24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4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勉強がんばってね！</a:t>
            </a:r>
          </a:p>
        </p:txBody>
      </p:sp>
      <p:sp>
        <p:nvSpPr>
          <p:cNvPr id="18" name="角丸四角形吹き出し 17"/>
          <p:cNvSpPr/>
          <p:nvPr/>
        </p:nvSpPr>
        <p:spPr>
          <a:xfrm>
            <a:off x="4668672" y="2301836"/>
            <a:ext cx="3970972" cy="1080120"/>
          </a:xfrm>
          <a:prstGeom prst="wedgeRoundRectCallout">
            <a:avLst>
              <a:gd name="adj1" fmla="val -17480"/>
              <a:gd name="adj2" fmla="val 117349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9" name="Rectangle 842"/>
          <p:cNvSpPr>
            <a:spLocks noChangeArrowheads="1"/>
          </p:cNvSpPr>
          <p:nvPr/>
        </p:nvSpPr>
        <p:spPr bwMode="auto">
          <a:xfrm>
            <a:off x="4797237" y="2480812"/>
            <a:ext cx="394467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4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クレジットカード支払いだけだから、カード貸して</a:t>
            </a:r>
            <a:endParaRPr lang="en-US" altLang="ja-JP" sz="24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</p:txBody>
      </p:sp>
      <p:grpSp>
        <p:nvGrpSpPr>
          <p:cNvPr id="6" name="グループ化 5"/>
          <p:cNvGrpSpPr/>
          <p:nvPr/>
        </p:nvGrpSpPr>
        <p:grpSpPr>
          <a:xfrm>
            <a:off x="5449469" y="4293096"/>
            <a:ext cx="1120040" cy="1869912"/>
            <a:chOff x="5449469" y="4293096"/>
            <a:chExt cx="1120040" cy="1869912"/>
          </a:xfrm>
        </p:grpSpPr>
        <p:pic>
          <p:nvPicPr>
            <p:cNvPr id="20" name="Picture 44" descr="C:\Users\crestec\Desktop\平井作業フォルダ\CEC_2018年度用(捨てないで！)\ペープサート教材\ペープサート教材_イラスト集_Delivery\ペープサート教材_イラスト集\キャラ\中学生女子\008_中学女子_制服_スマホ持ち.png"/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468974" y="5225505"/>
              <a:ext cx="1036803" cy="937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6" name="Picture 3" descr="C:\Users\crestec\Desktop\平井作業フォルダ\CEC_2018年度用(捨てないで！)\ペープサート教材\ペープサート教材_イラスト集_HTML版\Links\158.pn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5449469" y="4293096"/>
              <a:ext cx="1120040" cy="10925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1" name="テキスト ボックス 20"/>
          <p:cNvSpPr txBox="1"/>
          <p:nvPr/>
        </p:nvSpPr>
        <p:spPr>
          <a:xfrm>
            <a:off x="6569508" y="5437407"/>
            <a:ext cx="102682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Ａさん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45530" y="5437407"/>
            <a:ext cx="134171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/>
              <a:t>Ａさん母</a:t>
            </a:r>
            <a:endParaRPr kumimoji="1"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/>
      <p:bldP spid="18" grpId="0" animBg="1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91281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Arial" panose="020B0604020202020204" pitchFamily="34" charset="0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32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lvl="0"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②インターネット通販のトラブル</a:t>
              </a:r>
              <a:endParaRPr lang="en-US" altLang="ja-JP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pic>
        <p:nvPicPr>
          <p:cNvPr id="14" name="Picture 4" descr="C:\Users\crestec\Desktop\平井作業フォルダ\CEC_2018年度用(捨てないで！)\ペープサート教材\ペープサート教材_イラスト集_HTML版\Links\217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746" y="1162788"/>
            <a:ext cx="9131253" cy="5210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正方形/長方形 30"/>
          <p:cNvSpPr/>
          <p:nvPr/>
        </p:nvSpPr>
        <p:spPr>
          <a:xfrm>
            <a:off x="-1" y="790133"/>
            <a:ext cx="91440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en-US" altLang="ja-JP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さんは、親から借りたクレジットカードで、</a:t>
            </a:r>
            <a:r>
              <a:rPr lang="en-US" altLang="ja-JP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塾のサイトから、「お試し教材１カ月分」を購入しました。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1403648" y="3284984"/>
            <a:ext cx="1596842" cy="2664296"/>
          </a:xfrm>
          <a:prstGeom prst="rect">
            <a:avLst/>
          </a:prstGeom>
        </p:spPr>
      </p:pic>
      <p:sp>
        <p:nvSpPr>
          <p:cNvPr id="26" name="角丸四角形吹き出し 25"/>
          <p:cNvSpPr/>
          <p:nvPr/>
        </p:nvSpPr>
        <p:spPr>
          <a:xfrm>
            <a:off x="2483768" y="2042570"/>
            <a:ext cx="3275556" cy="1080120"/>
          </a:xfrm>
          <a:prstGeom prst="wedgeRoundRectCallout">
            <a:avLst>
              <a:gd name="adj1" fmla="val -36607"/>
              <a:gd name="adj2" fmla="val 101848"/>
              <a:gd name="adj3" fmla="val 16667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2" name="Rectangle 842"/>
          <p:cNvSpPr>
            <a:spLocks noChangeArrowheads="1"/>
          </p:cNvSpPr>
          <p:nvPr/>
        </p:nvSpPr>
        <p:spPr bwMode="auto">
          <a:xfrm>
            <a:off x="2638317" y="2236830"/>
            <a:ext cx="331236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やったー！</a:t>
            </a:r>
            <a:endParaRPr lang="en-US" altLang="ja-JP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安くてよかった～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6217405" y="1787975"/>
            <a:ext cx="2277153" cy="4362189"/>
            <a:chOff x="6217405" y="1787975"/>
            <a:chExt cx="2277153" cy="4362189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217405" y="1787975"/>
              <a:ext cx="2277153" cy="4362189"/>
            </a:xfrm>
            <a:prstGeom prst="rect">
              <a:avLst/>
            </a:prstGeom>
          </p:spPr>
        </p:pic>
        <p:sp>
          <p:nvSpPr>
            <p:cNvPr id="7" name="正方形/長方形 6"/>
            <p:cNvSpPr/>
            <p:nvPr/>
          </p:nvSpPr>
          <p:spPr>
            <a:xfrm>
              <a:off x="6373912" y="2479914"/>
              <a:ext cx="1995425" cy="3114671"/>
            </a:xfrm>
            <a:prstGeom prst="rect">
              <a:avLst/>
            </a:prstGeom>
            <a:solidFill>
              <a:srgbClr val="D6F0F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/>
            <p:cNvSpPr txBox="1"/>
            <p:nvPr/>
          </p:nvSpPr>
          <p:spPr>
            <a:xfrm>
              <a:off x="6525810" y="2635147"/>
              <a:ext cx="1691627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b="1" dirty="0"/>
                <a:t>B</a:t>
              </a:r>
              <a:r>
                <a:rPr kumimoji="1" lang="ja-JP" altLang="en-US" b="1" dirty="0"/>
                <a:t>塾</a:t>
              </a:r>
              <a:endParaRPr kumimoji="1" lang="en-US" altLang="ja-JP" b="1" dirty="0"/>
            </a:p>
            <a:p>
              <a:r>
                <a:rPr kumimoji="1" lang="ja-JP" altLang="en-US" sz="1400" b="1" dirty="0"/>
                <a:t>大学絶対合格教材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6449640" y="3290329"/>
              <a:ext cx="1919697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/>
                <a:t>商品名：</a:t>
              </a:r>
              <a:endParaRPr kumimoji="1" lang="en-US" altLang="ja-JP" sz="1600" b="1" dirty="0"/>
            </a:p>
            <a:p>
              <a:pPr algn="ctr"/>
              <a:r>
                <a:rPr kumimoji="1" lang="ja-JP" altLang="en-US" sz="1600" b="1" dirty="0"/>
                <a:t>お試し</a:t>
              </a:r>
              <a:r>
                <a:rPr kumimoji="1" lang="en-US" altLang="ja-JP" sz="1600" b="1" dirty="0"/>
                <a:t>1</a:t>
              </a:r>
              <a:r>
                <a:rPr kumimoji="1" lang="ja-JP" altLang="en-US" sz="1600" b="1" dirty="0"/>
                <a:t>カ月</a:t>
              </a:r>
              <a:endParaRPr kumimoji="1" lang="en-US" altLang="ja-JP" sz="1600" b="1" dirty="0"/>
            </a:p>
            <a:p>
              <a:pPr algn="ctr"/>
              <a:r>
                <a:rPr kumimoji="1" lang="en-US" altLang="ja-JP" sz="1600" b="1" dirty="0"/>
                <a:t>890</a:t>
              </a:r>
              <a:r>
                <a:rPr kumimoji="1" lang="ja-JP" altLang="en-US" sz="1600" b="1" dirty="0"/>
                <a:t>円コース</a:t>
              </a:r>
              <a:endParaRPr kumimoji="1" lang="en-US" altLang="ja-JP" sz="1600" b="1" dirty="0"/>
            </a:p>
            <a:p>
              <a:r>
                <a:rPr kumimoji="1" lang="ja-JP" altLang="en-US" sz="1600" b="1" dirty="0"/>
                <a:t>　　　　　　　個数：１</a:t>
              </a:r>
              <a:endParaRPr kumimoji="1" lang="en-US" altLang="ja-JP" sz="1600" b="1" dirty="0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6487724" y="4651529"/>
              <a:ext cx="1843527" cy="369332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bg1"/>
                  </a:solidFill>
                </a:rPr>
                <a:t>注文を確定する</a:t>
              </a:r>
            </a:p>
          </p:txBody>
        </p:sp>
      </p:grpSp>
      <p:sp>
        <p:nvSpPr>
          <p:cNvPr id="10" name="テキスト ボックス 9"/>
          <p:cNvSpPr txBox="1"/>
          <p:nvPr/>
        </p:nvSpPr>
        <p:spPr>
          <a:xfrm>
            <a:off x="6506766" y="5130005"/>
            <a:ext cx="1805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/>
              <a:t>なお、このコースは１年間の購入が条件となっております。</a:t>
            </a:r>
          </a:p>
        </p:txBody>
      </p:sp>
    </p:spTree>
    <p:extLst>
      <p:ext uri="{BB962C8B-B14F-4D97-AF65-F5344CB8AC3E}">
        <p14:creationId xmlns:p14="http://schemas.microsoft.com/office/powerpoint/2010/main" val="1933342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179" y="1147754"/>
            <a:ext cx="9132600" cy="5206435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③インターネット通販のトラブル</a:t>
              </a:r>
            </a:p>
          </p:txBody>
        </p:sp>
      </p:grpSp>
      <p:grpSp>
        <p:nvGrpSpPr>
          <p:cNvPr id="2" name="グループ化 1"/>
          <p:cNvGrpSpPr/>
          <p:nvPr/>
        </p:nvGrpSpPr>
        <p:grpSpPr>
          <a:xfrm flipH="1">
            <a:off x="6595912" y="3905624"/>
            <a:ext cx="1800200" cy="2482476"/>
            <a:chOff x="6588224" y="2587447"/>
            <a:chExt cx="1040164" cy="1532973"/>
          </a:xfrm>
        </p:grpSpPr>
        <p:pic>
          <p:nvPicPr>
            <p:cNvPr id="21" name="Picture 37" descr="C:\Users\crestec\Desktop\平井作業フォルダ\CEC_2018年度用(捨てないで！)\ペープサート教材\ペープサート教材_イラスト集_Delivery\ペープサート教材_イラスト集\キャラ\中学生女子\008_中学女子_制服_通常.png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56336" y="3398354"/>
              <a:ext cx="777609" cy="72206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0" descr="C:\Users\crestec\Desktop\平井作業フォルダ\CEC_2018年度用(捨てないで！)\ペープサート教材\ペープサート教材_イラスト集_HTML版\Links\165.pn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588224" y="2587447"/>
              <a:ext cx="1040164" cy="9077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" name="テキスト ボックス 3"/>
          <p:cNvSpPr txBox="1"/>
          <p:nvPr/>
        </p:nvSpPr>
        <p:spPr>
          <a:xfrm>
            <a:off x="699679" y="2809605"/>
            <a:ext cx="3312368" cy="34778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dirty="0"/>
              <a:t>領収書</a:t>
            </a:r>
            <a:endParaRPr kumimoji="1" lang="en-US" altLang="ja-JP" b="1" dirty="0"/>
          </a:p>
          <a:p>
            <a:r>
              <a:rPr kumimoji="1" lang="ja-JP" altLang="en-US" dirty="0"/>
              <a:t>　</a:t>
            </a:r>
            <a:endParaRPr kumimoji="1" lang="en-US" altLang="ja-JP" dirty="0"/>
          </a:p>
          <a:p>
            <a:r>
              <a:rPr kumimoji="1" lang="ja-JP" altLang="en-US" sz="1600" dirty="0"/>
              <a:t>この度は</a:t>
            </a:r>
            <a:r>
              <a:rPr kumimoji="1" lang="en-US" altLang="ja-JP" sz="1600" dirty="0"/>
              <a:t>『</a:t>
            </a:r>
            <a:r>
              <a:rPr kumimoji="1" lang="ja-JP" altLang="en-US" sz="1600" dirty="0"/>
              <a:t>大学絶対合格　お試し教材１カ月分</a:t>
            </a:r>
            <a:r>
              <a:rPr kumimoji="1" lang="en-US" altLang="ja-JP" sz="1600" dirty="0"/>
              <a:t>』</a:t>
            </a:r>
            <a:r>
              <a:rPr kumimoji="1" lang="ja-JP" altLang="en-US" sz="1600" dirty="0"/>
              <a:t>をご購入いただきありがとうございました。</a:t>
            </a:r>
            <a:endParaRPr kumimoji="1" lang="en-US" altLang="ja-JP" sz="1600" dirty="0"/>
          </a:p>
          <a:p>
            <a:endParaRPr kumimoji="1" lang="en-US" altLang="ja-JP" dirty="0"/>
          </a:p>
          <a:p>
            <a:r>
              <a:rPr kumimoji="1" lang="ja-JP" altLang="en-US" dirty="0"/>
              <a:t>商品名　</a:t>
            </a:r>
            <a:endParaRPr kumimoji="1" lang="en-US" altLang="ja-JP" dirty="0"/>
          </a:p>
          <a:p>
            <a:r>
              <a:rPr kumimoji="1" lang="ja-JP" altLang="en-US" dirty="0"/>
              <a:t>お試し教材</a:t>
            </a:r>
            <a:r>
              <a:rPr kumimoji="1" lang="en-US" altLang="ja-JP" dirty="0"/>
              <a:t>890</a:t>
            </a:r>
            <a:r>
              <a:rPr kumimoji="1" lang="ja-JP" altLang="en-US" dirty="0"/>
              <a:t>円コース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ja-JP" altLang="en-US" sz="1400" dirty="0"/>
              <a:t>来月分の発送は、●月●日の予定です。</a:t>
            </a:r>
            <a:endParaRPr kumimoji="1" lang="en-US" altLang="ja-JP" sz="1400" dirty="0"/>
          </a:p>
          <a:p>
            <a:endParaRPr kumimoji="1" lang="en-US" altLang="ja-JP" dirty="0"/>
          </a:p>
          <a:p>
            <a:r>
              <a:rPr kumimoji="1" lang="en-US" altLang="ja-JP" sz="1600" b="1" u="sng" dirty="0">
                <a:solidFill>
                  <a:srgbClr val="FF0000"/>
                </a:solidFill>
              </a:rPr>
              <a:t>※</a:t>
            </a:r>
            <a:r>
              <a:rPr kumimoji="1" lang="ja-JP" altLang="en-US" sz="1600" b="1" u="sng" dirty="0">
                <a:solidFill>
                  <a:srgbClr val="FF0000"/>
                </a:solidFill>
              </a:rPr>
              <a:t>本教材は１年間のご購入が条件となっております。</a:t>
            </a:r>
            <a:endParaRPr kumimoji="1" lang="en-US" altLang="ja-JP" sz="1600" b="1" u="sng" dirty="0">
              <a:solidFill>
                <a:srgbClr val="FF0000"/>
              </a:solidFill>
            </a:endParaRPr>
          </a:p>
        </p:txBody>
      </p:sp>
      <p:sp>
        <p:nvSpPr>
          <p:cNvPr id="5" name="爆発 1 4"/>
          <p:cNvSpPr/>
          <p:nvPr/>
        </p:nvSpPr>
        <p:spPr>
          <a:xfrm>
            <a:off x="4012047" y="1734439"/>
            <a:ext cx="4854699" cy="2694099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Rectangle 842"/>
          <p:cNvSpPr>
            <a:spLocks noChangeArrowheads="1"/>
          </p:cNvSpPr>
          <p:nvPr/>
        </p:nvSpPr>
        <p:spPr bwMode="auto">
          <a:xfrm>
            <a:off x="5276248" y="2661241"/>
            <a:ext cx="331236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ちょっと！</a:t>
            </a:r>
            <a:endParaRPr lang="en-US" altLang="ja-JP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聞いてないよ～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79512" y="831788"/>
            <a:ext cx="885698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ja-JP" altLang="en-US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１カ月分の代金を支払い教材が届きました。すると、領収書には「教材は１年間購入し続けなければならない」と書かれていました。</a:t>
            </a:r>
            <a:endParaRPr kumimoji="0" lang="en-US" altLang="ja-JP" sz="2800" b="1" i="0" u="none" strike="noStrike" kern="1200" cap="none" spc="0" normalizeH="0" baseline="0" noProof="0" dirty="0">
              <a:ln w="9525">
                <a:solidFill>
                  <a:prstClr val="black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prstClr val="black"/>
                </a:outerShdw>
              </a:effectLst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7179" y="1147754"/>
            <a:ext cx="9132600" cy="5206435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0244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0257" name="正方形/長方形 2"/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④インターネット通販のトラブル</a:t>
              </a:r>
            </a:p>
          </p:txBody>
        </p:sp>
      </p:grpSp>
      <p:sp>
        <p:nvSpPr>
          <p:cNvPr id="5" name="爆発 1 4"/>
          <p:cNvSpPr/>
          <p:nvPr/>
        </p:nvSpPr>
        <p:spPr>
          <a:xfrm>
            <a:off x="4214809" y="1628800"/>
            <a:ext cx="3715724" cy="2694099"/>
          </a:xfrm>
          <a:prstGeom prst="irregularSeal1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Rectangle 842"/>
          <p:cNvSpPr>
            <a:spLocks noChangeArrowheads="1"/>
          </p:cNvSpPr>
          <p:nvPr/>
        </p:nvSpPr>
        <p:spPr bwMode="auto">
          <a:xfrm>
            <a:off x="5436097" y="2576495"/>
            <a:ext cx="3312367" cy="6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38258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566738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749300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931863" indent="-182563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13890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18462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23034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2760663" indent="-182563" defTabSz="457200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ちょっと！</a:t>
            </a:r>
            <a:endParaRPr lang="en-US" altLang="ja-JP" sz="2800" b="1" dirty="0">
              <a:solidFill>
                <a:srgbClr val="FFFFFF"/>
              </a:solidFill>
              <a:latin typeface="A-OTF 新ゴ Pro L" pitchFamily="34" charset="-128"/>
              <a:ea typeface="A-OTF 新ゴ Pro L" pitchFamily="34" charset="-128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ja-JP" altLang="en-US" sz="2800" b="1" dirty="0">
                <a:solidFill>
                  <a:srgbClr val="FFFFFF"/>
                </a:solidFill>
                <a:latin typeface="A-OTF 新ゴ Pro L" pitchFamily="34" charset="-128"/>
                <a:ea typeface="A-OTF 新ゴ Pro L" pitchFamily="34" charset="-128"/>
              </a:rPr>
              <a:t>そんな～</a:t>
            </a:r>
          </a:p>
        </p:txBody>
      </p:sp>
      <p:pic>
        <p:nvPicPr>
          <p:cNvPr id="14" name="Picture 44" descr="C:\Users\crestec\Desktop\平井作業フォルダ\CEC_2018年度用(捨てないで！)\ペープサート教材\ペープサート教材_イラスト集_Delivery\ペープサート教材_イラスト集\キャラ\中学生女子\008_中学女子_制服_スマホ持ち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920371" y="5127168"/>
            <a:ext cx="1346903" cy="12179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正方形/長方形 35"/>
          <p:cNvSpPr/>
          <p:nvPr/>
        </p:nvSpPr>
        <p:spPr>
          <a:xfrm>
            <a:off x="179512" y="831788"/>
            <a:ext cx="8856984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/>
              <a:defRPr/>
            </a:pPr>
            <a:r>
              <a:rPr lang="ja-JP" altLang="en-US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慌てて</a:t>
            </a:r>
            <a:r>
              <a:rPr lang="en-US" altLang="ja-JP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B</a:t>
            </a:r>
            <a:r>
              <a:rPr lang="ja-JP" altLang="en-US" sz="2800" dirty="0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cs typeface="Arial"/>
              </a:rPr>
              <a:t>塾に連絡をしましたが、「通信販売はクーリングオフができない」と言われました。</a:t>
            </a:r>
            <a:endParaRPr kumimoji="0" lang="en-US" altLang="ja-JP" sz="2800" b="1" i="0" u="none" strike="noStrike" kern="1200" cap="none" spc="0" normalizeH="0" baseline="0" noProof="0" dirty="0">
              <a:ln w="9525">
                <a:solidFill>
                  <a:prstClr val="black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prstClr val="black"/>
                </a:outerShdw>
              </a:effectLst>
              <a:uLnTx/>
              <a:uFillTx/>
              <a:latin typeface="Arial" panose="020B0604020202020204" pitchFamily="34" charset="0"/>
              <a:ea typeface="ＭＳ Ｐゴシック" panose="020B0600070205080204" pitchFamily="50" charset="-128"/>
              <a:cs typeface="Arial"/>
            </a:endParaRPr>
          </a:p>
        </p:txBody>
      </p:sp>
      <p:pic>
        <p:nvPicPr>
          <p:cNvPr id="20" name="Picture 10" descr="C:\Users\crestec\Desktop\平井作業フォルダ\CEC_2018年度用(捨てないで！)\ペープサート教材\ペープサート教材_イラスト集_HTML版\Links\165.pn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3611506" y="3839253"/>
            <a:ext cx="1800200" cy="146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雲形吹き出し 5"/>
          <p:cNvSpPr/>
          <p:nvPr/>
        </p:nvSpPr>
        <p:spPr>
          <a:xfrm>
            <a:off x="703520" y="2435363"/>
            <a:ext cx="2686406" cy="1284105"/>
          </a:xfrm>
          <a:prstGeom prst="cloudCallout">
            <a:avLst>
              <a:gd name="adj1" fmla="val 41507"/>
              <a:gd name="adj2" fmla="val 7974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この商品は返品できません。</a:t>
            </a:r>
          </a:p>
        </p:txBody>
      </p:sp>
      <p:sp>
        <p:nvSpPr>
          <p:cNvPr id="16" name="雲形吹き出し 15"/>
          <p:cNvSpPr/>
          <p:nvPr/>
        </p:nvSpPr>
        <p:spPr>
          <a:xfrm>
            <a:off x="395536" y="4368937"/>
            <a:ext cx="2941813" cy="1582332"/>
          </a:xfrm>
          <a:prstGeom prst="cloudCallout">
            <a:avLst>
              <a:gd name="adj1" fmla="val 64199"/>
              <a:gd name="adj2" fmla="val 147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ご購入前にご確認の上ご購入いただいています。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6588224" y="4620712"/>
            <a:ext cx="2520280" cy="1724359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dirty="0">
                <a:latin typeface="+mn-ea"/>
              </a:rPr>
              <a:t>【</a:t>
            </a:r>
            <a:r>
              <a:rPr kumimoji="1" lang="ja-JP" altLang="en-US" dirty="0">
                <a:latin typeface="+mn-ea"/>
              </a:rPr>
              <a:t>クーリングオフ</a:t>
            </a:r>
            <a:r>
              <a:rPr kumimoji="1" lang="en-US" altLang="ja-JP" dirty="0">
                <a:latin typeface="+mn-ea"/>
              </a:rPr>
              <a:t>】</a:t>
            </a:r>
          </a:p>
          <a:p>
            <a:r>
              <a:rPr kumimoji="1" lang="ja-JP" altLang="en-US" dirty="0">
                <a:latin typeface="+mn-ea"/>
              </a:rPr>
              <a:t>一定の契約に限り、一定期間、説明不要無条件で申込みの撤回または契約を解除できる法制度</a:t>
            </a:r>
          </a:p>
        </p:txBody>
      </p:sp>
    </p:spTree>
    <p:extLst>
      <p:ext uri="{BB962C8B-B14F-4D97-AF65-F5344CB8AC3E}">
        <p14:creationId xmlns:p14="http://schemas.microsoft.com/office/powerpoint/2010/main" val="385586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8" grpId="0"/>
      <p:bldP spid="6" grpId="0" animBg="1"/>
      <p:bldP spid="16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1" name="正方形/長方形 2"/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⑤考えてみよう！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44065" y="1916832"/>
            <a:ext cx="8928992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インターネットで買い物をする時に気を付けることは？</a:t>
            </a: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endParaRPr lang="en-US" altLang="ja-JP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244065" y="1050414"/>
            <a:ext cx="943559" cy="707886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kumimoji="1" lang="ja-JP" altLang="en-US" sz="40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</a:t>
            </a:r>
            <a:endParaRPr kumimoji="1" lang="en-US" altLang="ja-JP" sz="4000" dirty="0">
              <a:solidFill>
                <a:srgbClr val="00206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grpSp>
        <p:nvGrpSpPr>
          <p:cNvPr id="9" name="グループ化 8"/>
          <p:cNvGrpSpPr/>
          <p:nvPr/>
        </p:nvGrpSpPr>
        <p:grpSpPr>
          <a:xfrm>
            <a:off x="2183493" y="4057286"/>
            <a:ext cx="1160643" cy="1872208"/>
            <a:chOff x="819069" y="4226243"/>
            <a:chExt cx="1050073" cy="1828669"/>
          </a:xfrm>
        </p:grpSpPr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9297" y="5168285"/>
              <a:ext cx="909617" cy="886627"/>
            </a:xfrm>
            <a:prstGeom prst="rect">
              <a:avLst/>
            </a:prstGeom>
          </p:spPr>
        </p:pic>
        <p:pic>
          <p:nvPicPr>
            <p:cNvPr id="11" name="図 10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19069" y="4226243"/>
              <a:ext cx="1050073" cy="1011195"/>
            </a:xfrm>
            <a:prstGeom prst="rect">
              <a:avLst/>
            </a:prstGeom>
          </p:spPr>
        </p:pic>
      </p:grpSp>
      <p:sp>
        <p:nvSpPr>
          <p:cNvPr id="12" name="円形吹き出し 11"/>
          <p:cNvSpPr/>
          <p:nvPr/>
        </p:nvSpPr>
        <p:spPr>
          <a:xfrm>
            <a:off x="3888646" y="3645024"/>
            <a:ext cx="3347650" cy="1447533"/>
          </a:xfrm>
          <a:prstGeom prst="wedgeEllipseCallout">
            <a:avLst>
              <a:gd name="adj1" fmla="val -64074"/>
              <a:gd name="adj2" fmla="val 37566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171613" y="3907125"/>
            <a:ext cx="281710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インターネットで買い物をするのは簡単で便利！</a:t>
            </a:r>
            <a:endParaRPr kumimoji="1" lang="en-US" altLang="ja-JP" dirty="0"/>
          </a:p>
          <a:p>
            <a:r>
              <a:rPr kumimoji="1" lang="ja-JP" altLang="en-US" dirty="0"/>
              <a:t>でも</a:t>
            </a:r>
            <a:r>
              <a:rPr kumimoji="1" lang="en-US" altLang="ja-JP" dirty="0"/>
              <a:t>…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14339" name="正方形/長方形 2"/>
          <p:cNvPicPr preferRelativeResize="0"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30163"/>
            <a:ext cx="9240838" cy="86836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⑥注意してほしいポイント　</a:t>
            </a:r>
          </a:p>
        </p:txBody>
      </p: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377824" y="812132"/>
            <a:ext cx="8424863" cy="46133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１．１人で購入しない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インターネットで商品を購入する際は</a:t>
            </a:r>
            <a:r>
              <a:rPr lang="ja-JP" altLang="en-US" sz="280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、保護者に確認してもらってから購入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しましょう。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２．購入前に販売業者を確認する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通信販売には、クーリングオフ制度が適用されないので、事前に返品・解約の条件や販売事業者についての情報確認をしましょう。</a:t>
            </a:r>
            <a:endParaRPr lang="en-US" altLang="ja-JP" sz="2800" dirty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３．購入条件を必ず確認する</a:t>
            </a:r>
            <a:endParaRPr lang="en-US" altLang="ja-JP" sz="28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28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注文前に定期購入の契約になっていないか確認しましょう。困ったときは、保護者や消費者センターに相談しましょう。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8122096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8236396" y="187325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1197</TotalTime>
  <Words>474</Words>
  <Application>Microsoft Office PowerPoint</Application>
  <PresentationFormat>画面に合わせる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7</vt:i4>
      </vt:variant>
    </vt:vector>
  </HeadingPairs>
  <TitlesOfParts>
    <vt:vector size="21" baseType="lpstr">
      <vt:lpstr>A-OTF 新ゴ Pro L</vt:lpstr>
      <vt:lpstr>HGP創英角ｺﾞｼｯｸUB</vt:lpstr>
      <vt:lpstr>HGP創英角ﾎﾟｯﾌﾟ体</vt:lpstr>
      <vt:lpstr>ＭＳ Ｐゴシック</vt:lpstr>
      <vt:lpstr>ＭＳ ゴシック</vt:lpstr>
      <vt:lpstr>Arial</vt:lpstr>
      <vt:lpstr>Calibri</vt:lpstr>
      <vt:lpstr>Calibri Light</vt:lpstr>
      <vt:lpstr>レトロスペクト</vt:lpstr>
      <vt:lpstr>2_レトロスペクト</vt:lpstr>
      <vt:lpstr>3_レトロスペクト</vt:lpstr>
      <vt:lpstr>4_レトロスペクト</vt:lpstr>
      <vt:lpstr>5_レトロスペクト</vt:lpstr>
      <vt:lpstr>6_レトロスペクト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豊吉 利之</dc:creator>
  <cp:keywords/>
  <dc:description/>
  <cp:lastModifiedBy>出川 尚之</cp:lastModifiedBy>
  <cp:revision>119</cp:revision>
  <cp:lastPrinted>2021-11-25T02:26:33Z</cp:lastPrinted>
  <dcterms:created xsi:type="dcterms:W3CDTF">1601-01-01T00:00:00Z</dcterms:created>
  <dcterms:modified xsi:type="dcterms:W3CDTF">2024-11-20T01:00:30Z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2024-11-20T01:00:30Z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b3aceacd-ceff-4204-ad98-1574a3312f69</vt:lpwstr>
  </property>
  <property fmtid="{D5CDD505-2E9C-101B-9397-08002B2CF9AE}" pid="8" name="MSIP_Label_defa4170-0d19-0005-0004-bc88714345d2_ActionId">
    <vt:lpwstr>cfa532e8-25ce-4d72-a601-7222bf74a60d</vt:lpwstr>
  </property>
  <property fmtid="{D5CDD505-2E9C-101B-9397-08002B2CF9AE}" pid="9" name="MSIP_Label_defa4170-0d19-0005-0004-bc88714345d2_ContentBits">
    <vt:lpwstr>0</vt:lpwstr>
  </property>
</Properties>
</file>