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2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8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8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8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15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04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4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14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14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84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70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1A421-E5A9-415C-8389-5459051D1403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D0E-9219-41E5-98D6-62F14146B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26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817C21-D122-4027-B0D7-66D569DBD316}"/>
              </a:ext>
            </a:extLst>
          </p:cNvPr>
          <p:cNvSpPr/>
          <p:nvPr/>
        </p:nvSpPr>
        <p:spPr>
          <a:xfrm>
            <a:off x="0" y="26843"/>
            <a:ext cx="7420708" cy="581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34541"/>
            <a:r>
              <a:rPr lang="en-US" altLang="ja-JP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別紙４</a:t>
            </a:r>
            <a:r>
              <a:rPr lang="en-US" altLang="ja-JP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】</a:t>
            </a:r>
            <a:r>
              <a:rPr lang="ja-JP" altLang="en-US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「個別最適な学び」と「協働的な学び」の一体的な充実を図った授業の記録</a:t>
            </a:r>
            <a:r>
              <a:rPr lang="ja-JP" altLang="en-US" sz="21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　　　　　</a:t>
            </a:r>
            <a:endParaRPr lang="en-US" altLang="ja-JP" sz="2100" dirty="0">
              <a:solidFill>
                <a:schemeClr val="tx1"/>
              </a:solidFill>
              <a:latin typeface="UD Digi Kyokasho N-R" panose="02020400000000000000" pitchFamily="17" charset="-128"/>
              <a:ea typeface="UD Digi Kyokasho N-R" panose="02020400000000000000" pitchFamily="17" charset="-128"/>
            </a:endParaRPr>
          </a:p>
          <a:p>
            <a:pPr marL="134541"/>
            <a:r>
              <a:rPr lang="ja-JP" altLang="en-US" sz="21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　　　　　　</a:t>
            </a:r>
            <a:r>
              <a:rPr lang="ja-JP" altLang="en-US" sz="20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小</a:t>
            </a:r>
            <a:r>
              <a:rPr lang="en-US" altLang="ja-JP" sz="20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or</a:t>
            </a:r>
            <a:r>
              <a:rPr lang="ja-JP" altLang="en-US" sz="20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中学校○年「教科名・単元、題材名」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9558DF6-B545-414A-8174-B5AAE019033E}"/>
              </a:ext>
            </a:extLst>
          </p:cNvPr>
          <p:cNvCxnSpPr>
            <a:cxnSpLocks/>
          </p:cNvCxnSpPr>
          <p:nvPr/>
        </p:nvCxnSpPr>
        <p:spPr>
          <a:xfrm>
            <a:off x="0" y="683667"/>
            <a:ext cx="91440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17003D-CB93-4BF4-8040-CCBE36A83CC1}"/>
              </a:ext>
            </a:extLst>
          </p:cNvPr>
          <p:cNvSpPr/>
          <p:nvPr/>
        </p:nvSpPr>
        <p:spPr>
          <a:xfrm>
            <a:off x="4544289" y="830748"/>
            <a:ext cx="4475019" cy="29510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写真１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※</a:t>
            </a:r>
            <a:r>
              <a:rPr kumimoji="1" lang="ja-JP" altLang="en-US" dirty="0"/>
              <a:t>工夫が分かる画像、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授業の様子（全体）が分かる画像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99C1BC6-23AD-4012-B07D-44A1C4F7402D}"/>
              </a:ext>
            </a:extLst>
          </p:cNvPr>
          <p:cNvSpPr/>
          <p:nvPr/>
        </p:nvSpPr>
        <p:spPr>
          <a:xfrm>
            <a:off x="4544288" y="3811729"/>
            <a:ext cx="4475019" cy="29510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写真２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※</a:t>
            </a:r>
            <a:r>
              <a:rPr kumimoji="1" lang="ja-JP" altLang="en-US" dirty="0"/>
              <a:t>工夫が分かる画像、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授業の様子（全体）が分かる画像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2B4995A-1BF6-438E-99EB-D37D9A2B6F39}"/>
              </a:ext>
            </a:extLst>
          </p:cNvPr>
          <p:cNvSpPr/>
          <p:nvPr/>
        </p:nvSpPr>
        <p:spPr>
          <a:xfrm>
            <a:off x="7227544" y="51666"/>
            <a:ext cx="19164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600" dirty="0"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　〇〇市立△△小</a:t>
            </a:r>
            <a:endParaRPr lang="en-US" altLang="ja-JP" sz="1600" dirty="0">
              <a:latin typeface="UD Digi Kyokasho N-R" panose="02020400000000000000" pitchFamily="17" charset="-128"/>
              <a:ea typeface="UD Digi Kyokasho N-R" panose="02020400000000000000" pitchFamily="17" charset="-128"/>
            </a:endParaRPr>
          </a:p>
          <a:p>
            <a:pPr algn="r"/>
            <a:r>
              <a:rPr lang="ja-JP" altLang="en-US" sz="1600" dirty="0"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令和７年〇月</a:t>
            </a:r>
            <a:endParaRPr lang="ja-JP" altLang="en-US" sz="1600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4512FDD4-FBA5-4D4E-9398-6D24FB82D500}"/>
              </a:ext>
            </a:extLst>
          </p:cNvPr>
          <p:cNvSpPr/>
          <p:nvPr/>
        </p:nvSpPr>
        <p:spPr>
          <a:xfrm>
            <a:off x="124692" y="839374"/>
            <a:ext cx="4294909" cy="2311978"/>
          </a:xfrm>
          <a:prstGeom prst="roundRect">
            <a:avLst>
              <a:gd name="adj" fmla="val 7570"/>
            </a:avLst>
          </a:prstGeom>
          <a:ln w="190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/>
              <a:t>工夫の意図</a:t>
            </a:r>
            <a:endParaRPr kumimoji="1" lang="en-US" altLang="ja-JP" dirty="0"/>
          </a:p>
          <a:p>
            <a:pPr marL="304800" indent="-304800"/>
            <a:r>
              <a:rPr kumimoji="1" lang="ja-JP" altLang="en-US" sz="2400" dirty="0"/>
              <a:t>○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D2AEDF4A-C105-466D-BDFF-61E86398689B}"/>
              </a:ext>
            </a:extLst>
          </p:cNvPr>
          <p:cNvSpPr/>
          <p:nvPr/>
        </p:nvSpPr>
        <p:spPr>
          <a:xfrm>
            <a:off x="124692" y="3234906"/>
            <a:ext cx="4294909" cy="3527838"/>
          </a:xfrm>
          <a:prstGeom prst="roundRect">
            <a:avLst>
              <a:gd name="adj" fmla="val 7570"/>
            </a:avLst>
          </a:prstGeom>
          <a:ln w="190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dirty="0"/>
              <a:t>子供の姿・授業の様子、成果等</a:t>
            </a:r>
            <a:endParaRPr kumimoji="1" lang="en-US" altLang="ja-JP" dirty="0"/>
          </a:p>
          <a:p>
            <a:pPr marL="304800" indent="-304800"/>
            <a:r>
              <a:rPr kumimoji="1" lang="ja-JP" altLang="en-US" sz="2400" dirty="0"/>
              <a:t>○</a:t>
            </a:r>
          </a:p>
        </p:txBody>
      </p:sp>
    </p:spTree>
    <p:extLst>
      <p:ext uri="{BB962C8B-B14F-4D97-AF65-F5344CB8AC3E}">
        <p14:creationId xmlns:p14="http://schemas.microsoft.com/office/powerpoint/2010/main" val="383591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2C86EE2-E984-9159-CEF3-31B3B91BB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503" y="1612833"/>
            <a:ext cx="6858000" cy="5114441"/>
          </a:xfrm>
          <a:prstGeom prst="rect">
            <a:avLst/>
          </a:prstGeom>
        </p:spPr>
      </p:pic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A223678C-41FB-4383-A256-D1941005A355}"/>
              </a:ext>
            </a:extLst>
          </p:cNvPr>
          <p:cNvSpPr/>
          <p:nvPr/>
        </p:nvSpPr>
        <p:spPr>
          <a:xfrm>
            <a:off x="351962" y="889537"/>
            <a:ext cx="4475015" cy="723296"/>
          </a:xfrm>
          <a:prstGeom prst="wedgeRoundRectCallout">
            <a:avLst>
              <a:gd name="adj1" fmla="val 36027"/>
              <a:gd name="adj2" fmla="val 105960"/>
              <a:gd name="adj3" fmla="val 1666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①学校種、教科名、単元・題材名</a:t>
            </a:r>
            <a:endParaRPr kumimoji="1" lang="en-US" altLang="ja-JP" sz="1600" b="1" dirty="0"/>
          </a:p>
          <a:p>
            <a:pPr marL="179388" indent="-179388"/>
            <a:r>
              <a:rPr kumimoji="1" lang="ja-JP" altLang="en-US" sz="1200" dirty="0"/>
              <a:t>⇒学校種：小学校・中学校・特支（小・中・高）・義務</a:t>
            </a:r>
            <a:endParaRPr kumimoji="1" lang="en-US" altLang="ja-JP" sz="1200" dirty="0"/>
          </a:p>
          <a:p>
            <a:pPr marL="179388" indent="-179388"/>
            <a:r>
              <a:rPr kumimoji="1" lang="ja-JP" altLang="en-US" sz="1200" dirty="0"/>
              <a:t>　のいずれかを入力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A9FF8235-B812-4275-91F3-FE4D18AE5B3E}"/>
              </a:ext>
            </a:extLst>
          </p:cNvPr>
          <p:cNvSpPr/>
          <p:nvPr/>
        </p:nvSpPr>
        <p:spPr>
          <a:xfrm>
            <a:off x="4964059" y="925402"/>
            <a:ext cx="3481486" cy="589708"/>
          </a:xfrm>
          <a:prstGeom prst="wedgeRoundRectCallout">
            <a:avLst>
              <a:gd name="adj1" fmla="val 32748"/>
              <a:gd name="adj2" fmla="val 104168"/>
              <a:gd name="adj3" fmla="val 1666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②学校名と実施月</a:t>
            </a:r>
            <a:endParaRPr kumimoji="1" lang="en-US" altLang="ja-JP" sz="1600" b="1" dirty="0"/>
          </a:p>
          <a:p>
            <a:r>
              <a:rPr kumimoji="1" lang="ja-JP" altLang="en-US" sz="1200" dirty="0"/>
              <a:t>⇒学校名と授業等で活用した月を入力</a:t>
            </a:r>
            <a:endParaRPr kumimoji="1" lang="en-US" altLang="ja-JP" sz="1200" b="1" dirty="0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A6BDD21B-1DB7-4042-8DF6-E92F7B3C85B7}"/>
              </a:ext>
            </a:extLst>
          </p:cNvPr>
          <p:cNvSpPr/>
          <p:nvPr/>
        </p:nvSpPr>
        <p:spPr>
          <a:xfrm>
            <a:off x="351962" y="2593731"/>
            <a:ext cx="2909984" cy="1048022"/>
          </a:xfrm>
          <a:prstGeom prst="wedgeRoundRectCallout">
            <a:avLst>
              <a:gd name="adj1" fmla="val 42206"/>
              <a:gd name="adj2" fmla="val -60884"/>
              <a:gd name="adj3" fmla="val 1666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③工夫の意図</a:t>
            </a:r>
            <a:endParaRPr kumimoji="1" lang="en-US" altLang="ja-JP" sz="1600" b="1" dirty="0"/>
          </a:p>
          <a:p>
            <a:pPr marL="179388" indent="-179388"/>
            <a:r>
              <a:rPr kumimoji="1" lang="ja-JP" altLang="en-US" sz="1400" dirty="0"/>
              <a:t>⇒「個別最適な学び」と「協働的な学び」の一体的な充実をはかるための工夫等を記入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3788B548-73E2-4BD2-BB5E-55F43D4A32AB}"/>
              </a:ext>
            </a:extLst>
          </p:cNvPr>
          <p:cNvSpPr/>
          <p:nvPr/>
        </p:nvSpPr>
        <p:spPr>
          <a:xfrm>
            <a:off x="411537" y="4594104"/>
            <a:ext cx="2850409" cy="1489681"/>
          </a:xfrm>
          <a:prstGeom prst="wedgeRoundRectCallout">
            <a:avLst>
              <a:gd name="adj1" fmla="val 51696"/>
              <a:gd name="adj2" fmla="val -82863"/>
              <a:gd name="adj3" fmla="val 1666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9388" indent="-179388"/>
            <a:r>
              <a:rPr kumimoji="1" lang="ja-JP" altLang="en-US" sz="1600" b="1" dirty="0"/>
              <a:t>④子供の姿、授業の様子、成果等</a:t>
            </a:r>
            <a:endParaRPr kumimoji="1" lang="en-US" altLang="ja-JP" sz="1600" b="1" dirty="0"/>
          </a:p>
          <a:p>
            <a:pPr marL="179388" indent="-179388"/>
            <a:r>
              <a:rPr kumimoji="1" lang="ja-JP" altLang="en-US" sz="1400" dirty="0"/>
              <a:t>⇒工夫したことによる子供たちの変化、成果などを記入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30A2C1E2-E858-4B3F-95C1-1AD8AA27C4EB}"/>
              </a:ext>
            </a:extLst>
          </p:cNvPr>
          <p:cNvSpPr/>
          <p:nvPr/>
        </p:nvSpPr>
        <p:spPr>
          <a:xfrm>
            <a:off x="6704802" y="3884606"/>
            <a:ext cx="2017168" cy="1946534"/>
          </a:xfrm>
          <a:prstGeom prst="wedgeRoundRectCallout">
            <a:avLst>
              <a:gd name="adj1" fmla="val -59724"/>
              <a:gd name="adj2" fmla="val -61423"/>
              <a:gd name="adj3" fmla="val 16667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⑤写真１、２</a:t>
            </a:r>
            <a:endParaRPr kumimoji="1" lang="en-US" altLang="ja-JP" sz="1600" b="1" dirty="0"/>
          </a:p>
          <a:p>
            <a:pPr marL="179388" indent="-179388"/>
            <a:r>
              <a:rPr kumimoji="1" lang="ja-JP" altLang="en-US" sz="1400" dirty="0"/>
              <a:t>⇒工夫が分かる画像、授業の様子が分かる画像</a:t>
            </a:r>
            <a:endParaRPr kumimoji="1" lang="en-US" altLang="ja-JP" sz="1400" dirty="0"/>
          </a:p>
          <a:p>
            <a:pPr marL="179388" indent="-179388" algn="r"/>
            <a:r>
              <a:rPr kumimoji="1" lang="ja-JP" altLang="en-US" sz="1400" dirty="0"/>
              <a:t>等</a:t>
            </a:r>
            <a:endParaRPr kumimoji="1" lang="en-US" altLang="ja-JP" sz="1400" dirty="0"/>
          </a:p>
          <a:p>
            <a:pPr marL="179388" indent="-179388" algn="r"/>
            <a:endParaRPr kumimoji="1" lang="en-US" altLang="ja-JP" sz="1400" dirty="0"/>
          </a:p>
          <a:p>
            <a:pPr marL="179388" indent="-179388" algn="r"/>
            <a:r>
              <a:rPr kumimoji="1" lang="ja-JP" altLang="en-US" sz="1400" dirty="0"/>
              <a:t>２枚掲載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806BC5-59B0-C6AD-45CC-A5CDFFDC0AB8}"/>
              </a:ext>
            </a:extLst>
          </p:cNvPr>
          <p:cNvSpPr/>
          <p:nvPr/>
        </p:nvSpPr>
        <p:spPr>
          <a:xfrm>
            <a:off x="202225" y="137150"/>
            <a:ext cx="8243320" cy="581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34541"/>
            <a:r>
              <a:rPr lang="en-US" altLang="ja-JP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別紙４</a:t>
            </a:r>
            <a:r>
              <a:rPr lang="en-US" altLang="ja-JP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】</a:t>
            </a:r>
            <a:r>
              <a:rPr lang="ja-JP" altLang="en-US" sz="14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「個別最適な学び」と「協働的な学び」の一体的な充実を図った授業の記録　　　　　</a:t>
            </a:r>
            <a:endParaRPr lang="en-US" altLang="ja-JP" sz="1400" dirty="0">
              <a:solidFill>
                <a:schemeClr val="tx1"/>
              </a:solidFill>
              <a:latin typeface="UD Digi Kyokasho N-R" panose="02020400000000000000" pitchFamily="17" charset="-128"/>
              <a:ea typeface="UD Digi Kyokasho N-R" panose="02020400000000000000" pitchFamily="17" charset="-128"/>
            </a:endParaRPr>
          </a:p>
          <a:p>
            <a:pPr marL="134541"/>
            <a:r>
              <a:rPr lang="ja-JP" altLang="en-US" sz="2100" dirty="0">
                <a:solidFill>
                  <a:schemeClr val="tx1"/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　　　　　　　　　　　記入内容について</a:t>
            </a:r>
            <a:endParaRPr lang="ja-JP" altLang="en-US" sz="2000" dirty="0">
              <a:solidFill>
                <a:schemeClr val="tx1"/>
              </a:solidFill>
              <a:latin typeface="UD Digi Kyokasho N-R" panose="02020400000000000000" pitchFamily="17" charset="-128"/>
              <a:ea typeface="UD Digi Kyokasho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52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254</Words>
  <Application>Microsoft Office PowerPoint</Application>
  <PresentationFormat>画面に合わせる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Digi Kyokasho N-R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片山 達人</dc:creator>
  <cp:lastModifiedBy>一川 宗弘</cp:lastModifiedBy>
  <cp:revision>22</cp:revision>
  <cp:lastPrinted>2024-05-23T07:29:59Z</cp:lastPrinted>
  <dcterms:modified xsi:type="dcterms:W3CDTF">2025-05-13T05:35:38Z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2024-05-22T01:14:23Z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b3aceacd-ceff-4204-ad98-1574a3312f69</vt:lpwstr>
  </property>
  <property fmtid="{D5CDD505-2E9C-101B-9397-08002B2CF9AE}" pid="7" name="MSIP_Label_defa4170-0d19-0005-0004-bc88714345d2_ActionId">
    <vt:lpwstr>ee5eca4a-ab60-4482-b948-d5f372034c4c</vt:lpwstr>
  </property>
  <property fmtid="{D5CDD505-2E9C-101B-9397-08002B2CF9AE}" pid="8" name="MSIP_Label_defa4170-0d19-0005-0004-bc88714345d2_ContentBits">
    <vt:lpwstr>0</vt:lpwstr>
  </property>
</Properties>
</file>