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1"/>
  </p:notesMasterIdLst>
  <p:sldIdLst>
    <p:sldId id="256" r:id="rId2"/>
    <p:sldId id="318" r:id="rId3"/>
    <p:sldId id="317" r:id="rId4"/>
    <p:sldId id="330" r:id="rId5"/>
    <p:sldId id="322" r:id="rId6"/>
    <p:sldId id="319" r:id="rId7"/>
    <p:sldId id="320" r:id="rId8"/>
    <p:sldId id="325" r:id="rId9"/>
    <p:sldId id="326" r:id="rId10"/>
    <p:sldId id="269" r:id="rId11"/>
    <p:sldId id="316" r:id="rId12"/>
    <p:sldId id="271" r:id="rId13"/>
    <p:sldId id="273" r:id="rId14"/>
    <p:sldId id="277" r:id="rId15"/>
    <p:sldId id="321" r:id="rId16"/>
    <p:sldId id="327" r:id="rId17"/>
    <p:sldId id="328" r:id="rId18"/>
    <p:sldId id="329" r:id="rId19"/>
    <p:sldId id="40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69A8"/>
    <a:srgbClr val="FF0066"/>
    <a:srgbClr val="CCFF99"/>
    <a:srgbClr val="009900"/>
    <a:srgbClr val="00CC00"/>
    <a:srgbClr val="CCECFF"/>
    <a:srgbClr val="FF66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18" autoAdjust="0"/>
    <p:restoredTop sz="84157" autoAdjust="0"/>
  </p:normalViewPr>
  <p:slideViewPr>
    <p:cSldViewPr snapToGrid="0">
      <p:cViewPr varScale="1">
        <p:scale>
          <a:sx n="71" d="100"/>
          <a:sy n="71" d="100"/>
        </p:scale>
        <p:origin x="1253" y="62"/>
      </p:cViewPr>
      <p:guideLst/>
    </p:cSldViewPr>
  </p:slideViewPr>
  <p:notesTextViewPr>
    <p:cViewPr>
      <p:scale>
        <a:sx n="1" d="1"/>
        <a:sy n="1" d="1"/>
      </p:scale>
      <p:origin x="0" y="0"/>
    </p:cViewPr>
  </p:notesTextViewPr>
  <p:sorterViewPr>
    <p:cViewPr varScale="1">
      <p:scale>
        <a:sx n="1" d="1"/>
        <a:sy n="1" d="1"/>
      </p:scale>
      <p:origin x="0" y="-3293"/>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3" Type="http://schemas.openxmlformats.org/officeDocument/2006/relationships/slide" Target="slides/slide2.xml" />
  <Relationship Id="rId21" Type="http://schemas.openxmlformats.org/officeDocument/2006/relationships/notesMaster" Target="notesMasters/notesMaster1.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tableStyles" Target="tableStyle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theme" Target="theme/theme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viewProps" Target="viewProp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F365-47E2-4798-ABAD-506F92F2619A}"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8C859-7569-4855-B67A-6841D3AA60F7}" type="slidenum">
              <a:rPr kumimoji="1" lang="ja-JP" altLang="en-US" smtClean="0"/>
              <a:t>‹#›</a:t>
            </a:fld>
            <a:endParaRPr kumimoji="1" lang="ja-JP" altLang="en-US"/>
          </a:p>
        </p:txBody>
      </p:sp>
    </p:spTree>
    <p:extLst>
      <p:ext uri="{BB962C8B-B14F-4D97-AF65-F5344CB8AC3E}">
        <p14:creationId xmlns:p14="http://schemas.microsoft.com/office/powerpoint/2010/main" val="1923430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1</a:t>
            </a:fld>
            <a:endParaRPr kumimoji="1" lang="ja-JP" altLang="en-US"/>
          </a:p>
        </p:txBody>
      </p:sp>
    </p:spTree>
    <p:extLst>
      <p:ext uri="{BB962C8B-B14F-4D97-AF65-F5344CB8AC3E}">
        <p14:creationId xmlns:p14="http://schemas.microsoft.com/office/powerpoint/2010/main" val="182736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solidFill>
                <a:schemeClr val="tx1"/>
              </a:solidFill>
              <a:latin typeface="+mn-ea"/>
              <a:ea typeface="+mn-ea"/>
            </a:endParaRPr>
          </a:p>
          <a:p>
            <a:endParaRPr kumimoji="1" lang="en-US" altLang="ja-JP"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18</a:t>
            </a:fld>
            <a:endParaRPr kumimoji="1" lang="ja-JP" altLang="en-US"/>
          </a:p>
        </p:txBody>
      </p:sp>
    </p:spTree>
    <p:extLst>
      <p:ext uri="{BB962C8B-B14F-4D97-AF65-F5344CB8AC3E}">
        <p14:creationId xmlns:p14="http://schemas.microsoft.com/office/powerpoint/2010/main" val="195497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3</a:t>
            </a:fld>
            <a:endParaRPr kumimoji="1" lang="ja-JP" altLang="en-US"/>
          </a:p>
        </p:txBody>
      </p:sp>
    </p:spTree>
    <p:extLst>
      <p:ext uri="{BB962C8B-B14F-4D97-AF65-F5344CB8AC3E}">
        <p14:creationId xmlns:p14="http://schemas.microsoft.com/office/powerpoint/2010/main" val="15294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5</a:t>
            </a:fld>
            <a:endParaRPr kumimoji="1" lang="ja-JP" altLang="en-US"/>
          </a:p>
        </p:txBody>
      </p:sp>
    </p:spTree>
    <p:extLst>
      <p:ext uri="{BB962C8B-B14F-4D97-AF65-F5344CB8AC3E}">
        <p14:creationId xmlns:p14="http://schemas.microsoft.com/office/powerpoint/2010/main" val="322089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6</a:t>
            </a:fld>
            <a:endParaRPr kumimoji="1" lang="ja-JP" altLang="en-US"/>
          </a:p>
        </p:txBody>
      </p:sp>
    </p:spTree>
    <p:extLst>
      <p:ext uri="{BB962C8B-B14F-4D97-AF65-F5344CB8AC3E}">
        <p14:creationId xmlns:p14="http://schemas.microsoft.com/office/powerpoint/2010/main" val="346106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8</a:t>
            </a:fld>
            <a:endParaRPr kumimoji="1" lang="ja-JP" altLang="en-US"/>
          </a:p>
        </p:txBody>
      </p:sp>
    </p:spTree>
    <p:extLst>
      <p:ext uri="{BB962C8B-B14F-4D97-AF65-F5344CB8AC3E}">
        <p14:creationId xmlns:p14="http://schemas.microsoft.com/office/powerpoint/2010/main" val="177415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9</a:t>
            </a:fld>
            <a:endParaRPr kumimoji="1" lang="ja-JP" altLang="en-US"/>
          </a:p>
        </p:txBody>
      </p:sp>
    </p:spTree>
    <p:extLst>
      <p:ext uri="{BB962C8B-B14F-4D97-AF65-F5344CB8AC3E}">
        <p14:creationId xmlns:p14="http://schemas.microsoft.com/office/powerpoint/2010/main" val="40329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11</a:t>
            </a:fld>
            <a:endParaRPr kumimoji="1" lang="ja-JP" altLang="en-US"/>
          </a:p>
        </p:txBody>
      </p:sp>
    </p:spTree>
    <p:extLst>
      <p:ext uri="{BB962C8B-B14F-4D97-AF65-F5344CB8AC3E}">
        <p14:creationId xmlns:p14="http://schemas.microsoft.com/office/powerpoint/2010/main" val="76258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16</a:t>
            </a:fld>
            <a:endParaRPr kumimoji="1" lang="ja-JP" altLang="en-US"/>
          </a:p>
        </p:txBody>
      </p:sp>
    </p:spTree>
    <p:extLst>
      <p:ext uri="{BB962C8B-B14F-4D97-AF65-F5344CB8AC3E}">
        <p14:creationId xmlns:p14="http://schemas.microsoft.com/office/powerpoint/2010/main" val="60926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C8C859-7569-4855-B67A-6841D3AA60F7}" type="slidenum">
              <a:rPr kumimoji="1" lang="ja-JP" altLang="en-US" smtClean="0"/>
              <a:t>17</a:t>
            </a:fld>
            <a:endParaRPr kumimoji="1" lang="ja-JP" altLang="en-US"/>
          </a:p>
        </p:txBody>
      </p:sp>
    </p:spTree>
    <p:extLst>
      <p:ext uri="{BB962C8B-B14F-4D97-AF65-F5344CB8AC3E}">
        <p14:creationId xmlns:p14="http://schemas.microsoft.com/office/powerpoint/2010/main" val="426017153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EC4F5FC-04AB-4B53-B2E6-EFA2D2EFCADE}" type="datetime1">
              <a:rPr lang="en-US" altLang="ja-JP" smtClean="0"/>
              <a:t>3/31/2025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435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FCC45-DF02-46CE-9730-0720BC2C209B}" type="datetime1">
              <a:rPr lang="en-US" altLang="ja-JP"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78277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0F8703-3536-4620-9513-8EC2999276A6}" type="datetime1">
              <a:rPr lang="en-US" altLang="ja-JP"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5015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ea"/>
                <a:ea typeface="+mn-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62C714-A88B-4BF8-811E-46AD449F59E7}" type="datetime1">
              <a:rPr lang="en-US" altLang="ja-JP"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308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FE925F4-DA45-4AF0-8113-F912AF687001}" type="datetime1">
              <a:rPr lang="en-US" altLang="ja-JP" smtClean="0"/>
              <a:t>3/31/2025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59203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7F6994-5D4D-4386-850B-3F0B746F6838}" type="datetime1">
              <a:rPr lang="en-US" altLang="ja-JP"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089882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C944F6-5A03-45B9-ADEE-BABC2EAF95E6}" type="datetime1">
              <a:rPr lang="en-US" altLang="ja-JP"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629465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3836EF-4271-4C8B-83E2-AC91F9A144DE}" type="datetime1">
              <a:rPr lang="en-US" altLang="ja-JP"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1943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C0D96-B3BC-4EC8-9030-133B2570920B}" type="datetime1">
              <a:rPr lang="en-US" altLang="ja-JP" smtClean="0"/>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0829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CCB8835F-A21E-4970-A49C-9293F2D22EBB}" type="datetime1">
              <a:rPr lang="en-US" altLang="ja-JP" smtClean="0"/>
              <a:t>3/31/2025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81667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6B14F2DB-C22D-4D8F-A81B-4DD71CE95F04}" type="datetime1">
              <a:rPr lang="en-US" altLang="ja-JP" smtClean="0"/>
              <a:t>3/31/2025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3482616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9E66B46-EB7D-4AA0-BC84-E3FC76D58F7E}" type="datetime1">
              <a:rPr lang="en-US" altLang="ja-JP" smtClean="0"/>
              <a:t>3/31/2025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3196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792" userDrawn="1">
          <p15:clr>
            <a:srgbClr val="F26B43"/>
          </p15:clr>
        </p15:guide>
        <p15:guide id="8" pos="1056" userDrawn="1">
          <p15:clr>
            <a:srgbClr val="F26B43"/>
          </p15:clr>
        </p15:guide>
        <p15:guide id="9" pos="9600" userDrawn="1">
          <p15:clr>
            <a:srgbClr val="F26B43"/>
          </p15:clr>
        </p15:guide>
        <p15:guide id="10" pos="7200" userDrawn="1">
          <p15:clr>
            <a:srgbClr val="F26B43"/>
          </p15:clr>
        </p15:guide>
        <p15:guide id="11" orient="horz" pos="4008" userDrawn="1">
          <p15:clr>
            <a:srgbClr val="F26B43"/>
          </p15:clr>
        </p15:guide>
        <p15:guide id="12" orient="horz" pos="1440" userDrawn="1">
          <p15:clr>
            <a:srgbClr val="F26B43"/>
          </p15:clr>
        </p15:guide>
        <p15:guide id="13" orient="horz" pos="3720" userDrawn="1">
          <p15:clr>
            <a:srgbClr val="F26B43"/>
          </p15:clr>
        </p15:guide>
        <p15:guide id="14" orient="horz" pos="240" userDrawn="1">
          <p15:clr>
            <a:srgbClr val="F26B43"/>
          </p15:clr>
        </p15:guide>
      </p15:sldGuideLst>
    </p:ext>
  </p:extLst>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image" Target="../media/image4.png"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6.png"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image" Target="../media/image9.png"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43473" y="1561975"/>
            <a:ext cx="9953468" cy="3073758"/>
          </a:xfrm>
        </p:spPr>
        <p:txBody>
          <a:bodyPr/>
          <a:lstStyle/>
          <a:p>
            <a:br>
              <a:rPr lang="en-US" altLang="ja-JP" sz="1200" dirty="0"/>
            </a:br>
            <a:br>
              <a:rPr lang="en-US" altLang="ja-JP" sz="1200" dirty="0"/>
            </a:br>
            <a:br>
              <a:rPr lang="en-US" altLang="ja-JP" sz="1200" dirty="0"/>
            </a:br>
            <a:r>
              <a:rPr lang="ja-JP" altLang="en-US" sz="5400" b="1" dirty="0"/>
              <a:t>未成年の子どもをもつ</a:t>
            </a:r>
            <a:br>
              <a:rPr lang="en-US" altLang="ja-JP" sz="5400" b="1" dirty="0"/>
            </a:br>
            <a:r>
              <a:rPr lang="ja-JP" altLang="en-US" sz="5400" b="1" dirty="0"/>
              <a:t>がん患者への支援</a:t>
            </a:r>
            <a:br>
              <a:rPr lang="en-US" altLang="ja-JP" sz="5400" b="1" dirty="0"/>
            </a:br>
            <a:r>
              <a:rPr lang="ja-JP" altLang="en-US" sz="4000" dirty="0"/>
              <a:t>～親のがんをこどもに伝える～</a:t>
            </a:r>
            <a:endParaRPr lang="ja-JP" altLang="en-US" sz="5400" dirty="0"/>
          </a:p>
        </p:txBody>
      </p:sp>
      <p:sp>
        <p:nvSpPr>
          <p:cNvPr id="3" name="サブタイトル 2"/>
          <p:cNvSpPr>
            <a:spLocks noGrp="1"/>
          </p:cNvSpPr>
          <p:nvPr>
            <p:ph type="subTitle" idx="1"/>
          </p:nvPr>
        </p:nvSpPr>
        <p:spPr>
          <a:xfrm>
            <a:off x="3185284" y="4965879"/>
            <a:ext cx="6034030" cy="1582699"/>
          </a:xfrm>
        </p:spPr>
        <p:txBody>
          <a:bodyPr anchor="ctr">
            <a:normAutofit/>
          </a:bodyPr>
          <a:lstStyle/>
          <a:p>
            <a:r>
              <a:rPr lang="en-US" altLang="ja-JP" sz="2000" dirty="0">
                <a:latin typeface="+mn-ea"/>
              </a:rPr>
              <a:t>2024</a:t>
            </a:r>
            <a:r>
              <a:rPr lang="ja-JP" altLang="en-US" sz="2000" dirty="0">
                <a:latin typeface="+mn-ea"/>
              </a:rPr>
              <a:t>年</a:t>
            </a:r>
            <a:r>
              <a:rPr lang="en-US" altLang="ja-JP" sz="2000" dirty="0">
                <a:latin typeface="+mn-ea"/>
              </a:rPr>
              <a:t>9</a:t>
            </a:r>
            <a:r>
              <a:rPr lang="ja-JP" altLang="en-US" sz="2000" dirty="0">
                <a:latin typeface="+mn-ea"/>
              </a:rPr>
              <a:t>月</a:t>
            </a:r>
            <a:r>
              <a:rPr lang="en-US" altLang="ja-JP" sz="2000" dirty="0">
                <a:latin typeface="+mn-ea"/>
              </a:rPr>
              <a:t>5</a:t>
            </a:r>
            <a:r>
              <a:rPr lang="ja-JP" altLang="en-US" sz="2000" dirty="0">
                <a:latin typeface="+mn-ea"/>
              </a:rPr>
              <a:t>日（木）</a:t>
            </a:r>
            <a:endParaRPr lang="en-US" altLang="ja-JP" sz="2000" dirty="0">
              <a:latin typeface="+mn-ea"/>
            </a:endParaRPr>
          </a:p>
          <a:p>
            <a:r>
              <a:rPr lang="ja-JP" altLang="en-US" sz="2000" dirty="0">
                <a:latin typeface="+mn-ea"/>
              </a:rPr>
              <a:t>岐阜・西濃医療センター　西濃厚生病院</a:t>
            </a:r>
            <a:endParaRPr lang="en-US" altLang="ja-JP" sz="2000" dirty="0">
              <a:latin typeface="+mn-ea"/>
            </a:endParaRPr>
          </a:p>
          <a:p>
            <a:r>
              <a:rPr lang="ja-JP" altLang="en-US" sz="2000" dirty="0">
                <a:latin typeface="+mn-ea"/>
              </a:rPr>
              <a:t>がん看護専門看護師　田上　知江美</a:t>
            </a:r>
          </a:p>
        </p:txBody>
      </p:sp>
    </p:spTree>
    <p:extLst>
      <p:ext uri="{BB962C8B-B14F-4D97-AF65-F5344CB8AC3E}">
        <p14:creationId xmlns:p14="http://schemas.microsoft.com/office/powerpoint/2010/main" val="224282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3555" y="376146"/>
            <a:ext cx="9962606" cy="602261"/>
          </a:xfrm>
        </p:spPr>
        <p:txBody>
          <a:bodyPr>
            <a:noAutofit/>
          </a:bodyPr>
          <a:lstStyle/>
          <a:p>
            <a:r>
              <a:rPr lang="ja-JP" altLang="en-US" sz="4000" b="1" dirty="0"/>
              <a:t>伝えること、伝えないことによる　　　　　　　　　　　　　　子どもの生活への影響</a:t>
            </a:r>
          </a:p>
        </p:txBody>
      </p:sp>
      <p:sp>
        <p:nvSpPr>
          <p:cNvPr id="3" name="コンテンツ プレースホルダー 2"/>
          <p:cNvSpPr>
            <a:spLocks noGrp="1"/>
          </p:cNvSpPr>
          <p:nvPr>
            <p:ph idx="1"/>
          </p:nvPr>
        </p:nvSpPr>
        <p:spPr>
          <a:xfrm>
            <a:off x="1223555" y="1856040"/>
            <a:ext cx="10206445" cy="4005076"/>
          </a:xfrm>
        </p:spPr>
        <p:txBody>
          <a:bodyPr>
            <a:noAutofit/>
          </a:bodyPr>
          <a:lstStyle/>
          <a:p>
            <a:pPr lvl="0">
              <a:lnSpc>
                <a:spcPct val="100000"/>
              </a:lnSpc>
              <a:spcBef>
                <a:spcPts val="1800"/>
              </a:spcBef>
              <a:buFont typeface="Wingdings" panose="05000000000000000000" pitchFamily="2" charset="2"/>
              <a:buChar char="l"/>
            </a:pPr>
            <a:r>
              <a:rPr lang="ja-JP" altLang="en-US" sz="3200" dirty="0">
                <a:solidFill>
                  <a:schemeClr val="tx1"/>
                </a:solidFill>
              </a:rPr>
              <a:t>伝えられない</a:t>
            </a:r>
            <a:r>
              <a:rPr lang="ja-JP" altLang="ja-JP" sz="3200" dirty="0">
                <a:solidFill>
                  <a:schemeClr val="tx1"/>
                </a:solidFill>
              </a:rPr>
              <a:t>子ども</a:t>
            </a:r>
            <a:r>
              <a:rPr lang="ja-JP" altLang="en-US" sz="3200" dirty="0">
                <a:solidFill>
                  <a:schemeClr val="tx1"/>
                </a:solidFill>
              </a:rPr>
              <a:t>は疎外感を覚え、孤立していく</a:t>
            </a:r>
            <a:endParaRPr lang="en-US" altLang="ja-JP" sz="3200" dirty="0">
              <a:solidFill>
                <a:schemeClr val="tx1"/>
              </a:solidFill>
            </a:endParaRPr>
          </a:p>
          <a:p>
            <a:pPr lvl="0">
              <a:lnSpc>
                <a:spcPct val="100000"/>
              </a:lnSpc>
              <a:spcBef>
                <a:spcPts val="1800"/>
              </a:spcBef>
              <a:buFont typeface="Wingdings" panose="05000000000000000000" pitchFamily="2" charset="2"/>
              <a:buChar char="l"/>
            </a:pPr>
            <a:r>
              <a:rPr lang="ja-JP" altLang="en-US" sz="3200" dirty="0">
                <a:solidFill>
                  <a:schemeClr val="tx1"/>
                </a:solidFill>
              </a:rPr>
              <a:t>親や周囲の大人に対する不信感を抱きやすくなる</a:t>
            </a:r>
            <a:endParaRPr lang="en-US" altLang="ja-JP" sz="3200" dirty="0">
              <a:solidFill>
                <a:schemeClr val="tx1"/>
              </a:solidFill>
            </a:endParaRPr>
          </a:p>
          <a:p>
            <a:pPr lvl="0">
              <a:lnSpc>
                <a:spcPct val="100000"/>
              </a:lnSpc>
              <a:spcBef>
                <a:spcPts val="1800"/>
              </a:spcBef>
              <a:buFont typeface="Wingdings" panose="05000000000000000000" pitchFamily="2" charset="2"/>
              <a:buChar char="l"/>
            </a:pPr>
            <a:r>
              <a:rPr lang="ja-JP" altLang="en-US" sz="3200" dirty="0">
                <a:solidFill>
                  <a:schemeClr val="tx1"/>
                </a:solidFill>
              </a:rPr>
              <a:t>親の病気を自分の責任だと感じストレスを抱える</a:t>
            </a:r>
            <a:endParaRPr lang="en-US" altLang="ja-JP" sz="3200" dirty="0">
              <a:solidFill>
                <a:schemeClr val="tx1"/>
              </a:solidFill>
            </a:endParaRPr>
          </a:p>
          <a:p>
            <a:pPr lvl="0">
              <a:lnSpc>
                <a:spcPct val="100000"/>
              </a:lnSpc>
              <a:spcBef>
                <a:spcPts val="1800"/>
              </a:spcBef>
              <a:buFont typeface="Wingdings" panose="05000000000000000000" pitchFamily="2" charset="2"/>
              <a:buChar char="l"/>
            </a:pPr>
            <a:r>
              <a:rPr lang="ja-JP" altLang="en-US" sz="3200" dirty="0">
                <a:solidFill>
                  <a:schemeClr val="tx1"/>
                </a:solidFill>
              </a:rPr>
              <a:t>子どもは親のために何かをしたいと思っている</a:t>
            </a:r>
            <a:endParaRPr lang="en-US" altLang="ja-JP" sz="3200" dirty="0">
              <a:solidFill>
                <a:schemeClr val="tx1"/>
              </a:solidFill>
            </a:endParaRPr>
          </a:p>
          <a:p>
            <a:pPr lvl="0">
              <a:lnSpc>
                <a:spcPct val="100000"/>
              </a:lnSpc>
              <a:spcBef>
                <a:spcPts val="1800"/>
              </a:spcBef>
              <a:buFont typeface="Wingdings" panose="05000000000000000000" pitchFamily="2" charset="2"/>
              <a:buChar char="l"/>
            </a:pPr>
            <a:r>
              <a:rPr lang="ja-JP" altLang="en-US" sz="3200" dirty="0">
                <a:solidFill>
                  <a:schemeClr val="tx1"/>
                </a:solidFill>
              </a:rPr>
              <a:t>オープンなコミュニケーションが親子の力を強める</a:t>
            </a:r>
            <a:endParaRPr lang="ja-JP" altLang="ja-JP" sz="3200" dirty="0">
              <a:solidFill>
                <a:schemeClr val="tx1"/>
              </a:solidFill>
            </a:endParaRPr>
          </a:p>
          <a:p>
            <a:pPr>
              <a:lnSpc>
                <a:spcPct val="100000"/>
              </a:lnSpc>
              <a:spcBef>
                <a:spcPts val="1800"/>
              </a:spcBef>
              <a:buFont typeface="Wingdings" panose="05000000000000000000" pitchFamily="2" charset="2"/>
              <a:buChar char="l"/>
            </a:pPr>
            <a:endParaRPr lang="ja-JP" altLang="en-US" sz="3200" dirty="0">
              <a:solidFill>
                <a:schemeClr val="tx1"/>
              </a:solidFill>
            </a:endParaRPr>
          </a:p>
        </p:txBody>
      </p:sp>
      <p:sp>
        <p:nvSpPr>
          <p:cNvPr id="6" name="テキスト ボックス 5">
            <a:extLst>
              <a:ext uri="{FF2B5EF4-FFF2-40B4-BE49-F238E27FC236}">
                <a16:creationId xmlns:a16="http://schemas.microsoft.com/office/drawing/2014/main" id="{4691201B-A96C-676D-42EF-E412F8916A61}"/>
              </a:ext>
            </a:extLst>
          </p:cNvPr>
          <p:cNvSpPr txBox="1"/>
          <p:nvPr/>
        </p:nvSpPr>
        <p:spPr>
          <a:xfrm>
            <a:off x="949932" y="5841398"/>
            <a:ext cx="10753690" cy="276999"/>
          </a:xfrm>
          <a:prstGeom prst="rect">
            <a:avLst/>
          </a:prstGeom>
          <a:noFill/>
        </p:spPr>
        <p:txBody>
          <a:bodyPr wrap="square" rtlCol="0">
            <a:spAutoFit/>
          </a:bodyPr>
          <a:lstStyle/>
          <a:p>
            <a:pPr algn="r"/>
            <a:r>
              <a:rPr kumimoji="1" lang="ja-JP" altLang="en-US" sz="1200" dirty="0"/>
              <a:t>（量倫子：お父さん，お母さんが自分の病気を子どもたちに伝えてもらうために，がんの親をもつ子どもたちをサポートする本，青海社，</a:t>
            </a:r>
            <a:r>
              <a:rPr kumimoji="1" lang="en-US" altLang="ja-JP" sz="1200" dirty="0"/>
              <a:t>2017</a:t>
            </a:r>
            <a:r>
              <a:rPr kumimoji="1" lang="ja-JP" altLang="en-US" sz="1200" dirty="0"/>
              <a:t>）</a:t>
            </a:r>
          </a:p>
        </p:txBody>
      </p:sp>
    </p:spTree>
    <p:extLst>
      <p:ext uri="{BB962C8B-B14F-4D97-AF65-F5344CB8AC3E}">
        <p14:creationId xmlns:p14="http://schemas.microsoft.com/office/powerpoint/2010/main" val="60450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A293DD-4540-19CF-F85E-E1E7205FA180}"/>
              </a:ext>
            </a:extLst>
          </p:cNvPr>
          <p:cNvSpPr>
            <a:spLocks noGrp="1"/>
          </p:cNvSpPr>
          <p:nvPr>
            <p:ph type="title"/>
          </p:nvPr>
        </p:nvSpPr>
        <p:spPr>
          <a:xfrm>
            <a:off x="1184366" y="136525"/>
            <a:ext cx="10371908" cy="596022"/>
          </a:xfrm>
        </p:spPr>
        <p:txBody>
          <a:bodyPr>
            <a:noAutofit/>
          </a:bodyPr>
          <a:lstStyle/>
          <a:p>
            <a:r>
              <a:rPr kumimoji="1" lang="ja-JP" altLang="en-US" sz="4000" b="1" dirty="0"/>
              <a:t>母親の乳がん罹患に伴う思春期の</a:t>
            </a:r>
            <a:br>
              <a:rPr kumimoji="1" lang="en-US" altLang="ja-JP" sz="4000" b="1" dirty="0"/>
            </a:br>
            <a:r>
              <a:rPr kumimoji="1" lang="ja-JP" altLang="en-US" sz="4000" b="1" dirty="0"/>
              <a:t>子どもの困難</a:t>
            </a:r>
          </a:p>
        </p:txBody>
      </p:sp>
      <p:sp>
        <p:nvSpPr>
          <p:cNvPr id="3" name="コンテンツ プレースホルダー 2">
            <a:extLst>
              <a:ext uri="{FF2B5EF4-FFF2-40B4-BE49-F238E27FC236}">
                <a16:creationId xmlns:a16="http://schemas.microsoft.com/office/drawing/2014/main" id="{5E808F0F-90E2-4E57-39A2-3F730D28DF5F}"/>
              </a:ext>
            </a:extLst>
          </p:cNvPr>
          <p:cNvSpPr>
            <a:spLocks noGrp="1"/>
          </p:cNvSpPr>
          <p:nvPr>
            <p:ph idx="1"/>
          </p:nvPr>
        </p:nvSpPr>
        <p:spPr>
          <a:xfrm>
            <a:off x="1184366" y="1257358"/>
            <a:ext cx="10728960" cy="5354229"/>
          </a:xfrm>
        </p:spPr>
        <p:txBody>
          <a:bodyPr>
            <a:noAutofit/>
          </a:bodyPr>
          <a:lstStyle/>
          <a:p>
            <a:pPr>
              <a:lnSpc>
                <a:spcPct val="100000"/>
              </a:lnSpc>
              <a:spcBef>
                <a:spcPts val="600"/>
              </a:spcBef>
            </a:pPr>
            <a:r>
              <a:rPr kumimoji="1" lang="ja-JP" altLang="en-US" sz="2200" dirty="0">
                <a:solidFill>
                  <a:schemeClr val="tx1"/>
                </a:solidFill>
              </a:rPr>
              <a:t>お母さんが死んじゃうんじゃないかとドキドキして悲しくなる</a:t>
            </a:r>
            <a:endParaRPr kumimoji="1" lang="en-US" altLang="ja-JP" sz="2200" dirty="0">
              <a:solidFill>
                <a:schemeClr val="tx1"/>
              </a:solidFill>
            </a:endParaRPr>
          </a:p>
          <a:p>
            <a:pPr>
              <a:lnSpc>
                <a:spcPct val="100000"/>
              </a:lnSpc>
              <a:spcBef>
                <a:spcPts val="600"/>
              </a:spcBef>
            </a:pPr>
            <a:r>
              <a:rPr kumimoji="1" lang="ja-JP" altLang="en-US" sz="2200" dirty="0">
                <a:solidFill>
                  <a:schemeClr val="tx1"/>
                </a:solidFill>
              </a:rPr>
              <a:t>お母さんが疲れやすくなったり少食になっていて心配</a:t>
            </a:r>
            <a:endParaRPr kumimoji="1" lang="en-US" altLang="ja-JP" sz="2200" dirty="0">
              <a:solidFill>
                <a:schemeClr val="tx1"/>
              </a:solidFill>
            </a:endParaRPr>
          </a:p>
          <a:p>
            <a:pPr>
              <a:lnSpc>
                <a:spcPct val="100000"/>
              </a:lnSpc>
              <a:spcBef>
                <a:spcPts val="600"/>
              </a:spcBef>
            </a:pPr>
            <a:r>
              <a:rPr lang="ja-JP" altLang="en-US" sz="2200" dirty="0">
                <a:solidFill>
                  <a:schemeClr val="tx1"/>
                </a:solidFill>
              </a:rPr>
              <a:t>自分もいつかがんになるかと思うと心配</a:t>
            </a:r>
            <a:endParaRPr lang="en-US" altLang="ja-JP" sz="2200" dirty="0">
              <a:solidFill>
                <a:schemeClr val="tx1"/>
              </a:solidFill>
            </a:endParaRPr>
          </a:p>
          <a:p>
            <a:pPr>
              <a:lnSpc>
                <a:spcPct val="100000"/>
              </a:lnSpc>
              <a:spcBef>
                <a:spcPts val="600"/>
              </a:spcBef>
            </a:pPr>
            <a:r>
              <a:rPr kumimoji="1" lang="ja-JP" altLang="en-US" sz="2200" dirty="0">
                <a:solidFill>
                  <a:schemeClr val="tx1"/>
                </a:solidFill>
              </a:rPr>
              <a:t>「死」について考えることが多くなった</a:t>
            </a:r>
            <a:endParaRPr kumimoji="1" lang="en-US" altLang="ja-JP" sz="2200" dirty="0">
              <a:solidFill>
                <a:schemeClr val="tx1"/>
              </a:solidFill>
            </a:endParaRPr>
          </a:p>
          <a:p>
            <a:pPr>
              <a:lnSpc>
                <a:spcPct val="100000"/>
              </a:lnSpc>
              <a:spcBef>
                <a:spcPts val="600"/>
              </a:spcBef>
            </a:pPr>
            <a:r>
              <a:rPr lang="ja-JP" altLang="en-US" sz="2200" dirty="0">
                <a:solidFill>
                  <a:schemeClr val="tx1"/>
                </a:solidFill>
              </a:rPr>
              <a:t>お母さんが落ち込んでいるときにどんな言葉をかけたらいいかわからない</a:t>
            </a:r>
            <a:endParaRPr lang="en-US" altLang="ja-JP" sz="2200" dirty="0">
              <a:solidFill>
                <a:schemeClr val="tx1"/>
              </a:solidFill>
            </a:endParaRPr>
          </a:p>
          <a:p>
            <a:pPr>
              <a:lnSpc>
                <a:spcPct val="100000"/>
              </a:lnSpc>
              <a:spcBef>
                <a:spcPts val="600"/>
              </a:spcBef>
            </a:pPr>
            <a:r>
              <a:rPr kumimoji="1" lang="ja-JP" altLang="en-US" sz="2200" dirty="0">
                <a:solidFill>
                  <a:schemeClr val="tx1"/>
                </a:solidFill>
              </a:rPr>
              <a:t>お母さんが動けない時にお手伝いをするのが大変</a:t>
            </a:r>
            <a:endParaRPr kumimoji="1" lang="en-US" altLang="ja-JP" sz="2200" dirty="0">
              <a:solidFill>
                <a:schemeClr val="tx1"/>
              </a:solidFill>
            </a:endParaRPr>
          </a:p>
          <a:p>
            <a:pPr>
              <a:lnSpc>
                <a:spcPct val="100000"/>
              </a:lnSpc>
              <a:spcBef>
                <a:spcPts val="600"/>
              </a:spcBef>
            </a:pPr>
            <a:r>
              <a:rPr lang="ja-JP" altLang="en-US" sz="2200" dirty="0">
                <a:solidFill>
                  <a:schemeClr val="tx1"/>
                </a:solidFill>
              </a:rPr>
              <a:t>自分が頑張らなければいけないと思った</a:t>
            </a:r>
            <a:endParaRPr lang="en-US" altLang="ja-JP" sz="2200" dirty="0">
              <a:solidFill>
                <a:schemeClr val="tx1"/>
              </a:solidFill>
            </a:endParaRPr>
          </a:p>
          <a:p>
            <a:pPr>
              <a:lnSpc>
                <a:spcPct val="100000"/>
              </a:lnSpc>
              <a:spcBef>
                <a:spcPts val="600"/>
              </a:spcBef>
            </a:pPr>
            <a:r>
              <a:rPr kumimoji="1" lang="ja-JP" altLang="en-US" sz="2200" dirty="0">
                <a:solidFill>
                  <a:schemeClr val="tx1"/>
                </a:solidFill>
              </a:rPr>
              <a:t>治療費が大変で生活費が苦しそうでこのままどうなるか不安</a:t>
            </a:r>
            <a:endParaRPr kumimoji="1" lang="en-US" altLang="ja-JP" sz="2200" dirty="0">
              <a:solidFill>
                <a:schemeClr val="tx1"/>
              </a:solidFill>
            </a:endParaRPr>
          </a:p>
          <a:p>
            <a:pPr>
              <a:lnSpc>
                <a:spcPct val="100000"/>
              </a:lnSpc>
              <a:spcBef>
                <a:spcPts val="600"/>
              </a:spcBef>
            </a:pPr>
            <a:r>
              <a:rPr kumimoji="1" lang="ja-JP" altLang="en-US" sz="2200" dirty="0">
                <a:solidFill>
                  <a:schemeClr val="tx1"/>
                </a:solidFill>
              </a:rPr>
              <a:t>友人から「乳がんの人って髪がないんだって」と言われて嫌だった</a:t>
            </a:r>
            <a:endParaRPr kumimoji="1" lang="en-US" altLang="ja-JP" sz="2200" dirty="0">
              <a:solidFill>
                <a:schemeClr val="tx1"/>
              </a:solidFill>
            </a:endParaRPr>
          </a:p>
          <a:p>
            <a:pPr>
              <a:lnSpc>
                <a:spcPct val="100000"/>
              </a:lnSpc>
              <a:spcBef>
                <a:spcPts val="600"/>
              </a:spcBef>
            </a:pPr>
            <a:r>
              <a:rPr kumimoji="1" lang="ja-JP" altLang="en-US" sz="2200" dirty="0">
                <a:solidFill>
                  <a:schemeClr val="tx1"/>
                </a:solidFill>
              </a:rPr>
              <a:t>誰に何を離したらいいか分からず、友人や先生に何も打ち明けられなかった</a:t>
            </a:r>
            <a:endParaRPr kumimoji="1" lang="en-US" altLang="ja-JP" sz="2200" dirty="0">
              <a:solidFill>
                <a:schemeClr val="tx1"/>
              </a:solidFill>
            </a:endParaRPr>
          </a:p>
          <a:p>
            <a:pPr>
              <a:lnSpc>
                <a:spcPct val="100000"/>
              </a:lnSpc>
              <a:spcBef>
                <a:spcPts val="600"/>
              </a:spcBef>
            </a:pPr>
            <a:r>
              <a:rPr lang="ja-JP" altLang="en-US" sz="2200" dirty="0">
                <a:solidFill>
                  <a:schemeClr val="tx1"/>
                </a:solidFill>
              </a:rPr>
              <a:t>友人や周りと「何かがちがう」という感覚が根強くあった</a:t>
            </a:r>
            <a:endParaRPr lang="en-US" altLang="ja-JP" sz="2200" dirty="0">
              <a:solidFill>
                <a:schemeClr val="tx1"/>
              </a:solidFill>
            </a:endParaRPr>
          </a:p>
          <a:p>
            <a:pPr>
              <a:lnSpc>
                <a:spcPct val="100000"/>
              </a:lnSpc>
              <a:spcBef>
                <a:spcPts val="600"/>
              </a:spcBef>
            </a:pPr>
            <a:r>
              <a:rPr kumimoji="1" lang="ja-JP" altLang="en-US" sz="2200" dirty="0">
                <a:solidFill>
                  <a:schemeClr val="tx1"/>
                </a:solidFill>
              </a:rPr>
              <a:t>お母さんが大変だから自分は明るくふるまっている</a:t>
            </a:r>
          </a:p>
        </p:txBody>
      </p:sp>
      <p:sp>
        <p:nvSpPr>
          <p:cNvPr id="5" name="テキスト ボックス 4">
            <a:extLst>
              <a:ext uri="{FF2B5EF4-FFF2-40B4-BE49-F238E27FC236}">
                <a16:creationId xmlns:a16="http://schemas.microsoft.com/office/drawing/2014/main" id="{E8FF7295-B076-0BCA-5453-3E50BAEB163F}"/>
              </a:ext>
            </a:extLst>
          </p:cNvPr>
          <p:cNvSpPr txBox="1"/>
          <p:nvPr/>
        </p:nvSpPr>
        <p:spPr>
          <a:xfrm>
            <a:off x="3902697" y="6334588"/>
            <a:ext cx="7860157" cy="276999"/>
          </a:xfrm>
          <a:prstGeom prst="rect">
            <a:avLst/>
          </a:prstGeom>
          <a:noFill/>
        </p:spPr>
        <p:txBody>
          <a:bodyPr wrap="square" rtlCol="0">
            <a:spAutoFit/>
          </a:bodyPr>
          <a:lstStyle/>
          <a:p>
            <a:pPr algn="r"/>
            <a:r>
              <a:rPr kumimoji="1" lang="ja-JP" altLang="en-US" sz="1200" dirty="0"/>
              <a:t>（大城怜：母親の乳がん罹患にともなう思春期の子どもの困難，家族看護学研究，</a:t>
            </a:r>
            <a:r>
              <a:rPr kumimoji="1" lang="en-US" altLang="ja-JP" sz="1200" dirty="0"/>
              <a:t>29</a:t>
            </a:r>
            <a:r>
              <a:rPr kumimoji="1" lang="ja-JP" altLang="en-US" sz="1200" dirty="0"/>
              <a:t>，</a:t>
            </a:r>
            <a:r>
              <a:rPr kumimoji="1" lang="en-US" altLang="ja-JP" sz="1200" dirty="0"/>
              <a:t>2023</a:t>
            </a:r>
            <a:r>
              <a:rPr kumimoji="1" lang="ja-JP" altLang="en-US" sz="1200" dirty="0"/>
              <a:t>　一部抜粋）</a:t>
            </a:r>
            <a:endParaRPr kumimoji="1" lang="ja-JP" altLang="en-US" sz="700" dirty="0"/>
          </a:p>
        </p:txBody>
      </p:sp>
    </p:spTree>
    <p:extLst>
      <p:ext uri="{BB962C8B-B14F-4D97-AF65-F5344CB8AC3E}">
        <p14:creationId xmlns:p14="http://schemas.microsoft.com/office/powerpoint/2010/main" val="316976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3775" y="451427"/>
            <a:ext cx="7934786" cy="838541"/>
          </a:xfrm>
        </p:spPr>
        <p:txBody>
          <a:bodyPr>
            <a:noAutofit/>
          </a:bodyPr>
          <a:lstStyle/>
          <a:p>
            <a:r>
              <a:rPr lang="ja-JP" altLang="en-US" sz="4000" b="1" dirty="0"/>
              <a:t>子どもへの伝え方のポイント</a:t>
            </a:r>
          </a:p>
        </p:txBody>
      </p:sp>
      <p:sp>
        <p:nvSpPr>
          <p:cNvPr id="3" name="コンテンツ プレースホルダー 2"/>
          <p:cNvSpPr>
            <a:spLocks noGrp="1"/>
          </p:cNvSpPr>
          <p:nvPr>
            <p:ph idx="1"/>
          </p:nvPr>
        </p:nvSpPr>
        <p:spPr>
          <a:xfrm>
            <a:off x="1323775" y="1289968"/>
            <a:ext cx="9910282" cy="4462918"/>
          </a:xfrm>
        </p:spPr>
        <p:txBody>
          <a:bodyPr>
            <a:normAutofit/>
          </a:bodyPr>
          <a:lstStyle/>
          <a:p>
            <a:pPr>
              <a:lnSpc>
                <a:spcPct val="150000"/>
              </a:lnSpc>
              <a:buFont typeface="Wingdings" panose="05000000000000000000" pitchFamily="2" charset="2"/>
              <a:buChar char="l"/>
            </a:pPr>
            <a:r>
              <a:rPr lang="ja-JP" altLang="ja-JP" sz="3200" dirty="0">
                <a:solidFill>
                  <a:schemeClr val="tx1"/>
                </a:solidFill>
                <a:latin typeface="+mn-ea"/>
              </a:rPr>
              <a:t>「どのように伝えるか」</a:t>
            </a:r>
            <a:r>
              <a:rPr lang="ja-JP" altLang="en-US" sz="3200" dirty="0">
                <a:solidFill>
                  <a:schemeClr val="tx1"/>
                </a:solidFill>
                <a:latin typeface="+mn-ea"/>
              </a:rPr>
              <a:t>が重要</a:t>
            </a:r>
            <a:endParaRPr lang="en-US" altLang="ja-JP" sz="3200" dirty="0">
              <a:solidFill>
                <a:schemeClr val="tx1"/>
              </a:solidFill>
              <a:latin typeface="+mn-ea"/>
            </a:endParaRPr>
          </a:p>
          <a:p>
            <a:pPr>
              <a:lnSpc>
                <a:spcPct val="150000"/>
              </a:lnSpc>
              <a:buFont typeface="Wingdings" panose="05000000000000000000" pitchFamily="2" charset="2"/>
              <a:buChar char="l"/>
            </a:pPr>
            <a:r>
              <a:rPr lang="ja-JP" altLang="ja-JP" sz="3200" dirty="0">
                <a:solidFill>
                  <a:schemeClr val="tx1"/>
                </a:solidFill>
                <a:latin typeface="+mn-ea"/>
              </a:rPr>
              <a:t>子どもが必要とする情報を伝える</a:t>
            </a:r>
            <a:endParaRPr lang="en-US" altLang="ja-JP" sz="3200" dirty="0">
              <a:solidFill>
                <a:schemeClr val="tx1"/>
              </a:solidFill>
              <a:latin typeface="+mn-ea"/>
            </a:endParaRPr>
          </a:p>
          <a:p>
            <a:pPr>
              <a:lnSpc>
                <a:spcPct val="150000"/>
              </a:lnSpc>
              <a:buFont typeface="Wingdings" panose="05000000000000000000" pitchFamily="2" charset="2"/>
              <a:buChar char="l"/>
            </a:pPr>
            <a:r>
              <a:rPr lang="ja-JP" altLang="en-US" sz="3200" dirty="0">
                <a:solidFill>
                  <a:schemeClr val="tx1"/>
                </a:solidFill>
                <a:latin typeface="+mn-ea"/>
              </a:rPr>
              <a:t>知りたいかどうかを確認する</a:t>
            </a:r>
            <a:endParaRPr lang="ja-JP" altLang="ja-JP" sz="3200" dirty="0">
              <a:solidFill>
                <a:schemeClr val="tx1"/>
              </a:solidFill>
              <a:latin typeface="+mn-ea"/>
            </a:endParaRPr>
          </a:p>
          <a:p>
            <a:pPr>
              <a:lnSpc>
                <a:spcPct val="150000"/>
              </a:lnSpc>
              <a:buFont typeface="Wingdings" panose="05000000000000000000" pitchFamily="2" charset="2"/>
              <a:buChar char="l"/>
            </a:pPr>
            <a:r>
              <a:rPr lang="ja-JP" altLang="en-US" sz="3200" dirty="0">
                <a:solidFill>
                  <a:schemeClr val="tx1"/>
                </a:solidFill>
                <a:latin typeface="+mn-ea"/>
              </a:rPr>
              <a:t>子どもの</a:t>
            </a:r>
            <a:r>
              <a:rPr lang="ja-JP" altLang="ja-JP" sz="3200" dirty="0">
                <a:solidFill>
                  <a:schemeClr val="tx1"/>
                </a:solidFill>
                <a:latin typeface="+mn-ea"/>
              </a:rPr>
              <a:t>心構えを促</a:t>
            </a:r>
            <a:r>
              <a:rPr lang="ja-JP" altLang="en-US" sz="3200" dirty="0">
                <a:solidFill>
                  <a:schemeClr val="tx1"/>
                </a:solidFill>
                <a:latin typeface="+mn-ea"/>
              </a:rPr>
              <a:t>す</a:t>
            </a:r>
            <a:endParaRPr lang="en-US" altLang="ja-JP" sz="3200" dirty="0">
              <a:solidFill>
                <a:schemeClr val="tx1"/>
              </a:solidFill>
              <a:latin typeface="+mn-ea"/>
            </a:endParaRPr>
          </a:p>
          <a:p>
            <a:pPr>
              <a:lnSpc>
                <a:spcPct val="150000"/>
              </a:lnSpc>
              <a:buFont typeface="Wingdings" panose="05000000000000000000" pitchFamily="2" charset="2"/>
              <a:buChar char="l"/>
            </a:pPr>
            <a:r>
              <a:rPr lang="ja-JP" altLang="en-US" sz="3200" dirty="0">
                <a:solidFill>
                  <a:schemeClr val="tx1"/>
                </a:solidFill>
                <a:latin typeface="+mn-ea"/>
              </a:rPr>
              <a:t>「</a:t>
            </a:r>
            <a:r>
              <a:rPr lang="ja-JP" altLang="ja-JP" sz="3200" dirty="0">
                <a:solidFill>
                  <a:schemeClr val="tx1"/>
                </a:solidFill>
                <a:latin typeface="+mn-ea"/>
              </a:rPr>
              <a:t>いつでも聞いていい</a:t>
            </a:r>
            <a:r>
              <a:rPr lang="ja-JP" altLang="en-US" sz="3200" dirty="0">
                <a:solidFill>
                  <a:schemeClr val="tx1"/>
                </a:solidFill>
                <a:latin typeface="+mn-ea"/>
              </a:rPr>
              <a:t>」</a:t>
            </a:r>
            <a:r>
              <a:rPr lang="ja-JP" altLang="ja-JP" sz="3200" dirty="0">
                <a:solidFill>
                  <a:schemeClr val="tx1"/>
                </a:solidFill>
                <a:latin typeface="+mn-ea"/>
              </a:rPr>
              <a:t>というメッセージ</a:t>
            </a:r>
            <a:r>
              <a:rPr lang="ja-JP" altLang="en-US" sz="3200" dirty="0">
                <a:solidFill>
                  <a:schemeClr val="tx1"/>
                </a:solidFill>
                <a:latin typeface="+mn-ea"/>
              </a:rPr>
              <a:t>を</a:t>
            </a:r>
            <a:r>
              <a:rPr lang="ja-JP" altLang="ja-JP" sz="3200" dirty="0">
                <a:solidFill>
                  <a:schemeClr val="tx1"/>
                </a:solidFill>
                <a:latin typeface="+mn-ea"/>
              </a:rPr>
              <a:t>伝</a:t>
            </a:r>
            <a:r>
              <a:rPr lang="ja-JP" altLang="en-US" sz="3200" dirty="0">
                <a:solidFill>
                  <a:schemeClr val="tx1"/>
                </a:solidFill>
                <a:latin typeface="+mn-ea"/>
              </a:rPr>
              <a:t>える</a:t>
            </a:r>
            <a:endParaRPr lang="en-US" altLang="ja-JP" sz="3200" dirty="0">
              <a:solidFill>
                <a:schemeClr val="tx1"/>
              </a:solidFill>
              <a:latin typeface="+mn-ea"/>
            </a:endParaRPr>
          </a:p>
          <a:p>
            <a:pPr marL="0" indent="0">
              <a:lnSpc>
                <a:spcPct val="150000"/>
              </a:lnSpc>
              <a:buNone/>
            </a:pPr>
            <a:endParaRPr lang="ja-JP" altLang="ja-JP" sz="3200" dirty="0">
              <a:solidFill>
                <a:schemeClr val="tx1"/>
              </a:solidFill>
              <a:latin typeface="+mn-ea"/>
            </a:endParaRPr>
          </a:p>
          <a:p>
            <a:pPr>
              <a:lnSpc>
                <a:spcPct val="150000"/>
              </a:lnSpc>
              <a:buFont typeface="Wingdings" panose="05000000000000000000" pitchFamily="2" charset="2"/>
              <a:buChar char="l"/>
            </a:pPr>
            <a:endParaRPr lang="en-US" altLang="ja-JP" sz="3200" dirty="0">
              <a:solidFill>
                <a:schemeClr val="tx1"/>
              </a:solidFill>
              <a:latin typeface="+mn-ea"/>
            </a:endParaRPr>
          </a:p>
          <a:p>
            <a:pPr>
              <a:lnSpc>
                <a:spcPct val="150000"/>
              </a:lnSpc>
              <a:buFont typeface="Wingdings" panose="05000000000000000000" pitchFamily="2" charset="2"/>
              <a:buChar char="l"/>
            </a:pPr>
            <a:endParaRPr kumimoji="1" lang="ja-JP" altLang="en-US" sz="3200" dirty="0">
              <a:solidFill>
                <a:schemeClr val="tx1"/>
              </a:solidFill>
              <a:latin typeface="+mn-ea"/>
            </a:endParaRPr>
          </a:p>
        </p:txBody>
      </p:sp>
      <p:sp>
        <p:nvSpPr>
          <p:cNvPr id="6" name="テキスト ボックス 5">
            <a:extLst>
              <a:ext uri="{FF2B5EF4-FFF2-40B4-BE49-F238E27FC236}">
                <a16:creationId xmlns:a16="http://schemas.microsoft.com/office/drawing/2014/main" id="{F5EE5CB9-0748-D80D-8B33-4DA36F89A701}"/>
              </a:ext>
            </a:extLst>
          </p:cNvPr>
          <p:cNvSpPr txBox="1"/>
          <p:nvPr/>
        </p:nvSpPr>
        <p:spPr>
          <a:xfrm>
            <a:off x="4354345" y="5925783"/>
            <a:ext cx="7456868" cy="461665"/>
          </a:xfrm>
          <a:prstGeom prst="rect">
            <a:avLst/>
          </a:prstGeom>
          <a:noFill/>
        </p:spPr>
        <p:txBody>
          <a:bodyPr wrap="square" rtlCol="0">
            <a:spAutoFit/>
          </a:bodyPr>
          <a:lstStyle/>
          <a:p>
            <a:pPr algn="r"/>
            <a:r>
              <a:rPr kumimoji="1" lang="ja-JP" altLang="en-US" sz="1200" dirty="0"/>
              <a:t>（井上実穂：とても大切な人ががんになったときに開く本，緩和ケア，</a:t>
            </a:r>
            <a:r>
              <a:rPr kumimoji="1" lang="en-US" altLang="ja-JP" sz="1200" dirty="0"/>
              <a:t>24</a:t>
            </a:r>
            <a:r>
              <a:rPr kumimoji="1" lang="ja-JP" altLang="en-US" sz="1200" dirty="0"/>
              <a:t>（</a:t>
            </a:r>
            <a:r>
              <a:rPr kumimoji="1" lang="en-US" altLang="ja-JP" sz="1200" dirty="0"/>
              <a:t>6</a:t>
            </a:r>
            <a:r>
              <a:rPr kumimoji="1" lang="ja-JP" altLang="en-US" sz="1200" dirty="0"/>
              <a:t>），青海社，</a:t>
            </a:r>
            <a:r>
              <a:rPr kumimoji="1" lang="en-US" altLang="ja-JP" sz="1200" dirty="0"/>
              <a:t>2014</a:t>
            </a:r>
            <a:r>
              <a:rPr kumimoji="1" lang="ja-JP" altLang="en-US" sz="1200" dirty="0"/>
              <a:t>，一部改変）</a:t>
            </a:r>
          </a:p>
        </p:txBody>
      </p:sp>
    </p:spTree>
    <p:extLst>
      <p:ext uri="{BB962C8B-B14F-4D97-AF65-F5344CB8AC3E}">
        <p14:creationId xmlns:p14="http://schemas.microsoft.com/office/powerpoint/2010/main" val="114781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2583" y="485776"/>
            <a:ext cx="8308273" cy="551983"/>
          </a:xfrm>
        </p:spPr>
        <p:txBody>
          <a:bodyPr>
            <a:noAutofit/>
          </a:bodyPr>
          <a:lstStyle/>
          <a:p>
            <a:r>
              <a:rPr lang="ja-JP" altLang="en-US" sz="4000" b="1" dirty="0"/>
              <a:t>子どもに伝える内容</a:t>
            </a:r>
          </a:p>
        </p:txBody>
      </p:sp>
      <p:sp>
        <p:nvSpPr>
          <p:cNvPr id="3" name="コンテンツ プレースホルダー 2"/>
          <p:cNvSpPr>
            <a:spLocks noGrp="1"/>
          </p:cNvSpPr>
          <p:nvPr>
            <p:ph idx="1"/>
          </p:nvPr>
        </p:nvSpPr>
        <p:spPr>
          <a:xfrm>
            <a:off x="1268211" y="1137984"/>
            <a:ext cx="10161789" cy="4282613"/>
          </a:xfrm>
        </p:spPr>
        <p:txBody>
          <a:bodyPr>
            <a:noAutofit/>
          </a:bodyPr>
          <a:lstStyle/>
          <a:p>
            <a:pPr lvl="0">
              <a:lnSpc>
                <a:spcPct val="100000"/>
              </a:lnSpc>
              <a:spcBef>
                <a:spcPts val="800"/>
              </a:spcBef>
              <a:buFont typeface="Wingdings" panose="05000000000000000000" pitchFamily="2" charset="2"/>
              <a:buChar char="l"/>
            </a:pPr>
            <a:r>
              <a:rPr lang="ja-JP" altLang="en-US" sz="3200" dirty="0">
                <a:solidFill>
                  <a:schemeClr val="tx1"/>
                </a:solidFill>
              </a:rPr>
              <a:t>子どもに伝える３つの</a:t>
            </a:r>
            <a:r>
              <a:rPr lang="en-US" altLang="ja-JP" sz="3200" dirty="0">
                <a:solidFill>
                  <a:schemeClr val="tx1"/>
                </a:solidFill>
              </a:rPr>
              <a:t>C</a:t>
            </a:r>
          </a:p>
          <a:p>
            <a:pPr marL="0" lvl="0" indent="0">
              <a:lnSpc>
                <a:spcPct val="100000"/>
              </a:lnSpc>
              <a:spcBef>
                <a:spcPts val="800"/>
              </a:spcBef>
              <a:buNone/>
            </a:pPr>
            <a:r>
              <a:rPr lang="ja-JP" altLang="en-US" sz="3200" dirty="0">
                <a:solidFill>
                  <a:schemeClr val="tx1"/>
                </a:solidFill>
              </a:rPr>
              <a:t>　＊</a:t>
            </a:r>
            <a:r>
              <a:rPr lang="ja-JP" altLang="ja-JP" sz="3200" dirty="0">
                <a:solidFill>
                  <a:schemeClr val="tx1"/>
                </a:solidFill>
              </a:rPr>
              <a:t>がんという病気について</a:t>
            </a:r>
            <a:r>
              <a:rPr lang="ja-JP" altLang="en-US" sz="3200" dirty="0">
                <a:solidFill>
                  <a:schemeClr val="tx1"/>
                </a:solidFill>
              </a:rPr>
              <a:t>：</a:t>
            </a:r>
            <a:r>
              <a:rPr lang="en-US" altLang="ja-JP" sz="3200" b="1" u="sng" dirty="0">
                <a:solidFill>
                  <a:schemeClr val="tx1"/>
                </a:solidFill>
              </a:rPr>
              <a:t>C</a:t>
            </a:r>
            <a:r>
              <a:rPr lang="en-US" altLang="ja-JP" sz="3200" dirty="0">
                <a:solidFill>
                  <a:schemeClr val="tx1"/>
                </a:solidFill>
              </a:rPr>
              <a:t>ancer</a:t>
            </a:r>
            <a:endParaRPr lang="ja-JP" altLang="ja-JP" sz="3200" dirty="0">
              <a:solidFill>
                <a:schemeClr val="tx1"/>
              </a:solidFill>
            </a:endParaRPr>
          </a:p>
          <a:p>
            <a:pPr marL="0" lvl="0" indent="0">
              <a:lnSpc>
                <a:spcPct val="100000"/>
              </a:lnSpc>
              <a:spcBef>
                <a:spcPts val="800"/>
              </a:spcBef>
              <a:buNone/>
            </a:pPr>
            <a:r>
              <a:rPr lang="ja-JP" altLang="en-US" sz="3200" dirty="0">
                <a:solidFill>
                  <a:schemeClr val="tx1"/>
                </a:solidFill>
              </a:rPr>
              <a:t>　＊がんは伝染し</a:t>
            </a:r>
            <a:r>
              <a:rPr lang="ja-JP" altLang="ja-JP" sz="3200" dirty="0">
                <a:solidFill>
                  <a:schemeClr val="tx1"/>
                </a:solidFill>
              </a:rPr>
              <a:t>ないこと</a:t>
            </a:r>
            <a:r>
              <a:rPr lang="ja-JP" altLang="en-US" sz="3200" dirty="0">
                <a:solidFill>
                  <a:schemeClr val="tx1"/>
                </a:solidFill>
              </a:rPr>
              <a:t>：</a:t>
            </a:r>
            <a:r>
              <a:rPr lang="en-US" altLang="ja-JP" sz="3200" dirty="0">
                <a:solidFill>
                  <a:schemeClr val="tx1"/>
                </a:solidFill>
              </a:rPr>
              <a:t>not </a:t>
            </a:r>
            <a:r>
              <a:rPr lang="en-US" altLang="ja-JP" sz="3200" b="1" u="sng" dirty="0">
                <a:solidFill>
                  <a:schemeClr val="tx1"/>
                </a:solidFill>
              </a:rPr>
              <a:t>C</a:t>
            </a:r>
            <a:r>
              <a:rPr lang="en-US" altLang="ja-JP" sz="3200" dirty="0">
                <a:solidFill>
                  <a:schemeClr val="tx1"/>
                </a:solidFill>
              </a:rPr>
              <a:t>atchy</a:t>
            </a:r>
            <a:endParaRPr lang="ja-JP" altLang="ja-JP" sz="3200" dirty="0">
              <a:solidFill>
                <a:schemeClr val="tx1"/>
              </a:solidFill>
            </a:endParaRPr>
          </a:p>
          <a:p>
            <a:pPr marL="0" lvl="0" indent="0">
              <a:lnSpc>
                <a:spcPct val="100000"/>
              </a:lnSpc>
              <a:spcBef>
                <a:spcPts val="800"/>
              </a:spcBef>
              <a:buNone/>
            </a:pPr>
            <a:r>
              <a:rPr lang="ja-JP" altLang="en-US" sz="3200" dirty="0">
                <a:solidFill>
                  <a:schemeClr val="tx1"/>
                </a:solidFill>
              </a:rPr>
              <a:t>　＊がんは</a:t>
            </a:r>
            <a:r>
              <a:rPr lang="ja-JP" altLang="ja-JP" sz="3200" dirty="0">
                <a:solidFill>
                  <a:schemeClr val="tx1"/>
                </a:solidFill>
              </a:rPr>
              <a:t>誰のせいでもないこと</a:t>
            </a:r>
            <a:r>
              <a:rPr lang="ja-JP" altLang="en-US" sz="3200" dirty="0">
                <a:solidFill>
                  <a:schemeClr val="tx1"/>
                </a:solidFill>
              </a:rPr>
              <a:t>：</a:t>
            </a:r>
            <a:r>
              <a:rPr lang="en-US" altLang="ja-JP" sz="3200" dirty="0">
                <a:solidFill>
                  <a:schemeClr val="tx1"/>
                </a:solidFill>
              </a:rPr>
              <a:t>not </a:t>
            </a:r>
            <a:r>
              <a:rPr lang="en-US" altLang="ja-JP" sz="3200" b="1" u="sng" dirty="0">
                <a:solidFill>
                  <a:schemeClr val="tx1"/>
                </a:solidFill>
              </a:rPr>
              <a:t>C</a:t>
            </a:r>
            <a:r>
              <a:rPr lang="en-US" altLang="ja-JP" sz="3200" dirty="0">
                <a:solidFill>
                  <a:schemeClr val="tx1"/>
                </a:solidFill>
              </a:rPr>
              <a:t>aused</a:t>
            </a:r>
            <a:endParaRPr lang="ja-JP" altLang="ja-JP" sz="3200" dirty="0">
              <a:solidFill>
                <a:schemeClr val="tx1"/>
              </a:solidFill>
            </a:endParaRPr>
          </a:p>
          <a:p>
            <a:pPr lvl="0">
              <a:lnSpc>
                <a:spcPct val="100000"/>
              </a:lnSpc>
              <a:spcBef>
                <a:spcPts val="800"/>
              </a:spcBef>
              <a:buFont typeface="Wingdings" panose="05000000000000000000" pitchFamily="2" charset="2"/>
              <a:buChar char="l"/>
            </a:pPr>
            <a:r>
              <a:rPr lang="ja-JP" altLang="ja-JP" sz="3200" dirty="0">
                <a:solidFill>
                  <a:schemeClr val="tx1"/>
                </a:solidFill>
              </a:rPr>
              <a:t>最善の治療をして</a:t>
            </a:r>
            <a:r>
              <a:rPr lang="ja-JP" altLang="en-US" sz="3200" dirty="0">
                <a:solidFill>
                  <a:schemeClr val="tx1"/>
                </a:solidFill>
              </a:rPr>
              <a:t>いること</a:t>
            </a:r>
            <a:endParaRPr lang="ja-JP" altLang="ja-JP" sz="3200" dirty="0">
              <a:solidFill>
                <a:schemeClr val="tx1"/>
              </a:solidFill>
            </a:endParaRPr>
          </a:p>
          <a:p>
            <a:pPr lvl="0">
              <a:lnSpc>
                <a:spcPct val="100000"/>
              </a:lnSpc>
              <a:spcBef>
                <a:spcPts val="800"/>
              </a:spcBef>
              <a:buFont typeface="Wingdings" panose="05000000000000000000" pitchFamily="2" charset="2"/>
              <a:buChar char="l"/>
            </a:pPr>
            <a:r>
              <a:rPr lang="ja-JP" altLang="ja-JP" sz="3200" dirty="0">
                <a:solidFill>
                  <a:schemeClr val="tx1"/>
                </a:solidFill>
              </a:rPr>
              <a:t>だれが生活を支えてくれるか</a:t>
            </a:r>
          </a:p>
          <a:p>
            <a:pPr lvl="0">
              <a:lnSpc>
                <a:spcPct val="100000"/>
              </a:lnSpc>
              <a:spcBef>
                <a:spcPts val="800"/>
              </a:spcBef>
              <a:buFont typeface="Wingdings" panose="05000000000000000000" pitchFamily="2" charset="2"/>
              <a:buChar char="l"/>
            </a:pPr>
            <a:r>
              <a:rPr lang="ja-JP" altLang="ja-JP" sz="3200" dirty="0">
                <a:solidFill>
                  <a:schemeClr val="tx1"/>
                </a:solidFill>
              </a:rPr>
              <a:t>質問があればいつでも聞いてくれていいこと</a:t>
            </a:r>
          </a:p>
          <a:p>
            <a:pPr>
              <a:lnSpc>
                <a:spcPct val="100000"/>
              </a:lnSpc>
              <a:spcBef>
                <a:spcPts val="800"/>
              </a:spcBef>
              <a:buFont typeface="Wingdings" panose="05000000000000000000" pitchFamily="2" charset="2"/>
              <a:buChar char="l"/>
            </a:pPr>
            <a:r>
              <a:rPr lang="ja-JP" altLang="ja-JP" sz="3200" dirty="0">
                <a:solidFill>
                  <a:schemeClr val="tx1"/>
                </a:solidFill>
              </a:rPr>
              <a:t>友人との交流や日々の部活も継続してよいこと</a:t>
            </a:r>
          </a:p>
          <a:p>
            <a:pPr>
              <a:lnSpc>
                <a:spcPct val="100000"/>
              </a:lnSpc>
              <a:spcBef>
                <a:spcPts val="800"/>
              </a:spcBef>
              <a:buFont typeface="Wingdings" panose="05000000000000000000" pitchFamily="2" charset="2"/>
              <a:buChar char="l"/>
            </a:pPr>
            <a:endParaRPr lang="ja-JP" altLang="en-US" sz="3200" dirty="0">
              <a:solidFill>
                <a:schemeClr val="tx1"/>
              </a:solidFill>
            </a:endParaRPr>
          </a:p>
        </p:txBody>
      </p:sp>
      <p:sp>
        <p:nvSpPr>
          <p:cNvPr id="6" name="テキスト ボックス 5">
            <a:extLst>
              <a:ext uri="{FF2B5EF4-FFF2-40B4-BE49-F238E27FC236}">
                <a16:creationId xmlns:a16="http://schemas.microsoft.com/office/drawing/2014/main" id="{C77946E9-CB7F-7ECA-1F36-00E00C87D71C}"/>
              </a:ext>
            </a:extLst>
          </p:cNvPr>
          <p:cNvSpPr txBox="1"/>
          <p:nvPr/>
        </p:nvSpPr>
        <p:spPr>
          <a:xfrm>
            <a:off x="3550024" y="6070173"/>
            <a:ext cx="8165774" cy="276999"/>
          </a:xfrm>
          <a:prstGeom prst="rect">
            <a:avLst/>
          </a:prstGeom>
          <a:noFill/>
        </p:spPr>
        <p:txBody>
          <a:bodyPr wrap="square" rtlCol="0">
            <a:spAutoFit/>
          </a:bodyPr>
          <a:lstStyle/>
          <a:p>
            <a:pPr algn="r"/>
            <a:r>
              <a:rPr kumimoji="1" lang="ja-JP" altLang="en-US" sz="1200" dirty="0"/>
              <a:t>（村瀬有紀子ら：とても大切な人ががんになったときに開く本，緩和ケア，</a:t>
            </a:r>
            <a:r>
              <a:rPr kumimoji="1" lang="en-US" altLang="ja-JP" sz="1200" dirty="0"/>
              <a:t>24</a:t>
            </a:r>
            <a:r>
              <a:rPr kumimoji="1" lang="ja-JP" altLang="en-US" sz="1200" dirty="0"/>
              <a:t>（</a:t>
            </a:r>
            <a:r>
              <a:rPr kumimoji="1" lang="en-US" altLang="ja-JP" sz="1200" dirty="0"/>
              <a:t>6</a:t>
            </a:r>
            <a:r>
              <a:rPr kumimoji="1" lang="ja-JP" altLang="en-US" sz="1200" dirty="0"/>
              <a:t>），青海社，</a:t>
            </a:r>
            <a:r>
              <a:rPr kumimoji="1" lang="en-US" altLang="ja-JP" sz="1200" dirty="0"/>
              <a:t>2014</a:t>
            </a:r>
            <a:r>
              <a:rPr kumimoji="1" lang="ja-JP" altLang="en-US" sz="1200" dirty="0"/>
              <a:t>，一部改変）</a:t>
            </a:r>
          </a:p>
        </p:txBody>
      </p:sp>
    </p:spTree>
    <p:extLst>
      <p:ext uri="{BB962C8B-B14F-4D97-AF65-F5344CB8AC3E}">
        <p14:creationId xmlns:p14="http://schemas.microsoft.com/office/powerpoint/2010/main" val="271152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8824" y="615457"/>
            <a:ext cx="10178322" cy="745771"/>
          </a:xfrm>
        </p:spPr>
        <p:txBody>
          <a:bodyPr>
            <a:noAutofit/>
          </a:bodyPr>
          <a:lstStyle/>
          <a:p>
            <a:r>
              <a:rPr lang="ja-JP" altLang="en-US" sz="4000" b="1" dirty="0">
                <a:solidFill>
                  <a:schemeClr val="tx1"/>
                </a:solidFill>
              </a:rPr>
              <a:t>学童</a:t>
            </a:r>
            <a:r>
              <a:rPr lang="ja-JP" altLang="ja-JP" sz="4000" b="1" dirty="0">
                <a:solidFill>
                  <a:schemeClr val="tx1"/>
                </a:solidFill>
              </a:rPr>
              <a:t>期</a:t>
            </a:r>
            <a:r>
              <a:rPr lang="ja-JP" altLang="en-US" sz="4000" b="1" dirty="0">
                <a:solidFill>
                  <a:schemeClr val="tx1"/>
                </a:solidFill>
              </a:rPr>
              <a:t>の子どもに対して</a:t>
            </a:r>
            <a:endParaRPr kumimoji="1" lang="ja-JP" altLang="en-US" sz="4800" b="1" dirty="0">
              <a:solidFill>
                <a:schemeClr val="tx1"/>
              </a:solidFill>
            </a:endParaRPr>
          </a:p>
        </p:txBody>
      </p:sp>
      <p:sp>
        <p:nvSpPr>
          <p:cNvPr id="3" name="コンテンツ プレースホルダー 2"/>
          <p:cNvSpPr>
            <a:spLocks noGrp="1"/>
          </p:cNvSpPr>
          <p:nvPr>
            <p:ph idx="1"/>
          </p:nvPr>
        </p:nvSpPr>
        <p:spPr>
          <a:xfrm>
            <a:off x="1006839" y="1421442"/>
            <a:ext cx="10178322" cy="4201728"/>
          </a:xfrm>
        </p:spPr>
        <p:txBody>
          <a:bodyPr>
            <a:noAutofit/>
          </a:bodyPr>
          <a:lstStyle/>
          <a:p>
            <a:pPr>
              <a:lnSpc>
                <a:spcPct val="100000"/>
              </a:lnSpc>
              <a:spcBef>
                <a:spcPts val="1200"/>
              </a:spcBef>
              <a:buFont typeface="Wingdings" panose="05000000000000000000" pitchFamily="2" charset="2"/>
              <a:buChar char="l"/>
            </a:pPr>
            <a:r>
              <a:rPr lang="ja-JP" altLang="en-US" sz="2800" dirty="0">
                <a:solidFill>
                  <a:schemeClr val="tx1"/>
                </a:solidFill>
                <a:latin typeface="+mj-ea"/>
                <a:ea typeface="+mj-ea"/>
              </a:rPr>
              <a:t>子どもの理解力を基準として情報を伝える</a:t>
            </a:r>
            <a:endParaRPr lang="en-US" altLang="ja-JP" sz="2800" dirty="0">
              <a:solidFill>
                <a:schemeClr val="tx1"/>
              </a:solidFill>
              <a:latin typeface="+mj-ea"/>
              <a:ea typeface="+mj-ea"/>
            </a:endParaRPr>
          </a:p>
          <a:p>
            <a:pPr>
              <a:lnSpc>
                <a:spcPct val="100000"/>
              </a:lnSpc>
              <a:spcBef>
                <a:spcPts val="1200"/>
              </a:spcBef>
              <a:buFont typeface="Wingdings" panose="05000000000000000000" pitchFamily="2" charset="2"/>
              <a:buChar char="l"/>
            </a:pPr>
            <a:r>
              <a:rPr lang="ja-JP" altLang="en-US" sz="2800" dirty="0">
                <a:solidFill>
                  <a:schemeClr val="tx1"/>
                </a:solidFill>
                <a:latin typeface="+mj-ea"/>
                <a:ea typeface="+mj-ea"/>
              </a:rPr>
              <a:t>知りたいか知りたくないかを子ども自身にたずねる</a:t>
            </a:r>
            <a:endParaRPr lang="en-US" altLang="ja-JP" sz="2800" dirty="0">
              <a:solidFill>
                <a:schemeClr val="tx1"/>
              </a:solidFill>
              <a:latin typeface="+mj-ea"/>
              <a:ea typeface="+mj-ea"/>
            </a:endParaRPr>
          </a:p>
          <a:p>
            <a:pPr>
              <a:lnSpc>
                <a:spcPct val="100000"/>
              </a:lnSpc>
              <a:spcBef>
                <a:spcPts val="1200"/>
              </a:spcBef>
              <a:buFont typeface="Wingdings" panose="05000000000000000000" pitchFamily="2" charset="2"/>
              <a:buChar char="l"/>
            </a:pPr>
            <a:r>
              <a:rPr lang="ja-JP" altLang="en-US" sz="2800" dirty="0">
                <a:solidFill>
                  <a:schemeClr val="tx1"/>
                </a:solidFill>
                <a:latin typeface="+mj-ea"/>
                <a:ea typeface="+mj-ea"/>
              </a:rPr>
              <a:t>どんなことでも話していい、いつでも聞いていいと伝える</a:t>
            </a:r>
            <a:endParaRPr lang="en-US" altLang="ja-JP" sz="2800" dirty="0">
              <a:solidFill>
                <a:schemeClr val="tx1"/>
              </a:solidFill>
              <a:latin typeface="+mj-ea"/>
              <a:ea typeface="+mj-ea"/>
            </a:endParaRPr>
          </a:p>
          <a:p>
            <a:pPr>
              <a:lnSpc>
                <a:spcPct val="100000"/>
              </a:lnSpc>
              <a:spcBef>
                <a:spcPts val="1200"/>
              </a:spcBef>
              <a:buFont typeface="Wingdings" panose="05000000000000000000" pitchFamily="2" charset="2"/>
              <a:buChar char="l"/>
            </a:pPr>
            <a:r>
              <a:rPr lang="ja-JP" altLang="en-US" sz="2800" dirty="0">
                <a:solidFill>
                  <a:schemeClr val="tx1"/>
                </a:solidFill>
                <a:latin typeface="+mj-ea"/>
                <a:ea typeface="+mj-ea"/>
              </a:rPr>
              <a:t>あなたにもできることがあると伝える</a:t>
            </a:r>
            <a:endParaRPr lang="en-US" altLang="ja-JP" sz="2800" dirty="0">
              <a:solidFill>
                <a:schemeClr val="tx1"/>
              </a:solidFill>
              <a:latin typeface="+mj-ea"/>
              <a:ea typeface="+mj-ea"/>
            </a:endParaRPr>
          </a:p>
          <a:p>
            <a:pPr>
              <a:lnSpc>
                <a:spcPct val="100000"/>
              </a:lnSpc>
              <a:spcBef>
                <a:spcPts val="1200"/>
              </a:spcBef>
              <a:buFont typeface="Wingdings" panose="05000000000000000000" pitchFamily="2" charset="2"/>
              <a:buChar char="l"/>
            </a:pPr>
            <a:r>
              <a:rPr lang="ja-JP" altLang="en-US" sz="2800" dirty="0">
                <a:solidFill>
                  <a:schemeClr val="tx1"/>
                </a:solidFill>
                <a:latin typeface="+mj-ea"/>
                <a:ea typeface="+mj-ea"/>
              </a:rPr>
              <a:t>９歳になると「死」という概念がわかる</a:t>
            </a:r>
            <a:endParaRPr lang="en-US" altLang="ja-JP" sz="2800" dirty="0">
              <a:solidFill>
                <a:schemeClr val="tx1"/>
              </a:solidFill>
              <a:latin typeface="+mj-ea"/>
              <a:ea typeface="+mj-ea"/>
            </a:endParaRPr>
          </a:p>
          <a:p>
            <a:pPr>
              <a:lnSpc>
                <a:spcPct val="100000"/>
              </a:lnSpc>
              <a:spcBef>
                <a:spcPts val="1200"/>
              </a:spcBef>
              <a:buFont typeface="Wingdings" panose="05000000000000000000" pitchFamily="2" charset="2"/>
              <a:buChar char="l"/>
            </a:pPr>
            <a:r>
              <a:rPr lang="ja-JP" altLang="en-US" sz="2800" dirty="0">
                <a:solidFill>
                  <a:schemeClr val="tx1"/>
                </a:solidFill>
                <a:latin typeface="+mj-ea"/>
                <a:ea typeface="+mj-ea"/>
              </a:rPr>
              <a:t>「死」についてたずねられたとき</a:t>
            </a:r>
            <a:r>
              <a:rPr lang="en-US" altLang="ja-JP" sz="2800" dirty="0">
                <a:solidFill>
                  <a:schemeClr val="tx1"/>
                </a:solidFill>
                <a:latin typeface="+mj-ea"/>
                <a:ea typeface="+mj-ea"/>
              </a:rPr>
              <a:t>…</a:t>
            </a:r>
          </a:p>
          <a:p>
            <a:pPr marL="0" indent="0">
              <a:lnSpc>
                <a:spcPct val="100000"/>
              </a:lnSpc>
              <a:spcBef>
                <a:spcPts val="1200"/>
              </a:spcBef>
              <a:buNone/>
            </a:pPr>
            <a:r>
              <a:rPr lang="ja-JP" altLang="en-US" sz="2800" dirty="0">
                <a:solidFill>
                  <a:schemeClr val="tx1"/>
                </a:solidFill>
                <a:latin typeface="+mj-ea"/>
                <a:ea typeface="+mj-ea"/>
              </a:rPr>
              <a:t>　 嘘はつかずに希望と誠実さをもって答える</a:t>
            </a:r>
            <a:endParaRPr lang="en-US" altLang="ja-JP" sz="2800" dirty="0">
              <a:solidFill>
                <a:schemeClr val="tx1"/>
              </a:solidFill>
              <a:latin typeface="+mj-ea"/>
              <a:ea typeface="+mj-ea"/>
            </a:endParaRPr>
          </a:p>
          <a:p>
            <a:pPr>
              <a:lnSpc>
                <a:spcPct val="100000"/>
              </a:lnSpc>
              <a:spcBef>
                <a:spcPts val="1200"/>
              </a:spcBef>
              <a:buFont typeface="Wingdings" panose="05000000000000000000" pitchFamily="2" charset="2"/>
              <a:buChar char="l"/>
            </a:pPr>
            <a:endParaRPr lang="ja-JP" altLang="en-US" sz="2800" dirty="0">
              <a:solidFill>
                <a:schemeClr val="tx1"/>
              </a:solidFill>
              <a:latin typeface="+mj-ea"/>
              <a:ea typeface="+mj-ea"/>
            </a:endParaRPr>
          </a:p>
        </p:txBody>
      </p:sp>
      <p:sp>
        <p:nvSpPr>
          <p:cNvPr id="8" name="テキスト ボックス 7"/>
          <p:cNvSpPr txBox="1"/>
          <p:nvPr/>
        </p:nvSpPr>
        <p:spPr>
          <a:xfrm>
            <a:off x="3970278" y="6098680"/>
            <a:ext cx="7456868" cy="276999"/>
          </a:xfrm>
          <a:prstGeom prst="rect">
            <a:avLst/>
          </a:prstGeom>
          <a:noFill/>
        </p:spPr>
        <p:txBody>
          <a:bodyPr wrap="square" rtlCol="0">
            <a:spAutoFit/>
          </a:bodyPr>
          <a:lstStyle/>
          <a:p>
            <a:pPr algn="r"/>
            <a:r>
              <a:rPr kumimoji="1" lang="ja-JP" altLang="en-US" sz="1200" dirty="0"/>
              <a:t>（大沢かおり：がんになった親がこどもにしてあげられること，</a:t>
            </a:r>
            <a:r>
              <a:rPr kumimoji="1" lang="en-US" altLang="ja-JP" sz="1200" dirty="0"/>
              <a:t>2018</a:t>
            </a:r>
            <a:r>
              <a:rPr kumimoji="1" lang="ja-JP" altLang="en-US" sz="1200" dirty="0"/>
              <a:t>，一部改変）</a:t>
            </a:r>
          </a:p>
        </p:txBody>
      </p:sp>
      <p:pic>
        <p:nvPicPr>
          <p:cNvPr id="1026" name="Picture 2" descr="荷物持ちジャンケンのイラスト">
            <a:extLst>
              <a:ext uri="{FF2B5EF4-FFF2-40B4-BE49-F238E27FC236}">
                <a16:creationId xmlns:a16="http://schemas.microsoft.com/office/drawing/2014/main" id="{CEC3ADEF-8B94-FBDF-A4EA-AA5F2ADD9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937" y="136525"/>
            <a:ext cx="2268636" cy="20916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80FDF46D-DE9B-993C-2484-534B84C137EE}"/>
              </a:ext>
            </a:extLst>
          </p:cNvPr>
          <p:cNvGrpSpPr/>
          <p:nvPr/>
        </p:nvGrpSpPr>
        <p:grpSpPr>
          <a:xfrm>
            <a:off x="9595937" y="3200708"/>
            <a:ext cx="1908832" cy="2699461"/>
            <a:chOff x="9616035" y="2998708"/>
            <a:chExt cx="1908832" cy="2699461"/>
          </a:xfrm>
        </p:grpSpPr>
        <p:pic>
          <p:nvPicPr>
            <p:cNvPr id="4" name="Picture 2" descr="ママのバレッタ">
              <a:extLst>
                <a:ext uri="{FF2B5EF4-FFF2-40B4-BE49-F238E27FC236}">
                  <a16:creationId xmlns:a16="http://schemas.microsoft.com/office/drawing/2014/main" id="{E7A53C8E-0601-CE02-1E44-D3541FBED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035" y="2998708"/>
              <a:ext cx="1740354" cy="24378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14AB807-A419-62A1-FD83-B812B3B78452}"/>
                </a:ext>
              </a:extLst>
            </p:cNvPr>
            <p:cNvSpPr txBox="1"/>
            <p:nvPr/>
          </p:nvSpPr>
          <p:spPr>
            <a:xfrm>
              <a:off x="9784513" y="5436559"/>
              <a:ext cx="1740354" cy="261610"/>
            </a:xfrm>
            <a:prstGeom prst="rect">
              <a:avLst/>
            </a:prstGeom>
            <a:noFill/>
          </p:spPr>
          <p:txBody>
            <a:bodyPr wrap="square" rtlCol="0">
              <a:spAutoFit/>
            </a:bodyPr>
            <a:lstStyle/>
            <a:p>
              <a:pPr algn="r"/>
              <a:r>
                <a:rPr kumimoji="1" lang="ja-JP" altLang="en-US" sz="1100" dirty="0"/>
                <a:t>（生活の医療社）</a:t>
              </a:r>
            </a:p>
          </p:txBody>
        </p:sp>
      </p:grpSp>
    </p:spTree>
    <p:extLst>
      <p:ext uri="{BB962C8B-B14F-4D97-AF65-F5344CB8AC3E}">
        <p14:creationId xmlns:p14="http://schemas.microsoft.com/office/powerpoint/2010/main" val="66219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2800" y="511451"/>
            <a:ext cx="7633742" cy="637384"/>
          </a:xfrm>
        </p:spPr>
        <p:txBody>
          <a:bodyPr>
            <a:noAutofit/>
          </a:bodyPr>
          <a:lstStyle/>
          <a:p>
            <a:r>
              <a:rPr lang="ja-JP" altLang="ja-JP" sz="4000" b="1" dirty="0">
                <a:solidFill>
                  <a:schemeClr val="tx1"/>
                </a:solidFill>
              </a:rPr>
              <a:t>思春期</a:t>
            </a:r>
            <a:r>
              <a:rPr lang="ja-JP" altLang="en-US" sz="4000" b="1" dirty="0">
                <a:solidFill>
                  <a:schemeClr val="tx1"/>
                </a:solidFill>
              </a:rPr>
              <a:t>の子どもに対して</a:t>
            </a:r>
            <a:br>
              <a:rPr lang="ja-JP" altLang="ja-JP" sz="4000" b="1" dirty="0">
                <a:solidFill>
                  <a:schemeClr val="tx1"/>
                </a:solidFill>
              </a:rPr>
            </a:br>
            <a:endParaRPr kumimoji="1" lang="ja-JP" altLang="en-US" sz="4000" b="1" dirty="0">
              <a:solidFill>
                <a:schemeClr val="tx1"/>
              </a:solidFill>
            </a:endParaRPr>
          </a:p>
        </p:txBody>
      </p:sp>
      <p:sp>
        <p:nvSpPr>
          <p:cNvPr id="3" name="コンテンツ プレースホルダー 2"/>
          <p:cNvSpPr>
            <a:spLocks noGrp="1"/>
          </p:cNvSpPr>
          <p:nvPr>
            <p:ph idx="1"/>
          </p:nvPr>
        </p:nvSpPr>
        <p:spPr>
          <a:xfrm>
            <a:off x="1262800" y="1390078"/>
            <a:ext cx="9535540" cy="4231097"/>
          </a:xfrm>
        </p:spPr>
        <p:txBody>
          <a:bodyPr>
            <a:noAutofit/>
          </a:bodyPr>
          <a:lstStyle/>
          <a:p>
            <a:pPr>
              <a:lnSpc>
                <a:spcPct val="100000"/>
              </a:lnSpc>
              <a:spcBef>
                <a:spcPts val="0"/>
              </a:spcBef>
              <a:buFont typeface="Wingdings" panose="05000000000000000000" pitchFamily="2" charset="2"/>
              <a:buChar char="l"/>
            </a:pPr>
            <a:r>
              <a:rPr lang="ja-JP" altLang="ja-JP" sz="2800" dirty="0">
                <a:solidFill>
                  <a:schemeClr val="tx1"/>
                </a:solidFill>
                <a:latin typeface="+mj-ea"/>
                <a:ea typeface="+mj-ea"/>
              </a:rPr>
              <a:t>まず思春期自体が難しいということを認識</a:t>
            </a:r>
            <a:r>
              <a:rPr lang="ja-JP" altLang="en-US" sz="2800" dirty="0">
                <a:solidFill>
                  <a:schemeClr val="tx1"/>
                </a:solidFill>
                <a:latin typeface="+mj-ea"/>
                <a:ea typeface="+mj-ea"/>
              </a:rPr>
              <a:t>する</a:t>
            </a:r>
            <a:endParaRPr lang="en-US" altLang="ja-JP" sz="2800" dirty="0">
              <a:solidFill>
                <a:schemeClr val="tx1"/>
              </a:solidFill>
              <a:latin typeface="+mj-ea"/>
              <a:ea typeface="+mj-ea"/>
            </a:endParaRPr>
          </a:p>
          <a:p>
            <a:pPr>
              <a:buFont typeface="Wingdings" panose="05000000000000000000" pitchFamily="2" charset="2"/>
              <a:buChar char="l"/>
            </a:pPr>
            <a:r>
              <a:rPr lang="ja-JP" altLang="en-US" sz="2800" dirty="0">
                <a:solidFill>
                  <a:schemeClr val="tx1"/>
                </a:solidFill>
                <a:latin typeface="+mj-ea"/>
                <a:ea typeface="+mj-ea"/>
              </a:rPr>
              <a:t>子どもの機嫌のいい時に伝える</a:t>
            </a:r>
            <a:endParaRPr lang="en-US" altLang="ja-JP" sz="2800" dirty="0">
              <a:solidFill>
                <a:schemeClr val="tx1"/>
              </a:solidFill>
              <a:latin typeface="+mj-ea"/>
              <a:ea typeface="+mj-ea"/>
            </a:endParaRPr>
          </a:p>
          <a:p>
            <a:pPr>
              <a:buFont typeface="Wingdings" panose="05000000000000000000" pitchFamily="2" charset="2"/>
              <a:buChar char="l"/>
            </a:pPr>
            <a:r>
              <a:rPr lang="ja-JP" altLang="en-US" sz="2800" dirty="0">
                <a:solidFill>
                  <a:schemeClr val="tx1"/>
                </a:solidFill>
                <a:latin typeface="+mj-ea"/>
                <a:ea typeface="+mj-ea"/>
              </a:rPr>
              <a:t>大人の言葉を使う</a:t>
            </a:r>
            <a:endParaRPr lang="en-US" altLang="ja-JP" sz="2800" dirty="0">
              <a:solidFill>
                <a:schemeClr val="tx1"/>
              </a:solidFill>
              <a:latin typeface="+mj-ea"/>
              <a:ea typeface="+mj-ea"/>
            </a:endParaRPr>
          </a:p>
          <a:p>
            <a:pPr>
              <a:buFont typeface="Wingdings" panose="05000000000000000000" pitchFamily="2" charset="2"/>
              <a:buChar char="l"/>
            </a:pPr>
            <a:r>
              <a:rPr lang="ja-JP" altLang="ja-JP" sz="2800" dirty="0">
                <a:solidFill>
                  <a:schemeClr val="tx1"/>
                </a:solidFill>
                <a:latin typeface="+mj-ea"/>
                <a:ea typeface="+mj-ea"/>
              </a:rPr>
              <a:t>信頼できる情報源を教えておく</a:t>
            </a:r>
          </a:p>
          <a:p>
            <a:pPr>
              <a:buFont typeface="Wingdings" panose="05000000000000000000" pitchFamily="2" charset="2"/>
              <a:buChar char="l"/>
            </a:pPr>
            <a:r>
              <a:rPr lang="ja-JP" altLang="ja-JP" sz="2800" dirty="0">
                <a:solidFill>
                  <a:schemeClr val="tx1"/>
                </a:solidFill>
                <a:latin typeface="+mj-ea"/>
                <a:ea typeface="+mj-ea"/>
              </a:rPr>
              <a:t>親が一番の話し相手であるとは限らない</a:t>
            </a:r>
            <a:r>
              <a:rPr lang="ja-JP" altLang="en-US" sz="2800" dirty="0">
                <a:solidFill>
                  <a:schemeClr val="tx1"/>
                </a:solidFill>
                <a:latin typeface="+mj-ea"/>
                <a:ea typeface="+mj-ea"/>
              </a:rPr>
              <a:t>と</a:t>
            </a:r>
            <a:r>
              <a:rPr lang="ja-JP" altLang="ja-JP" sz="2800" dirty="0">
                <a:solidFill>
                  <a:schemeClr val="tx1"/>
                </a:solidFill>
                <a:latin typeface="+mj-ea"/>
                <a:ea typeface="+mj-ea"/>
              </a:rPr>
              <a:t>認識</a:t>
            </a:r>
            <a:r>
              <a:rPr lang="ja-JP" altLang="en-US" sz="2800" dirty="0">
                <a:solidFill>
                  <a:schemeClr val="tx1"/>
                </a:solidFill>
                <a:latin typeface="+mj-ea"/>
                <a:ea typeface="+mj-ea"/>
              </a:rPr>
              <a:t>する</a:t>
            </a:r>
            <a:endParaRPr lang="en-US" altLang="ja-JP" sz="2800" dirty="0">
              <a:solidFill>
                <a:schemeClr val="tx1"/>
              </a:solidFill>
              <a:latin typeface="+mj-ea"/>
              <a:ea typeface="+mj-ea"/>
            </a:endParaRPr>
          </a:p>
          <a:p>
            <a:pPr>
              <a:buFont typeface="Wingdings" panose="05000000000000000000" pitchFamily="2" charset="2"/>
              <a:buChar char="l"/>
            </a:pPr>
            <a:r>
              <a:rPr lang="ja-JP" altLang="ja-JP" sz="2800" dirty="0">
                <a:solidFill>
                  <a:schemeClr val="tx1"/>
                </a:solidFill>
                <a:latin typeface="+mj-ea"/>
                <a:ea typeface="+mj-ea"/>
              </a:rPr>
              <a:t>子どもが話しやすい相手がいる</a:t>
            </a:r>
            <a:r>
              <a:rPr lang="ja-JP" altLang="en-US" sz="2800" dirty="0">
                <a:solidFill>
                  <a:schemeClr val="tx1"/>
                </a:solidFill>
                <a:latin typeface="+mj-ea"/>
                <a:ea typeface="+mj-ea"/>
              </a:rPr>
              <a:t>か</a:t>
            </a:r>
            <a:r>
              <a:rPr lang="ja-JP" altLang="ja-JP" sz="2800" dirty="0">
                <a:solidFill>
                  <a:schemeClr val="tx1"/>
                </a:solidFill>
                <a:latin typeface="+mj-ea"/>
                <a:ea typeface="+mj-ea"/>
              </a:rPr>
              <a:t>把握</a:t>
            </a:r>
            <a:r>
              <a:rPr lang="ja-JP" altLang="en-US" sz="2800" dirty="0">
                <a:solidFill>
                  <a:schemeClr val="tx1"/>
                </a:solidFill>
                <a:latin typeface="+mj-ea"/>
                <a:ea typeface="+mj-ea"/>
              </a:rPr>
              <a:t>する</a:t>
            </a:r>
            <a:endParaRPr lang="en-US" altLang="ja-JP" sz="2800" dirty="0">
              <a:solidFill>
                <a:schemeClr val="tx1"/>
              </a:solidFill>
              <a:latin typeface="+mj-ea"/>
              <a:ea typeface="+mj-ea"/>
            </a:endParaRPr>
          </a:p>
          <a:p>
            <a:pPr>
              <a:buFont typeface="Wingdings" panose="05000000000000000000" pitchFamily="2" charset="2"/>
              <a:buChar char="l"/>
            </a:pPr>
            <a:r>
              <a:rPr lang="ja-JP" altLang="ja-JP" sz="2800" dirty="0">
                <a:solidFill>
                  <a:schemeClr val="tx1"/>
                </a:solidFill>
                <a:latin typeface="+mj-ea"/>
                <a:ea typeface="+mj-ea"/>
              </a:rPr>
              <a:t>「気にかけているよ」というメッセージ</a:t>
            </a:r>
            <a:r>
              <a:rPr lang="ja-JP" altLang="en-US" sz="2800" dirty="0">
                <a:solidFill>
                  <a:schemeClr val="tx1"/>
                </a:solidFill>
                <a:latin typeface="+mj-ea"/>
                <a:ea typeface="+mj-ea"/>
              </a:rPr>
              <a:t>を</a:t>
            </a:r>
            <a:r>
              <a:rPr lang="ja-JP" altLang="ja-JP" sz="2800" dirty="0">
                <a:solidFill>
                  <a:schemeClr val="tx1"/>
                </a:solidFill>
                <a:latin typeface="+mj-ea"/>
                <a:ea typeface="+mj-ea"/>
              </a:rPr>
              <a:t>伝える</a:t>
            </a:r>
            <a:endParaRPr lang="en-US" altLang="ja-JP" sz="2800" dirty="0">
              <a:solidFill>
                <a:schemeClr val="tx1"/>
              </a:solidFill>
              <a:latin typeface="+mj-ea"/>
              <a:ea typeface="+mj-ea"/>
            </a:endParaRPr>
          </a:p>
          <a:p>
            <a:pPr>
              <a:buFont typeface="Wingdings" panose="05000000000000000000" pitchFamily="2" charset="2"/>
              <a:buChar char="l"/>
            </a:pPr>
            <a:r>
              <a:rPr lang="ja-JP" altLang="en-US" sz="2800" dirty="0">
                <a:solidFill>
                  <a:schemeClr val="tx1"/>
                </a:solidFill>
                <a:latin typeface="+mj-ea"/>
                <a:ea typeface="+mj-ea"/>
              </a:rPr>
              <a:t>子どもの様子に「変化」がないか注意する</a:t>
            </a:r>
            <a:endParaRPr lang="en-US" altLang="ja-JP" sz="2800" dirty="0">
              <a:solidFill>
                <a:schemeClr val="tx1"/>
              </a:solidFill>
              <a:latin typeface="+mj-ea"/>
              <a:ea typeface="+mj-ea"/>
            </a:endParaRPr>
          </a:p>
          <a:p>
            <a:pPr marL="0" indent="0">
              <a:buNone/>
            </a:pPr>
            <a:endParaRPr lang="en-US" altLang="ja-JP" sz="2800" dirty="0">
              <a:solidFill>
                <a:schemeClr val="tx1"/>
              </a:solidFill>
              <a:latin typeface="+mj-ea"/>
              <a:ea typeface="+mj-ea"/>
            </a:endParaRPr>
          </a:p>
          <a:p>
            <a:pPr marL="0" indent="0">
              <a:buNone/>
            </a:pPr>
            <a:endParaRPr lang="ja-JP" altLang="en-US" sz="2800" dirty="0">
              <a:solidFill>
                <a:schemeClr val="tx1"/>
              </a:solidFill>
              <a:latin typeface="+mj-ea"/>
              <a:ea typeface="+mj-ea"/>
            </a:endParaRPr>
          </a:p>
        </p:txBody>
      </p:sp>
      <p:grpSp>
        <p:nvGrpSpPr>
          <p:cNvPr id="4" name="グループ化 3"/>
          <p:cNvGrpSpPr/>
          <p:nvPr/>
        </p:nvGrpSpPr>
        <p:grpSpPr>
          <a:xfrm>
            <a:off x="9440992" y="830143"/>
            <a:ext cx="2288139" cy="2562896"/>
            <a:chOff x="6786071" y="558372"/>
            <a:chExt cx="2288139" cy="2562896"/>
          </a:xfrm>
        </p:grpSpPr>
        <p:pic>
          <p:nvPicPr>
            <p:cNvPr id="5" name="Picture 4" descr="ã»ã¼ã©ã¼æãçãå¥³å­å­¦çã®ã¤ã©ã¹ãï¼å¬æã»å­¦çæï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183" y="558372"/>
              <a:ext cx="1435027" cy="2562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学ランを着た男子学生のイラスト（冬服・学生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071" y="588070"/>
              <a:ext cx="1379135" cy="250350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テキスト ボックス 7"/>
          <p:cNvSpPr txBox="1"/>
          <p:nvPr/>
        </p:nvSpPr>
        <p:spPr>
          <a:xfrm>
            <a:off x="4272263" y="5965544"/>
            <a:ext cx="7456868" cy="276999"/>
          </a:xfrm>
          <a:prstGeom prst="rect">
            <a:avLst/>
          </a:prstGeom>
          <a:noFill/>
        </p:spPr>
        <p:txBody>
          <a:bodyPr wrap="square" rtlCol="0">
            <a:spAutoFit/>
          </a:bodyPr>
          <a:lstStyle/>
          <a:p>
            <a:pPr algn="r"/>
            <a:r>
              <a:rPr kumimoji="1" lang="ja-JP" altLang="en-US" sz="1200" dirty="0"/>
              <a:t>（大沢かおり：がんになった親がこどもにしてあげられること，</a:t>
            </a:r>
            <a:r>
              <a:rPr kumimoji="1" lang="en-US" altLang="ja-JP" sz="1200" dirty="0"/>
              <a:t>2018</a:t>
            </a:r>
            <a:r>
              <a:rPr kumimoji="1" lang="ja-JP" altLang="en-US" sz="1200" dirty="0"/>
              <a:t>，一部改変）</a:t>
            </a:r>
          </a:p>
        </p:txBody>
      </p:sp>
    </p:spTree>
    <p:extLst>
      <p:ext uri="{BB962C8B-B14F-4D97-AF65-F5344CB8AC3E}">
        <p14:creationId xmlns:p14="http://schemas.microsoft.com/office/powerpoint/2010/main" val="197679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3A477-59E3-0020-7A7A-950F02354371}"/>
              </a:ext>
            </a:extLst>
          </p:cNvPr>
          <p:cNvSpPr>
            <a:spLocks noGrp="1"/>
          </p:cNvSpPr>
          <p:nvPr>
            <p:ph type="title"/>
          </p:nvPr>
        </p:nvSpPr>
        <p:spPr>
          <a:xfrm>
            <a:off x="1103927" y="514572"/>
            <a:ext cx="10421766" cy="610861"/>
          </a:xfrm>
        </p:spPr>
        <p:txBody>
          <a:bodyPr>
            <a:noAutofit/>
          </a:bodyPr>
          <a:lstStyle/>
          <a:p>
            <a:r>
              <a:rPr lang="ja-JP" altLang="en-US" sz="4000" b="1" dirty="0"/>
              <a:t>伝えたくない・伝えられない方への関わり</a:t>
            </a:r>
            <a:endParaRPr kumimoji="1" lang="ja-JP" altLang="en-US" sz="4000" b="1" dirty="0"/>
          </a:p>
        </p:txBody>
      </p:sp>
      <p:sp>
        <p:nvSpPr>
          <p:cNvPr id="3" name="コンテンツ プレースホルダー 2">
            <a:extLst>
              <a:ext uri="{FF2B5EF4-FFF2-40B4-BE49-F238E27FC236}">
                <a16:creationId xmlns:a16="http://schemas.microsoft.com/office/drawing/2014/main" id="{211FFCE4-B6F6-CFA3-43E4-E88BB891952C}"/>
              </a:ext>
            </a:extLst>
          </p:cNvPr>
          <p:cNvSpPr>
            <a:spLocks noGrp="1"/>
          </p:cNvSpPr>
          <p:nvPr>
            <p:ph idx="1"/>
          </p:nvPr>
        </p:nvSpPr>
        <p:spPr>
          <a:xfrm>
            <a:off x="1347371" y="1402432"/>
            <a:ext cx="10178322" cy="3593591"/>
          </a:xfrm>
        </p:spPr>
        <p:txBody>
          <a:bodyPr>
            <a:noAutofit/>
          </a:bodyPr>
          <a:lstStyle/>
          <a:p>
            <a:pPr>
              <a:lnSpc>
                <a:spcPct val="100000"/>
              </a:lnSpc>
              <a:spcBef>
                <a:spcPts val="1800"/>
              </a:spcBef>
              <a:buFont typeface="Wingdings" panose="05000000000000000000" pitchFamily="2" charset="2"/>
              <a:buChar char="l"/>
            </a:pPr>
            <a:r>
              <a:rPr kumimoji="1" lang="ja-JP" altLang="en-US" sz="2800" dirty="0">
                <a:solidFill>
                  <a:schemeClr val="tx1"/>
                </a:solidFill>
              </a:rPr>
              <a:t>無理に伝える必要はない</a:t>
            </a:r>
            <a:endParaRPr kumimoji="1" lang="en-US" altLang="ja-JP" sz="2800" dirty="0">
              <a:solidFill>
                <a:schemeClr val="tx1"/>
              </a:solidFill>
            </a:endParaRPr>
          </a:p>
          <a:p>
            <a:pPr>
              <a:lnSpc>
                <a:spcPct val="100000"/>
              </a:lnSpc>
              <a:spcBef>
                <a:spcPts val="1800"/>
              </a:spcBef>
              <a:buFont typeface="Wingdings" panose="05000000000000000000" pitchFamily="2" charset="2"/>
              <a:buChar char="l"/>
            </a:pPr>
            <a:r>
              <a:rPr kumimoji="1" lang="ja-JP" altLang="en-US" sz="2800" dirty="0">
                <a:solidFill>
                  <a:schemeClr val="tx1"/>
                </a:solidFill>
              </a:rPr>
              <a:t>できる範囲でいつも通り、子どもとの時間を過ごす</a:t>
            </a:r>
            <a:endParaRPr kumimoji="1" lang="en-US" altLang="ja-JP" sz="2800" dirty="0">
              <a:solidFill>
                <a:schemeClr val="tx1"/>
              </a:solidFill>
            </a:endParaRPr>
          </a:p>
          <a:p>
            <a:pPr>
              <a:lnSpc>
                <a:spcPct val="100000"/>
              </a:lnSpc>
              <a:spcBef>
                <a:spcPts val="1800"/>
              </a:spcBef>
              <a:buFont typeface="Wingdings" panose="05000000000000000000" pitchFamily="2" charset="2"/>
              <a:buChar char="l"/>
            </a:pPr>
            <a:r>
              <a:rPr kumimoji="1" lang="ja-JP" altLang="en-US" sz="2800" dirty="0">
                <a:solidFill>
                  <a:schemeClr val="tx1"/>
                </a:solidFill>
              </a:rPr>
              <a:t>子どもの様子に変化がないか見守っていく</a:t>
            </a:r>
          </a:p>
          <a:p>
            <a:pPr>
              <a:lnSpc>
                <a:spcPct val="100000"/>
              </a:lnSpc>
              <a:spcBef>
                <a:spcPts val="1800"/>
              </a:spcBef>
              <a:buFont typeface="Wingdings" panose="05000000000000000000" pitchFamily="2" charset="2"/>
              <a:buChar char="l"/>
            </a:pPr>
            <a:r>
              <a:rPr kumimoji="1" lang="ja-JP" altLang="en-US" sz="2800" dirty="0">
                <a:solidFill>
                  <a:schemeClr val="tx1"/>
                </a:solidFill>
              </a:rPr>
              <a:t>自分から伝えられない場合は、周りの大人が代わりに伝える</a:t>
            </a:r>
          </a:p>
          <a:p>
            <a:pPr>
              <a:lnSpc>
                <a:spcPct val="100000"/>
              </a:lnSpc>
              <a:spcBef>
                <a:spcPts val="1800"/>
              </a:spcBef>
              <a:buFont typeface="Wingdings" panose="05000000000000000000" pitchFamily="2" charset="2"/>
              <a:buChar char="l"/>
            </a:pPr>
            <a:r>
              <a:rPr kumimoji="1" lang="ja-JP" altLang="en-US" sz="2800" dirty="0">
                <a:solidFill>
                  <a:schemeClr val="tx1"/>
                </a:solidFill>
              </a:rPr>
              <a:t>子どもから病気のことを聞かれたときは、できる範囲で　　　　　　　　　　　　　　体調の変化などについて話す</a:t>
            </a:r>
            <a:endParaRPr kumimoji="1" lang="en-US" altLang="ja-JP" sz="2800" dirty="0">
              <a:solidFill>
                <a:schemeClr val="tx1"/>
              </a:solidFill>
            </a:endParaRPr>
          </a:p>
          <a:p>
            <a:pPr>
              <a:lnSpc>
                <a:spcPct val="100000"/>
              </a:lnSpc>
              <a:spcBef>
                <a:spcPts val="1800"/>
              </a:spcBef>
              <a:buFont typeface="Wingdings" panose="05000000000000000000" pitchFamily="2" charset="2"/>
              <a:buChar char="l"/>
            </a:pPr>
            <a:r>
              <a:rPr kumimoji="1" lang="ja-JP" altLang="en-US" sz="2800" dirty="0">
                <a:solidFill>
                  <a:schemeClr val="tx1"/>
                </a:solidFill>
              </a:rPr>
              <a:t>心配してくれて「ありがとう」の気持ちを伝える</a:t>
            </a:r>
          </a:p>
        </p:txBody>
      </p:sp>
      <p:sp>
        <p:nvSpPr>
          <p:cNvPr id="7" name="テキスト ボックス 6">
            <a:extLst>
              <a:ext uri="{FF2B5EF4-FFF2-40B4-BE49-F238E27FC236}">
                <a16:creationId xmlns:a16="http://schemas.microsoft.com/office/drawing/2014/main" id="{FD78E225-E0C8-F789-A001-77FD805FD32E}"/>
              </a:ext>
            </a:extLst>
          </p:cNvPr>
          <p:cNvSpPr txBox="1"/>
          <p:nvPr/>
        </p:nvSpPr>
        <p:spPr>
          <a:xfrm>
            <a:off x="4068825" y="6098680"/>
            <a:ext cx="7456868" cy="276999"/>
          </a:xfrm>
          <a:prstGeom prst="rect">
            <a:avLst/>
          </a:prstGeom>
          <a:noFill/>
        </p:spPr>
        <p:txBody>
          <a:bodyPr wrap="square" rtlCol="0">
            <a:spAutoFit/>
          </a:bodyPr>
          <a:lstStyle/>
          <a:p>
            <a:pPr algn="r"/>
            <a:r>
              <a:rPr kumimoji="1" lang="ja-JP" altLang="en-US" sz="1200" dirty="0"/>
              <a:t>（がん情報サービス：未成年の子どもがいるがんと診断された方へ，一部改変）</a:t>
            </a:r>
          </a:p>
        </p:txBody>
      </p:sp>
    </p:spTree>
    <p:extLst>
      <p:ext uri="{BB962C8B-B14F-4D97-AF65-F5344CB8AC3E}">
        <p14:creationId xmlns:p14="http://schemas.microsoft.com/office/powerpoint/2010/main" val="276115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FA978-65D6-AD44-8B07-79DC9237316D}"/>
              </a:ext>
            </a:extLst>
          </p:cNvPr>
          <p:cNvSpPr>
            <a:spLocks noGrp="1"/>
          </p:cNvSpPr>
          <p:nvPr>
            <p:ph type="title"/>
          </p:nvPr>
        </p:nvSpPr>
        <p:spPr>
          <a:xfrm>
            <a:off x="1251678" y="382385"/>
            <a:ext cx="10178322" cy="702136"/>
          </a:xfrm>
        </p:spPr>
        <p:txBody>
          <a:bodyPr>
            <a:normAutofit fontScale="90000"/>
          </a:bodyPr>
          <a:lstStyle/>
          <a:p>
            <a:r>
              <a:rPr lang="ja-JP" altLang="en-US" sz="4400" b="1" dirty="0"/>
              <a:t>親が学校に望む支援</a:t>
            </a:r>
            <a:endParaRPr kumimoji="1" lang="ja-JP" altLang="en-US" sz="4400" b="1" dirty="0"/>
          </a:p>
        </p:txBody>
      </p:sp>
      <p:sp>
        <p:nvSpPr>
          <p:cNvPr id="3" name="コンテンツ プレースホルダー 2">
            <a:extLst>
              <a:ext uri="{FF2B5EF4-FFF2-40B4-BE49-F238E27FC236}">
                <a16:creationId xmlns:a16="http://schemas.microsoft.com/office/drawing/2014/main" id="{4C91008B-769A-FFC7-CF12-A3C137FEC7F3}"/>
              </a:ext>
            </a:extLst>
          </p:cNvPr>
          <p:cNvSpPr>
            <a:spLocks noGrp="1"/>
          </p:cNvSpPr>
          <p:nvPr>
            <p:ph idx="1"/>
          </p:nvPr>
        </p:nvSpPr>
        <p:spPr>
          <a:xfrm>
            <a:off x="1370482" y="1184457"/>
            <a:ext cx="10366581" cy="5291158"/>
          </a:xfrm>
        </p:spPr>
        <p:txBody>
          <a:bodyPr>
            <a:normAutofit/>
          </a:bodyPr>
          <a:lstStyle/>
          <a:p>
            <a:pPr>
              <a:lnSpc>
                <a:spcPct val="100000"/>
              </a:lnSpc>
              <a:spcBef>
                <a:spcPts val="1800"/>
              </a:spcBef>
              <a:buFont typeface="Wingdings" panose="05000000000000000000" pitchFamily="2" charset="2"/>
              <a:buChar char="l"/>
            </a:pPr>
            <a:r>
              <a:rPr kumimoji="1" lang="ja-JP" altLang="en-US" sz="2800" dirty="0">
                <a:solidFill>
                  <a:schemeClr val="tx1"/>
                </a:solidFill>
              </a:rPr>
              <a:t>何気ない声かけで「気にしているよ」というサインを　　　　　　　　　　　　送ってほしい</a:t>
            </a:r>
            <a:endParaRPr kumimoji="1" lang="en-US" altLang="ja-JP" sz="2800" dirty="0">
              <a:solidFill>
                <a:schemeClr val="tx1"/>
              </a:solidFill>
            </a:endParaRPr>
          </a:p>
          <a:p>
            <a:pPr>
              <a:lnSpc>
                <a:spcPct val="100000"/>
              </a:lnSpc>
              <a:spcBef>
                <a:spcPts val="1800"/>
              </a:spcBef>
              <a:buFont typeface="Wingdings" panose="05000000000000000000" pitchFamily="2" charset="2"/>
              <a:buChar char="l"/>
            </a:pPr>
            <a:r>
              <a:rPr lang="ja-JP" altLang="en-US" sz="2800" dirty="0">
                <a:solidFill>
                  <a:schemeClr val="tx1"/>
                </a:solidFill>
              </a:rPr>
              <a:t>特別なケアはいらないので親ががん治療をしていることを　　　　　　　　　　　　　心に留めていてほしい</a:t>
            </a:r>
            <a:endParaRPr lang="en-US" altLang="ja-JP" sz="2800" dirty="0">
              <a:solidFill>
                <a:schemeClr val="tx1"/>
              </a:solidFill>
            </a:endParaRPr>
          </a:p>
          <a:p>
            <a:pPr>
              <a:lnSpc>
                <a:spcPct val="100000"/>
              </a:lnSpc>
              <a:spcBef>
                <a:spcPts val="1800"/>
              </a:spcBef>
              <a:buFont typeface="Wingdings" panose="05000000000000000000" pitchFamily="2" charset="2"/>
              <a:buChar char="l"/>
            </a:pPr>
            <a:r>
              <a:rPr lang="ja-JP" altLang="en-US" sz="2800" dirty="0">
                <a:solidFill>
                  <a:schemeClr val="tx1"/>
                </a:solidFill>
              </a:rPr>
              <a:t>目に見えるような変化があれば見過ごさないでほしい</a:t>
            </a:r>
            <a:endParaRPr lang="en-US" altLang="ja-JP" sz="2800" dirty="0">
              <a:solidFill>
                <a:schemeClr val="tx1"/>
              </a:solidFill>
            </a:endParaRPr>
          </a:p>
          <a:p>
            <a:pPr>
              <a:lnSpc>
                <a:spcPct val="100000"/>
              </a:lnSpc>
              <a:spcBef>
                <a:spcPts val="1800"/>
              </a:spcBef>
              <a:buFont typeface="Wingdings" panose="05000000000000000000" pitchFamily="2" charset="2"/>
              <a:buChar char="l"/>
            </a:pPr>
            <a:r>
              <a:rPr kumimoji="1" lang="ja-JP" altLang="en-US" sz="2800" dirty="0">
                <a:solidFill>
                  <a:schemeClr val="tx1"/>
                </a:solidFill>
              </a:rPr>
              <a:t>これまで</a:t>
            </a:r>
            <a:r>
              <a:rPr lang="ja-JP" altLang="en-US" sz="2800" dirty="0">
                <a:solidFill>
                  <a:schemeClr val="tx1"/>
                </a:solidFill>
              </a:rPr>
              <a:t>と同じように普通に接して見守ってほしい</a:t>
            </a:r>
            <a:endParaRPr lang="en-US" altLang="ja-JP" sz="2800" dirty="0">
              <a:solidFill>
                <a:schemeClr val="tx1"/>
              </a:solidFill>
            </a:endParaRPr>
          </a:p>
          <a:p>
            <a:pPr>
              <a:lnSpc>
                <a:spcPct val="100000"/>
              </a:lnSpc>
              <a:spcBef>
                <a:spcPts val="1800"/>
              </a:spcBef>
              <a:buFont typeface="Wingdings" panose="05000000000000000000" pitchFamily="2" charset="2"/>
              <a:buChar char="l"/>
            </a:pPr>
            <a:r>
              <a:rPr kumimoji="1" lang="ja-JP" altLang="en-US" sz="2800" dirty="0">
                <a:solidFill>
                  <a:schemeClr val="tx1"/>
                </a:solidFill>
              </a:rPr>
              <a:t>家庭と学校とのコミュニケーションを細やかにとりたい</a:t>
            </a:r>
          </a:p>
        </p:txBody>
      </p:sp>
      <p:sp>
        <p:nvSpPr>
          <p:cNvPr id="5" name="テキスト ボックス 4">
            <a:extLst>
              <a:ext uri="{FF2B5EF4-FFF2-40B4-BE49-F238E27FC236}">
                <a16:creationId xmlns:a16="http://schemas.microsoft.com/office/drawing/2014/main" id="{6385843B-7FF2-81EF-63FD-2DD821746373}"/>
              </a:ext>
            </a:extLst>
          </p:cNvPr>
          <p:cNvSpPr txBox="1"/>
          <p:nvPr/>
        </p:nvSpPr>
        <p:spPr>
          <a:xfrm>
            <a:off x="2711302" y="5822042"/>
            <a:ext cx="9025761" cy="307777"/>
          </a:xfrm>
          <a:prstGeom prst="rect">
            <a:avLst/>
          </a:prstGeom>
          <a:noFill/>
        </p:spPr>
        <p:txBody>
          <a:bodyPr wrap="square" rtlCol="0">
            <a:spAutoFit/>
          </a:bodyPr>
          <a:lstStyle/>
          <a:p>
            <a:pPr algn="r"/>
            <a:r>
              <a:rPr kumimoji="1" lang="ja-JP" altLang="en-US" sz="1400" dirty="0"/>
              <a:t>（小林真理子ら：がんになった親と子どもへの学校における支援，緩和ケア，</a:t>
            </a:r>
            <a:r>
              <a:rPr kumimoji="1" lang="en-US" altLang="ja-JP" sz="1400" dirty="0"/>
              <a:t> 24</a:t>
            </a:r>
            <a:r>
              <a:rPr kumimoji="1" lang="ja-JP" altLang="en-US" sz="1400" dirty="0"/>
              <a:t>　</a:t>
            </a:r>
            <a:r>
              <a:rPr kumimoji="1" lang="en-US" altLang="ja-JP" sz="1400" dirty="0"/>
              <a:t>Suppl</a:t>
            </a:r>
            <a:r>
              <a:rPr kumimoji="1" lang="ja-JP" altLang="en-US" sz="1400" dirty="0"/>
              <a:t>，</a:t>
            </a:r>
            <a:r>
              <a:rPr kumimoji="1" lang="en-US" altLang="ja-JP" sz="1400" dirty="0"/>
              <a:t>2014</a:t>
            </a:r>
            <a:r>
              <a:rPr kumimoji="1" lang="ja-JP" altLang="en-US" sz="1400" dirty="0"/>
              <a:t> ）</a:t>
            </a:r>
          </a:p>
        </p:txBody>
      </p:sp>
    </p:spTree>
    <p:extLst>
      <p:ext uri="{BB962C8B-B14F-4D97-AF65-F5344CB8AC3E}">
        <p14:creationId xmlns:p14="http://schemas.microsoft.com/office/powerpoint/2010/main" val="315936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5FFA7B-8C67-AB49-4B69-2D7899B71279}"/>
              </a:ext>
            </a:extLst>
          </p:cNvPr>
          <p:cNvSpPr>
            <a:spLocks noGrp="1"/>
          </p:cNvSpPr>
          <p:nvPr>
            <p:ph type="title"/>
          </p:nvPr>
        </p:nvSpPr>
        <p:spPr>
          <a:xfrm>
            <a:off x="1251678" y="328290"/>
            <a:ext cx="6807593" cy="800161"/>
          </a:xfrm>
        </p:spPr>
        <p:txBody>
          <a:bodyPr>
            <a:noAutofit/>
          </a:bodyPr>
          <a:lstStyle/>
          <a:p>
            <a:r>
              <a:rPr kumimoji="1" lang="ja-JP" altLang="en-US" sz="4000" b="1" dirty="0"/>
              <a:t>学校での支援に関する冊子</a:t>
            </a:r>
            <a:endParaRPr kumimoji="1" lang="ja-JP" altLang="en-US" sz="4000" b="1" dirty="0">
              <a:latin typeface="+mj-ea"/>
            </a:endParaRPr>
          </a:p>
        </p:txBody>
      </p:sp>
      <p:sp>
        <p:nvSpPr>
          <p:cNvPr id="3" name="コンテンツ プレースホルダー 2">
            <a:extLst>
              <a:ext uri="{FF2B5EF4-FFF2-40B4-BE49-F238E27FC236}">
                <a16:creationId xmlns:a16="http://schemas.microsoft.com/office/drawing/2014/main" id="{0B91D124-4993-024C-EA54-8D1EA5FE977F}"/>
              </a:ext>
            </a:extLst>
          </p:cNvPr>
          <p:cNvSpPr>
            <a:spLocks noGrp="1"/>
          </p:cNvSpPr>
          <p:nvPr>
            <p:ph idx="1"/>
          </p:nvPr>
        </p:nvSpPr>
        <p:spPr>
          <a:xfrm>
            <a:off x="5111160" y="1128451"/>
            <a:ext cx="5695385" cy="4662518"/>
          </a:xfrm>
          <a:solidFill>
            <a:schemeClr val="bg1"/>
          </a:solidFill>
          <a:ln>
            <a:solidFill>
              <a:schemeClr val="bg1">
                <a:lumMod val="50000"/>
              </a:schemeClr>
            </a:solidFill>
          </a:ln>
        </p:spPr>
        <p:txBody>
          <a:bodyPr>
            <a:normAutofit fontScale="92500" lnSpcReduction="10000"/>
          </a:bodyPr>
          <a:lstStyle/>
          <a:p>
            <a:pPr marL="0" indent="0" algn="ctr">
              <a:buNone/>
            </a:pPr>
            <a:r>
              <a:rPr kumimoji="1" lang="ja-JP" altLang="en-US" sz="2600" b="1" u="sng" dirty="0">
                <a:solidFill>
                  <a:schemeClr val="tx1"/>
                </a:solidFill>
              </a:rPr>
              <a:t>もくじ</a:t>
            </a:r>
            <a:endParaRPr kumimoji="1" lang="en-US" altLang="ja-JP" sz="2600" b="1" u="sng" dirty="0">
              <a:solidFill>
                <a:schemeClr val="tx1"/>
              </a:solidFill>
            </a:endParaRPr>
          </a:p>
          <a:p>
            <a:pPr>
              <a:buFont typeface="Wingdings" panose="05000000000000000000" pitchFamily="2" charset="2"/>
              <a:buChar char="l"/>
            </a:pPr>
            <a:r>
              <a:rPr kumimoji="1" lang="ja-JP" altLang="en-US" sz="2400" dirty="0">
                <a:solidFill>
                  <a:schemeClr val="tx1"/>
                </a:solidFill>
              </a:rPr>
              <a:t>はじめに</a:t>
            </a:r>
            <a:endParaRPr kumimoji="1" lang="en-US" altLang="ja-JP" sz="2400" dirty="0">
              <a:solidFill>
                <a:schemeClr val="tx1"/>
              </a:solidFill>
            </a:endParaRPr>
          </a:p>
          <a:p>
            <a:pPr>
              <a:buFont typeface="Wingdings" panose="05000000000000000000" pitchFamily="2" charset="2"/>
              <a:buChar char="l"/>
            </a:pPr>
            <a:r>
              <a:rPr lang="ja-JP" altLang="en-US" sz="2400" dirty="0">
                <a:solidFill>
                  <a:schemeClr val="tx1"/>
                </a:solidFill>
              </a:rPr>
              <a:t>親ががんになったとき・子どもに　　　　　　　　　　　　　　見られる変化</a:t>
            </a:r>
            <a:endParaRPr lang="en-US" altLang="ja-JP" sz="2400" dirty="0">
              <a:solidFill>
                <a:schemeClr val="tx1"/>
              </a:solidFill>
            </a:endParaRPr>
          </a:p>
          <a:p>
            <a:pPr>
              <a:buFont typeface="Wingdings" panose="05000000000000000000" pitchFamily="2" charset="2"/>
              <a:buChar char="l"/>
            </a:pPr>
            <a:r>
              <a:rPr kumimoji="1" lang="ja-JP" altLang="en-US" sz="2400" dirty="0">
                <a:solidFill>
                  <a:schemeClr val="tx1"/>
                </a:solidFill>
              </a:rPr>
              <a:t>子どもの年齢に応じた特徴と対応</a:t>
            </a:r>
            <a:endParaRPr kumimoji="1" lang="en-US" altLang="ja-JP" sz="2400" dirty="0">
              <a:solidFill>
                <a:schemeClr val="tx1"/>
              </a:solidFill>
            </a:endParaRPr>
          </a:p>
          <a:p>
            <a:pPr>
              <a:buFont typeface="Wingdings" panose="05000000000000000000" pitchFamily="2" charset="2"/>
              <a:buChar char="l"/>
            </a:pPr>
            <a:r>
              <a:rPr lang="ja-JP" altLang="en-US" sz="2400" dirty="0">
                <a:solidFill>
                  <a:schemeClr val="tx1"/>
                </a:solidFill>
              </a:rPr>
              <a:t>学校での支援の現状</a:t>
            </a:r>
            <a:endParaRPr lang="en-US" altLang="ja-JP" sz="2400" dirty="0">
              <a:solidFill>
                <a:schemeClr val="tx1"/>
              </a:solidFill>
            </a:endParaRPr>
          </a:p>
          <a:p>
            <a:pPr>
              <a:buFont typeface="Wingdings" panose="05000000000000000000" pitchFamily="2" charset="2"/>
              <a:buChar char="l"/>
            </a:pPr>
            <a:r>
              <a:rPr kumimoji="1" lang="ja-JP" altLang="en-US" sz="2400" dirty="0">
                <a:solidFill>
                  <a:schemeClr val="tx1"/>
                </a:solidFill>
              </a:rPr>
              <a:t>学校での支援の実際</a:t>
            </a:r>
            <a:endParaRPr kumimoji="1" lang="en-US" altLang="ja-JP" sz="2400" dirty="0">
              <a:solidFill>
                <a:schemeClr val="tx1"/>
              </a:solidFill>
            </a:endParaRPr>
          </a:p>
          <a:p>
            <a:pPr>
              <a:buFont typeface="Wingdings" panose="05000000000000000000" pitchFamily="2" charset="2"/>
              <a:buChar char="l"/>
            </a:pPr>
            <a:r>
              <a:rPr lang="ja-JP" altLang="en-US" sz="2400" dirty="0">
                <a:solidFill>
                  <a:schemeClr val="tx1"/>
                </a:solidFill>
              </a:rPr>
              <a:t>親が学校に望むこと</a:t>
            </a:r>
            <a:endParaRPr lang="en-US" altLang="ja-JP" sz="2400" dirty="0">
              <a:solidFill>
                <a:schemeClr val="tx1"/>
              </a:solidFill>
            </a:endParaRPr>
          </a:p>
          <a:p>
            <a:pPr>
              <a:buFont typeface="Wingdings" panose="05000000000000000000" pitchFamily="2" charset="2"/>
              <a:buChar char="l"/>
            </a:pPr>
            <a:r>
              <a:rPr kumimoji="1" lang="ja-JP" altLang="en-US" sz="2400" dirty="0">
                <a:solidFill>
                  <a:schemeClr val="tx1"/>
                </a:solidFill>
              </a:rPr>
              <a:t>子どもを支えるための連携（モデル図）</a:t>
            </a:r>
            <a:endParaRPr kumimoji="1" lang="en-US" altLang="ja-JP" sz="2400" dirty="0">
              <a:solidFill>
                <a:schemeClr val="tx1"/>
              </a:solidFill>
            </a:endParaRPr>
          </a:p>
          <a:p>
            <a:pPr>
              <a:buFont typeface="Wingdings" panose="05000000000000000000" pitchFamily="2" charset="2"/>
              <a:buChar char="l"/>
            </a:pPr>
            <a:r>
              <a:rPr lang="ja-JP" altLang="en-US" sz="2400" dirty="0">
                <a:solidFill>
                  <a:schemeClr val="tx1"/>
                </a:solidFill>
              </a:rPr>
              <a:t>学校にできること</a:t>
            </a:r>
            <a:endParaRPr lang="en-US" altLang="ja-JP" sz="2400" dirty="0">
              <a:solidFill>
                <a:schemeClr val="tx1"/>
              </a:solidFill>
            </a:endParaRPr>
          </a:p>
          <a:p>
            <a:pPr>
              <a:buFont typeface="Wingdings" panose="05000000000000000000" pitchFamily="2" charset="2"/>
              <a:buChar char="l"/>
            </a:pPr>
            <a:r>
              <a:rPr kumimoji="1" lang="ja-JP" altLang="en-US" sz="2400" dirty="0">
                <a:solidFill>
                  <a:schemeClr val="tx1"/>
                </a:solidFill>
              </a:rPr>
              <a:t>おわりに</a:t>
            </a:r>
          </a:p>
        </p:txBody>
      </p:sp>
      <p:pic>
        <p:nvPicPr>
          <p:cNvPr id="6" name="図 5">
            <a:extLst>
              <a:ext uri="{FF2B5EF4-FFF2-40B4-BE49-F238E27FC236}">
                <a16:creationId xmlns:a16="http://schemas.microsoft.com/office/drawing/2014/main" id="{4B48C1FD-C3ED-B540-232E-9957C3DDDF32}"/>
              </a:ext>
            </a:extLst>
          </p:cNvPr>
          <p:cNvPicPr>
            <a:picLocks noChangeAspect="1"/>
          </p:cNvPicPr>
          <p:nvPr/>
        </p:nvPicPr>
        <p:blipFill rotWithShape="1">
          <a:blip r:embed="rId3"/>
          <a:srcRect l="31260" t="14266" r="32607" b="10650"/>
          <a:stretch/>
        </p:blipFill>
        <p:spPr>
          <a:xfrm>
            <a:off x="1251678" y="1128451"/>
            <a:ext cx="3716977" cy="5149260"/>
          </a:xfrm>
          <a:prstGeom prst="rect">
            <a:avLst/>
          </a:prstGeom>
        </p:spPr>
      </p:pic>
      <p:sp>
        <p:nvSpPr>
          <p:cNvPr id="7" name="コンテンツ プレースホルダー 2">
            <a:extLst>
              <a:ext uri="{FF2B5EF4-FFF2-40B4-BE49-F238E27FC236}">
                <a16:creationId xmlns:a16="http://schemas.microsoft.com/office/drawing/2014/main" id="{F174BB39-A4C2-8A1B-3CFD-107672F8C8A0}"/>
              </a:ext>
            </a:extLst>
          </p:cNvPr>
          <p:cNvSpPr txBox="1">
            <a:spLocks/>
          </p:cNvSpPr>
          <p:nvPr/>
        </p:nvSpPr>
        <p:spPr>
          <a:xfrm>
            <a:off x="5146785" y="5982734"/>
            <a:ext cx="6645412" cy="5469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altLang="ja-JP" dirty="0"/>
              <a:t>https://hope-tree.jp/information/cancercare-for-kids-reference/</a:t>
            </a:r>
            <a:endParaRPr lang="ja-JP" altLang="en-US" dirty="0"/>
          </a:p>
        </p:txBody>
      </p:sp>
      <p:sp>
        <p:nvSpPr>
          <p:cNvPr id="10" name="テキスト ボックス 9">
            <a:extLst>
              <a:ext uri="{FF2B5EF4-FFF2-40B4-BE49-F238E27FC236}">
                <a16:creationId xmlns:a16="http://schemas.microsoft.com/office/drawing/2014/main" id="{F0F6F6E7-C5A3-1133-20D5-E9F1F0E8C822}"/>
              </a:ext>
            </a:extLst>
          </p:cNvPr>
          <p:cNvSpPr txBox="1"/>
          <p:nvPr/>
        </p:nvSpPr>
        <p:spPr>
          <a:xfrm>
            <a:off x="7613301" y="289026"/>
            <a:ext cx="4049781" cy="707886"/>
          </a:xfrm>
          <a:prstGeom prst="rect">
            <a:avLst/>
          </a:prstGeom>
          <a:noFill/>
        </p:spPr>
        <p:txBody>
          <a:bodyPr wrap="square">
            <a:spAutoFit/>
          </a:bodyPr>
          <a:lstStyle/>
          <a:p>
            <a:r>
              <a:rPr lang="ja-JP" altLang="en-US" sz="4000" b="0" i="0" dirty="0">
                <a:effectLst/>
                <a:latin typeface="メイリオ" panose="020B0604030504040204" pitchFamily="50" charset="-128"/>
                <a:ea typeface="メイリオ" panose="020B0604030504040204" pitchFamily="50" charset="-128"/>
              </a:rPr>
              <a:t>（</a:t>
            </a:r>
            <a:r>
              <a:rPr lang="en-US" altLang="ja-JP" sz="4000" b="0" i="0" dirty="0">
                <a:effectLst/>
                <a:latin typeface="メイリオ" panose="020B0604030504040204" pitchFamily="50" charset="-128"/>
                <a:ea typeface="メイリオ" panose="020B0604030504040204" pitchFamily="50" charset="-128"/>
              </a:rPr>
              <a:t>Hope Tree</a:t>
            </a:r>
            <a:r>
              <a:rPr lang="ja-JP" altLang="en-US" sz="4000" b="0" i="0" dirty="0">
                <a:effectLst/>
                <a:latin typeface="メイリオ" panose="020B0604030504040204" pitchFamily="50" charset="-128"/>
                <a:ea typeface="メイリオ" panose="020B0604030504040204" pitchFamily="50" charset="-128"/>
              </a:rPr>
              <a:t>）</a:t>
            </a:r>
            <a:endParaRPr lang="ja-JP" altLang="en-US" sz="4000" dirty="0"/>
          </a:p>
        </p:txBody>
      </p:sp>
    </p:spTree>
    <p:extLst>
      <p:ext uri="{BB962C8B-B14F-4D97-AF65-F5344CB8AC3E}">
        <p14:creationId xmlns:p14="http://schemas.microsoft.com/office/powerpoint/2010/main" val="136650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E4E88-57B2-2A51-859E-D445AA3D74AD}"/>
              </a:ext>
            </a:extLst>
          </p:cNvPr>
          <p:cNvSpPr>
            <a:spLocks noGrp="1"/>
          </p:cNvSpPr>
          <p:nvPr>
            <p:ph type="title"/>
          </p:nvPr>
        </p:nvSpPr>
        <p:spPr>
          <a:xfrm>
            <a:off x="917854" y="255406"/>
            <a:ext cx="11278629" cy="1492132"/>
          </a:xfrm>
        </p:spPr>
        <p:txBody>
          <a:bodyPr>
            <a:normAutofit/>
          </a:bodyPr>
          <a:lstStyle/>
          <a:p>
            <a:r>
              <a:rPr kumimoji="1" lang="ja-JP" altLang="en-US" sz="4000" b="1" dirty="0"/>
              <a:t>親・子ども向けリーフレット</a:t>
            </a:r>
            <a:r>
              <a:rPr kumimoji="1" lang="ja-JP" altLang="en-US" sz="1800" b="1" dirty="0"/>
              <a:t>（国立がん研究センター中央病院）</a:t>
            </a:r>
            <a:endParaRPr kumimoji="1" lang="ja-JP" altLang="en-US" sz="3200" b="1" dirty="0"/>
          </a:p>
        </p:txBody>
      </p:sp>
      <p:pic>
        <p:nvPicPr>
          <p:cNvPr id="6" name="図 5">
            <a:extLst>
              <a:ext uri="{FF2B5EF4-FFF2-40B4-BE49-F238E27FC236}">
                <a16:creationId xmlns:a16="http://schemas.microsoft.com/office/drawing/2014/main" id="{9C90970A-74D2-DBDD-CEF8-E11E5ECE9750}"/>
              </a:ext>
            </a:extLst>
          </p:cNvPr>
          <p:cNvPicPr>
            <a:picLocks noChangeAspect="1"/>
          </p:cNvPicPr>
          <p:nvPr/>
        </p:nvPicPr>
        <p:blipFill rotWithShape="1">
          <a:blip r:embed="rId2"/>
          <a:srcRect l="22720" t="20785" r="4411" b="10327"/>
          <a:stretch/>
        </p:blipFill>
        <p:spPr>
          <a:xfrm>
            <a:off x="6078418" y="3368040"/>
            <a:ext cx="5648006" cy="3003530"/>
          </a:xfrm>
          <a:prstGeom prst="rect">
            <a:avLst/>
          </a:prstGeom>
        </p:spPr>
      </p:pic>
      <p:pic>
        <p:nvPicPr>
          <p:cNvPr id="8" name="図 7">
            <a:extLst>
              <a:ext uri="{FF2B5EF4-FFF2-40B4-BE49-F238E27FC236}">
                <a16:creationId xmlns:a16="http://schemas.microsoft.com/office/drawing/2014/main" id="{0B0B43BF-9769-A50C-88C7-B5F310F15FF6}"/>
              </a:ext>
            </a:extLst>
          </p:cNvPr>
          <p:cNvPicPr>
            <a:picLocks noChangeAspect="1"/>
          </p:cNvPicPr>
          <p:nvPr/>
        </p:nvPicPr>
        <p:blipFill rotWithShape="1">
          <a:blip r:embed="rId3"/>
          <a:srcRect l="34779" t="27334" r="16516" b="10980"/>
          <a:stretch/>
        </p:blipFill>
        <p:spPr>
          <a:xfrm>
            <a:off x="1076183" y="986592"/>
            <a:ext cx="4845902" cy="3452389"/>
          </a:xfrm>
          <a:prstGeom prst="rect">
            <a:avLst/>
          </a:prstGeom>
        </p:spPr>
      </p:pic>
      <p:sp>
        <p:nvSpPr>
          <p:cNvPr id="9" name="吹き出し: 角を丸めた四角形 8">
            <a:extLst>
              <a:ext uri="{FF2B5EF4-FFF2-40B4-BE49-F238E27FC236}">
                <a16:creationId xmlns:a16="http://schemas.microsoft.com/office/drawing/2014/main" id="{F45C88DB-39D9-5732-53E7-6CAEE1F1040F}"/>
              </a:ext>
            </a:extLst>
          </p:cNvPr>
          <p:cNvSpPr/>
          <p:nvPr/>
        </p:nvSpPr>
        <p:spPr>
          <a:xfrm>
            <a:off x="6269916" y="1194217"/>
            <a:ext cx="4285129" cy="1492131"/>
          </a:xfrm>
          <a:prstGeom prst="wedgeRoundRectCallout">
            <a:avLst>
              <a:gd name="adj1" fmla="val -60779"/>
              <a:gd name="adj2" fmla="val 85189"/>
              <a:gd name="adj3" fmla="val 16667"/>
            </a:avLst>
          </a:prstGeom>
          <a:solidFill>
            <a:schemeClr val="accent3">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親さん向けリーフレット</a:t>
            </a:r>
            <a:endParaRPr kumimoji="1" lang="en-US" altLang="ja-JP" sz="2800" b="1" dirty="0">
              <a:solidFill>
                <a:schemeClr val="tx1"/>
              </a:solidFill>
            </a:endParaRPr>
          </a:p>
          <a:p>
            <a:pPr algn="ctr"/>
            <a:r>
              <a:rPr lang="en-US" altLang="ja-JP" dirty="0">
                <a:solidFill>
                  <a:schemeClr val="tx1"/>
                </a:solidFill>
              </a:rPr>
              <a:t>https://www.ncc.go.jp/jp/ncch/clinic/</a:t>
            </a:r>
          </a:p>
          <a:p>
            <a:pPr algn="ctr"/>
            <a:r>
              <a:rPr lang="en-US" altLang="ja-JP" dirty="0" err="1">
                <a:solidFill>
                  <a:schemeClr val="tx1"/>
                </a:solidFill>
              </a:rPr>
              <a:t>palliative_care</a:t>
            </a:r>
            <a:r>
              <a:rPr lang="en-US" altLang="ja-JP" dirty="0">
                <a:solidFill>
                  <a:schemeClr val="tx1"/>
                </a:solidFill>
              </a:rPr>
              <a:t>/050/PCpanda.pdf</a:t>
            </a:r>
            <a:endParaRPr lang="ja-JP" altLang="en-US" dirty="0">
              <a:solidFill>
                <a:schemeClr val="tx1"/>
              </a:solidFill>
            </a:endParaRPr>
          </a:p>
        </p:txBody>
      </p:sp>
      <p:sp>
        <p:nvSpPr>
          <p:cNvPr id="10" name="吹き出し: 角を丸めた四角形 9">
            <a:extLst>
              <a:ext uri="{FF2B5EF4-FFF2-40B4-BE49-F238E27FC236}">
                <a16:creationId xmlns:a16="http://schemas.microsoft.com/office/drawing/2014/main" id="{CFFA1F5B-A0AE-9CFE-152E-0E147C94188A}"/>
              </a:ext>
            </a:extLst>
          </p:cNvPr>
          <p:cNvSpPr/>
          <p:nvPr/>
        </p:nvSpPr>
        <p:spPr>
          <a:xfrm>
            <a:off x="1152038" y="4693083"/>
            <a:ext cx="4943962" cy="1292595"/>
          </a:xfrm>
          <a:prstGeom prst="wedgeRoundRectCallout">
            <a:avLst>
              <a:gd name="adj1" fmla="val 57547"/>
              <a:gd name="adj2" fmla="val 66635"/>
              <a:gd name="adj3" fmla="val 16667"/>
            </a:avLst>
          </a:prstGeom>
          <a:solidFill>
            <a:schemeClr val="accent3">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子どもさん向けリーフレット</a:t>
            </a:r>
            <a:endParaRPr kumimoji="1" lang="en-US" altLang="ja-JP" sz="2800" b="1" dirty="0">
              <a:solidFill>
                <a:schemeClr val="tx1"/>
              </a:solidFill>
            </a:endParaRPr>
          </a:p>
          <a:p>
            <a:pPr algn="ctr"/>
            <a:r>
              <a:rPr kumimoji="1" lang="en-US" altLang="ja-JP" dirty="0">
                <a:solidFill>
                  <a:schemeClr val="tx1"/>
                </a:solidFill>
              </a:rPr>
              <a:t>https://www.ncc.go.jp/jp/ncch/clinic/</a:t>
            </a:r>
          </a:p>
          <a:p>
            <a:pPr algn="ctr"/>
            <a:r>
              <a:rPr kumimoji="1" lang="en-US" altLang="ja-JP" dirty="0" err="1">
                <a:solidFill>
                  <a:schemeClr val="tx1"/>
                </a:solidFill>
              </a:rPr>
              <a:t>palliative_care</a:t>
            </a:r>
            <a:r>
              <a:rPr kumimoji="1" lang="en-US" altLang="ja-JP" dirty="0">
                <a:solidFill>
                  <a:schemeClr val="tx1"/>
                </a:solidFill>
              </a:rPr>
              <a:t>/050/teens_v2.pdf</a:t>
            </a:r>
          </a:p>
        </p:txBody>
      </p:sp>
    </p:spTree>
    <p:extLst>
      <p:ext uri="{BB962C8B-B14F-4D97-AF65-F5344CB8AC3E}">
        <p14:creationId xmlns:p14="http://schemas.microsoft.com/office/powerpoint/2010/main" val="195760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88745-DAC8-C995-0D8C-9C9F75C30263}"/>
              </a:ext>
            </a:extLst>
          </p:cNvPr>
          <p:cNvSpPr>
            <a:spLocks noGrp="1"/>
          </p:cNvSpPr>
          <p:nvPr>
            <p:ph type="title"/>
          </p:nvPr>
        </p:nvSpPr>
        <p:spPr>
          <a:xfrm>
            <a:off x="1251678" y="328316"/>
            <a:ext cx="10178322" cy="1259602"/>
          </a:xfrm>
        </p:spPr>
        <p:txBody>
          <a:bodyPr>
            <a:noAutofit/>
          </a:bodyPr>
          <a:lstStyle/>
          <a:p>
            <a:r>
              <a:rPr kumimoji="1" lang="en-US" altLang="ja-JP" sz="4000" b="1" dirty="0">
                <a:latin typeface="+mn-ea"/>
                <a:ea typeface="+mn-ea"/>
              </a:rPr>
              <a:t>18</a:t>
            </a:r>
            <a:r>
              <a:rPr kumimoji="1" lang="ja-JP" altLang="en-US" sz="4000" b="1" dirty="0">
                <a:latin typeface="+mn-ea"/>
                <a:ea typeface="+mn-ea"/>
              </a:rPr>
              <a:t>歳未満の子どもをもつがん患者と         その子どもたち</a:t>
            </a:r>
          </a:p>
        </p:txBody>
      </p:sp>
      <p:sp>
        <p:nvSpPr>
          <p:cNvPr id="3" name="コンテンツ プレースホルダー 2">
            <a:extLst>
              <a:ext uri="{FF2B5EF4-FFF2-40B4-BE49-F238E27FC236}">
                <a16:creationId xmlns:a16="http://schemas.microsoft.com/office/drawing/2014/main" id="{DC8A34E3-F354-10EB-F408-50741E637C8B}"/>
              </a:ext>
            </a:extLst>
          </p:cNvPr>
          <p:cNvSpPr>
            <a:spLocks noGrp="1"/>
          </p:cNvSpPr>
          <p:nvPr>
            <p:ph idx="1"/>
          </p:nvPr>
        </p:nvSpPr>
        <p:spPr>
          <a:xfrm>
            <a:off x="1395439" y="1785282"/>
            <a:ext cx="10488037" cy="4410417"/>
          </a:xfrm>
        </p:spPr>
        <p:txBody>
          <a:bodyPr>
            <a:normAutofit/>
          </a:bodyPr>
          <a:lstStyle/>
          <a:p>
            <a:pPr>
              <a:lnSpc>
                <a:spcPct val="100000"/>
              </a:lnSpc>
              <a:spcBef>
                <a:spcPts val="1800"/>
              </a:spcBef>
            </a:pPr>
            <a:r>
              <a:rPr kumimoji="1" lang="en-US" altLang="ja-JP" sz="3200" dirty="0">
                <a:solidFill>
                  <a:schemeClr val="tx1"/>
                </a:solidFill>
                <a:latin typeface="+mn-ea"/>
              </a:rPr>
              <a:t>18</a:t>
            </a:r>
            <a:r>
              <a:rPr kumimoji="1" lang="ja-JP" altLang="en-US" sz="3200" dirty="0">
                <a:solidFill>
                  <a:schemeClr val="tx1"/>
                </a:solidFill>
                <a:latin typeface="+mn-ea"/>
              </a:rPr>
              <a:t>歳未満の子どもをもつがん患者の全国推定値</a:t>
            </a:r>
            <a:endParaRPr kumimoji="1" lang="en-US" altLang="ja-JP" sz="3200" dirty="0">
              <a:solidFill>
                <a:schemeClr val="tx1"/>
              </a:solidFill>
              <a:latin typeface="+mn-ea"/>
            </a:endParaRPr>
          </a:p>
          <a:p>
            <a:pPr marL="0" indent="0">
              <a:lnSpc>
                <a:spcPct val="100000"/>
              </a:lnSpc>
              <a:spcBef>
                <a:spcPts val="1800"/>
              </a:spcBef>
              <a:buNone/>
            </a:pPr>
            <a:r>
              <a:rPr kumimoji="1" lang="ja-JP" altLang="en-US" sz="3200" dirty="0">
                <a:solidFill>
                  <a:schemeClr val="tx1"/>
                </a:solidFill>
                <a:latin typeface="+mn-ea"/>
              </a:rPr>
              <a:t>　　年間</a:t>
            </a:r>
            <a:r>
              <a:rPr kumimoji="1" lang="en-US" altLang="ja-JP" sz="3200" dirty="0">
                <a:solidFill>
                  <a:schemeClr val="tx1"/>
                </a:solidFill>
                <a:latin typeface="+mn-ea"/>
              </a:rPr>
              <a:t>56,143</a:t>
            </a:r>
            <a:r>
              <a:rPr kumimoji="1" lang="ja-JP" altLang="en-US" sz="3200" dirty="0">
                <a:solidFill>
                  <a:schemeClr val="tx1"/>
                </a:solidFill>
                <a:latin typeface="+mn-ea"/>
              </a:rPr>
              <a:t>人（その子どもたち　</a:t>
            </a:r>
            <a:r>
              <a:rPr kumimoji="1" lang="en-US" altLang="ja-JP" sz="3200" dirty="0">
                <a:solidFill>
                  <a:schemeClr val="tx1"/>
                </a:solidFill>
                <a:latin typeface="+mn-ea"/>
              </a:rPr>
              <a:t>87,017</a:t>
            </a:r>
            <a:r>
              <a:rPr kumimoji="1" lang="ja-JP" altLang="en-US" sz="3200" dirty="0">
                <a:solidFill>
                  <a:schemeClr val="tx1"/>
                </a:solidFill>
                <a:latin typeface="+mn-ea"/>
              </a:rPr>
              <a:t>人）</a:t>
            </a:r>
            <a:endParaRPr kumimoji="1" lang="en-US" altLang="ja-JP" sz="3200" dirty="0">
              <a:solidFill>
                <a:schemeClr val="tx1"/>
              </a:solidFill>
              <a:latin typeface="+mn-ea"/>
            </a:endParaRPr>
          </a:p>
          <a:p>
            <a:pPr>
              <a:lnSpc>
                <a:spcPct val="100000"/>
              </a:lnSpc>
              <a:spcBef>
                <a:spcPts val="1800"/>
              </a:spcBef>
            </a:pPr>
            <a:r>
              <a:rPr kumimoji="1" lang="ja-JP" altLang="en-US" sz="3200" dirty="0">
                <a:solidFill>
                  <a:schemeClr val="tx1"/>
                </a:solidFill>
                <a:latin typeface="+mn-ea"/>
              </a:rPr>
              <a:t>患者の平均年齢・・・男性</a:t>
            </a:r>
            <a:r>
              <a:rPr kumimoji="1" lang="en-US" altLang="ja-JP" sz="3200" dirty="0">
                <a:solidFill>
                  <a:schemeClr val="tx1"/>
                </a:solidFill>
                <a:latin typeface="+mn-ea"/>
              </a:rPr>
              <a:t>46.6</a:t>
            </a:r>
            <a:r>
              <a:rPr kumimoji="1" lang="ja-JP" altLang="en-US" sz="3200" dirty="0">
                <a:solidFill>
                  <a:schemeClr val="tx1"/>
                </a:solidFill>
                <a:latin typeface="+mn-ea"/>
              </a:rPr>
              <a:t>歳</a:t>
            </a:r>
            <a:r>
              <a:rPr lang="ja-JP" altLang="en-US" sz="3200" dirty="0">
                <a:solidFill>
                  <a:schemeClr val="tx1"/>
                </a:solidFill>
                <a:latin typeface="+mn-ea"/>
              </a:rPr>
              <a:t>　</a:t>
            </a:r>
            <a:r>
              <a:rPr kumimoji="1" lang="ja-JP" altLang="en-US" sz="3200" dirty="0">
                <a:solidFill>
                  <a:schemeClr val="tx1"/>
                </a:solidFill>
                <a:latin typeface="+mn-ea"/>
              </a:rPr>
              <a:t>女性</a:t>
            </a:r>
            <a:r>
              <a:rPr kumimoji="1" lang="en-US" altLang="ja-JP" sz="3200" dirty="0">
                <a:solidFill>
                  <a:schemeClr val="tx1"/>
                </a:solidFill>
                <a:latin typeface="+mn-ea"/>
              </a:rPr>
              <a:t>43.7</a:t>
            </a:r>
            <a:r>
              <a:rPr kumimoji="1" lang="ja-JP" altLang="en-US" sz="3200" dirty="0">
                <a:solidFill>
                  <a:schemeClr val="tx1"/>
                </a:solidFill>
                <a:latin typeface="+mn-ea"/>
              </a:rPr>
              <a:t>歳</a:t>
            </a:r>
            <a:endParaRPr kumimoji="1" lang="en-US" altLang="ja-JP" sz="3200" dirty="0">
              <a:solidFill>
                <a:schemeClr val="tx1"/>
              </a:solidFill>
              <a:latin typeface="+mn-ea"/>
            </a:endParaRPr>
          </a:p>
          <a:p>
            <a:pPr>
              <a:lnSpc>
                <a:spcPct val="100000"/>
              </a:lnSpc>
              <a:spcBef>
                <a:spcPts val="1800"/>
              </a:spcBef>
            </a:pPr>
            <a:r>
              <a:rPr kumimoji="1" lang="ja-JP" altLang="en-US" sz="3200" dirty="0">
                <a:solidFill>
                  <a:schemeClr val="tx1"/>
                </a:solidFill>
                <a:latin typeface="+mn-ea"/>
              </a:rPr>
              <a:t>親ががんと診断された子どもの平均年齢</a:t>
            </a:r>
            <a:r>
              <a:rPr kumimoji="1" lang="en-US" altLang="ja-JP" sz="3200" dirty="0">
                <a:solidFill>
                  <a:schemeClr val="tx1"/>
                </a:solidFill>
                <a:latin typeface="+mn-ea"/>
              </a:rPr>
              <a:t>11.2</a:t>
            </a:r>
            <a:r>
              <a:rPr kumimoji="1" lang="ja-JP" altLang="en-US" sz="3200" dirty="0">
                <a:solidFill>
                  <a:schemeClr val="tx1"/>
                </a:solidFill>
                <a:latin typeface="+mn-ea"/>
              </a:rPr>
              <a:t>歳</a:t>
            </a:r>
            <a:endParaRPr kumimoji="1" lang="en-US" altLang="ja-JP" sz="3200" dirty="0">
              <a:solidFill>
                <a:schemeClr val="tx1"/>
              </a:solidFill>
              <a:latin typeface="+mn-ea"/>
            </a:endParaRPr>
          </a:p>
          <a:p>
            <a:pPr>
              <a:lnSpc>
                <a:spcPct val="100000"/>
              </a:lnSpc>
              <a:spcBef>
                <a:spcPts val="1800"/>
              </a:spcBef>
            </a:pPr>
            <a:r>
              <a:rPr kumimoji="1" lang="en-US" altLang="ja-JP" sz="3200" dirty="0">
                <a:solidFill>
                  <a:schemeClr val="tx1"/>
                </a:solidFill>
                <a:latin typeface="+mn-ea"/>
              </a:rPr>
              <a:t>18</a:t>
            </a:r>
            <a:r>
              <a:rPr kumimoji="1" lang="ja-JP" altLang="en-US" sz="3200" dirty="0">
                <a:solidFill>
                  <a:schemeClr val="tx1"/>
                </a:solidFill>
                <a:latin typeface="+mn-ea"/>
              </a:rPr>
              <a:t>歳未満のうち</a:t>
            </a:r>
            <a:r>
              <a:rPr kumimoji="1" lang="en-US" altLang="ja-JP" sz="3200" dirty="0">
                <a:solidFill>
                  <a:schemeClr val="tx1"/>
                </a:solidFill>
                <a:latin typeface="+mn-ea"/>
              </a:rPr>
              <a:t>0</a:t>
            </a:r>
            <a:r>
              <a:rPr kumimoji="1" lang="ja-JP" altLang="en-US" sz="3200" dirty="0">
                <a:solidFill>
                  <a:schemeClr val="tx1"/>
                </a:solidFill>
                <a:latin typeface="+mn-ea"/>
              </a:rPr>
              <a:t>歳から</a:t>
            </a:r>
            <a:r>
              <a:rPr kumimoji="1" lang="en-US" altLang="ja-JP" sz="3200" dirty="0">
                <a:solidFill>
                  <a:schemeClr val="tx1"/>
                </a:solidFill>
                <a:latin typeface="+mn-ea"/>
              </a:rPr>
              <a:t>12</a:t>
            </a:r>
            <a:r>
              <a:rPr kumimoji="1" lang="ja-JP" altLang="en-US" sz="3200" dirty="0">
                <a:solidFill>
                  <a:schemeClr val="tx1"/>
                </a:solidFill>
                <a:latin typeface="+mn-ea"/>
              </a:rPr>
              <a:t>歳までが半数を超える</a:t>
            </a:r>
          </a:p>
        </p:txBody>
      </p:sp>
      <p:sp>
        <p:nvSpPr>
          <p:cNvPr id="8" name="テキスト ボックス 7">
            <a:extLst>
              <a:ext uri="{FF2B5EF4-FFF2-40B4-BE49-F238E27FC236}">
                <a16:creationId xmlns:a16="http://schemas.microsoft.com/office/drawing/2014/main" id="{F0B7D3EF-4072-653C-E609-5A18BFAC735C}"/>
              </a:ext>
            </a:extLst>
          </p:cNvPr>
          <p:cNvSpPr txBox="1"/>
          <p:nvPr/>
        </p:nvSpPr>
        <p:spPr>
          <a:xfrm>
            <a:off x="5405717" y="5824024"/>
            <a:ext cx="6096000" cy="307777"/>
          </a:xfrm>
          <a:prstGeom prst="rect">
            <a:avLst/>
          </a:prstGeom>
          <a:noFill/>
        </p:spPr>
        <p:txBody>
          <a:bodyPr wrap="square">
            <a:spAutoFit/>
          </a:bodyPr>
          <a:lstStyle/>
          <a:p>
            <a:pPr algn="r"/>
            <a:r>
              <a:rPr lang="ja-JP" altLang="en-US" sz="1400" dirty="0"/>
              <a:t>（国立研究開発法人国立がん研究センター，</a:t>
            </a:r>
            <a:r>
              <a:rPr lang="en-US" altLang="ja-JP" sz="1400" dirty="0"/>
              <a:t>2015</a:t>
            </a:r>
            <a:r>
              <a:rPr lang="ja-JP" altLang="en-US" sz="1400" dirty="0"/>
              <a:t>）</a:t>
            </a:r>
          </a:p>
        </p:txBody>
      </p:sp>
    </p:spTree>
    <p:extLst>
      <p:ext uri="{BB962C8B-B14F-4D97-AF65-F5344CB8AC3E}">
        <p14:creationId xmlns:p14="http://schemas.microsoft.com/office/powerpoint/2010/main" val="186425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0EFCF-9255-2FFF-BBC4-F4C592AA6AF8}"/>
              </a:ext>
            </a:extLst>
          </p:cNvPr>
          <p:cNvSpPr>
            <a:spLocks noGrp="1"/>
          </p:cNvSpPr>
          <p:nvPr>
            <p:ph type="title"/>
          </p:nvPr>
        </p:nvSpPr>
        <p:spPr>
          <a:xfrm>
            <a:off x="1288791" y="242900"/>
            <a:ext cx="10178322" cy="501756"/>
          </a:xfrm>
        </p:spPr>
        <p:txBody>
          <a:bodyPr>
            <a:normAutofit fontScale="90000"/>
          </a:bodyPr>
          <a:lstStyle/>
          <a:p>
            <a:r>
              <a:rPr kumimoji="1" lang="ja-JP" altLang="en-US" sz="4400" b="1" dirty="0"/>
              <a:t>がん患者にみられる心理反応</a:t>
            </a:r>
          </a:p>
        </p:txBody>
      </p:sp>
      <p:pic>
        <p:nvPicPr>
          <p:cNvPr id="8" name="コンテンツ プレースホルダー 3">
            <a:extLst>
              <a:ext uri="{FF2B5EF4-FFF2-40B4-BE49-F238E27FC236}">
                <a16:creationId xmlns:a16="http://schemas.microsoft.com/office/drawing/2014/main" id="{FA921CD2-108A-77C5-AC65-C0C130D23DA6}"/>
              </a:ext>
            </a:extLst>
          </p:cNvPr>
          <p:cNvPicPr>
            <a:picLocks noGrp="1" noChangeAspect="1"/>
          </p:cNvPicPr>
          <p:nvPr>
            <p:ph idx="1"/>
          </p:nvPr>
        </p:nvPicPr>
        <p:blipFill>
          <a:blip r:embed="rId3"/>
          <a:stretch>
            <a:fillRect/>
          </a:stretch>
        </p:blipFill>
        <p:spPr>
          <a:xfrm>
            <a:off x="1401915" y="947214"/>
            <a:ext cx="9540191" cy="5300348"/>
          </a:xfrm>
          <a:prstGeom prst="rect">
            <a:avLst/>
          </a:prstGeom>
        </p:spPr>
      </p:pic>
      <p:sp>
        <p:nvSpPr>
          <p:cNvPr id="9" name="テキスト ボックス 8">
            <a:extLst>
              <a:ext uri="{FF2B5EF4-FFF2-40B4-BE49-F238E27FC236}">
                <a16:creationId xmlns:a16="http://schemas.microsoft.com/office/drawing/2014/main" id="{41684291-E189-4069-384B-25A2BC8BF242}"/>
              </a:ext>
            </a:extLst>
          </p:cNvPr>
          <p:cNvSpPr txBox="1"/>
          <p:nvPr/>
        </p:nvSpPr>
        <p:spPr>
          <a:xfrm>
            <a:off x="5922003" y="6173121"/>
            <a:ext cx="5718220" cy="276999"/>
          </a:xfrm>
          <a:prstGeom prst="rect">
            <a:avLst/>
          </a:prstGeom>
          <a:noFill/>
        </p:spPr>
        <p:txBody>
          <a:bodyPr wrap="square" rtlCol="0">
            <a:spAutoFit/>
          </a:bodyPr>
          <a:lstStyle/>
          <a:p>
            <a:pPr algn="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ELNEC-J</a:t>
            </a:r>
            <a:r>
              <a:rPr kumimoji="1" lang="ja-JP" altLang="en-US" sz="1200" dirty="0">
                <a:latin typeface="メイリオ" panose="020B0604030504040204" pitchFamily="50" charset="-128"/>
                <a:ea typeface="メイリオ" panose="020B0604030504040204" pitchFamily="50" charset="-128"/>
              </a:rPr>
              <a:t>コアカリキュラム　指導者用ガイド</a:t>
            </a:r>
            <a:r>
              <a:rPr kumimoji="1" lang="en-US" altLang="ja-JP" sz="1200" dirty="0">
                <a:latin typeface="メイリオ" panose="020B0604030504040204" pitchFamily="50" charset="-128"/>
                <a:ea typeface="メイリオ" panose="020B0604030504040204" pitchFamily="50" charset="-128"/>
              </a:rPr>
              <a:t>2024</a:t>
            </a:r>
            <a:r>
              <a:rPr kumimoji="1" lang="ja-JP" altLang="en-US" sz="12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87341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45CC3-8B30-7D2E-2D8A-3A582C46BAA3}"/>
              </a:ext>
            </a:extLst>
          </p:cNvPr>
          <p:cNvSpPr>
            <a:spLocks noGrp="1"/>
          </p:cNvSpPr>
          <p:nvPr>
            <p:ph type="title"/>
          </p:nvPr>
        </p:nvSpPr>
        <p:spPr>
          <a:xfrm>
            <a:off x="1251678" y="382385"/>
            <a:ext cx="10178322" cy="755535"/>
          </a:xfrm>
        </p:spPr>
        <p:txBody>
          <a:bodyPr>
            <a:normAutofit/>
          </a:bodyPr>
          <a:lstStyle/>
          <a:p>
            <a:r>
              <a:rPr kumimoji="1" lang="ja-JP" altLang="en-US" sz="4000" b="1" dirty="0"/>
              <a:t>壮年期がん患者の特徴</a:t>
            </a:r>
          </a:p>
        </p:txBody>
      </p:sp>
      <p:sp>
        <p:nvSpPr>
          <p:cNvPr id="3" name="コンテンツ プレースホルダー 2">
            <a:extLst>
              <a:ext uri="{FF2B5EF4-FFF2-40B4-BE49-F238E27FC236}">
                <a16:creationId xmlns:a16="http://schemas.microsoft.com/office/drawing/2014/main" id="{27921F3A-B8E7-49D4-25C4-1A7EC0147270}"/>
              </a:ext>
            </a:extLst>
          </p:cNvPr>
          <p:cNvSpPr>
            <a:spLocks noGrp="1"/>
          </p:cNvSpPr>
          <p:nvPr>
            <p:ph idx="1"/>
          </p:nvPr>
        </p:nvSpPr>
        <p:spPr>
          <a:xfrm>
            <a:off x="1104358" y="1137920"/>
            <a:ext cx="10472962" cy="4609592"/>
          </a:xfrm>
        </p:spPr>
        <p:txBody>
          <a:bodyPr>
            <a:normAutofit/>
          </a:bodyPr>
          <a:lstStyle/>
          <a:p>
            <a:pPr>
              <a:lnSpc>
                <a:spcPct val="150000"/>
              </a:lnSpc>
            </a:pPr>
            <a:r>
              <a:rPr lang="ja-JP" altLang="en-US" sz="2800" dirty="0">
                <a:solidFill>
                  <a:schemeClr val="tx1"/>
                </a:solidFill>
              </a:rPr>
              <a:t>心身ともに充実し家庭でも社会でも中核となって活躍する</a:t>
            </a:r>
            <a:endParaRPr lang="en-US" altLang="ja-JP" sz="2800" dirty="0">
              <a:solidFill>
                <a:schemeClr val="tx1"/>
              </a:solidFill>
            </a:endParaRPr>
          </a:p>
          <a:p>
            <a:pPr>
              <a:lnSpc>
                <a:spcPct val="150000"/>
              </a:lnSpc>
            </a:pPr>
            <a:r>
              <a:rPr kumimoji="1" lang="ja-JP" altLang="en-US" sz="2800" dirty="0">
                <a:solidFill>
                  <a:schemeClr val="tx1"/>
                </a:solidFill>
              </a:rPr>
              <a:t>社会的責任・期待が大きいため非常に大きなストレスを抱える</a:t>
            </a:r>
            <a:endParaRPr kumimoji="1" lang="en-US" altLang="ja-JP" sz="2800" dirty="0">
              <a:solidFill>
                <a:schemeClr val="tx1"/>
              </a:solidFill>
            </a:endParaRPr>
          </a:p>
          <a:p>
            <a:pPr>
              <a:lnSpc>
                <a:spcPct val="150000"/>
              </a:lnSpc>
            </a:pPr>
            <a:r>
              <a:rPr lang="ja-JP" altLang="en-US" sz="2800" dirty="0">
                <a:solidFill>
                  <a:schemeClr val="tx1"/>
                </a:solidFill>
              </a:rPr>
              <a:t>がん罹患に対し、葛藤や不安を抱えている</a:t>
            </a:r>
            <a:endParaRPr lang="en-US" altLang="ja-JP" sz="2800" dirty="0">
              <a:solidFill>
                <a:schemeClr val="tx1"/>
              </a:solidFill>
            </a:endParaRPr>
          </a:p>
          <a:p>
            <a:pPr>
              <a:lnSpc>
                <a:spcPct val="150000"/>
              </a:lnSpc>
            </a:pPr>
            <a:r>
              <a:rPr kumimoji="1" lang="ja-JP" altLang="en-US" sz="2800" dirty="0">
                <a:solidFill>
                  <a:schemeClr val="tx1"/>
                </a:solidFill>
              </a:rPr>
              <a:t>治療を受けるまでの短期間に気持ちを整理しなければならない</a:t>
            </a:r>
            <a:endParaRPr kumimoji="1" lang="en-US" altLang="ja-JP" sz="2800" dirty="0">
              <a:solidFill>
                <a:schemeClr val="tx1"/>
              </a:solidFill>
            </a:endParaRPr>
          </a:p>
          <a:p>
            <a:pPr>
              <a:lnSpc>
                <a:spcPct val="150000"/>
              </a:lnSpc>
            </a:pPr>
            <a:r>
              <a:rPr lang="ja-JP" altLang="en-US" sz="2800" dirty="0">
                <a:solidFill>
                  <a:schemeClr val="tx1"/>
                </a:solidFill>
              </a:rPr>
              <a:t>多くの情報の中で、病気の理解と治療法の選択が迫られる</a:t>
            </a:r>
            <a:endParaRPr lang="en-US" altLang="ja-JP" sz="2800" dirty="0">
              <a:solidFill>
                <a:schemeClr val="tx1"/>
              </a:solidFill>
            </a:endParaRPr>
          </a:p>
          <a:p>
            <a:pPr>
              <a:lnSpc>
                <a:spcPct val="150000"/>
              </a:lnSpc>
            </a:pPr>
            <a:endParaRPr kumimoji="1" lang="en-US" altLang="ja-JP" sz="2800" dirty="0">
              <a:solidFill>
                <a:schemeClr val="tx1"/>
              </a:solidFill>
            </a:endParaRPr>
          </a:p>
          <a:p>
            <a:pPr>
              <a:lnSpc>
                <a:spcPct val="150000"/>
              </a:lnSpc>
            </a:pPr>
            <a:endParaRPr kumimoji="1" lang="ja-JP" altLang="en-US" sz="2800" dirty="0">
              <a:solidFill>
                <a:schemeClr val="tx1"/>
              </a:solidFill>
            </a:endParaRPr>
          </a:p>
        </p:txBody>
      </p:sp>
      <p:sp>
        <p:nvSpPr>
          <p:cNvPr id="5" name="四角形: 角を丸くする 4">
            <a:extLst>
              <a:ext uri="{FF2B5EF4-FFF2-40B4-BE49-F238E27FC236}">
                <a16:creationId xmlns:a16="http://schemas.microsoft.com/office/drawing/2014/main" id="{93F59A60-8E8F-83F0-684C-7E6FDB5F5CAB}"/>
              </a:ext>
            </a:extLst>
          </p:cNvPr>
          <p:cNvSpPr/>
          <p:nvPr/>
        </p:nvSpPr>
        <p:spPr>
          <a:xfrm>
            <a:off x="2072640" y="5157723"/>
            <a:ext cx="8270240" cy="1124714"/>
          </a:xfrm>
          <a:prstGeom prst="roundRect">
            <a:avLst/>
          </a:prstGeom>
          <a:solidFill>
            <a:srgbClr val="B06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ストレスフルな状況におかれている</a:t>
            </a:r>
          </a:p>
        </p:txBody>
      </p:sp>
    </p:spTree>
    <p:extLst>
      <p:ext uri="{BB962C8B-B14F-4D97-AF65-F5344CB8AC3E}">
        <p14:creationId xmlns:p14="http://schemas.microsoft.com/office/powerpoint/2010/main" val="403874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B8E87D-6D7F-B6BD-F10B-ED931AF7FD5A}"/>
              </a:ext>
            </a:extLst>
          </p:cNvPr>
          <p:cNvSpPr>
            <a:spLocks noGrp="1"/>
          </p:cNvSpPr>
          <p:nvPr>
            <p:ph type="title"/>
          </p:nvPr>
        </p:nvSpPr>
        <p:spPr>
          <a:xfrm>
            <a:off x="1166837" y="136525"/>
            <a:ext cx="10178322" cy="720551"/>
          </a:xfrm>
        </p:spPr>
        <p:txBody>
          <a:bodyPr>
            <a:noAutofit/>
          </a:bodyPr>
          <a:lstStyle/>
          <a:p>
            <a:r>
              <a:rPr kumimoji="1" lang="ja-JP" altLang="en-US" sz="4000" b="1" dirty="0"/>
              <a:t>壮年期男性がん患者の　　　　　　　　　　　　　　　未成年の子どもに対する親役割の意識</a:t>
            </a:r>
          </a:p>
        </p:txBody>
      </p:sp>
      <p:graphicFrame>
        <p:nvGraphicFramePr>
          <p:cNvPr id="6" name="コンテンツ プレースホルダー 5">
            <a:extLst>
              <a:ext uri="{FF2B5EF4-FFF2-40B4-BE49-F238E27FC236}">
                <a16:creationId xmlns:a16="http://schemas.microsoft.com/office/drawing/2014/main" id="{E8C07FC4-BDC4-5D82-452F-43E6BA5705C2}"/>
              </a:ext>
            </a:extLst>
          </p:cNvPr>
          <p:cNvGraphicFramePr>
            <a:graphicFrameLocks noGrp="1"/>
          </p:cNvGraphicFramePr>
          <p:nvPr>
            <p:ph idx="1"/>
            <p:extLst>
              <p:ext uri="{D42A27DB-BD31-4B8C-83A1-F6EECF244321}">
                <p14:modId xmlns:p14="http://schemas.microsoft.com/office/powerpoint/2010/main" val="3521889803"/>
              </p:ext>
            </p:extLst>
          </p:nvPr>
        </p:nvGraphicFramePr>
        <p:xfrm>
          <a:off x="967560" y="1286687"/>
          <a:ext cx="10818040" cy="4987407"/>
        </p:xfrm>
        <a:graphic>
          <a:graphicData uri="http://schemas.openxmlformats.org/drawingml/2006/table">
            <a:tbl>
              <a:tblPr firstRow="1" bandRow="1">
                <a:tableStyleId>{5940675A-B579-460E-94D1-54222C63F5DA}</a:tableStyleId>
              </a:tblPr>
              <a:tblGrid>
                <a:gridCol w="3330120">
                  <a:extLst>
                    <a:ext uri="{9D8B030D-6E8A-4147-A177-3AD203B41FA5}">
                      <a16:colId xmlns:a16="http://schemas.microsoft.com/office/drawing/2014/main" val="1689495593"/>
                    </a:ext>
                  </a:extLst>
                </a:gridCol>
                <a:gridCol w="7487920">
                  <a:extLst>
                    <a:ext uri="{9D8B030D-6E8A-4147-A177-3AD203B41FA5}">
                      <a16:colId xmlns:a16="http://schemas.microsoft.com/office/drawing/2014/main" val="1142286606"/>
                    </a:ext>
                  </a:extLst>
                </a:gridCol>
              </a:tblGrid>
              <a:tr h="1451727">
                <a:tc>
                  <a:txBody>
                    <a:bodyPr/>
                    <a:lstStyle/>
                    <a:p>
                      <a:r>
                        <a:rPr kumimoji="1" lang="ja-JP" altLang="en-US" sz="2400" b="1" dirty="0">
                          <a:solidFill>
                            <a:schemeClr val="bg1"/>
                          </a:solidFill>
                        </a:rPr>
                        <a:t>これまでの父親の役割を再認識し今自分に　できることを考える</a:t>
                      </a:r>
                    </a:p>
                  </a:txBody>
                  <a:tcPr anchor="ctr">
                    <a:solidFill>
                      <a:srgbClr val="B069A8"/>
                    </a:solidFill>
                  </a:tcPr>
                </a:tc>
                <a:tc>
                  <a:txBody>
                    <a:bodyPr/>
                    <a:lstStyle/>
                    <a:p>
                      <a:pPr marL="285750" indent="-285750">
                        <a:spcBef>
                          <a:spcPts val="600"/>
                        </a:spcBef>
                        <a:buFont typeface="Arial" panose="020B0604020202020204" pitchFamily="34" charset="0"/>
                        <a:buChar char="•"/>
                      </a:pPr>
                      <a:r>
                        <a:rPr kumimoji="1" lang="ja-JP" altLang="en-US" sz="2000" dirty="0"/>
                        <a:t>これまでの父親としての役割を認識する</a:t>
                      </a:r>
                      <a:endParaRPr kumimoji="1" lang="en-US" altLang="ja-JP" sz="2000" dirty="0"/>
                    </a:p>
                    <a:p>
                      <a:pPr marL="285750" indent="-285750">
                        <a:spcBef>
                          <a:spcPts val="600"/>
                        </a:spcBef>
                        <a:buFont typeface="Arial" panose="020B0604020202020204" pitchFamily="34" charset="0"/>
                        <a:buChar char="•"/>
                      </a:pPr>
                      <a:r>
                        <a:rPr kumimoji="1" lang="ja-JP" altLang="en-US" sz="2000" dirty="0"/>
                        <a:t>自分がいなくても子どもの生活が継続できるよう保証したい</a:t>
                      </a:r>
                      <a:endParaRPr kumimoji="1" lang="en-US" altLang="ja-JP" sz="2000" dirty="0"/>
                    </a:p>
                    <a:p>
                      <a:pPr marL="285750" indent="-285750">
                        <a:spcBef>
                          <a:spcPts val="600"/>
                        </a:spcBef>
                        <a:buFont typeface="Arial" panose="020B0604020202020204" pitchFamily="34" charset="0"/>
                        <a:buChar char="•"/>
                      </a:pPr>
                      <a:r>
                        <a:rPr kumimoji="1" lang="ja-JP" altLang="en-US" sz="2000" dirty="0"/>
                        <a:t>子どもにとって身近な人生の先輩でありたい</a:t>
                      </a:r>
                      <a:endParaRPr kumimoji="1" lang="en-US" altLang="ja-JP" sz="2000" dirty="0"/>
                    </a:p>
                  </a:txBody>
                  <a:tcPr anchor="ctr">
                    <a:solidFill>
                      <a:schemeClr val="bg1"/>
                    </a:solidFill>
                  </a:tcPr>
                </a:tc>
                <a:extLst>
                  <a:ext uri="{0D108BD9-81ED-4DB2-BD59-A6C34878D82A}">
                    <a16:rowId xmlns:a16="http://schemas.microsoft.com/office/drawing/2014/main" val="2811203877"/>
                  </a:ext>
                </a:extLst>
              </a:tr>
              <a:tr h="1100824">
                <a:tc>
                  <a:txBody>
                    <a:bodyPr/>
                    <a:lstStyle/>
                    <a:p>
                      <a:r>
                        <a:rPr kumimoji="1" lang="ja-JP" altLang="en-US" sz="2400" b="1" dirty="0">
                          <a:solidFill>
                            <a:schemeClr val="bg1"/>
                          </a:solidFill>
                        </a:rPr>
                        <a:t>生と死について</a:t>
                      </a:r>
                      <a:endParaRPr kumimoji="1" lang="en-US" altLang="ja-JP" sz="2400" b="1" dirty="0">
                        <a:solidFill>
                          <a:schemeClr val="bg1"/>
                        </a:solidFill>
                      </a:endParaRPr>
                    </a:p>
                    <a:p>
                      <a:r>
                        <a:rPr kumimoji="1" lang="ja-JP" altLang="en-US" sz="2400" b="1" dirty="0">
                          <a:solidFill>
                            <a:schemeClr val="bg1"/>
                          </a:solidFill>
                        </a:rPr>
                        <a:t>意識した生き方を</a:t>
                      </a:r>
                      <a:endParaRPr kumimoji="1" lang="en-US" altLang="ja-JP" sz="2400" b="1" dirty="0">
                        <a:solidFill>
                          <a:schemeClr val="bg1"/>
                        </a:solidFill>
                      </a:endParaRPr>
                    </a:p>
                    <a:p>
                      <a:r>
                        <a:rPr kumimoji="1" lang="ja-JP" altLang="en-US" sz="2400" b="1" dirty="0">
                          <a:solidFill>
                            <a:schemeClr val="bg1"/>
                          </a:solidFill>
                        </a:rPr>
                        <a:t>子どもと歩みたい</a:t>
                      </a:r>
                    </a:p>
                  </a:txBody>
                  <a:tcPr anchor="ctr">
                    <a:solidFill>
                      <a:srgbClr val="B069A8"/>
                    </a:solidFill>
                  </a:tcPr>
                </a:tc>
                <a:tc>
                  <a:txBody>
                    <a:bodyPr/>
                    <a:lstStyle/>
                    <a:p>
                      <a:pPr marL="285750" indent="-285750">
                        <a:spcBef>
                          <a:spcPts val="600"/>
                        </a:spcBef>
                        <a:buFont typeface="Arial" panose="020B0604020202020204" pitchFamily="34" charset="0"/>
                        <a:buChar char="•"/>
                      </a:pPr>
                      <a:r>
                        <a:rPr kumimoji="1" lang="ja-JP" altLang="en-US" sz="2000" dirty="0"/>
                        <a:t>遺された時間を意識し、父親として一生懸命に生きる</a:t>
                      </a:r>
                      <a:endParaRPr kumimoji="1" lang="en-US" altLang="ja-JP" sz="2000" dirty="0"/>
                    </a:p>
                    <a:p>
                      <a:pPr marL="285750" indent="-285750">
                        <a:spcBef>
                          <a:spcPts val="600"/>
                        </a:spcBef>
                        <a:buFont typeface="Arial" panose="020B0604020202020204" pitchFamily="34" charset="0"/>
                        <a:buChar char="•"/>
                      </a:pPr>
                      <a:r>
                        <a:rPr kumimoji="1" lang="ja-JP" altLang="en-US" sz="2000" dirty="0"/>
                        <a:t>できるだけ子どもと一緒に過ごしたい</a:t>
                      </a:r>
                      <a:endParaRPr kumimoji="1" lang="en-US" altLang="ja-JP" sz="2000" dirty="0"/>
                    </a:p>
                    <a:p>
                      <a:pPr marL="285750" indent="-285750">
                        <a:spcBef>
                          <a:spcPts val="600"/>
                        </a:spcBef>
                        <a:buFont typeface="Arial" panose="020B0604020202020204" pitchFamily="34" charset="0"/>
                        <a:buChar char="•"/>
                      </a:pPr>
                      <a:r>
                        <a:rPr kumimoji="1" lang="ja-JP" altLang="en-US" sz="2000" dirty="0"/>
                        <a:t>命の大切さを子どもへ伝えたい</a:t>
                      </a:r>
                      <a:endParaRPr kumimoji="1" lang="en-US" altLang="ja-JP" sz="2000" dirty="0"/>
                    </a:p>
                  </a:txBody>
                  <a:tcPr anchor="ctr">
                    <a:solidFill>
                      <a:schemeClr val="bg1"/>
                    </a:solidFill>
                  </a:tcPr>
                </a:tc>
                <a:extLst>
                  <a:ext uri="{0D108BD9-81ED-4DB2-BD59-A6C34878D82A}">
                    <a16:rowId xmlns:a16="http://schemas.microsoft.com/office/drawing/2014/main" val="1500287777"/>
                  </a:ext>
                </a:extLst>
              </a:tr>
              <a:tr h="1147242">
                <a:tc>
                  <a:txBody>
                    <a:bodyPr/>
                    <a:lstStyle/>
                    <a:p>
                      <a:r>
                        <a:rPr kumimoji="1" lang="ja-JP" altLang="en-US" sz="2400" b="1" dirty="0">
                          <a:solidFill>
                            <a:schemeClr val="bg1"/>
                          </a:solidFill>
                        </a:rPr>
                        <a:t>辛い思いをさせずに　子どもに病気のことを伝えたい</a:t>
                      </a:r>
                    </a:p>
                  </a:txBody>
                  <a:tcPr anchor="ctr">
                    <a:solidFill>
                      <a:srgbClr val="B069A8"/>
                    </a:solidFill>
                  </a:tcPr>
                </a:tc>
                <a:tc>
                  <a:txBody>
                    <a:bodyPr/>
                    <a:lstStyle/>
                    <a:p>
                      <a:pPr marL="285750" indent="-285750">
                        <a:spcBef>
                          <a:spcPts val="600"/>
                        </a:spcBef>
                        <a:buFont typeface="Arial" panose="020B0604020202020204" pitchFamily="34" charset="0"/>
                        <a:buChar char="•"/>
                      </a:pPr>
                      <a:r>
                        <a:rPr kumimoji="1" lang="ja-JP" altLang="en-US" sz="2000" dirty="0"/>
                        <a:t>子どもの状況に応じて、病気のことを伝えたい</a:t>
                      </a:r>
                      <a:endParaRPr kumimoji="1" lang="en-US" altLang="ja-JP" sz="2000" dirty="0"/>
                    </a:p>
                    <a:p>
                      <a:pPr marL="285750" indent="-285750">
                        <a:spcBef>
                          <a:spcPts val="600"/>
                        </a:spcBef>
                        <a:buFont typeface="Arial" panose="020B0604020202020204" pitchFamily="34" charset="0"/>
                        <a:buChar char="•"/>
                      </a:pPr>
                      <a:r>
                        <a:rPr kumimoji="1" lang="ja-JP" altLang="en-US" sz="2000" dirty="0"/>
                        <a:t>子どもに父親の病気について伝えることを母親に任せたい</a:t>
                      </a:r>
                      <a:endParaRPr kumimoji="1" lang="en-US" altLang="ja-JP" sz="2000" dirty="0"/>
                    </a:p>
                    <a:p>
                      <a:pPr marL="285750" indent="-285750">
                        <a:spcBef>
                          <a:spcPts val="600"/>
                        </a:spcBef>
                        <a:buFont typeface="Arial" panose="020B0604020202020204" pitchFamily="34" charset="0"/>
                        <a:buChar char="•"/>
                      </a:pPr>
                      <a:r>
                        <a:rPr kumimoji="1" lang="ja-JP" altLang="en-US" sz="2000" dirty="0"/>
                        <a:t>子どもにつらい思いをさせたくない</a:t>
                      </a:r>
                      <a:endParaRPr kumimoji="1" lang="en-US" altLang="ja-JP" sz="2000" dirty="0"/>
                    </a:p>
                  </a:txBody>
                  <a:tcPr anchor="ctr">
                    <a:solidFill>
                      <a:schemeClr val="bg1"/>
                    </a:solidFill>
                  </a:tcPr>
                </a:tc>
                <a:extLst>
                  <a:ext uri="{0D108BD9-81ED-4DB2-BD59-A6C34878D82A}">
                    <a16:rowId xmlns:a16="http://schemas.microsoft.com/office/drawing/2014/main" val="2813347357"/>
                  </a:ext>
                </a:extLst>
              </a:tr>
              <a:tr h="1112226">
                <a:tc>
                  <a:txBody>
                    <a:bodyPr/>
                    <a:lstStyle/>
                    <a:p>
                      <a:r>
                        <a:rPr kumimoji="1" lang="ja-JP" altLang="en-US" sz="2400" b="1" dirty="0">
                          <a:solidFill>
                            <a:schemeClr val="bg1"/>
                          </a:solidFill>
                        </a:rPr>
                        <a:t>家族と支え合い絆を　深めたい</a:t>
                      </a:r>
                    </a:p>
                  </a:txBody>
                  <a:tcPr anchor="ctr">
                    <a:solidFill>
                      <a:srgbClr val="B069A8"/>
                    </a:solidFill>
                  </a:tcPr>
                </a:tc>
                <a:tc>
                  <a:txBody>
                    <a:bodyPr/>
                    <a:lstStyle/>
                    <a:p>
                      <a:pPr marL="285750" indent="-285750">
                        <a:spcBef>
                          <a:spcPts val="600"/>
                        </a:spcBef>
                        <a:buFont typeface="Arial" panose="020B0604020202020204" pitchFamily="34" charset="0"/>
                        <a:buChar char="•"/>
                      </a:pPr>
                      <a:r>
                        <a:rPr kumimoji="1" lang="ja-JP" altLang="en-US" sz="2000" dirty="0"/>
                        <a:t>子どもの気遣いや励ましを感じる</a:t>
                      </a:r>
                      <a:endParaRPr kumimoji="1" lang="en-US" altLang="ja-JP" sz="2000" dirty="0"/>
                    </a:p>
                    <a:p>
                      <a:pPr marL="285750" indent="-285750">
                        <a:spcBef>
                          <a:spcPts val="600"/>
                        </a:spcBef>
                        <a:buFont typeface="Arial" panose="020B0604020202020204" pitchFamily="34" charset="0"/>
                        <a:buChar char="•"/>
                      </a:pPr>
                      <a:r>
                        <a:rPr kumimoji="1" lang="ja-JP" altLang="en-US" sz="2000" dirty="0"/>
                        <a:t>父子で触れ合い、気持ちが通じ合う</a:t>
                      </a:r>
                      <a:endParaRPr kumimoji="1" lang="en-US" altLang="ja-JP" sz="2000" dirty="0"/>
                    </a:p>
                    <a:p>
                      <a:pPr marL="285750" indent="-285750">
                        <a:spcBef>
                          <a:spcPts val="600"/>
                        </a:spcBef>
                        <a:buFont typeface="Arial" panose="020B0604020202020204" pitchFamily="34" charset="0"/>
                        <a:buChar char="•"/>
                      </a:pPr>
                      <a:r>
                        <a:rPr kumimoji="1" lang="ja-JP" altLang="en-US" sz="2000" dirty="0"/>
                        <a:t>家族と支え合い絆を深めたい</a:t>
                      </a:r>
                      <a:endParaRPr kumimoji="1" lang="en-US" altLang="ja-JP" sz="2000" dirty="0"/>
                    </a:p>
                  </a:txBody>
                  <a:tcPr anchor="ctr">
                    <a:solidFill>
                      <a:schemeClr val="bg1"/>
                    </a:solidFill>
                  </a:tcPr>
                </a:tc>
                <a:extLst>
                  <a:ext uri="{0D108BD9-81ED-4DB2-BD59-A6C34878D82A}">
                    <a16:rowId xmlns:a16="http://schemas.microsoft.com/office/drawing/2014/main" val="863838049"/>
                  </a:ext>
                </a:extLst>
              </a:tr>
            </a:tbl>
          </a:graphicData>
        </a:graphic>
      </p:graphicFrame>
      <p:sp>
        <p:nvSpPr>
          <p:cNvPr id="7" name="テキスト ボックス 6">
            <a:extLst>
              <a:ext uri="{FF2B5EF4-FFF2-40B4-BE49-F238E27FC236}">
                <a16:creationId xmlns:a16="http://schemas.microsoft.com/office/drawing/2014/main" id="{97E2E032-7416-2519-23D7-77F66F081790}"/>
              </a:ext>
            </a:extLst>
          </p:cNvPr>
          <p:cNvSpPr txBox="1"/>
          <p:nvPr/>
        </p:nvSpPr>
        <p:spPr>
          <a:xfrm>
            <a:off x="835635" y="6459865"/>
            <a:ext cx="11081890" cy="261610"/>
          </a:xfrm>
          <a:prstGeom prst="rect">
            <a:avLst/>
          </a:prstGeom>
          <a:noFill/>
        </p:spPr>
        <p:txBody>
          <a:bodyPr wrap="square" rtlCol="0">
            <a:spAutoFit/>
          </a:bodyPr>
          <a:lstStyle/>
          <a:p>
            <a:pPr algn="r"/>
            <a:r>
              <a:rPr kumimoji="1" lang="ja-JP" altLang="en-US" sz="1100" dirty="0"/>
              <a:t>（大塚千秋ら：壮年期男性がん患者の未成年の子どもに対する親役割の意識，家族看護学研究，</a:t>
            </a:r>
            <a:r>
              <a:rPr kumimoji="1" lang="en-US" altLang="ja-JP" sz="1100" dirty="0"/>
              <a:t>2021</a:t>
            </a:r>
            <a:r>
              <a:rPr kumimoji="1" lang="ja-JP" altLang="en-US" sz="1100" dirty="0"/>
              <a:t>，一部抜粋）</a:t>
            </a:r>
          </a:p>
        </p:txBody>
      </p:sp>
    </p:spTree>
    <p:extLst>
      <p:ext uri="{BB962C8B-B14F-4D97-AF65-F5344CB8AC3E}">
        <p14:creationId xmlns:p14="http://schemas.microsoft.com/office/powerpoint/2010/main" val="2867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D576E-CBE6-5FDA-02C8-5BBFF760E2F1}"/>
              </a:ext>
            </a:extLst>
          </p:cNvPr>
          <p:cNvSpPr>
            <a:spLocks noGrp="1"/>
          </p:cNvSpPr>
          <p:nvPr>
            <p:ph type="title"/>
          </p:nvPr>
        </p:nvSpPr>
        <p:spPr/>
        <p:txBody>
          <a:bodyPr>
            <a:normAutofit/>
          </a:bodyPr>
          <a:lstStyle/>
          <a:p>
            <a:r>
              <a:rPr kumimoji="1" lang="ja-JP" altLang="en-US" sz="4000" b="1" dirty="0"/>
              <a:t>子どもにがんと伝えた患者の割合</a:t>
            </a:r>
          </a:p>
        </p:txBody>
      </p:sp>
      <p:pic>
        <p:nvPicPr>
          <p:cNvPr id="6" name="図 5">
            <a:extLst>
              <a:ext uri="{FF2B5EF4-FFF2-40B4-BE49-F238E27FC236}">
                <a16:creationId xmlns:a16="http://schemas.microsoft.com/office/drawing/2014/main" id="{600CF05E-C05E-9F6C-3A59-49E951C3F0D3}"/>
              </a:ext>
            </a:extLst>
          </p:cNvPr>
          <p:cNvPicPr>
            <a:picLocks noChangeAspect="1"/>
          </p:cNvPicPr>
          <p:nvPr/>
        </p:nvPicPr>
        <p:blipFill rotWithShape="1">
          <a:blip r:embed="rId3"/>
          <a:srcRect l="10447" t="33334" r="11266" b="18393"/>
          <a:stretch/>
        </p:blipFill>
        <p:spPr>
          <a:xfrm>
            <a:off x="999714" y="1300723"/>
            <a:ext cx="10682250" cy="4601043"/>
          </a:xfrm>
          <a:prstGeom prst="rect">
            <a:avLst/>
          </a:prstGeom>
        </p:spPr>
      </p:pic>
      <p:sp>
        <p:nvSpPr>
          <p:cNvPr id="7" name="テキスト ボックス 6">
            <a:extLst>
              <a:ext uri="{FF2B5EF4-FFF2-40B4-BE49-F238E27FC236}">
                <a16:creationId xmlns:a16="http://schemas.microsoft.com/office/drawing/2014/main" id="{30345558-6F18-2732-506D-EE987C551E7E}"/>
              </a:ext>
            </a:extLst>
          </p:cNvPr>
          <p:cNvSpPr txBox="1"/>
          <p:nvPr/>
        </p:nvSpPr>
        <p:spPr>
          <a:xfrm>
            <a:off x="2555913" y="6173121"/>
            <a:ext cx="9084310" cy="276999"/>
          </a:xfrm>
          <a:prstGeom prst="rect">
            <a:avLst/>
          </a:prstGeom>
          <a:noFill/>
        </p:spPr>
        <p:txBody>
          <a:bodyPr wrap="square" rtlCol="0">
            <a:spAutoFit/>
          </a:bodyPr>
          <a:lstStyle/>
          <a:p>
            <a:pPr algn="r"/>
            <a:r>
              <a:rPr kumimoji="1" lang="ja-JP" altLang="en-US" sz="1200" dirty="0">
                <a:latin typeface="メイリオ" panose="020B0604030504040204" pitchFamily="50" charset="-128"/>
                <a:ea typeface="メイリオ" panose="020B0604030504040204" pitchFamily="50" charset="-128"/>
              </a:rPr>
              <a:t>（国立がん研究センター東病院：</a:t>
            </a:r>
            <a:r>
              <a:rPr lang="ja-JP" altLang="en-US" sz="1200" dirty="0"/>
              <a:t>子どもを持つがん患者における、 心理社会的苦痛と支援ニーズに関する横断研究，</a:t>
            </a:r>
            <a:r>
              <a:rPr lang="en-US" altLang="ja-JP" sz="1200" dirty="0"/>
              <a:t>2020</a:t>
            </a:r>
            <a:r>
              <a:rPr kumimoji="1" lang="ja-JP" altLang="en-US" sz="12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14717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D5E89-BE8D-2D9E-66B6-25AAD3C7A9F9}"/>
              </a:ext>
            </a:extLst>
          </p:cNvPr>
          <p:cNvSpPr>
            <a:spLocks noGrp="1"/>
          </p:cNvSpPr>
          <p:nvPr>
            <p:ph type="title"/>
          </p:nvPr>
        </p:nvSpPr>
        <p:spPr>
          <a:xfrm>
            <a:off x="1069220" y="185159"/>
            <a:ext cx="10178322" cy="1492132"/>
          </a:xfrm>
        </p:spPr>
        <p:txBody>
          <a:bodyPr>
            <a:normAutofit/>
          </a:bodyPr>
          <a:lstStyle/>
          <a:p>
            <a:r>
              <a:rPr lang="ja-JP" altLang="en-US" sz="4000" b="1" dirty="0"/>
              <a:t>子どもに病気を伝える</a:t>
            </a:r>
            <a:r>
              <a:rPr kumimoji="1" lang="ja-JP" altLang="en-US" sz="4000" b="1" dirty="0"/>
              <a:t>ことの困難</a:t>
            </a:r>
          </a:p>
        </p:txBody>
      </p:sp>
      <p:graphicFrame>
        <p:nvGraphicFramePr>
          <p:cNvPr id="5" name="表 4">
            <a:extLst>
              <a:ext uri="{FF2B5EF4-FFF2-40B4-BE49-F238E27FC236}">
                <a16:creationId xmlns:a16="http://schemas.microsoft.com/office/drawing/2014/main" id="{2FB10559-1521-332A-4303-F33A810A1D2C}"/>
              </a:ext>
            </a:extLst>
          </p:cNvPr>
          <p:cNvGraphicFramePr>
            <a:graphicFrameLocks noGrp="1"/>
          </p:cNvGraphicFramePr>
          <p:nvPr>
            <p:extLst>
              <p:ext uri="{D42A27DB-BD31-4B8C-83A1-F6EECF244321}">
                <p14:modId xmlns:p14="http://schemas.microsoft.com/office/powerpoint/2010/main" val="268138957"/>
              </p:ext>
            </p:extLst>
          </p:nvPr>
        </p:nvGraphicFramePr>
        <p:xfrm>
          <a:off x="1069220" y="820349"/>
          <a:ext cx="10565175" cy="5190485"/>
        </p:xfrm>
        <a:graphic>
          <a:graphicData uri="http://schemas.openxmlformats.org/drawingml/2006/table">
            <a:tbl>
              <a:tblPr firstRow="1" bandRow="1">
                <a:tableStyleId>{5940675A-B579-460E-94D1-54222C63F5DA}</a:tableStyleId>
              </a:tblPr>
              <a:tblGrid>
                <a:gridCol w="2930486">
                  <a:extLst>
                    <a:ext uri="{9D8B030D-6E8A-4147-A177-3AD203B41FA5}">
                      <a16:colId xmlns:a16="http://schemas.microsoft.com/office/drawing/2014/main" val="1852391458"/>
                    </a:ext>
                  </a:extLst>
                </a:gridCol>
                <a:gridCol w="7634689">
                  <a:extLst>
                    <a:ext uri="{9D8B030D-6E8A-4147-A177-3AD203B41FA5}">
                      <a16:colId xmlns:a16="http://schemas.microsoft.com/office/drawing/2014/main" val="460790578"/>
                    </a:ext>
                  </a:extLst>
                </a:gridCol>
              </a:tblGrid>
              <a:tr h="1250756">
                <a:tc>
                  <a:txBody>
                    <a:bodyPr/>
                    <a:lstStyle/>
                    <a:p>
                      <a:r>
                        <a:rPr kumimoji="1" lang="ja-JP" altLang="en-US" sz="2400" b="1" dirty="0">
                          <a:solidFill>
                            <a:schemeClr val="bg1"/>
                          </a:solidFill>
                        </a:rPr>
                        <a:t>がんの罹患による</a:t>
                      </a:r>
                      <a:endParaRPr kumimoji="1" lang="en-US" altLang="ja-JP" sz="2400" b="1" dirty="0">
                        <a:solidFill>
                          <a:schemeClr val="bg1"/>
                        </a:solidFill>
                      </a:endParaRPr>
                    </a:p>
                    <a:p>
                      <a:r>
                        <a:rPr kumimoji="1" lang="ja-JP" altLang="en-US" sz="2400" b="1" dirty="0">
                          <a:solidFill>
                            <a:schemeClr val="bg1"/>
                          </a:solidFill>
                        </a:rPr>
                        <a:t>衝撃</a:t>
                      </a:r>
                    </a:p>
                  </a:txBody>
                  <a:tcPr anchor="ctr">
                    <a:solidFill>
                      <a:srgbClr val="B069A8"/>
                    </a:solidFill>
                  </a:tcPr>
                </a:tc>
                <a:tc>
                  <a:txBody>
                    <a:bodyPr/>
                    <a:lstStyle/>
                    <a:p>
                      <a:pPr marL="342900" indent="-342900">
                        <a:spcBef>
                          <a:spcPts val="600"/>
                        </a:spcBef>
                        <a:buFont typeface="Arial" panose="020B0604020202020204" pitchFamily="34" charset="0"/>
                        <a:buChar char="•"/>
                      </a:pPr>
                      <a:r>
                        <a:rPr kumimoji="1" lang="ja-JP" altLang="en-US" sz="2200" dirty="0"/>
                        <a:t>がん告知により混乱し受け止められない</a:t>
                      </a:r>
                      <a:endParaRPr kumimoji="1" lang="en-US" altLang="ja-JP" sz="2200" dirty="0"/>
                    </a:p>
                    <a:p>
                      <a:pPr marL="342900" indent="-342900">
                        <a:spcBef>
                          <a:spcPts val="600"/>
                        </a:spcBef>
                        <a:buFont typeface="Arial" panose="020B0604020202020204" pitchFamily="34" charset="0"/>
                        <a:buChar char="•"/>
                      </a:pPr>
                      <a:r>
                        <a:rPr kumimoji="1" lang="ja-JP" altLang="en-US" sz="2200" dirty="0"/>
                        <a:t>がんに罹患し死が浮かぶ</a:t>
                      </a:r>
                      <a:endParaRPr kumimoji="1" lang="en-US" altLang="ja-JP" sz="2200" dirty="0"/>
                    </a:p>
                    <a:p>
                      <a:pPr marL="342900" indent="-342900">
                        <a:spcBef>
                          <a:spcPts val="600"/>
                        </a:spcBef>
                        <a:buFont typeface="Arial" panose="020B0604020202020204" pitchFamily="34" charset="0"/>
                        <a:buChar char="•"/>
                      </a:pPr>
                      <a:r>
                        <a:rPr kumimoji="1" lang="ja-JP" altLang="en-US" sz="2200" dirty="0"/>
                        <a:t>がんを受け入れられないままで余裕がない</a:t>
                      </a:r>
                      <a:endParaRPr kumimoji="1" lang="en-US" altLang="ja-JP" sz="2200" dirty="0"/>
                    </a:p>
                  </a:txBody>
                  <a:tcPr anchor="ctr">
                    <a:solidFill>
                      <a:schemeClr val="bg1"/>
                    </a:solidFill>
                  </a:tcPr>
                </a:tc>
                <a:extLst>
                  <a:ext uri="{0D108BD9-81ED-4DB2-BD59-A6C34878D82A}">
                    <a16:rowId xmlns:a16="http://schemas.microsoft.com/office/drawing/2014/main" val="2932681951"/>
                  </a:ext>
                </a:extLst>
              </a:tr>
              <a:tr h="1313243">
                <a:tc>
                  <a:txBody>
                    <a:bodyPr/>
                    <a:lstStyle/>
                    <a:p>
                      <a:r>
                        <a:rPr kumimoji="1" lang="ja-JP" altLang="en-US" sz="2400" b="1" dirty="0">
                          <a:solidFill>
                            <a:schemeClr val="bg1"/>
                          </a:solidFill>
                        </a:rPr>
                        <a:t>子どもへの伝え方が　わからない</a:t>
                      </a:r>
                    </a:p>
                  </a:txBody>
                  <a:tcPr anchor="ctr">
                    <a:solidFill>
                      <a:srgbClr val="B069A8"/>
                    </a:solidFill>
                  </a:tcPr>
                </a:tc>
                <a:tc>
                  <a:txBody>
                    <a:bodyPr/>
                    <a:lstStyle/>
                    <a:p>
                      <a:pPr marL="342900" indent="-342900">
                        <a:spcBef>
                          <a:spcPts val="600"/>
                        </a:spcBef>
                        <a:buFont typeface="Arial" panose="020B0604020202020204" pitchFamily="34" charset="0"/>
                        <a:buChar char="•"/>
                      </a:pPr>
                      <a:r>
                        <a:rPr kumimoji="1" lang="ja-JP" altLang="en-US" sz="2200" dirty="0"/>
                        <a:t>子どもが病気について理解できるかわからない</a:t>
                      </a:r>
                      <a:endParaRPr kumimoji="1" lang="en-US" altLang="ja-JP" sz="2200" dirty="0"/>
                    </a:p>
                    <a:p>
                      <a:pPr marL="342900" indent="-342900">
                        <a:spcBef>
                          <a:spcPts val="600"/>
                        </a:spcBef>
                        <a:buFont typeface="Arial" panose="020B0604020202020204" pitchFamily="34" charset="0"/>
                        <a:buChar char="•"/>
                      </a:pPr>
                      <a:r>
                        <a:rPr kumimoji="1" lang="ja-JP" altLang="en-US" sz="2200" dirty="0"/>
                        <a:t>伝えた後の子どもへの接し方がわからない</a:t>
                      </a:r>
                      <a:endParaRPr kumimoji="1" lang="en-US" altLang="ja-JP" sz="2200" dirty="0"/>
                    </a:p>
                    <a:p>
                      <a:pPr marL="342900" indent="-342900">
                        <a:spcBef>
                          <a:spcPts val="600"/>
                        </a:spcBef>
                        <a:buFont typeface="Arial" panose="020B0604020202020204" pitchFamily="34" charset="0"/>
                        <a:buChar char="•"/>
                      </a:pPr>
                      <a:r>
                        <a:rPr kumimoji="1" lang="ja-JP" altLang="en-US" sz="2200" dirty="0"/>
                        <a:t>自分が病気について理解できていない</a:t>
                      </a:r>
                      <a:endParaRPr kumimoji="1" lang="en-US" altLang="ja-JP" sz="2200" dirty="0"/>
                    </a:p>
                  </a:txBody>
                  <a:tcPr anchor="ctr">
                    <a:solidFill>
                      <a:schemeClr val="bg1"/>
                    </a:solidFill>
                  </a:tcPr>
                </a:tc>
                <a:extLst>
                  <a:ext uri="{0D108BD9-81ED-4DB2-BD59-A6C34878D82A}">
                    <a16:rowId xmlns:a16="http://schemas.microsoft.com/office/drawing/2014/main" val="230353925"/>
                  </a:ext>
                </a:extLst>
              </a:tr>
              <a:tr h="1313243">
                <a:tc>
                  <a:txBody>
                    <a:bodyPr/>
                    <a:lstStyle/>
                    <a:p>
                      <a:r>
                        <a:rPr kumimoji="1" lang="ja-JP" altLang="en-US" sz="2400" b="1" dirty="0">
                          <a:solidFill>
                            <a:schemeClr val="bg1"/>
                          </a:solidFill>
                        </a:rPr>
                        <a:t>がん罹患が子どもに　影響を与える懸念</a:t>
                      </a:r>
                    </a:p>
                  </a:txBody>
                  <a:tcPr anchor="ctr">
                    <a:solidFill>
                      <a:srgbClr val="B069A8"/>
                    </a:solidFill>
                  </a:tcPr>
                </a:tc>
                <a:tc>
                  <a:txBody>
                    <a:bodyPr/>
                    <a:lstStyle/>
                    <a:p>
                      <a:pPr marL="342900" indent="-342900">
                        <a:spcBef>
                          <a:spcPts val="600"/>
                        </a:spcBef>
                        <a:buFont typeface="Arial" panose="020B0604020202020204" pitchFamily="34" charset="0"/>
                        <a:buChar char="•"/>
                      </a:pPr>
                      <a:r>
                        <a:rPr kumimoji="1" lang="ja-JP" altLang="en-US" sz="2200" dirty="0"/>
                        <a:t>子どもを不安にさせてしまう</a:t>
                      </a:r>
                      <a:endParaRPr kumimoji="1" lang="en-US" altLang="ja-JP" sz="2200" dirty="0"/>
                    </a:p>
                    <a:p>
                      <a:pPr marL="342900" indent="-342900">
                        <a:spcBef>
                          <a:spcPts val="600"/>
                        </a:spcBef>
                        <a:buFont typeface="Arial" panose="020B0604020202020204" pitchFamily="34" charset="0"/>
                        <a:buChar char="•"/>
                      </a:pPr>
                      <a:r>
                        <a:rPr kumimoji="1" lang="ja-JP" altLang="en-US" sz="2200" dirty="0"/>
                        <a:t>子どもの日常生活に影響を与えてしまう</a:t>
                      </a:r>
                      <a:endParaRPr kumimoji="1" lang="en-US" altLang="ja-JP" sz="2200" dirty="0"/>
                    </a:p>
                    <a:p>
                      <a:pPr marL="342900" indent="-342900">
                        <a:spcBef>
                          <a:spcPts val="600"/>
                        </a:spcBef>
                        <a:buFont typeface="Arial" panose="020B0604020202020204" pitchFamily="34" charset="0"/>
                        <a:buChar char="•"/>
                      </a:pPr>
                      <a:r>
                        <a:rPr kumimoji="1" lang="ja-JP" altLang="en-US" sz="2200" dirty="0"/>
                        <a:t>母親としての役割が果たせず申し訳ない</a:t>
                      </a:r>
                    </a:p>
                  </a:txBody>
                  <a:tcPr anchor="ctr">
                    <a:solidFill>
                      <a:schemeClr val="bg1"/>
                    </a:solidFill>
                  </a:tcPr>
                </a:tc>
                <a:extLst>
                  <a:ext uri="{0D108BD9-81ED-4DB2-BD59-A6C34878D82A}">
                    <a16:rowId xmlns:a16="http://schemas.microsoft.com/office/drawing/2014/main" val="4097768228"/>
                  </a:ext>
                </a:extLst>
              </a:tr>
              <a:tr h="1313243">
                <a:tc>
                  <a:txBody>
                    <a:bodyPr/>
                    <a:lstStyle/>
                    <a:p>
                      <a:r>
                        <a:rPr kumimoji="1" lang="ja-JP" altLang="en-US" sz="2400" b="1" dirty="0">
                          <a:solidFill>
                            <a:schemeClr val="bg1"/>
                          </a:solidFill>
                        </a:rPr>
                        <a:t>子ども以外の家族</a:t>
                      </a:r>
                      <a:endParaRPr kumimoji="1" lang="en-US" altLang="ja-JP" sz="2400" b="1" dirty="0">
                        <a:solidFill>
                          <a:schemeClr val="bg1"/>
                        </a:solidFill>
                      </a:endParaRPr>
                    </a:p>
                    <a:p>
                      <a:r>
                        <a:rPr kumimoji="1" lang="ja-JP" altLang="en-US" sz="2400" b="1" dirty="0">
                          <a:solidFill>
                            <a:schemeClr val="bg1"/>
                          </a:solidFill>
                        </a:rPr>
                        <a:t>との調整</a:t>
                      </a:r>
                    </a:p>
                  </a:txBody>
                  <a:tcPr anchor="ctr">
                    <a:solidFill>
                      <a:srgbClr val="B069A8"/>
                    </a:solidFill>
                  </a:tcPr>
                </a:tc>
                <a:tc>
                  <a:txBody>
                    <a:bodyPr/>
                    <a:lstStyle/>
                    <a:p>
                      <a:pPr marL="342900" indent="-342900">
                        <a:spcBef>
                          <a:spcPts val="600"/>
                        </a:spcBef>
                        <a:buFont typeface="Arial" panose="020B0604020202020204" pitchFamily="34" charset="0"/>
                        <a:buChar char="•"/>
                      </a:pPr>
                      <a:r>
                        <a:rPr kumimoji="1" lang="ja-JP" altLang="en-US" sz="2200" dirty="0"/>
                        <a:t>子どもに伝えることを家族に反対される</a:t>
                      </a:r>
                      <a:endParaRPr kumimoji="1" lang="en-US" altLang="ja-JP" sz="2200" dirty="0"/>
                    </a:p>
                    <a:p>
                      <a:pPr marL="342900" indent="-342900">
                        <a:spcBef>
                          <a:spcPts val="600"/>
                        </a:spcBef>
                        <a:buFont typeface="Arial" panose="020B0604020202020204" pitchFamily="34" charset="0"/>
                        <a:buChar char="•"/>
                      </a:pPr>
                      <a:r>
                        <a:rPr kumimoji="1" lang="ja-JP" altLang="en-US" sz="2200" dirty="0"/>
                        <a:t>家族内での役割を果たさなければならない</a:t>
                      </a:r>
                      <a:endParaRPr kumimoji="1" lang="en-US" altLang="ja-JP" sz="2200" dirty="0"/>
                    </a:p>
                    <a:p>
                      <a:pPr marL="342900" indent="-342900">
                        <a:spcBef>
                          <a:spcPts val="600"/>
                        </a:spcBef>
                        <a:buFont typeface="Arial" panose="020B0604020202020204" pitchFamily="34" charset="0"/>
                        <a:buChar char="•"/>
                      </a:pPr>
                      <a:r>
                        <a:rPr kumimoji="1" lang="ja-JP" altLang="en-US" sz="2200" dirty="0"/>
                        <a:t>子ども以外の家族にも病気を伝えなければならない</a:t>
                      </a:r>
                    </a:p>
                  </a:txBody>
                  <a:tcPr anchor="ctr">
                    <a:solidFill>
                      <a:schemeClr val="bg1"/>
                    </a:solidFill>
                  </a:tcPr>
                </a:tc>
                <a:extLst>
                  <a:ext uri="{0D108BD9-81ED-4DB2-BD59-A6C34878D82A}">
                    <a16:rowId xmlns:a16="http://schemas.microsoft.com/office/drawing/2014/main" val="1180003758"/>
                  </a:ext>
                </a:extLst>
              </a:tr>
            </a:tbl>
          </a:graphicData>
        </a:graphic>
      </p:graphicFrame>
      <p:sp>
        <p:nvSpPr>
          <p:cNvPr id="8" name="テキスト ボックス 7">
            <a:extLst>
              <a:ext uri="{FF2B5EF4-FFF2-40B4-BE49-F238E27FC236}">
                <a16:creationId xmlns:a16="http://schemas.microsoft.com/office/drawing/2014/main" id="{FF924C21-5F43-6A64-4751-C4F5CB084512}"/>
              </a:ext>
            </a:extLst>
          </p:cNvPr>
          <p:cNvSpPr txBox="1"/>
          <p:nvPr/>
        </p:nvSpPr>
        <p:spPr>
          <a:xfrm>
            <a:off x="810862" y="6136656"/>
            <a:ext cx="11081890" cy="261610"/>
          </a:xfrm>
          <a:prstGeom prst="rect">
            <a:avLst/>
          </a:prstGeom>
          <a:noFill/>
        </p:spPr>
        <p:txBody>
          <a:bodyPr wrap="square" rtlCol="0">
            <a:spAutoFit/>
          </a:bodyPr>
          <a:lstStyle/>
          <a:p>
            <a:pPr algn="r"/>
            <a:r>
              <a:rPr kumimoji="1" lang="ja-JP" altLang="en-US" sz="1100" dirty="0"/>
              <a:t>（山本千明ら：子供を持つ女性乳がん患者が自分の病気を子どもに伝えることの困難とその困難に影響していたこと，京都府立医科大学看護紀要，</a:t>
            </a:r>
            <a:r>
              <a:rPr kumimoji="1" lang="en-US" altLang="ja-JP" sz="1100" dirty="0"/>
              <a:t>2021</a:t>
            </a:r>
            <a:r>
              <a:rPr kumimoji="1" lang="ja-JP" altLang="en-US" sz="1100" dirty="0"/>
              <a:t>，一部抜粋）</a:t>
            </a:r>
          </a:p>
        </p:txBody>
      </p:sp>
    </p:spTree>
    <p:extLst>
      <p:ext uri="{BB962C8B-B14F-4D97-AF65-F5344CB8AC3E}">
        <p14:creationId xmlns:p14="http://schemas.microsoft.com/office/powerpoint/2010/main" val="381508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893EE-18AC-EBD1-5BBD-1DA8FDFB0C64}"/>
              </a:ext>
            </a:extLst>
          </p:cNvPr>
          <p:cNvSpPr>
            <a:spLocks noGrp="1"/>
          </p:cNvSpPr>
          <p:nvPr>
            <p:ph type="title"/>
          </p:nvPr>
        </p:nvSpPr>
        <p:spPr>
          <a:xfrm>
            <a:off x="1023324" y="260285"/>
            <a:ext cx="10923579" cy="671001"/>
          </a:xfrm>
        </p:spPr>
        <p:txBody>
          <a:bodyPr>
            <a:noAutofit/>
          </a:bodyPr>
          <a:lstStyle/>
          <a:p>
            <a:r>
              <a:rPr kumimoji="1" lang="ja-JP" altLang="en-US" sz="3800" b="1" dirty="0"/>
              <a:t>子どものことを相談している相手（複数回答）</a:t>
            </a:r>
          </a:p>
        </p:txBody>
      </p:sp>
      <p:pic>
        <p:nvPicPr>
          <p:cNvPr id="6" name="図 5">
            <a:extLst>
              <a:ext uri="{FF2B5EF4-FFF2-40B4-BE49-F238E27FC236}">
                <a16:creationId xmlns:a16="http://schemas.microsoft.com/office/drawing/2014/main" id="{4CD1FE76-959F-ECDC-BDEE-F28691B45A12}"/>
              </a:ext>
            </a:extLst>
          </p:cNvPr>
          <p:cNvPicPr>
            <a:picLocks noChangeAspect="1"/>
          </p:cNvPicPr>
          <p:nvPr/>
        </p:nvPicPr>
        <p:blipFill rotWithShape="1">
          <a:blip r:embed="rId3"/>
          <a:srcRect l="11083" t="28549" r="12492" b="12311"/>
          <a:stretch/>
        </p:blipFill>
        <p:spPr>
          <a:xfrm>
            <a:off x="1400692" y="1032565"/>
            <a:ext cx="9767984" cy="5039277"/>
          </a:xfrm>
          <a:prstGeom prst="rect">
            <a:avLst/>
          </a:prstGeom>
          <a:ln>
            <a:solidFill>
              <a:schemeClr val="bg1">
                <a:lumMod val="50000"/>
              </a:schemeClr>
            </a:solidFill>
          </a:ln>
        </p:spPr>
      </p:pic>
      <p:sp>
        <p:nvSpPr>
          <p:cNvPr id="7" name="テキスト ボックス 6">
            <a:extLst>
              <a:ext uri="{FF2B5EF4-FFF2-40B4-BE49-F238E27FC236}">
                <a16:creationId xmlns:a16="http://schemas.microsoft.com/office/drawing/2014/main" id="{51876712-FBB2-9BCC-56BA-9D976EDA853F}"/>
              </a:ext>
            </a:extLst>
          </p:cNvPr>
          <p:cNvSpPr txBox="1"/>
          <p:nvPr/>
        </p:nvSpPr>
        <p:spPr>
          <a:xfrm>
            <a:off x="2685005" y="6320716"/>
            <a:ext cx="9084310" cy="276999"/>
          </a:xfrm>
          <a:prstGeom prst="rect">
            <a:avLst/>
          </a:prstGeom>
          <a:noFill/>
        </p:spPr>
        <p:txBody>
          <a:bodyPr wrap="square" rtlCol="0">
            <a:spAutoFit/>
          </a:bodyPr>
          <a:lstStyle/>
          <a:p>
            <a:pPr algn="r"/>
            <a:r>
              <a:rPr kumimoji="1" lang="ja-JP" altLang="en-US" sz="1200" dirty="0">
                <a:latin typeface="メイリオ" panose="020B0604030504040204" pitchFamily="50" charset="-128"/>
                <a:ea typeface="メイリオ" panose="020B0604030504040204" pitchFamily="50" charset="-128"/>
              </a:rPr>
              <a:t>（国立がん研究センター東病院：</a:t>
            </a:r>
            <a:r>
              <a:rPr lang="ja-JP" altLang="en-US" sz="1200" dirty="0"/>
              <a:t>子どもを持つがん患者における</a:t>
            </a:r>
            <a:r>
              <a:rPr lang="en-US" altLang="ja-JP" sz="1200" dirty="0"/>
              <a:t>,</a:t>
            </a:r>
            <a:r>
              <a:rPr lang="ja-JP" altLang="en-US" sz="1200" dirty="0"/>
              <a:t> 心理社会的苦痛と支援ニーズに関する横断研究，</a:t>
            </a:r>
            <a:r>
              <a:rPr lang="en-US" altLang="ja-JP" sz="1200" dirty="0"/>
              <a:t>2020</a:t>
            </a:r>
            <a:r>
              <a:rPr kumimoji="1" lang="ja-JP" altLang="en-US" sz="12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5665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34BB1-201D-F235-616A-6553FB27D380}"/>
              </a:ext>
            </a:extLst>
          </p:cNvPr>
          <p:cNvSpPr>
            <a:spLocks noGrp="1"/>
          </p:cNvSpPr>
          <p:nvPr>
            <p:ph type="title"/>
          </p:nvPr>
        </p:nvSpPr>
        <p:spPr>
          <a:xfrm>
            <a:off x="1251678" y="383017"/>
            <a:ext cx="10178322" cy="817023"/>
          </a:xfrm>
        </p:spPr>
        <p:txBody>
          <a:bodyPr>
            <a:normAutofit/>
          </a:bodyPr>
          <a:lstStyle/>
          <a:p>
            <a:r>
              <a:rPr lang="ja-JP" altLang="en-US" sz="4000" b="1" dirty="0"/>
              <a:t>未成年の子どもをもつがん患者への支援</a:t>
            </a:r>
            <a:endParaRPr kumimoji="1" lang="ja-JP" altLang="en-US" sz="4000" b="1" dirty="0"/>
          </a:p>
        </p:txBody>
      </p:sp>
      <p:sp>
        <p:nvSpPr>
          <p:cNvPr id="3" name="コンテンツ プレースホルダー 2">
            <a:extLst>
              <a:ext uri="{FF2B5EF4-FFF2-40B4-BE49-F238E27FC236}">
                <a16:creationId xmlns:a16="http://schemas.microsoft.com/office/drawing/2014/main" id="{DAAD93E7-D52D-34B1-53B0-AA2BD0C9E4A3}"/>
              </a:ext>
            </a:extLst>
          </p:cNvPr>
          <p:cNvSpPr>
            <a:spLocks noGrp="1"/>
          </p:cNvSpPr>
          <p:nvPr>
            <p:ph idx="1"/>
          </p:nvPr>
        </p:nvSpPr>
        <p:spPr>
          <a:xfrm>
            <a:off x="1251678" y="1223905"/>
            <a:ext cx="10398016" cy="4410190"/>
          </a:xfrm>
        </p:spPr>
        <p:txBody>
          <a:bodyPr>
            <a:noAutofit/>
          </a:bodyPr>
          <a:lstStyle/>
          <a:p>
            <a:pPr algn="l" fontAlgn="base">
              <a:lnSpc>
                <a:spcPct val="100000"/>
              </a:lnSpc>
              <a:spcBef>
                <a:spcPts val="600"/>
              </a:spcBef>
              <a:buFont typeface="Wingdings" panose="05000000000000000000" pitchFamily="2" charset="2"/>
              <a:buChar char="l"/>
            </a:pPr>
            <a:r>
              <a:rPr lang="ja-JP" altLang="en-US" sz="2800" i="0" u="none" strike="noStrike" dirty="0">
                <a:solidFill>
                  <a:srgbClr val="000000"/>
                </a:solidFill>
                <a:effectLst/>
                <a:latin typeface="+mj-ea"/>
                <a:ea typeface="+mj-ea"/>
              </a:rPr>
              <a:t>まずはがんの治療や体調を優先させる</a:t>
            </a:r>
            <a:endParaRPr lang="en-US" altLang="ja-JP" sz="2800" i="0" u="none" strike="noStrike" dirty="0">
              <a:solidFill>
                <a:srgbClr val="000000"/>
              </a:solidFill>
              <a:effectLst/>
              <a:latin typeface="+mj-ea"/>
              <a:ea typeface="+mj-ea"/>
            </a:endParaRPr>
          </a:p>
          <a:p>
            <a:pPr algn="l" fontAlgn="base">
              <a:lnSpc>
                <a:spcPct val="100000"/>
              </a:lnSpc>
              <a:spcBef>
                <a:spcPts val="600"/>
              </a:spcBef>
              <a:buFont typeface="Wingdings" panose="05000000000000000000" pitchFamily="2" charset="2"/>
              <a:buChar char="l"/>
            </a:pPr>
            <a:r>
              <a:rPr lang="ja-JP" altLang="en-US" sz="2800" i="0" u="none" strike="noStrike" dirty="0">
                <a:solidFill>
                  <a:srgbClr val="000000"/>
                </a:solidFill>
                <a:effectLst/>
                <a:latin typeface="+mj-ea"/>
                <a:ea typeface="+mj-ea"/>
              </a:rPr>
              <a:t>周りの人にサポートを依頼することも考えてみる</a:t>
            </a:r>
            <a:endParaRPr lang="en-US" altLang="ja-JP" sz="2800" i="0" u="none" strike="noStrike" dirty="0">
              <a:solidFill>
                <a:srgbClr val="000000"/>
              </a:solidFill>
              <a:effectLst/>
              <a:latin typeface="+mj-ea"/>
              <a:ea typeface="+mj-ea"/>
            </a:endParaRPr>
          </a:p>
          <a:p>
            <a:pPr algn="l" fontAlgn="base">
              <a:lnSpc>
                <a:spcPct val="100000"/>
              </a:lnSpc>
              <a:spcBef>
                <a:spcPts val="600"/>
              </a:spcBef>
              <a:buFont typeface="Wingdings" panose="05000000000000000000" pitchFamily="2" charset="2"/>
              <a:buChar char="l"/>
            </a:pPr>
            <a:r>
              <a:rPr lang="ja-JP" altLang="en-US" sz="2800" i="0" u="none" strike="noStrike" dirty="0">
                <a:solidFill>
                  <a:srgbClr val="000000"/>
                </a:solidFill>
                <a:effectLst/>
                <a:latin typeface="+mj-ea"/>
                <a:ea typeface="+mj-ea"/>
              </a:rPr>
              <a:t>子どもとコミュニケーションをとっていくことが　　　　　　　　　　　　　大切だといわれている</a:t>
            </a:r>
          </a:p>
          <a:p>
            <a:pPr algn="l" fontAlgn="base">
              <a:lnSpc>
                <a:spcPct val="100000"/>
              </a:lnSpc>
              <a:spcBef>
                <a:spcPts val="600"/>
              </a:spcBef>
              <a:buFont typeface="Wingdings" panose="05000000000000000000" pitchFamily="2" charset="2"/>
              <a:buChar char="l"/>
            </a:pPr>
            <a:r>
              <a:rPr lang="ja-JP" altLang="en-US" sz="2800" i="0" u="none" strike="noStrike" dirty="0">
                <a:solidFill>
                  <a:srgbClr val="000000"/>
                </a:solidFill>
                <a:effectLst/>
                <a:latin typeface="+mj-ea"/>
                <a:ea typeface="+mj-ea"/>
              </a:rPr>
              <a:t>体調や気持ちが優れないときは無理をする必要はない</a:t>
            </a:r>
          </a:p>
          <a:p>
            <a:pPr algn="l" fontAlgn="base">
              <a:lnSpc>
                <a:spcPct val="100000"/>
              </a:lnSpc>
              <a:spcBef>
                <a:spcPts val="600"/>
              </a:spcBef>
              <a:buFont typeface="Wingdings" panose="05000000000000000000" pitchFamily="2" charset="2"/>
              <a:buChar char="l"/>
            </a:pPr>
            <a:r>
              <a:rPr lang="ja-JP" altLang="en-US" sz="2800" i="0" u="none" strike="noStrike" dirty="0">
                <a:solidFill>
                  <a:srgbClr val="000000"/>
                </a:solidFill>
                <a:effectLst/>
                <a:latin typeface="+mj-ea"/>
                <a:ea typeface="+mj-ea"/>
              </a:rPr>
              <a:t>病気について子どもと話すかどうかに正解はない</a:t>
            </a:r>
            <a:endParaRPr lang="en-US" altLang="ja-JP" sz="2800" i="0" u="none" strike="noStrike" dirty="0">
              <a:solidFill>
                <a:srgbClr val="000000"/>
              </a:solidFill>
              <a:effectLst/>
              <a:latin typeface="+mj-ea"/>
              <a:ea typeface="+mj-ea"/>
            </a:endParaRPr>
          </a:p>
          <a:p>
            <a:pPr algn="l" fontAlgn="base">
              <a:lnSpc>
                <a:spcPct val="100000"/>
              </a:lnSpc>
              <a:spcBef>
                <a:spcPts val="600"/>
              </a:spcBef>
              <a:buFont typeface="Wingdings" panose="05000000000000000000" pitchFamily="2" charset="2"/>
              <a:buChar char="l"/>
            </a:pPr>
            <a:endParaRPr lang="en-US" altLang="ja-JP" sz="2800" dirty="0">
              <a:solidFill>
                <a:srgbClr val="000000"/>
              </a:solidFill>
              <a:latin typeface="+mj-ea"/>
              <a:ea typeface="+mj-ea"/>
            </a:endParaRPr>
          </a:p>
          <a:p>
            <a:pPr algn="l" fontAlgn="base">
              <a:lnSpc>
                <a:spcPct val="100000"/>
              </a:lnSpc>
              <a:spcBef>
                <a:spcPts val="600"/>
              </a:spcBef>
              <a:buFont typeface="Wingdings" panose="05000000000000000000" pitchFamily="2" charset="2"/>
              <a:buChar char="l"/>
            </a:pPr>
            <a:r>
              <a:rPr lang="ja-JP" altLang="en-US" sz="2800" i="0" u="none" strike="noStrike" dirty="0">
                <a:solidFill>
                  <a:srgbClr val="000000"/>
                </a:solidFill>
                <a:effectLst/>
                <a:latin typeface="+mj-ea"/>
                <a:ea typeface="+mj-ea"/>
              </a:rPr>
              <a:t>「子どもの生活を整えるためにはどうしたらいいか」という</a:t>
            </a:r>
            <a:endParaRPr lang="en-US" altLang="ja-JP" sz="2800" i="0" u="none" strike="noStrike" dirty="0">
              <a:solidFill>
                <a:srgbClr val="000000"/>
              </a:solidFill>
              <a:effectLst/>
              <a:latin typeface="+mj-ea"/>
              <a:ea typeface="+mj-ea"/>
            </a:endParaRPr>
          </a:p>
          <a:p>
            <a:pPr marL="0" indent="0" algn="l" fontAlgn="base">
              <a:lnSpc>
                <a:spcPct val="100000"/>
              </a:lnSpc>
              <a:spcBef>
                <a:spcPts val="600"/>
              </a:spcBef>
              <a:buNone/>
            </a:pPr>
            <a:r>
              <a:rPr lang="ja-JP" altLang="en-US" sz="2800" dirty="0">
                <a:solidFill>
                  <a:srgbClr val="000000"/>
                </a:solidFill>
                <a:latin typeface="+mj-ea"/>
                <a:ea typeface="+mj-ea"/>
              </a:rPr>
              <a:t>　視点で考えることが重要</a:t>
            </a:r>
            <a:endParaRPr lang="en-US" altLang="ja-JP" sz="2800" i="0" u="none" strike="noStrike" dirty="0">
              <a:solidFill>
                <a:srgbClr val="000000"/>
              </a:solidFill>
              <a:effectLst/>
              <a:latin typeface="+mj-ea"/>
              <a:ea typeface="+mj-ea"/>
            </a:endParaRPr>
          </a:p>
        </p:txBody>
      </p:sp>
      <p:sp>
        <p:nvSpPr>
          <p:cNvPr id="5" name="テキスト ボックス 4">
            <a:extLst>
              <a:ext uri="{FF2B5EF4-FFF2-40B4-BE49-F238E27FC236}">
                <a16:creationId xmlns:a16="http://schemas.microsoft.com/office/drawing/2014/main" id="{26815272-32EC-33C4-F8AC-3D28FBA9E911}"/>
              </a:ext>
            </a:extLst>
          </p:cNvPr>
          <p:cNvSpPr txBox="1"/>
          <p:nvPr/>
        </p:nvSpPr>
        <p:spPr>
          <a:xfrm>
            <a:off x="4468646" y="4272672"/>
            <a:ext cx="7456868" cy="276999"/>
          </a:xfrm>
          <a:prstGeom prst="rect">
            <a:avLst/>
          </a:prstGeom>
          <a:noFill/>
        </p:spPr>
        <p:txBody>
          <a:bodyPr wrap="square" rtlCol="0">
            <a:spAutoFit/>
          </a:bodyPr>
          <a:lstStyle/>
          <a:p>
            <a:pPr algn="r"/>
            <a:r>
              <a:rPr kumimoji="1" lang="ja-JP" altLang="en-US" sz="1200" dirty="0"/>
              <a:t>（がん情報サービス：未成年の子どもがいるがんと診断された方へ，一部改変）</a:t>
            </a:r>
          </a:p>
        </p:txBody>
      </p:sp>
      <p:sp>
        <p:nvSpPr>
          <p:cNvPr id="6" name="テキスト ボックス 5">
            <a:extLst>
              <a:ext uri="{FF2B5EF4-FFF2-40B4-BE49-F238E27FC236}">
                <a16:creationId xmlns:a16="http://schemas.microsoft.com/office/drawing/2014/main" id="{D9E5FF5D-1154-B90A-766E-D4DC85EDFC44}"/>
              </a:ext>
            </a:extLst>
          </p:cNvPr>
          <p:cNvSpPr txBox="1"/>
          <p:nvPr/>
        </p:nvSpPr>
        <p:spPr>
          <a:xfrm>
            <a:off x="4468646" y="5756326"/>
            <a:ext cx="7456868" cy="276999"/>
          </a:xfrm>
          <a:prstGeom prst="rect">
            <a:avLst/>
          </a:prstGeom>
          <a:noFill/>
        </p:spPr>
        <p:txBody>
          <a:bodyPr wrap="square" rtlCol="0">
            <a:spAutoFit/>
          </a:bodyPr>
          <a:lstStyle/>
          <a:p>
            <a:pPr algn="r"/>
            <a:r>
              <a:rPr kumimoji="1" lang="ja-JP" altLang="en-US" sz="1200" dirty="0"/>
              <a:t>（井上実穂：とても大切な人ががんになったときに開く本，緩和ケア，</a:t>
            </a:r>
            <a:r>
              <a:rPr kumimoji="1" lang="en-US" altLang="ja-JP" sz="1200" dirty="0"/>
              <a:t>24</a:t>
            </a:r>
            <a:r>
              <a:rPr kumimoji="1" lang="ja-JP" altLang="en-US" sz="1200" dirty="0"/>
              <a:t>（</a:t>
            </a:r>
            <a:r>
              <a:rPr kumimoji="1" lang="en-US" altLang="ja-JP" sz="1200" dirty="0"/>
              <a:t>6</a:t>
            </a:r>
            <a:r>
              <a:rPr kumimoji="1" lang="ja-JP" altLang="en-US" sz="1200" dirty="0"/>
              <a:t>），青海社，</a:t>
            </a:r>
            <a:r>
              <a:rPr kumimoji="1" lang="en-US" altLang="ja-JP" sz="1200" dirty="0"/>
              <a:t>2014</a:t>
            </a:r>
            <a:r>
              <a:rPr kumimoji="1" lang="ja-JP" altLang="en-US" sz="1200" dirty="0"/>
              <a:t>）</a:t>
            </a:r>
          </a:p>
        </p:txBody>
      </p:sp>
    </p:spTree>
    <p:extLst>
      <p:ext uri="{BB962C8B-B14F-4D97-AF65-F5344CB8AC3E}">
        <p14:creationId xmlns:p14="http://schemas.microsoft.com/office/powerpoint/2010/main" val="68929724"/>
      </p:ext>
    </p:extLst>
  </p:cSld>
  <p:clrMapOvr>
    <a:masterClrMapping/>
  </p:clrMapOvr>
</p:sld>
</file>

<file path=ppt/theme/theme1.xml><?xml version="1.0" encoding="utf-8"?>
<a:theme xmlns:a="http://schemas.openxmlformats.org/drawingml/2006/main" name="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