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6"/>
  </p:notesMasterIdLst>
  <p:sldIdLst>
    <p:sldId id="271" r:id="rId2"/>
    <p:sldId id="290" r:id="rId3"/>
    <p:sldId id="320" r:id="rId4"/>
    <p:sldId id="321" r:id="rId5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8A1"/>
    <a:srgbClr val="4E7932"/>
    <a:srgbClr val="8CB9E2"/>
    <a:srgbClr val="C9C9C9"/>
    <a:srgbClr val="F1975A"/>
    <a:srgbClr val="FFFFFF"/>
    <a:srgbClr val="997300"/>
    <a:srgbClr val="698ED0"/>
    <a:srgbClr val="FBE5D6"/>
    <a:srgbClr val="F4B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98" autoAdjust="0"/>
    <p:restoredTop sz="96513" autoAdjust="0"/>
  </p:normalViewPr>
  <p:slideViewPr>
    <p:cSldViewPr snapToGrid="0">
      <p:cViewPr varScale="1">
        <p:scale>
          <a:sx n="87" d="100"/>
          <a:sy n="87" d="100"/>
        </p:scale>
        <p:origin x="850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88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DF1F2E4A-30CC-4C41-887E-691DCA8C0301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6"/>
            <a:ext cx="5445760" cy="391361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17B3F4ED-77E5-4EEB-A204-184425216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66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3F4ED-77E5-4EEB-A204-184425216F8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987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3F4ED-77E5-4EEB-A204-184425216F8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450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418-A460-452A-9CD4-78B070C8F101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6519-211D-49E8-AFCE-6E6303F96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70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5CBB-9598-4EAC-A39E-F675C4DFC32F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6519-211D-49E8-AFCE-6E6303F96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14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CEA5-CA37-44AB-98F3-CEB5A6B7C38D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6519-211D-49E8-AFCE-6E6303F96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65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DBAE-120F-4F95-A8AE-39E718E26A67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6519-211D-49E8-AFCE-6E6303F96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78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877A-4E7A-4526-9F1E-571867DC7953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6519-211D-49E8-AFCE-6E6303F96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8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703C-A13C-4B48-998E-3122CD24E3AA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6519-211D-49E8-AFCE-6E6303F96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00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6E8CC-341F-4751-9432-FE26404A85DC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6519-211D-49E8-AFCE-6E6303F96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42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EB0AB-364B-456A-9D35-36FFDE676EA4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6519-211D-49E8-AFCE-6E6303F96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78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BDDD-C8A2-4DAF-B3CF-30FA95FD9C8A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6519-211D-49E8-AFCE-6E6303F96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50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92A0-FDB8-4288-9158-A8FE586BD2D0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6519-211D-49E8-AFCE-6E6303F96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83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6DA6-0078-42B3-8702-F1C4240894F9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6519-211D-49E8-AFCE-6E6303F96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75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A6FCC-852D-46E2-B08C-FA2B25B42D23}" type="datetime1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96519-211D-49E8-AFCE-6E6303F96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06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70418" y="5785296"/>
            <a:ext cx="1671638" cy="296664"/>
          </a:xfrm>
        </p:spPr>
        <p:txBody>
          <a:bodyPr/>
          <a:lstStyle/>
          <a:p>
            <a:fld id="{8DBD32DC-16EF-42E7-A673-F03842CE467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0" y="1358643"/>
            <a:ext cx="9906000" cy="2216201"/>
          </a:xfrm>
          <a:prstGeom prst="rect">
            <a:avLst/>
          </a:prstGeom>
        </p:spPr>
        <p:txBody>
          <a:bodyPr anchor="t" anchorCtr="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ja-JP" altLang="en-US" sz="4388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令和５年度</a:t>
            </a:r>
            <a:endParaRPr lang="en-US" altLang="ja-JP" sz="4388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defRPr/>
            </a:pPr>
            <a:r>
              <a:rPr lang="ja-JP" altLang="en-US" sz="4388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温室効果ガス排出削減計画実績報告書の概要</a:t>
            </a:r>
            <a:endParaRPr lang="en-US" altLang="ja-JP" sz="4388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0797"/>
            <a:ext cx="4194810" cy="296426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382214" y="4508238"/>
            <a:ext cx="4413631" cy="144270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2925" b="1" dirty="0">
                <a:ln/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令和７年２月</a:t>
            </a:r>
            <a:endParaRPr lang="en-US" altLang="ja-JP" sz="2925" b="1" dirty="0">
              <a:ln/>
              <a:solidFill>
                <a:schemeClr val="accent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2925" b="1" dirty="0">
                <a:ln/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岐阜県環境生活部</a:t>
            </a:r>
          </a:p>
          <a:p>
            <a:pPr algn="ctr"/>
            <a:r>
              <a:rPr lang="ja-JP" altLang="en-US" sz="2925" b="1" dirty="0">
                <a:ln/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脱炭素社会推進</a:t>
            </a:r>
            <a:r>
              <a:rPr lang="zh-TW" altLang="en-US" sz="2925" b="1" dirty="0">
                <a:ln/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</a:t>
            </a:r>
            <a:endParaRPr lang="ja-JP" altLang="en-US" sz="2925" b="1" dirty="0">
              <a:ln/>
              <a:solidFill>
                <a:schemeClr val="accent4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1B899D-A210-AB0A-0146-24F493580DCB}"/>
              </a:ext>
            </a:extLst>
          </p:cNvPr>
          <p:cNvSpPr txBox="1"/>
          <p:nvPr/>
        </p:nvSpPr>
        <p:spPr>
          <a:xfrm>
            <a:off x="8510257" y="350782"/>
            <a:ext cx="9506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/>
              <a:t>資料３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344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58978" y="6492875"/>
            <a:ext cx="2228850" cy="365125"/>
          </a:xfrm>
        </p:spPr>
        <p:txBody>
          <a:bodyPr/>
          <a:lstStyle/>
          <a:p>
            <a:fld id="{86CB4B4D-7CA3-9044-876B-883B54F8677D}" type="slidenum">
              <a:rPr lang="en-US" altLang="ja-JP" smtClean="0"/>
              <a:t>2</a:t>
            </a:fld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54396"/>
            <a:ext cx="8847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n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温室効果ガス排出削減計画　実績報告書　に関する評価の概要</a:t>
            </a:r>
            <a:endParaRPr lang="ja-JP" altLang="en-US" sz="24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02358" y="450251"/>
            <a:ext cx="9246358" cy="0"/>
          </a:xfrm>
          <a:prstGeom prst="line">
            <a:avLst/>
          </a:prstGeom>
          <a:ln w="381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-1" y="553640"/>
            <a:ext cx="4267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ln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○提出件数などの概要を公表（ｐ</a:t>
            </a:r>
            <a:r>
              <a:rPr lang="en-US" altLang="ja-JP" sz="1600" b="1" dirty="0">
                <a:ln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600" b="1" dirty="0">
                <a:ln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、ｐ４）</a:t>
            </a:r>
            <a:endParaRPr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8450" y="3804118"/>
            <a:ext cx="9024864" cy="64633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　・</a:t>
            </a:r>
            <a:r>
              <a:rPr lang="ja-JP" altLang="ja-JP" dirty="0"/>
              <a:t> ３年間毎</a:t>
            </a:r>
            <a:r>
              <a:rPr lang="ja-JP" altLang="en-US" dirty="0"/>
              <a:t>年度</a:t>
            </a:r>
            <a:r>
              <a:rPr lang="ja-JP" altLang="ja-JP" dirty="0"/>
              <a:t>提出</a:t>
            </a:r>
            <a:r>
              <a:rPr lang="ja-JP" altLang="en-US" dirty="0"/>
              <a:t>し、年度ごとに</a:t>
            </a:r>
            <a:r>
              <a:rPr lang="ja-JP" altLang="ja-JP" dirty="0"/>
              <a:t>評価</a:t>
            </a:r>
            <a:r>
              <a:rPr lang="ja-JP" altLang="en-US" dirty="0"/>
              <a:t>する</a:t>
            </a:r>
            <a:endParaRPr lang="ja-JP" altLang="en-US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　　　 →今回評価を行う実績報告書は令和５年度分のもの</a:t>
            </a:r>
            <a:endParaRPr lang="en-US" altLang="ja-JP" dirty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" y="3419610"/>
            <a:ext cx="20457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ln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○実績報告書を評価</a:t>
            </a:r>
            <a:endParaRPr lang="ja-JP" altLang="en-US" sz="1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" y="4865515"/>
            <a:ext cx="95333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n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○公表は来年度提出される令和６年度分の実績報告書に対する評価のみのため、今回の評価について</a:t>
            </a:r>
            <a:endParaRPr lang="en-US" altLang="ja-JP" sz="1600" b="1" dirty="0">
              <a:ln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n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の公表は行わない</a:t>
            </a:r>
            <a:endParaRPr lang="en-US" altLang="ja-JP" sz="1600" b="1" dirty="0">
              <a:ln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n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600" b="1" dirty="0">
              <a:ln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600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03BBD5C8-55C6-3A78-C3A1-D74568C92F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375210"/>
              </p:ext>
            </p:extLst>
          </p:nvPr>
        </p:nvGraphicFramePr>
        <p:xfrm>
          <a:off x="508450" y="1346126"/>
          <a:ext cx="9024864" cy="2052539"/>
        </p:xfrm>
        <a:graphic>
          <a:graphicData uri="http://schemas.openxmlformats.org/drawingml/2006/table">
            <a:tbl>
              <a:tblPr firstRow="1" firstCol="1" bandRow="1"/>
              <a:tblGrid>
                <a:gridCol w="399854">
                  <a:extLst>
                    <a:ext uri="{9D8B030D-6E8A-4147-A177-3AD203B41FA5}">
                      <a16:colId xmlns:a16="http://schemas.microsoft.com/office/drawing/2014/main" val="3261890261"/>
                    </a:ext>
                  </a:extLst>
                </a:gridCol>
                <a:gridCol w="2855317">
                  <a:extLst>
                    <a:ext uri="{9D8B030D-6E8A-4147-A177-3AD203B41FA5}">
                      <a16:colId xmlns:a16="http://schemas.microsoft.com/office/drawing/2014/main" val="3490321107"/>
                    </a:ext>
                  </a:extLst>
                </a:gridCol>
                <a:gridCol w="2855317">
                  <a:extLst>
                    <a:ext uri="{9D8B030D-6E8A-4147-A177-3AD203B41FA5}">
                      <a16:colId xmlns:a16="http://schemas.microsoft.com/office/drawing/2014/main" val="2717150181"/>
                    </a:ext>
                  </a:extLst>
                </a:gridCol>
                <a:gridCol w="2914376">
                  <a:extLst>
                    <a:ext uri="{9D8B030D-6E8A-4147-A177-3AD203B41FA5}">
                      <a16:colId xmlns:a16="http://schemas.microsoft.com/office/drawing/2014/main" val="397746491"/>
                    </a:ext>
                  </a:extLst>
                </a:gridCol>
              </a:tblGrid>
              <a:tr h="34209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3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評価</a:t>
                      </a: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3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評価項目・基準</a:t>
                      </a: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493019"/>
                  </a:ext>
                </a:extLst>
              </a:tr>
              <a:tr h="6841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dirty="0">
                          <a:latin typeface="游ゴシック" panose="020B0400000000000000" pitchFamily="50" charset="-128"/>
                          <a:ea typeface="+mn-ea"/>
                        </a:rPr>
                        <a:t>①温室効果ガス</a:t>
                      </a:r>
                      <a:endParaRPr lang="en-US" altLang="ja-JP" sz="1400" dirty="0"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dirty="0">
                          <a:latin typeface="游ゴシック" panose="020B0400000000000000" pitchFamily="50" charset="-128"/>
                          <a:ea typeface="+mn-ea"/>
                        </a:rPr>
                        <a:t>総合排出量の削減率</a:t>
                      </a:r>
                      <a:endParaRPr lang="ja-JP" sz="13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dirty="0">
                          <a:latin typeface="游ゴシック" panose="020B0400000000000000" pitchFamily="50" charset="-128"/>
                          <a:ea typeface="+mn-ea"/>
                        </a:rPr>
                        <a:t>②温室効果ガス</a:t>
                      </a:r>
                      <a:endParaRPr lang="en-US" altLang="ja-JP" sz="1400" dirty="0"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dirty="0">
                          <a:latin typeface="游ゴシック" panose="020B0400000000000000" pitchFamily="50" charset="-128"/>
                          <a:ea typeface="+mn-ea"/>
                        </a:rPr>
                        <a:t>総合排出原単位の削減率</a:t>
                      </a:r>
                      <a:endParaRPr lang="ja-JP" sz="13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dirty="0">
                          <a:latin typeface="游ゴシック" panose="020B0400000000000000" pitchFamily="50" charset="-128"/>
                          <a:ea typeface="+mn-ea"/>
                        </a:rPr>
                        <a:t>③温室効果ガスの排出を抑制するために実施する措置</a:t>
                      </a:r>
                      <a:endParaRPr lang="ja-JP" sz="13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723495"/>
                  </a:ext>
                </a:extLst>
              </a:tr>
              <a:tr h="342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endParaRPr lang="ja-JP" sz="13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２．６％以上</a:t>
                      </a:r>
                      <a:endParaRPr lang="ja-JP" sz="13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２．６％以上</a:t>
                      </a:r>
                      <a:endParaRPr lang="ja-JP" sz="13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実施率９０％以上</a:t>
                      </a:r>
                      <a:endParaRPr lang="ja-JP" sz="13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418451"/>
                  </a:ext>
                </a:extLst>
              </a:tr>
              <a:tr h="342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endParaRPr lang="ja-JP" sz="13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０％　～　２．６</a:t>
                      </a:r>
                      <a:r>
                        <a:rPr lang="ja-JP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％未満</a:t>
                      </a: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０％　～　２．６％</a:t>
                      </a:r>
                      <a:r>
                        <a:rPr lang="ja-JP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未満</a:t>
                      </a: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実施率５０％～９０％未満</a:t>
                      </a:r>
                      <a:endParaRPr lang="ja-JP" sz="13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532936"/>
                  </a:ext>
                </a:extLst>
              </a:tr>
              <a:tr h="342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endParaRPr lang="ja-JP" sz="13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０％</a:t>
                      </a:r>
                      <a:r>
                        <a:rPr lang="ja-JP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未満</a:t>
                      </a: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０％</a:t>
                      </a:r>
                      <a:r>
                        <a:rPr lang="ja-JP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未満</a:t>
                      </a: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実施率０％　～５０％未満</a:t>
                      </a:r>
                      <a:endParaRPr lang="ja-JP" sz="13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8087663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E6C6773-A5DF-DA0A-663C-3EF5B97EE780}"/>
              </a:ext>
            </a:extLst>
          </p:cNvPr>
          <p:cNvSpPr txBox="1"/>
          <p:nvPr/>
        </p:nvSpPr>
        <p:spPr>
          <a:xfrm>
            <a:off x="2" y="1005874"/>
            <a:ext cx="9227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ln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○評価項目（①～③の３項目）ごとにＡ、Ｂ、Ｃの三段階で評価</a:t>
            </a:r>
            <a:r>
              <a:rPr lang="en-US" altLang="ja-JP" sz="1600" b="1" dirty="0">
                <a:ln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600" b="1" dirty="0">
                <a:ln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令和４、５年度の２年間の合計</a:t>
            </a:r>
            <a:r>
              <a:rPr lang="en-US" altLang="ja-JP" sz="1600" b="1" dirty="0">
                <a:ln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8A06E1F-E32D-48E9-94A6-22B8836CFA3E}"/>
              </a:ext>
            </a:extLst>
          </p:cNvPr>
          <p:cNvSpPr txBox="1"/>
          <p:nvPr/>
        </p:nvSpPr>
        <p:spPr>
          <a:xfrm>
            <a:off x="0" y="6088981"/>
            <a:ext cx="87891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n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○各事業者へ令和５年度分の評価結果を通知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70977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E3B676A-222D-BD9F-35B0-B2AD90584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7150" y="6424084"/>
            <a:ext cx="2228850" cy="365125"/>
          </a:xfrm>
        </p:spPr>
        <p:txBody>
          <a:bodyPr/>
          <a:lstStyle/>
          <a:p>
            <a:fld id="{8E396519-211D-49E8-AFCE-6E6303F969D1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499E6EA-12AA-075C-2B1F-ECF6F03C3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862" y="820340"/>
            <a:ext cx="9390185" cy="542754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544BE3-386D-DC16-52AB-D98BD6A3E5CC}"/>
              </a:ext>
            </a:extLst>
          </p:cNvPr>
          <p:cNvSpPr txBox="1"/>
          <p:nvPr/>
        </p:nvSpPr>
        <p:spPr>
          <a:xfrm>
            <a:off x="73606" y="240788"/>
            <a:ext cx="91319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○温室効果ガス排出削減計画実績報告書（令和５年度分）の提出状況及び排出量</a:t>
            </a:r>
          </a:p>
        </p:txBody>
      </p:sp>
    </p:spTree>
    <p:extLst>
      <p:ext uri="{BB962C8B-B14F-4D97-AF65-F5344CB8AC3E}">
        <p14:creationId xmlns:p14="http://schemas.microsoft.com/office/powerpoint/2010/main" val="2271478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E3B676A-222D-BD9F-35B0-B2AD90584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7150" y="6424084"/>
            <a:ext cx="2228850" cy="365125"/>
          </a:xfrm>
        </p:spPr>
        <p:txBody>
          <a:bodyPr/>
          <a:lstStyle/>
          <a:p>
            <a:fld id="{8E396519-211D-49E8-AFCE-6E6303F969D1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69F0705-0A51-EA8D-67C1-5165A6AC9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467" y="907204"/>
            <a:ext cx="8564880" cy="551688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8664A3-8C0A-DF57-B83C-00265ED112A2}"/>
              </a:ext>
            </a:extLst>
          </p:cNvPr>
          <p:cNvSpPr txBox="1"/>
          <p:nvPr/>
        </p:nvSpPr>
        <p:spPr>
          <a:xfrm>
            <a:off x="176093" y="357413"/>
            <a:ext cx="84315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○温室効果ガス排出削減計画実績報告書の提出状況及び排出量（市町村別）</a:t>
            </a:r>
          </a:p>
        </p:txBody>
      </p:sp>
    </p:spTree>
    <p:extLst>
      <p:ext uri="{BB962C8B-B14F-4D97-AF65-F5344CB8AC3E}">
        <p14:creationId xmlns:p14="http://schemas.microsoft.com/office/powerpoint/2010/main" val="239235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游ゴシック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5749</TotalTime>
  <Words>259</Words>
  <Application>Microsoft Office PowerPoint</Application>
  <PresentationFormat>A4 210 x 297 mm</PresentationFormat>
  <Paragraphs>43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HG丸ｺﾞｼｯｸM-PRO</vt:lpstr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gifu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藤代 凌兵</dc:creator>
  <cp:lastModifiedBy>塚本 貴紀</cp:lastModifiedBy>
  <cp:revision>246</cp:revision>
  <cp:lastPrinted>2025-01-27T00:42:25Z</cp:lastPrinted>
  <dcterms:created xsi:type="dcterms:W3CDTF">2021-08-13T06:56:45Z</dcterms:created>
  <dcterms:modified xsi:type="dcterms:W3CDTF">2025-03-24T05:00:20Z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2023-11-29T07:03:51Z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b3aceacd-ceff-4204-ad98-1574a3312f69</vt:lpwstr>
  </property>
  <property fmtid="{D5CDD505-2E9C-101B-9397-08002B2CF9AE}" pid="7" name="MSIP_Label_defa4170-0d19-0005-0004-bc88714345d2_ActionId">
    <vt:lpwstr>aef00edf-8646-40d7-8464-248946bfc500</vt:lpwstr>
  </property>
  <property fmtid="{D5CDD505-2E9C-101B-9397-08002B2CF9AE}" pid="8" name="MSIP_Label_defa4170-0d19-0005-0004-bc88714345d2_ContentBits">
    <vt:lpwstr>0</vt:lpwstr>
  </property>
</Properties>
</file>