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7" r:id="rId2"/>
  </p:sldIdLst>
  <p:sldSz cx="6858000" cy="9144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上原　龍喜" initials="上原　龍喜" lastIdx="3" clrIdx="0">
    <p:extLst>
      <p:ext uri="{19B8F6BF-5375-455C-9EA6-DF929625EA0E}">
        <p15:presenceInfo xmlns:p15="http://schemas.microsoft.com/office/powerpoint/2012/main" userId="S-1-5-21-12604286-1378707312-1851928258-842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10B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90" d="100"/>
          <a:sy n="90" d="100"/>
        </p:scale>
        <p:origin x="1440" y="84"/>
      </p:cViewPr>
      <p:guideLst/>
    </p:cSldViewPr>
  </p:slideViewPr>
  <p:notesTextViewPr>
    <p:cViewPr>
      <p:scale>
        <a:sx n="1" d="1"/>
        <a:sy n="1" d="1"/>
      </p:scale>
      <p:origin x="0" y="0"/>
    </p:cViewPr>
  </p:notesTextViewPr>
  <p:notesViewPr>
    <p:cSldViewPr snapToGrid="0">
      <p:cViewPr varScale="1">
        <p:scale>
          <a:sx n="52" d="100"/>
          <a:sy n="52" d="100"/>
        </p:scale>
        <p:origin x="297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84160" cy="501497"/>
          </a:xfrm>
          <a:prstGeom prst="rect">
            <a:avLst/>
          </a:prstGeom>
        </p:spPr>
        <p:txBody>
          <a:bodyPr vert="horz" lIns="93137" tIns="46568" rIns="93137" bIns="4656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2363" y="1"/>
            <a:ext cx="2984160" cy="501497"/>
          </a:xfrm>
          <a:prstGeom prst="rect">
            <a:avLst/>
          </a:prstGeom>
        </p:spPr>
        <p:txBody>
          <a:bodyPr vert="horz" lIns="93137" tIns="46568" rIns="93137" bIns="46568" rtlCol="0"/>
          <a:lstStyle>
            <a:lvl1pPr algn="r">
              <a:defRPr sz="1200"/>
            </a:lvl1pPr>
          </a:lstStyle>
          <a:p>
            <a:r>
              <a:rPr kumimoji="1" lang="ja-JP" altLang="en-US" smtClean="0"/>
              <a:t>回覧</a:t>
            </a:r>
            <a:endParaRPr kumimoji="1" lang="ja-JP" altLang="en-US"/>
          </a:p>
        </p:txBody>
      </p:sp>
      <p:sp>
        <p:nvSpPr>
          <p:cNvPr id="4" name="フッター プレースホルダー 3"/>
          <p:cNvSpPr>
            <a:spLocks noGrp="1"/>
          </p:cNvSpPr>
          <p:nvPr>
            <p:ph type="ftr" sz="quarter" idx="2"/>
          </p:nvPr>
        </p:nvSpPr>
        <p:spPr>
          <a:xfrm>
            <a:off x="0" y="9517216"/>
            <a:ext cx="2984160" cy="501497"/>
          </a:xfrm>
          <a:prstGeom prst="rect">
            <a:avLst/>
          </a:prstGeom>
        </p:spPr>
        <p:txBody>
          <a:bodyPr vert="horz" lIns="93137" tIns="46568" rIns="93137" bIns="4656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2363" y="9517216"/>
            <a:ext cx="2984160" cy="501497"/>
          </a:xfrm>
          <a:prstGeom prst="rect">
            <a:avLst/>
          </a:prstGeom>
        </p:spPr>
        <p:txBody>
          <a:bodyPr vert="horz" lIns="93137" tIns="46568" rIns="93137" bIns="46568" rtlCol="0" anchor="b"/>
          <a:lstStyle>
            <a:lvl1pPr algn="r">
              <a:defRPr sz="1200"/>
            </a:lvl1pPr>
          </a:lstStyle>
          <a:p>
            <a:fld id="{99BA9302-1EB8-4CEB-9430-8D66265A3F58}" type="slidenum">
              <a:rPr kumimoji="1" lang="ja-JP" altLang="en-US" smtClean="0"/>
              <a:t>‹#›</a:t>
            </a:fld>
            <a:endParaRPr kumimoji="1" lang="ja-JP" altLang="en-US"/>
          </a:p>
        </p:txBody>
      </p:sp>
    </p:spTree>
    <p:extLst>
      <p:ext uri="{BB962C8B-B14F-4D97-AF65-F5344CB8AC3E}">
        <p14:creationId xmlns:p14="http://schemas.microsoft.com/office/powerpoint/2010/main" val="3397328085"/>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84160" cy="501497"/>
          </a:xfrm>
          <a:prstGeom prst="rect">
            <a:avLst/>
          </a:prstGeom>
        </p:spPr>
        <p:txBody>
          <a:bodyPr vert="horz" lIns="93114" tIns="46557" rIns="93114" bIns="46557"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363" y="3"/>
            <a:ext cx="2984160" cy="501497"/>
          </a:xfrm>
          <a:prstGeom prst="rect">
            <a:avLst/>
          </a:prstGeom>
        </p:spPr>
        <p:txBody>
          <a:bodyPr vert="horz" lIns="93114" tIns="46557" rIns="93114" bIns="46557" rtlCol="0"/>
          <a:lstStyle>
            <a:lvl1pPr algn="r">
              <a:defRPr sz="1200"/>
            </a:lvl1pPr>
          </a:lstStyle>
          <a:p>
            <a:r>
              <a:rPr kumimoji="1" lang="ja-JP" altLang="en-US" smtClean="0"/>
              <a:t>回覧</a:t>
            </a:r>
            <a:endParaRPr kumimoji="1" lang="ja-JP" altLang="en-US"/>
          </a:p>
        </p:txBody>
      </p:sp>
      <p:sp>
        <p:nvSpPr>
          <p:cNvPr id="4" name="スライド イメージ プレースホルダー 3"/>
          <p:cNvSpPr>
            <a:spLocks noGrp="1" noRot="1" noChangeAspect="1"/>
          </p:cNvSpPr>
          <p:nvPr>
            <p:ph type="sldImg" idx="2"/>
          </p:nvPr>
        </p:nvSpPr>
        <p:spPr>
          <a:xfrm>
            <a:off x="2176463" y="1252538"/>
            <a:ext cx="2535237" cy="3381375"/>
          </a:xfrm>
          <a:prstGeom prst="rect">
            <a:avLst/>
          </a:prstGeom>
          <a:noFill/>
          <a:ln w="12700">
            <a:solidFill>
              <a:prstClr val="black"/>
            </a:solidFill>
          </a:ln>
        </p:spPr>
        <p:txBody>
          <a:bodyPr vert="horz" lIns="93114" tIns="46557" rIns="93114" bIns="46557" rtlCol="0" anchor="ctr"/>
          <a:lstStyle/>
          <a:p>
            <a:endParaRPr lang="ja-JP" altLang="en-US"/>
          </a:p>
        </p:txBody>
      </p:sp>
      <p:sp>
        <p:nvSpPr>
          <p:cNvPr id="5" name="ノート プレースホルダー 4"/>
          <p:cNvSpPr>
            <a:spLocks noGrp="1"/>
          </p:cNvSpPr>
          <p:nvPr>
            <p:ph type="body" sz="quarter" idx="3"/>
          </p:nvPr>
        </p:nvSpPr>
        <p:spPr>
          <a:xfrm>
            <a:off x="688653" y="4821098"/>
            <a:ext cx="5510858" cy="3944678"/>
          </a:xfrm>
          <a:prstGeom prst="rect">
            <a:avLst/>
          </a:prstGeom>
        </p:spPr>
        <p:txBody>
          <a:bodyPr vert="horz" lIns="93114" tIns="46557" rIns="93114" bIns="4655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7216"/>
            <a:ext cx="2984160" cy="501497"/>
          </a:xfrm>
          <a:prstGeom prst="rect">
            <a:avLst/>
          </a:prstGeom>
        </p:spPr>
        <p:txBody>
          <a:bodyPr vert="horz" lIns="93114" tIns="46557" rIns="93114" bIns="4655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363" y="9517216"/>
            <a:ext cx="2984160" cy="501497"/>
          </a:xfrm>
          <a:prstGeom prst="rect">
            <a:avLst/>
          </a:prstGeom>
        </p:spPr>
        <p:txBody>
          <a:bodyPr vert="horz" lIns="93114" tIns="46557" rIns="93114" bIns="46557" rtlCol="0" anchor="b"/>
          <a:lstStyle>
            <a:lvl1pPr algn="r">
              <a:defRPr sz="1200"/>
            </a:lvl1pPr>
          </a:lstStyle>
          <a:p>
            <a:fld id="{667D0DBC-9F1B-4F5F-AC6F-2216809B882E}" type="slidenum">
              <a:rPr kumimoji="1" lang="ja-JP" altLang="en-US" smtClean="0"/>
              <a:t>‹#›</a:t>
            </a:fld>
            <a:endParaRPr kumimoji="1" lang="ja-JP" altLang="en-US"/>
          </a:p>
        </p:txBody>
      </p:sp>
    </p:spTree>
    <p:extLst>
      <p:ext uri="{BB962C8B-B14F-4D97-AF65-F5344CB8AC3E}">
        <p14:creationId xmlns:p14="http://schemas.microsoft.com/office/powerpoint/2010/main" val="2923545345"/>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kumimoji="1" lang="ja-JP" altLang="en-US" smtClean="0"/>
              <a:t>回覧</a:t>
            </a:r>
            <a:endParaRPr kumimoji="1" lang="ja-JP" altLang="en-US"/>
          </a:p>
        </p:txBody>
      </p:sp>
    </p:spTree>
    <p:extLst>
      <p:ext uri="{BB962C8B-B14F-4D97-AF65-F5344CB8AC3E}">
        <p14:creationId xmlns:p14="http://schemas.microsoft.com/office/powerpoint/2010/main" val="1200407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5651FA6-3912-474E-ABF0-189C34141537}"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3932175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860700-88FE-43A1-9A1F-28BD735038CF}"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28930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7E061D-F43A-43A3-B023-9026B64CECFA}"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894279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0F6325C-4AA1-4E96-947F-71C61F13E2F2}"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421321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0327424-7D12-4C35-828E-FC698A8346E4}" type="datetime1">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546989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367989C-8EB4-4BA1-A4EC-F09FF950C2D6}" type="datetime1">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3060251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5B391C1-E4D6-4EAF-A2E7-EDF5898540FB}" type="datetime1">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2524955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2FA09C-552D-4B4E-8576-ED126BA6A41C}" type="datetime1">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280331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3F2E3-3E1A-4CA7-BE82-C6B5C6F818BF}" type="datetime1">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286705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EACDDD-491C-40B8-A0EA-2230F4529FA0}" type="datetime1">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409530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7C5A6-496B-4F71-B529-F03895C1D3F6}" type="datetime1">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28713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3243468-ACB9-4ADA-805D-DA51B9DE0EE6}" type="datetime1">
              <a:rPr kumimoji="1" lang="ja-JP" altLang="en-US" smtClean="0"/>
              <a:t>2024/12/11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CC430DE-DC8A-4369-98F5-C08D69A3D592}" type="slidenum">
              <a:rPr kumimoji="1" lang="ja-JP" altLang="en-US" smtClean="0"/>
              <a:t>‹#›</a:t>
            </a:fld>
            <a:endParaRPr kumimoji="1" lang="ja-JP" altLang="en-US"/>
          </a:p>
        </p:txBody>
      </p:sp>
    </p:spTree>
    <p:extLst>
      <p:ext uri="{BB962C8B-B14F-4D97-AF65-F5344CB8AC3E}">
        <p14:creationId xmlns:p14="http://schemas.microsoft.com/office/powerpoint/2010/main" val="38326735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5000"/>
          </a:schemeClr>
        </a:solidFill>
        <a:effectLst/>
      </p:bgPr>
    </p:bg>
    <p:spTree>
      <p:nvGrpSpPr>
        <p:cNvPr id="1" name=""/>
        <p:cNvGrpSpPr/>
        <p:nvPr/>
      </p:nvGrpSpPr>
      <p:grpSpPr>
        <a:xfrm>
          <a:off x="0" y="0"/>
          <a:ext cx="0" cy="0"/>
          <a:chOff x="0" y="0"/>
          <a:chExt cx="0" cy="0"/>
        </a:xfrm>
      </p:grpSpPr>
      <p:sp>
        <p:nvSpPr>
          <p:cNvPr id="12" name="角丸四角形 11"/>
          <p:cNvSpPr/>
          <p:nvPr/>
        </p:nvSpPr>
        <p:spPr>
          <a:xfrm>
            <a:off x="127378" y="5428569"/>
            <a:ext cx="6653463" cy="313926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120316" y="1775633"/>
            <a:ext cx="6653462" cy="357585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116958" y="371627"/>
            <a:ext cx="6632340" cy="132692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530636" y="221387"/>
            <a:ext cx="5909281" cy="1784392"/>
          </a:xfrm>
        </p:spPr>
        <p:txBody>
          <a:bodyPr>
            <a:normAutofit/>
          </a:bodyPr>
          <a:lstStyle/>
          <a:p>
            <a:pPr algn="ctr"/>
            <a:r>
              <a:rPr lang="ja-JP" altLang="en-US" sz="3600" dirty="0" smtClean="0">
                <a:latin typeface="ＭＳ Ｐゴシック" panose="020B0600070205080204" pitchFamily="50" charset="-128"/>
                <a:ea typeface="ＭＳ Ｐゴシック" panose="020B0600070205080204" pitchFamily="50" charset="-128"/>
              </a:rPr>
              <a:t>垂井警察署だより</a:t>
            </a:r>
            <a:r>
              <a:rPr lang="en-US" altLang="ja-JP" sz="3200" dirty="0">
                <a:latin typeface="ＭＳ Ｐゴシック" panose="020B0600070205080204" pitchFamily="50" charset="-128"/>
                <a:ea typeface="ＭＳ Ｐゴシック" panose="020B0600070205080204" pitchFamily="50" charset="-128"/>
              </a:rPr>
              <a:t/>
            </a:r>
            <a:br>
              <a:rPr lang="en-US" altLang="ja-JP" sz="3200" dirty="0">
                <a:latin typeface="ＭＳ Ｐゴシック" panose="020B0600070205080204" pitchFamily="50" charset="-128"/>
                <a:ea typeface="ＭＳ Ｐゴシック" panose="020B0600070205080204" pitchFamily="50" charset="-128"/>
              </a:rPr>
            </a:br>
            <a:r>
              <a:rPr lang="ja-JP" altLang="en-US" sz="2200" dirty="0" smtClean="0">
                <a:latin typeface="ＭＳ Ｐゴシック" panose="020B0600070205080204" pitchFamily="50" charset="-128"/>
                <a:ea typeface="ＭＳ Ｐゴシック" panose="020B0600070205080204" pitchFamily="50" charset="-128"/>
              </a:rPr>
              <a:t>～署所在地交番１月号～</a:t>
            </a:r>
            <a:r>
              <a:rPr lang="ja-JP" altLang="en-US" sz="1400" dirty="0" smtClean="0">
                <a:latin typeface="ＭＳ Ｐゴシック" panose="020B0600070205080204" pitchFamily="50" charset="-128"/>
                <a:ea typeface="ＭＳ Ｐゴシック" panose="020B0600070205080204" pitchFamily="50" charset="-128"/>
              </a:rPr>
              <a:t>作成者：上原龍喜</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471486" y="1913867"/>
            <a:ext cx="5915025" cy="6708588"/>
          </a:xfrm>
        </p:spPr>
        <p:txBody>
          <a:bodyPr>
            <a:normAutofit/>
          </a:bodyPr>
          <a:lstStyle/>
          <a:p>
            <a:pPr marL="0" indent="0" algn="ctr">
              <a:buNone/>
            </a:pPr>
            <a:r>
              <a:rPr lang="en-US" altLang="ja-JP" sz="3200" b="1" dirty="0" smtClean="0">
                <a:ln w="0"/>
                <a:latin typeface="ＭＳ Ｐゴシック" panose="020B0600070205080204" pitchFamily="50" charset="-128"/>
                <a:ea typeface="ＭＳ Ｐゴシック" panose="020B0600070205080204" pitchFamily="50" charset="-128"/>
              </a:rPr>
              <a:t>〈</a:t>
            </a:r>
            <a:r>
              <a:rPr lang="ja-JP" altLang="en-US" sz="3200" b="1" dirty="0" smtClean="0">
                <a:ln w="0"/>
                <a:latin typeface="ＭＳ Ｐゴシック" panose="020B0600070205080204" pitchFamily="50" charset="-128"/>
                <a:ea typeface="ＭＳ Ｐゴシック" panose="020B0600070205080204" pitchFamily="50" charset="-128"/>
              </a:rPr>
              <a:t>毎年</a:t>
            </a:r>
            <a:r>
              <a:rPr lang="ja-JP" altLang="en-US" sz="3200" b="1" dirty="0" smtClean="0">
                <a:ln w="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１月</a:t>
            </a:r>
            <a:r>
              <a:rPr lang="en-US" altLang="ja-JP" sz="3200" b="1" dirty="0" smtClean="0">
                <a:ln w="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10</a:t>
            </a:r>
            <a:r>
              <a:rPr lang="ja-JP" altLang="en-US" sz="3200" b="1" dirty="0" smtClean="0">
                <a:ln w="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日</a:t>
            </a:r>
            <a:r>
              <a:rPr lang="ja-JP" altLang="en-US" sz="3200" b="1" dirty="0" smtClean="0">
                <a:ln w="0"/>
                <a:latin typeface="ＭＳ Ｐゴシック" panose="020B0600070205080204" pitchFamily="50" charset="-128"/>
                <a:ea typeface="ＭＳ Ｐゴシック" panose="020B0600070205080204" pitchFamily="50" charset="-128"/>
              </a:rPr>
              <a:t>は</a:t>
            </a:r>
            <a:r>
              <a:rPr lang="en-US" altLang="ja-JP" sz="3200" b="1" dirty="0" smtClean="0">
                <a:ln w="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110</a:t>
            </a:r>
            <a:r>
              <a:rPr lang="ja-JP" altLang="en-US" sz="3200" b="1" dirty="0" smtClean="0">
                <a:ln w="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番</a:t>
            </a:r>
            <a:r>
              <a:rPr lang="ja-JP" altLang="en-US" sz="3200" b="1" dirty="0" smtClean="0">
                <a:ln w="0"/>
                <a:latin typeface="ＭＳ Ｐゴシック" panose="020B0600070205080204" pitchFamily="50" charset="-128"/>
                <a:ea typeface="ＭＳ Ｐゴシック" panose="020B0600070205080204" pitchFamily="50" charset="-128"/>
              </a:rPr>
              <a:t>の日</a:t>
            </a:r>
            <a:r>
              <a:rPr lang="en-US" altLang="ja-JP" sz="3200" b="1" dirty="0" smtClean="0">
                <a:ln w="0"/>
                <a:latin typeface="ＭＳ Ｐゴシック" panose="020B0600070205080204" pitchFamily="50" charset="-128"/>
                <a:ea typeface="ＭＳ Ｐゴシック" panose="020B0600070205080204" pitchFamily="50" charset="-128"/>
              </a:rPr>
              <a:t>〉</a:t>
            </a:r>
          </a:p>
          <a:p>
            <a:pPr marL="0" indent="0">
              <a:buNone/>
            </a:pPr>
            <a:r>
              <a:rPr lang="ja-JP" altLang="en-US" sz="2000" dirty="0" smtClean="0">
                <a:ln w="0"/>
                <a:latin typeface="ＭＳ 明朝" panose="02020609040205080304" pitchFamily="17" charset="-128"/>
                <a:ea typeface="ＭＳ 明朝" panose="02020609040205080304" pitchFamily="17" charset="-128"/>
              </a:rPr>
              <a:t>　「</a:t>
            </a:r>
            <a:r>
              <a:rPr lang="en-US" altLang="ja-JP" sz="2000" b="1" dirty="0" smtClean="0">
                <a:ln w="0"/>
                <a:solidFill>
                  <a:srgbClr val="FF0000"/>
                </a:solidFill>
                <a:latin typeface="ＭＳ 明朝" panose="02020609040205080304" pitchFamily="17" charset="-128"/>
                <a:ea typeface="ＭＳ 明朝" panose="02020609040205080304" pitchFamily="17" charset="-128"/>
              </a:rPr>
              <a:t>110</a:t>
            </a:r>
            <a:r>
              <a:rPr lang="ja-JP" altLang="en-US" sz="2000" b="1" dirty="0" smtClean="0">
                <a:ln w="0"/>
                <a:solidFill>
                  <a:srgbClr val="FF0000"/>
                </a:solidFill>
                <a:latin typeface="ＭＳ 明朝" panose="02020609040205080304" pitchFamily="17" charset="-128"/>
                <a:ea typeface="ＭＳ 明朝" panose="02020609040205080304" pitchFamily="17" charset="-128"/>
              </a:rPr>
              <a:t>番の日</a:t>
            </a:r>
            <a:r>
              <a:rPr lang="ja-JP" altLang="en-US" sz="2000" dirty="0" smtClean="0">
                <a:ln w="0"/>
                <a:latin typeface="ＭＳ 明朝" panose="02020609040205080304" pitchFamily="17" charset="-128"/>
                <a:ea typeface="ＭＳ 明朝" panose="02020609040205080304" pitchFamily="17" charset="-128"/>
              </a:rPr>
              <a:t>」は、警察庁が緊急ダイヤルである「</a:t>
            </a:r>
            <a:r>
              <a:rPr lang="en-US" altLang="ja-JP" sz="2000" b="1" dirty="0" smtClean="0">
                <a:ln w="0"/>
                <a:solidFill>
                  <a:srgbClr val="FF0000"/>
                </a:solidFill>
                <a:latin typeface="ＭＳ 明朝" panose="02020609040205080304" pitchFamily="17" charset="-128"/>
                <a:ea typeface="ＭＳ 明朝" panose="02020609040205080304" pitchFamily="17" charset="-128"/>
              </a:rPr>
              <a:t>110</a:t>
            </a:r>
            <a:r>
              <a:rPr lang="ja-JP" altLang="en-US" sz="2000" b="1" dirty="0" smtClean="0">
                <a:ln w="0"/>
                <a:solidFill>
                  <a:srgbClr val="FF0000"/>
                </a:solidFill>
                <a:latin typeface="ＭＳ 明朝" panose="02020609040205080304" pitchFamily="17" charset="-128"/>
                <a:ea typeface="ＭＳ 明朝" panose="02020609040205080304" pitchFamily="17" charset="-128"/>
              </a:rPr>
              <a:t>番</a:t>
            </a:r>
            <a:r>
              <a:rPr lang="ja-JP" altLang="en-US" sz="2000" dirty="0" smtClean="0">
                <a:ln w="0"/>
                <a:latin typeface="ＭＳ 明朝" panose="02020609040205080304" pitchFamily="17" charset="-128"/>
                <a:ea typeface="ＭＳ 明朝" panose="02020609040205080304" pitchFamily="17" charset="-128"/>
              </a:rPr>
              <a:t>」を適切に利用してもらえるように、毎年１月</a:t>
            </a:r>
            <a:r>
              <a:rPr lang="en-US" altLang="ja-JP" sz="2000" dirty="0" smtClean="0">
                <a:ln w="0"/>
                <a:latin typeface="ＭＳ 明朝" panose="02020609040205080304" pitchFamily="17" charset="-128"/>
                <a:ea typeface="ＭＳ 明朝" panose="02020609040205080304" pitchFamily="17" charset="-128"/>
              </a:rPr>
              <a:t>10</a:t>
            </a:r>
            <a:r>
              <a:rPr lang="ja-JP" altLang="en-US" sz="2000" dirty="0" smtClean="0">
                <a:ln w="0"/>
                <a:latin typeface="ＭＳ 明朝" panose="02020609040205080304" pitchFamily="17" charset="-128"/>
                <a:ea typeface="ＭＳ 明朝" panose="02020609040205080304" pitchFamily="17" charset="-128"/>
              </a:rPr>
              <a:t>日を「</a:t>
            </a:r>
            <a:r>
              <a:rPr lang="en-US" altLang="ja-JP" sz="2000" b="1" dirty="0" smtClean="0">
                <a:ln w="0"/>
                <a:solidFill>
                  <a:srgbClr val="FF0000"/>
                </a:solidFill>
                <a:latin typeface="ＭＳ 明朝" panose="02020609040205080304" pitchFamily="17" charset="-128"/>
                <a:ea typeface="ＭＳ 明朝" panose="02020609040205080304" pitchFamily="17" charset="-128"/>
              </a:rPr>
              <a:t>110</a:t>
            </a:r>
            <a:r>
              <a:rPr lang="ja-JP" altLang="en-US" sz="2000" b="1" dirty="0" smtClean="0">
                <a:ln w="0"/>
                <a:solidFill>
                  <a:srgbClr val="FF0000"/>
                </a:solidFill>
                <a:latin typeface="ＭＳ 明朝" panose="02020609040205080304" pitchFamily="17" charset="-128"/>
                <a:ea typeface="ＭＳ 明朝" panose="02020609040205080304" pitchFamily="17" charset="-128"/>
              </a:rPr>
              <a:t>番の日</a:t>
            </a:r>
            <a:r>
              <a:rPr lang="ja-JP" altLang="en-US" sz="2000" dirty="0" smtClean="0">
                <a:ln w="0"/>
                <a:latin typeface="ＭＳ 明朝" panose="02020609040205080304" pitchFamily="17" charset="-128"/>
                <a:ea typeface="ＭＳ 明朝" panose="02020609040205080304" pitchFamily="17" charset="-128"/>
              </a:rPr>
              <a:t>」と定めました。</a:t>
            </a:r>
            <a:endParaRPr lang="en-US" altLang="ja-JP" sz="2000" dirty="0" smtClean="0">
              <a:ln w="0"/>
              <a:latin typeface="ＭＳ 明朝" panose="02020609040205080304" pitchFamily="17" charset="-128"/>
              <a:ea typeface="ＭＳ 明朝" panose="02020609040205080304" pitchFamily="17" charset="-128"/>
            </a:endParaRPr>
          </a:p>
          <a:p>
            <a:pPr marL="0" indent="0">
              <a:buNone/>
            </a:pPr>
            <a:r>
              <a:rPr lang="ja-JP" altLang="en-US" sz="2000" dirty="0">
                <a:ln w="0"/>
                <a:latin typeface="ＭＳ 明朝" panose="02020609040205080304" pitchFamily="17" charset="-128"/>
                <a:ea typeface="ＭＳ 明朝" panose="02020609040205080304" pitchFamily="17" charset="-128"/>
              </a:rPr>
              <a:t>　</a:t>
            </a:r>
            <a:r>
              <a:rPr lang="ja-JP" altLang="en-US" sz="2000" dirty="0" smtClean="0">
                <a:ln w="0"/>
                <a:latin typeface="ＭＳ 明朝" panose="02020609040205080304" pitchFamily="17" charset="-128"/>
                <a:ea typeface="ＭＳ 明朝" panose="02020609040205080304" pitchFamily="17" charset="-128"/>
              </a:rPr>
              <a:t>緊急性のない通報が増える事で県民からの緊急通報が妨げられる事のないように、「</a:t>
            </a:r>
            <a:r>
              <a:rPr lang="en-US" altLang="ja-JP" sz="2000" b="1" dirty="0" smtClean="0">
                <a:ln w="0"/>
                <a:solidFill>
                  <a:srgbClr val="FF0000"/>
                </a:solidFill>
                <a:latin typeface="ＭＳ 明朝" panose="02020609040205080304" pitchFamily="17" charset="-128"/>
                <a:ea typeface="ＭＳ 明朝" panose="02020609040205080304" pitchFamily="17" charset="-128"/>
              </a:rPr>
              <a:t>110</a:t>
            </a:r>
            <a:r>
              <a:rPr lang="ja-JP" altLang="en-US" sz="2000" b="1" dirty="0" smtClean="0">
                <a:ln w="0"/>
                <a:solidFill>
                  <a:srgbClr val="FF0000"/>
                </a:solidFill>
                <a:latin typeface="ＭＳ 明朝" panose="02020609040205080304" pitchFamily="17" charset="-128"/>
                <a:ea typeface="ＭＳ 明朝" panose="02020609040205080304" pitchFamily="17" charset="-128"/>
              </a:rPr>
              <a:t>番は緊急回線</a:t>
            </a:r>
            <a:r>
              <a:rPr lang="ja-JP" altLang="en-US" sz="2000" dirty="0" smtClean="0">
                <a:ln w="0"/>
                <a:latin typeface="ＭＳ 明朝" panose="02020609040205080304" pitchFamily="17" charset="-128"/>
                <a:ea typeface="ＭＳ 明朝" panose="02020609040205080304" pitchFamily="17" charset="-128"/>
              </a:rPr>
              <a:t>」であることをご理解ください。</a:t>
            </a:r>
            <a:endParaRPr lang="en-US" altLang="ja-JP" sz="2000" dirty="0" smtClean="0">
              <a:ln w="0"/>
              <a:latin typeface="ＭＳ 明朝" panose="02020609040205080304" pitchFamily="17" charset="-128"/>
              <a:ea typeface="ＭＳ 明朝" panose="02020609040205080304" pitchFamily="17" charset="-128"/>
            </a:endParaRPr>
          </a:p>
          <a:p>
            <a:pPr marL="0" indent="0">
              <a:buNone/>
            </a:pPr>
            <a:r>
              <a:rPr lang="ja-JP" altLang="en-US" sz="2000" dirty="0" smtClean="0">
                <a:ln w="0"/>
                <a:latin typeface="ＭＳ 明朝" panose="02020609040205080304" pitchFamily="17" charset="-128"/>
                <a:ea typeface="ＭＳ 明朝" panose="02020609040205080304" pitchFamily="17" charset="-128"/>
              </a:rPr>
              <a:t>緊急性のない相談等には「</a:t>
            </a:r>
            <a:r>
              <a:rPr lang="ja-JP" altLang="en-US" sz="2000" b="1" dirty="0" smtClean="0">
                <a:ln w="0"/>
                <a:solidFill>
                  <a:srgbClr val="FF0000"/>
                </a:solidFill>
                <a:latin typeface="ＭＳ 明朝" panose="02020609040205080304" pitchFamily="17" charset="-128"/>
                <a:ea typeface="ＭＳ 明朝" panose="02020609040205080304" pitchFamily="17" charset="-128"/>
              </a:rPr>
              <a:t>♯</a:t>
            </a:r>
            <a:r>
              <a:rPr lang="en-US" altLang="ja-JP" sz="2000" b="1" dirty="0" smtClean="0">
                <a:ln w="0"/>
                <a:solidFill>
                  <a:srgbClr val="FF0000"/>
                </a:solidFill>
                <a:latin typeface="ＭＳ 明朝" panose="02020609040205080304" pitchFamily="17" charset="-128"/>
                <a:ea typeface="ＭＳ 明朝" panose="02020609040205080304" pitchFamily="17" charset="-128"/>
              </a:rPr>
              <a:t>9110</a:t>
            </a:r>
            <a:r>
              <a:rPr lang="ja-JP" altLang="en-US" sz="2000" dirty="0" smtClean="0">
                <a:ln w="0"/>
                <a:latin typeface="ＭＳ 明朝" panose="02020609040205080304" pitchFamily="17" charset="-128"/>
                <a:ea typeface="ＭＳ 明朝" panose="02020609040205080304" pitchFamily="17" charset="-128"/>
              </a:rPr>
              <a:t>」</a:t>
            </a:r>
            <a:endParaRPr lang="en-US" altLang="ja-JP" sz="2000" dirty="0" smtClean="0">
              <a:ln w="0"/>
              <a:latin typeface="ＭＳ 明朝" panose="02020609040205080304" pitchFamily="17" charset="-128"/>
              <a:ea typeface="ＭＳ 明朝" panose="02020609040205080304" pitchFamily="17" charset="-128"/>
            </a:endParaRPr>
          </a:p>
          <a:p>
            <a:pPr marL="0" indent="0">
              <a:buNone/>
            </a:pPr>
            <a:r>
              <a:rPr lang="ja-JP" altLang="en-US" sz="2000" dirty="0" err="1" smtClean="0">
                <a:ln w="0"/>
                <a:latin typeface="ＭＳ 明朝" panose="02020609040205080304" pitchFamily="17" charset="-128"/>
                <a:ea typeface="ＭＳ 明朝" panose="02020609040205080304" pitchFamily="17" charset="-128"/>
              </a:rPr>
              <a:t>に架</a:t>
            </a:r>
            <a:r>
              <a:rPr lang="ja-JP" altLang="en-US" sz="2000" dirty="0" smtClean="0">
                <a:ln w="0"/>
                <a:latin typeface="ＭＳ 明朝" panose="02020609040205080304" pitchFamily="17" charset="-128"/>
                <a:ea typeface="ＭＳ 明朝" panose="02020609040205080304" pitchFamily="17" charset="-128"/>
              </a:rPr>
              <a:t>電するよう</a:t>
            </a:r>
            <a:r>
              <a:rPr lang="ja-JP" altLang="en-US" sz="2000" dirty="0" smtClean="0">
                <a:ln w="0"/>
                <a:latin typeface="ＭＳ 明朝" panose="02020609040205080304" pitchFamily="17" charset="-128"/>
                <a:ea typeface="ＭＳ 明朝" panose="02020609040205080304" pitchFamily="17" charset="-128"/>
              </a:rPr>
              <a:t>にお願いし</a:t>
            </a:r>
            <a:r>
              <a:rPr lang="ja-JP" altLang="en-US" sz="2000" dirty="0" smtClean="0">
                <a:ln w="0"/>
                <a:latin typeface="ＭＳ 明朝" panose="02020609040205080304" pitchFamily="17" charset="-128"/>
                <a:ea typeface="ＭＳ 明朝" panose="02020609040205080304" pitchFamily="17" charset="-128"/>
              </a:rPr>
              <a:t>ます。</a:t>
            </a:r>
            <a:endParaRPr lang="en-US" altLang="ja-JP" sz="2000" dirty="0" smtClean="0">
              <a:ln w="0"/>
              <a:latin typeface="ＭＳ 明朝" panose="02020609040205080304" pitchFamily="17" charset="-128"/>
              <a:ea typeface="ＭＳ 明朝" panose="02020609040205080304" pitchFamily="17" charset="-128"/>
            </a:endParaRPr>
          </a:p>
          <a:p>
            <a:pPr marL="0" indent="0" algn="ctr">
              <a:buNone/>
            </a:pPr>
            <a:endParaRPr kumimoji="1" lang="en-US" altLang="ja-JP" sz="2600" dirty="0" smtClean="0">
              <a:ln w="0"/>
              <a:latin typeface="ＭＳ 明朝" panose="02020609040205080304" pitchFamily="17" charset="-128"/>
              <a:ea typeface="ＭＳ 明朝" panose="02020609040205080304" pitchFamily="17" charset="-128"/>
            </a:endParaRPr>
          </a:p>
          <a:p>
            <a:pPr marL="0" indent="0">
              <a:buNone/>
            </a:pPr>
            <a:r>
              <a:rPr lang="ja-JP" altLang="en-US" sz="2000" dirty="0" smtClean="0">
                <a:solidFill>
                  <a:srgbClr val="FF0000"/>
                </a:solidFill>
                <a:latin typeface="ＭＳ 明朝" panose="02020609040205080304" pitchFamily="17" charset="-128"/>
                <a:ea typeface="ＭＳ 明朝" panose="02020609040205080304" pitchFamily="17" charset="-128"/>
              </a:rPr>
              <a:t>　</a:t>
            </a:r>
            <a:r>
              <a:rPr kumimoji="1" lang="ja-JP" altLang="en-US" sz="26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ＭＳ 明朝" panose="02020609040205080304" pitchFamily="17" charset="-128"/>
                <a:ea typeface="ＭＳ 明朝" panose="02020609040205080304" pitchFamily="17" charset="-128"/>
              </a:rPr>
              <a:t>　</a:t>
            </a:r>
            <a:r>
              <a:rPr kumimoji="1" lang="ja-JP" altLang="en-US" sz="2600" b="1" dirty="0" smtClean="0">
                <a:ln w="12700">
                  <a:solidFill>
                    <a:schemeClr val="accent3">
                      <a:lumMod val="50000"/>
                    </a:schemeClr>
                  </a:solidFill>
                  <a:prstDash val="solid"/>
                </a:ln>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雪道でのスリップ事故防止</a:t>
            </a:r>
            <a:endParaRPr kumimoji="1" lang="en-US" altLang="ja-JP" sz="2600" b="1" dirty="0" smtClean="0">
              <a:ln w="12700">
                <a:solidFill>
                  <a:schemeClr val="accent3">
                    <a:lumMod val="50000"/>
                  </a:schemeClr>
                </a:solidFill>
                <a:prstDash val="solid"/>
              </a:ln>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marL="0" indent="0">
              <a:buNone/>
            </a:pPr>
            <a:r>
              <a:rPr lang="ja-JP" altLang="en-US" sz="1400" b="1" dirty="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a:t>
            </a:r>
            <a:r>
              <a:rPr kumimoji="1" lang="ja-JP" altLang="en-US" sz="1400" b="1" u="sng"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冬用タイヤ</a:t>
            </a:r>
            <a:r>
              <a:rPr kumimoji="1" lang="ja-JP" altLang="en-US"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や</a:t>
            </a:r>
            <a:r>
              <a:rPr kumimoji="1" lang="ja-JP" altLang="en-US" sz="1400" b="1" u="sng"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タイヤチェーン</a:t>
            </a:r>
            <a:r>
              <a:rPr kumimoji="1" lang="ja-JP" altLang="en-US"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を用意！</a:t>
            </a:r>
            <a:endParaRPr kumimoji="1" lang="en-US" altLang="ja-JP"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a:p>
            <a:pPr marL="0" indent="0">
              <a:buNone/>
            </a:pPr>
            <a:r>
              <a:rPr kumimoji="1" lang="ja-JP" altLang="en-US"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　　</a:t>
            </a:r>
            <a:r>
              <a:rPr kumimoji="1" lang="ja-JP" altLang="en-US" sz="1400" dirty="0" smtClean="0">
                <a:ln w="0"/>
                <a:effectLst>
                  <a:outerShdw blurRad="38100" dist="38100" dir="2700000" algn="tl">
                    <a:srgbClr val="000000">
                      <a:alpha val="43137"/>
                    </a:srgbClr>
                  </a:outerShdw>
                </a:effectLst>
                <a:latin typeface="ＭＳ 明朝" panose="02020609040205080304" pitchFamily="17" charset="-128"/>
                <a:ea typeface="ＭＳ 明朝" panose="02020609040205080304" pitchFamily="17" charset="-128"/>
              </a:rPr>
              <a:t>・タイヤ交換後の車輪脱輪事故にご注意を！！</a:t>
            </a:r>
            <a:endParaRPr kumimoji="1" lang="en-US" altLang="ja-JP" sz="1400" dirty="0" smtClean="0">
              <a:ln w="0"/>
              <a:effectLst>
                <a:outerShdw blurRad="38100" dist="38100" dir="2700000" algn="tl">
                  <a:srgbClr val="000000">
                    <a:alpha val="43137"/>
                  </a:srgbClr>
                </a:outerShdw>
              </a:effectLst>
              <a:latin typeface="ＭＳ 明朝" panose="02020609040205080304" pitchFamily="17" charset="-128"/>
              <a:ea typeface="ＭＳ 明朝" panose="02020609040205080304" pitchFamily="17" charset="-128"/>
            </a:endParaRPr>
          </a:p>
          <a:p>
            <a:pPr marL="0" indent="0">
              <a:buNone/>
            </a:pPr>
            <a:r>
              <a:rPr lang="ja-JP" altLang="en-US" sz="1400" b="1" dirty="0" smtClean="0">
                <a:ln w="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ja-JP" altLang="en-US" sz="1400" b="1" u="sng" dirty="0" smtClean="0">
                <a:ln w="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急のつく運転</a:t>
            </a:r>
            <a:r>
              <a:rPr lang="ja-JP" altLang="en-US" sz="1400" b="1" dirty="0" smtClean="0">
                <a:ln w="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は避け、慎重な運転を</a:t>
            </a:r>
            <a:r>
              <a:rPr lang="ja-JP" altLang="en-US"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a:t>
            </a:r>
            <a:endParaRPr lang="en-US" altLang="ja-JP" sz="1400" b="1" dirty="0" smtClean="0">
              <a:ln w="12700">
                <a:solidFill>
                  <a:schemeClr val="accent3">
                    <a:lumMod val="50000"/>
                  </a:schemeClr>
                </a:solidFill>
                <a:prstDash val="solid"/>
              </a:ln>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marL="0" indent="0">
              <a:buNone/>
            </a:pPr>
            <a:r>
              <a:rPr kumimoji="1" lang="ja-JP" altLang="en-US" sz="1400" dirty="0">
                <a:ln w="12700">
                  <a:solidFill>
                    <a:schemeClr val="accent3">
                      <a:lumMod val="50000"/>
                    </a:schemeClr>
                  </a:solidFill>
                  <a:prstDash val="solid"/>
                </a:ln>
                <a:effectLst>
                  <a:innerShdw blurRad="177800">
                    <a:schemeClr val="accent3">
                      <a:lumMod val="50000"/>
                    </a:schemeClr>
                  </a:innerShdw>
                </a:effectLst>
                <a:latin typeface="ＭＳ 明朝" panose="02020609040205080304" pitchFamily="17" charset="-128"/>
                <a:ea typeface="ＭＳ 明朝" panose="02020609040205080304" pitchFamily="17" charset="-128"/>
              </a:rPr>
              <a:t>　</a:t>
            </a:r>
            <a:r>
              <a:rPr kumimoji="1" lang="ja-JP" altLang="en-US" sz="1400"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a:t>
            </a:r>
            <a:r>
              <a:rPr kumimoji="1" lang="ja-JP" altLang="en-US" sz="1400" u="sng"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急な車線変更</a:t>
            </a:r>
            <a:endParaRPr kumimoji="1" lang="en-US" altLang="ja-JP" sz="1400" u="sng"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endParaRPr>
          </a:p>
          <a:p>
            <a:pPr marL="0" indent="0">
              <a:buNone/>
            </a:pPr>
            <a:r>
              <a:rPr lang="ja-JP" altLang="en-US" sz="1400"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　・</a:t>
            </a:r>
            <a:r>
              <a:rPr lang="ja-JP" altLang="en-US" sz="1400" u="sng"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急ブレーキ</a:t>
            </a:r>
            <a:endParaRPr kumimoji="1" lang="en-US" altLang="ja-JP" sz="1400" i="1" u="sng"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endParaRPr>
          </a:p>
          <a:p>
            <a:pPr marL="0" indent="0">
              <a:buNone/>
            </a:pPr>
            <a:r>
              <a:rPr kumimoji="1" lang="ja-JP" altLang="en-US" sz="1400"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　</a:t>
            </a:r>
            <a:r>
              <a:rPr lang="ja-JP" altLang="en-US" sz="1400"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a:t>
            </a:r>
            <a:r>
              <a:rPr lang="ja-JP" altLang="en-US" sz="1400" u="sng"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急アクセル</a:t>
            </a:r>
            <a:r>
              <a:rPr lang="ja-JP" altLang="en-US" sz="1400"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rPr>
              <a:t>　など</a:t>
            </a:r>
            <a:endParaRPr lang="en-US" altLang="ja-JP" sz="1400" dirty="0" smtClean="0">
              <a:ln w="0"/>
              <a:effectLst>
                <a:outerShdw blurRad="38100" dist="19050" dir="2700000" algn="tl" rotWithShape="0">
                  <a:schemeClr val="dk1">
                    <a:alpha val="40000"/>
                  </a:schemeClr>
                </a:outerShdw>
              </a:effectLst>
              <a:latin typeface="ＭＳ 明朝" panose="02020609040205080304" pitchFamily="17" charset="-128"/>
              <a:ea typeface="ＭＳ 明朝" panose="02020609040205080304" pitchFamily="17" charset="-128"/>
            </a:endParaRPr>
          </a:p>
          <a:p>
            <a:pPr marL="0" indent="0">
              <a:buNone/>
            </a:pPr>
            <a:r>
              <a:rPr kumimoji="1" lang="ja-JP" altLang="en-US"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a:t>
            </a:r>
            <a:r>
              <a:rPr kumimoji="1" lang="ja-JP" altLang="en-US" sz="1400" b="1" u="sng"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アイスバーン</a:t>
            </a:r>
            <a:r>
              <a:rPr kumimoji="1" lang="ja-JP" altLang="en-US"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での運転に注意！</a:t>
            </a:r>
            <a:endParaRPr kumimoji="1" lang="en-US" altLang="ja-JP" sz="1400" b="1" dirty="0" smtClean="0">
              <a:ln w="0"/>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a:p>
            <a:pPr marL="0" indent="0">
              <a:buNone/>
            </a:pPr>
            <a:r>
              <a:rPr lang="ja-JP" altLang="en-US" sz="1300" b="1" dirty="0"/>
              <a:t>　</a:t>
            </a:r>
            <a:r>
              <a:rPr lang="ja-JP" altLang="en-US" sz="1300" dirty="0" smtClean="0"/>
              <a:t>・濡れた路面のように黒く見えるのに、実は凍結している</a:t>
            </a:r>
            <a:endParaRPr lang="en-US" altLang="ja-JP" sz="1300" dirty="0" smtClean="0"/>
          </a:p>
          <a:p>
            <a:pPr marL="0" indent="0">
              <a:buNone/>
            </a:pPr>
            <a:r>
              <a:rPr lang="ja-JP" altLang="en-US" sz="1300" dirty="0"/>
              <a:t>　</a:t>
            </a:r>
            <a:r>
              <a:rPr lang="ja-JP" altLang="en-US" sz="1300" b="1" dirty="0" smtClean="0"/>
              <a:t>　</a:t>
            </a:r>
            <a:r>
              <a:rPr lang="ja-JP" altLang="en-US" sz="1300" b="1" u="sng" dirty="0" smtClean="0">
                <a:latin typeface="ＭＳ Ｐゴシック" panose="020B0600070205080204" pitchFamily="50" charset="-128"/>
                <a:ea typeface="ＭＳ Ｐゴシック" panose="020B0600070205080204" pitchFamily="50" charset="-128"/>
              </a:rPr>
              <a:t>「ブラックアイスバーン」</a:t>
            </a:r>
            <a:r>
              <a:rPr lang="ja-JP" altLang="en-US" sz="1300" dirty="0" smtClean="0"/>
              <a:t>もあるので慎重に！</a:t>
            </a:r>
            <a:endParaRPr lang="en-US" altLang="ja-JP" sz="1300" dirty="0"/>
          </a:p>
          <a:p>
            <a:pPr marL="0" indent="0">
              <a:buNone/>
            </a:pPr>
            <a:endParaRPr kumimoji="1" lang="en-US" altLang="ja-JP" sz="1000" dirty="0" smtClean="0"/>
          </a:p>
          <a:p>
            <a:pPr marL="0" indent="0">
              <a:buNone/>
            </a:pPr>
            <a:endParaRPr kumimoji="1" lang="ja-JP" altLang="en-US" u="sng" dirty="0"/>
          </a:p>
        </p:txBody>
      </p:sp>
      <p:sp>
        <p:nvSpPr>
          <p:cNvPr id="4" name="正方形/長方形 3"/>
          <p:cNvSpPr/>
          <p:nvPr/>
        </p:nvSpPr>
        <p:spPr>
          <a:xfrm>
            <a:off x="3657600" y="8621665"/>
            <a:ext cx="2023686" cy="4950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垂井警察署</a:t>
            </a:r>
            <a:endParaRPr kumimoji="1" lang="ja-JP" altLang="en-US" dirty="0">
              <a:solidFill>
                <a:schemeClr val="tx1"/>
              </a:solidFill>
            </a:endParaRPr>
          </a:p>
        </p:txBody>
      </p:sp>
      <p:sp>
        <p:nvSpPr>
          <p:cNvPr id="9" name="正方形/長方形 8"/>
          <p:cNvSpPr/>
          <p:nvPr/>
        </p:nvSpPr>
        <p:spPr>
          <a:xfrm>
            <a:off x="5681286" y="8621665"/>
            <a:ext cx="731928" cy="495039"/>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smtClean="0"/>
              <a:t>検索</a:t>
            </a:r>
            <a:endParaRPr kumimoji="1" lang="ja-JP" altLang="en-US" sz="1500" dirty="0"/>
          </a:p>
        </p:txBody>
      </p:sp>
      <p:sp>
        <p:nvSpPr>
          <p:cNvPr id="5" name="正方形/長方形 4"/>
          <p:cNvSpPr/>
          <p:nvPr/>
        </p:nvSpPr>
        <p:spPr>
          <a:xfrm>
            <a:off x="5980048" y="10972"/>
            <a:ext cx="649351" cy="32876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回覧</a:t>
            </a:r>
            <a:endParaRPr kumimoji="1" lang="ja-JP" altLang="en-US" dirty="0">
              <a:solidFill>
                <a:schemeClr val="tx1"/>
              </a:solidFill>
            </a:endParaRPr>
          </a:p>
        </p:txBody>
      </p:sp>
      <p:pic>
        <p:nvPicPr>
          <p:cNvPr id="1026" name="Picture 2" descr="【くまポリ】１１０番の日用イラスト②"/>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8837" y="4006926"/>
            <a:ext cx="2277160" cy="11890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雪道のスリップ（カラ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97558" y="6983691"/>
            <a:ext cx="1431841" cy="119818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タイヤチェーン（非金属）黄"/>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9780" y="5912239"/>
            <a:ext cx="925176" cy="838873"/>
          </a:xfrm>
          <a:prstGeom prst="rect">
            <a:avLst/>
          </a:prstGeom>
          <a:noFill/>
          <a:extLst>
            <a:ext uri="{909E8E84-426E-40DD-AFC4-6F175D3DCCD1}">
              <a14:hiddenFill xmlns:a14="http://schemas.microsoft.com/office/drawing/2010/main">
                <a:solidFill>
                  <a:srgbClr val="FFFFFF"/>
                </a:solidFill>
              </a14:hiddenFill>
            </a:ext>
          </a:extLst>
        </p:spPr>
      </p:pic>
      <p:pic>
        <p:nvPicPr>
          <p:cNvPr id="17" name="図 16">
            <a:extLst>
              <a:ext uri="{FF2B5EF4-FFF2-40B4-BE49-F238E27FC236}">
                <a16:creationId xmlns:a16="http://schemas.microsoft.com/office/drawing/2014/main" id="{19DC70E3-E784-4A8B-8E73-C69EF33F9A5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7004" y="526513"/>
            <a:ext cx="939843" cy="986201"/>
          </a:xfrm>
          <a:prstGeom prst="roundRect">
            <a:avLst/>
          </a:prstGeom>
        </p:spPr>
      </p:pic>
      <p:pic>
        <p:nvPicPr>
          <p:cNvPr id="19" name="TB_Image" descr="ファイト！（サイズ小）">
            <a:hlinkClick r:id="" action="ppaction://noaction"/>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1256" y="455005"/>
            <a:ext cx="1214140" cy="1109588"/>
          </a:xfrm>
          <a:prstGeom prst="rect">
            <a:avLst/>
          </a:prstGeom>
          <a:noFill/>
          <a:ln>
            <a:noFill/>
          </a:ln>
        </p:spPr>
      </p:pic>
      <p:sp>
        <p:nvSpPr>
          <p:cNvPr id="10" name="右矢印 9"/>
          <p:cNvSpPr/>
          <p:nvPr/>
        </p:nvSpPr>
        <p:spPr>
          <a:xfrm rot="13055048">
            <a:off x="6292451" y="8765941"/>
            <a:ext cx="401154" cy="31493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36" name="Picture 12" descr="雪道のカーブ"/>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67988" y="6962217"/>
            <a:ext cx="1435240" cy="930131"/>
          </a:xfrm>
          <a:prstGeom prst="rect">
            <a:avLst/>
          </a:prstGeom>
          <a:noFill/>
          <a:extLst>
            <a:ext uri="{909E8E84-426E-40DD-AFC4-6F175D3DCCD1}">
              <a14:hiddenFill xmlns:a14="http://schemas.microsoft.com/office/drawing/2010/main">
                <a:solidFill>
                  <a:srgbClr val="FFFFFF"/>
                </a:solidFill>
              </a14:hiddenFill>
            </a:ext>
          </a:extLst>
        </p:spPr>
      </p:pic>
      <p:sp>
        <p:nvSpPr>
          <p:cNvPr id="11" name="角丸四角形 10"/>
          <p:cNvSpPr/>
          <p:nvPr/>
        </p:nvSpPr>
        <p:spPr>
          <a:xfrm>
            <a:off x="221256" y="8621666"/>
            <a:ext cx="3340651" cy="49503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垂井警察署の</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ホームページにつながります</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pic>
        <p:nvPicPr>
          <p:cNvPr id="24" name="図 23" descr="q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13542" y="8676285"/>
            <a:ext cx="365684" cy="386587"/>
          </a:xfrm>
          <a:prstGeom prst="rect">
            <a:avLst/>
          </a:prstGeom>
          <a:noFill/>
          <a:ln>
            <a:noFill/>
          </a:ln>
        </p:spPr>
      </p:pic>
    </p:spTree>
    <p:extLst>
      <p:ext uri="{BB962C8B-B14F-4D97-AF65-F5344CB8AC3E}">
        <p14:creationId xmlns:p14="http://schemas.microsoft.com/office/powerpoint/2010/main" val="1069906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1541</TotalTime>
  <Words>20</Words>
  <Application>Microsoft Office PowerPoint</Application>
  <PresentationFormat>画面に合わせる (4:3)</PresentationFormat>
  <Paragraphs>23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明朝</vt:lpstr>
      <vt:lpstr>游ゴシック</vt:lpstr>
      <vt:lpstr>游ゴシック Light</vt:lpstr>
      <vt:lpstr>Arial</vt:lpstr>
      <vt:lpstr>Calibri</vt:lpstr>
      <vt:lpstr>Calibri Light</vt:lpstr>
      <vt:lpstr>Office テーマ</vt:lpstr>
      <vt:lpstr>垂井警察署だより ～署所在地交番１月号～作成者：上原龍喜</vt:lpstr>
    </vt:vector>
  </TitlesOfParts>
  <Company>岐阜県警察</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偽電話詐欺が多発！ 一人で判断せず相談を！！！</dc:title>
  <dc:creator>上原　龍喜</dc:creator>
  <cp:lastModifiedBy>上原　龍喜</cp:lastModifiedBy>
  <cp:revision>93</cp:revision>
  <cp:lastPrinted>2024-12-07T23:05:02Z</cp:lastPrinted>
  <dcterms:created xsi:type="dcterms:W3CDTF">2024-03-25T01:52:37Z</dcterms:created>
  <dcterms:modified xsi:type="dcterms:W3CDTF">2024-12-11T01:05:08Z</dcterms:modified>
</cp:coreProperties>
</file>