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9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66CC"/>
    <a:srgbClr val="EF2611"/>
    <a:srgbClr val="008000"/>
    <a:srgbClr val="D1B2E8"/>
    <a:srgbClr val="F24F3E"/>
    <a:srgbClr val="F25544"/>
    <a:srgbClr val="FFFCF3"/>
    <a:srgbClr val="FBEAE1"/>
    <a:srgbClr val="FEFA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41" autoAdjust="0"/>
    <p:restoredTop sz="94660"/>
  </p:normalViewPr>
  <p:slideViewPr>
    <p:cSldViewPr>
      <p:cViewPr varScale="1">
        <p:scale>
          <a:sx n="55" d="100"/>
          <a:sy n="55" d="100"/>
        </p:scale>
        <p:origin x="13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45AA5D2-2009-4C94-821E-F11180ACD47C}" type="datetimeFigureOut">
              <a:rPr kumimoji="1" lang="ja-JP" altLang="en-US" smtClean="0"/>
              <a:t>2024/10/4</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706EF64-47B9-42C9-A09E-2B20F05D51EA}"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83ED88-29CB-416B-A345-6B23DC9A69C4}" type="datetimeFigureOut">
              <a:rPr kumimoji="1" lang="ja-JP" altLang="en-US" smtClean="0"/>
              <a:t>2024/10/4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DFBA8F2-728A-4F69-A69B-355F8E89C2C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83ED88-29CB-416B-A345-6B23DC9A69C4}" type="datetimeFigureOut">
              <a:rPr kumimoji="1" lang="ja-JP" altLang="en-US" smtClean="0"/>
              <a:t>2024/10/4</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DFBA8F2-728A-4F69-A69B-355F8E89C2C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e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38" descr="設計図 が含まれている画像&#10;&#10;自動的に生成された説明">
            <a:extLst>
              <a:ext uri="{FF2B5EF4-FFF2-40B4-BE49-F238E27FC236}">
                <a16:creationId xmlns:a16="http://schemas.microsoft.com/office/drawing/2014/main" id="{DED619A0-FA76-2474-6E24-57A1064E09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8076" y="5298557"/>
            <a:ext cx="1574661" cy="1574661"/>
          </a:xfrm>
          <a:prstGeom prst="rect">
            <a:avLst/>
          </a:prstGeom>
        </p:spPr>
      </p:pic>
      <p:sp>
        <p:nvSpPr>
          <p:cNvPr id="4" name="正方形/長方形 3"/>
          <p:cNvSpPr/>
          <p:nvPr/>
        </p:nvSpPr>
        <p:spPr>
          <a:xfrm>
            <a:off x="404664" y="539992"/>
            <a:ext cx="6048672" cy="9021520"/>
          </a:xfrm>
          <a:prstGeom prst="rect">
            <a:avLst/>
          </a:prstGeom>
          <a:noFill/>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9" name="角丸四角形 9"/>
          <p:cNvSpPr/>
          <p:nvPr/>
        </p:nvSpPr>
        <p:spPr>
          <a:xfrm>
            <a:off x="476672" y="283616"/>
            <a:ext cx="3373288" cy="2563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tIns="64087" bIns="0" rtlCol="0" anchor="ctr"/>
          <a:lstStyle/>
          <a:p>
            <a:pPr algn="ctr"/>
            <a:r>
              <a:rPr kumimoji="1" lang="ja-JP" altLang="en-US" sz="1400" b="1" dirty="0">
                <a:latin typeface="メイリオ" panose="020B0604030504040204" pitchFamily="50" charset="-128"/>
                <a:ea typeface="メイリオ" panose="020B0604030504040204" pitchFamily="50" charset="-128"/>
              </a:rPr>
              <a:t>子育て・家庭教育学級等のミニ情報</a:t>
            </a:r>
          </a:p>
        </p:txBody>
      </p:sp>
      <p:pic>
        <p:nvPicPr>
          <p:cNvPr id="12" name="図 11">
            <a:extLst>
              <a:ext uri="{FF2B5EF4-FFF2-40B4-BE49-F238E27FC236}">
                <a16:creationId xmlns:a16="http://schemas.microsoft.com/office/drawing/2014/main" id="{D76C1661-EA62-7194-4513-4E2EE0D29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242" y="577570"/>
            <a:ext cx="5976664" cy="1701137"/>
          </a:xfrm>
          <a:prstGeom prst="rect">
            <a:avLst/>
          </a:prstGeom>
        </p:spPr>
      </p:pic>
      <p:pic>
        <p:nvPicPr>
          <p:cNvPr id="16" name="図 15" descr="テキスト&#10;&#10;自動的に生成された説明">
            <a:extLst>
              <a:ext uri="{FF2B5EF4-FFF2-40B4-BE49-F238E27FC236}">
                <a16:creationId xmlns:a16="http://schemas.microsoft.com/office/drawing/2014/main" id="{99F3C8A3-F09F-E3D7-4503-2250454CA1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64692" y="3545542"/>
            <a:ext cx="2927123" cy="1079783"/>
          </a:xfrm>
          <a:prstGeom prst="rect">
            <a:avLst/>
          </a:prstGeom>
        </p:spPr>
      </p:pic>
      <p:pic>
        <p:nvPicPr>
          <p:cNvPr id="18" name="図 17" descr="テキスト&#10;&#10;自動的に生成された説明">
            <a:extLst>
              <a:ext uri="{FF2B5EF4-FFF2-40B4-BE49-F238E27FC236}">
                <a16:creationId xmlns:a16="http://schemas.microsoft.com/office/drawing/2014/main" id="{3F134818-24F9-A643-CAAC-F6B35D772C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171" y="8211094"/>
            <a:ext cx="2918509" cy="1287769"/>
          </a:xfrm>
          <a:prstGeom prst="rect">
            <a:avLst/>
          </a:prstGeom>
        </p:spPr>
      </p:pic>
      <p:pic>
        <p:nvPicPr>
          <p:cNvPr id="20" name="図 19" descr="テキスト&#10;&#10;自動的に生成された説明">
            <a:extLst>
              <a:ext uri="{FF2B5EF4-FFF2-40B4-BE49-F238E27FC236}">
                <a16:creationId xmlns:a16="http://schemas.microsoft.com/office/drawing/2014/main" id="{A5E3BA01-87C2-3050-5248-3EAA4FB6CD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3574" y="7042391"/>
            <a:ext cx="2918122" cy="1112897"/>
          </a:xfrm>
          <a:prstGeom prst="rect">
            <a:avLst/>
          </a:prstGeom>
        </p:spPr>
      </p:pic>
      <p:pic>
        <p:nvPicPr>
          <p:cNvPr id="22" name="図 21" descr="テキスト&#10;&#10;自動的に生成された説明">
            <a:extLst>
              <a:ext uri="{FF2B5EF4-FFF2-40B4-BE49-F238E27FC236}">
                <a16:creationId xmlns:a16="http://schemas.microsoft.com/office/drawing/2014/main" id="{380EE37D-B0C8-0489-3A0D-BFD78578D6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4086" y="5837903"/>
            <a:ext cx="2909506" cy="1120030"/>
          </a:xfrm>
          <a:prstGeom prst="rect">
            <a:avLst/>
          </a:prstGeom>
        </p:spPr>
      </p:pic>
      <p:pic>
        <p:nvPicPr>
          <p:cNvPr id="24" name="図 23" descr="テキスト&#10;&#10;自動的に生成された説明">
            <a:extLst>
              <a:ext uri="{FF2B5EF4-FFF2-40B4-BE49-F238E27FC236}">
                <a16:creationId xmlns:a16="http://schemas.microsoft.com/office/drawing/2014/main" id="{FE6751E8-1062-1A44-C93E-0986C8AB3B9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684" y="4693630"/>
            <a:ext cx="2922525" cy="1079783"/>
          </a:xfrm>
          <a:prstGeom prst="rect">
            <a:avLst/>
          </a:prstGeom>
        </p:spPr>
      </p:pic>
      <p:pic>
        <p:nvPicPr>
          <p:cNvPr id="26" name="図 25" descr="テキスト&#10;&#10;自動的に生成された説明">
            <a:extLst>
              <a:ext uri="{FF2B5EF4-FFF2-40B4-BE49-F238E27FC236}">
                <a16:creationId xmlns:a16="http://schemas.microsoft.com/office/drawing/2014/main" id="{C4BC02D1-FEF3-CE14-D851-1348FA3D1E5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5238" y="3526448"/>
            <a:ext cx="2935739" cy="1091161"/>
          </a:xfrm>
          <a:prstGeom prst="rect">
            <a:avLst/>
          </a:prstGeom>
        </p:spPr>
      </p:pic>
      <p:pic>
        <p:nvPicPr>
          <p:cNvPr id="28" name="図 27" descr="テキスト&#10;&#10;自動的に生成された説明">
            <a:extLst>
              <a:ext uri="{FF2B5EF4-FFF2-40B4-BE49-F238E27FC236}">
                <a16:creationId xmlns:a16="http://schemas.microsoft.com/office/drawing/2014/main" id="{911FF78D-C175-D37F-213C-D414C5957E0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71573" y="4685530"/>
            <a:ext cx="2927124" cy="1064409"/>
          </a:xfrm>
          <a:prstGeom prst="rect">
            <a:avLst/>
          </a:prstGeom>
        </p:spPr>
      </p:pic>
      <p:sp>
        <p:nvSpPr>
          <p:cNvPr id="29" name="テキスト ボックス 28">
            <a:extLst>
              <a:ext uri="{FF2B5EF4-FFF2-40B4-BE49-F238E27FC236}">
                <a16:creationId xmlns:a16="http://schemas.microsoft.com/office/drawing/2014/main" id="{3EA724F1-4D5A-3A2A-0EBD-AB6EAD21DDB9}"/>
              </a:ext>
            </a:extLst>
          </p:cNvPr>
          <p:cNvSpPr txBox="1"/>
          <p:nvPr/>
        </p:nvSpPr>
        <p:spPr>
          <a:xfrm>
            <a:off x="451821" y="2290591"/>
            <a:ext cx="5935966" cy="1222249"/>
          </a:xfrm>
          <a:prstGeom prst="rect">
            <a:avLst/>
          </a:prstGeom>
          <a:solidFill>
            <a:schemeClr val="bg1"/>
          </a:solidFill>
        </p:spPr>
        <p:txBody>
          <a:bodyPr wrap="square" tIns="72000" bIns="0" rtlCol="0">
            <a:spAutoFit/>
          </a:bodyPr>
          <a:lstStyle/>
          <a:p>
            <a:r>
              <a:rPr kumimoji="1" lang="ja-JP" altLang="en-US" sz="1245" dirty="0">
                <a:latin typeface="メイリオ" panose="020B0604030504040204" pitchFamily="50" charset="-128"/>
                <a:ea typeface="メイリオ" panose="020B0604030504040204" pitchFamily="50" charset="-128"/>
              </a:rPr>
              <a:t>　岐阜県では、</a:t>
            </a:r>
            <a:r>
              <a:rPr kumimoji="1" lang="en-US" altLang="ja-JP" sz="1245" dirty="0">
                <a:latin typeface="メイリオ" panose="020B0604030504040204" pitchFamily="50" charset="-128"/>
                <a:ea typeface="メイリオ" panose="020B0604030504040204" pitchFamily="50" charset="-128"/>
              </a:rPr>
              <a:t>11</a:t>
            </a:r>
            <a:r>
              <a:rPr kumimoji="1" lang="ja-JP" altLang="en-US" sz="1245" dirty="0">
                <a:latin typeface="メイリオ" panose="020B0604030504040204" pitchFamily="50" charset="-128"/>
                <a:ea typeface="メイリオ" panose="020B0604030504040204" pitchFamily="50" charset="-128"/>
              </a:rPr>
              <a:t>月</a:t>
            </a:r>
            <a:r>
              <a:rPr kumimoji="1" lang="en-US" altLang="ja-JP" sz="1245" dirty="0">
                <a:latin typeface="メイリオ" panose="020B0604030504040204" pitchFamily="50" charset="-128"/>
                <a:ea typeface="メイリオ" panose="020B0604030504040204" pitchFamily="50" charset="-128"/>
              </a:rPr>
              <a:t>3</a:t>
            </a:r>
            <a:r>
              <a:rPr kumimoji="1" lang="ja-JP" altLang="en-US" sz="1245" dirty="0">
                <a:latin typeface="メイリオ" panose="020B0604030504040204" pitchFamily="50" charset="-128"/>
                <a:ea typeface="メイリオ" panose="020B0604030504040204" pitchFamily="50" charset="-128"/>
              </a:rPr>
              <a:t>日を「岐阜ふるさとを学ぶ日」として、県有文化施設を無料開放し、県民の皆様に文化・芸術を楽しんでいただく機会を提供しています。</a:t>
            </a:r>
            <a:endParaRPr kumimoji="1" lang="en-US" altLang="ja-JP" sz="1245" dirty="0">
              <a:latin typeface="メイリオ" panose="020B0604030504040204" pitchFamily="50" charset="-128"/>
              <a:ea typeface="メイリオ" panose="020B0604030504040204" pitchFamily="50" charset="-128"/>
            </a:endParaRPr>
          </a:p>
          <a:p>
            <a:r>
              <a:rPr kumimoji="1" lang="ja-JP" altLang="en-US" sz="1245" dirty="0">
                <a:latin typeface="メイリオ" panose="020B0604030504040204" pitchFamily="50" charset="-128"/>
                <a:ea typeface="メイリオ" panose="020B0604030504040204" pitchFamily="50" charset="-128"/>
              </a:rPr>
              <a:t>　また、県内各地域の博物館・資料館などでも当事業に協賛いただいており、ふるさとを学ぶことができる展示や入館料の割引、体験教室などが企画されます。是非、この機会に、ご家族そろって興味のある施設や未訪問の施設に足を運んでいただき、新しい文化や芸術に出合ってみてください。</a:t>
            </a:r>
          </a:p>
        </p:txBody>
      </p:sp>
      <p:sp>
        <p:nvSpPr>
          <p:cNvPr id="30" name="テキスト ボックス 29">
            <a:extLst>
              <a:ext uri="{FF2B5EF4-FFF2-40B4-BE49-F238E27FC236}">
                <a16:creationId xmlns:a16="http://schemas.microsoft.com/office/drawing/2014/main" id="{0B1EBBFD-99DD-3AB9-8DB8-6AAB18D23B1A}"/>
              </a:ext>
            </a:extLst>
          </p:cNvPr>
          <p:cNvSpPr txBox="1"/>
          <p:nvPr/>
        </p:nvSpPr>
        <p:spPr>
          <a:xfrm>
            <a:off x="3502555" y="8707714"/>
            <a:ext cx="2502241" cy="411257"/>
          </a:xfrm>
          <a:prstGeom prst="rect">
            <a:avLst/>
          </a:prstGeom>
          <a:solidFill>
            <a:schemeClr val="bg1"/>
          </a:solidFill>
        </p:spPr>
        <p:txBody>
          <a:bodyPr wrap="square" tIns="72000" bIns="0" rtlCol="0">
            <a:spAutoFit/>
          </a:bodyPr>
          <a:lstStyle/>
          <a:p>
            <a:r>
              <a:rPr kumimoji="1" lang="ja-JP" altLang="en-US" sz="1100" b="1" dirty="0">
                <a:latin typeface="メイリオ" panose="020B0604030504040204" pitchFamily="50" charset="-128"/>
                <a:ea typeface="メイリオ" panose="020B0604030504040204" pitchFamily="50" charset="-128"/>
              </a:rPr>
              <a:t>県民文化局　文化伝承課</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電話：０５８ー２７２－８７５６</a:t>
            </a:r>
          </a:p>
        </p:txBody>
      </p:sp>
      <p:sp>
        <p:nvSpPr>
          <p:cNvPr id="33" name="四角形: 角を丸くする 32">
            <a:extLst>
              <a:ext uri="{FF2B5EF4-FFF2-40B4-BE49-F238E27FC236}">
                <a16:creationId xmlns:a16="http://schemas.microsoft.com/office/drawing/2014/main" id="{D270D581-F914-966E-EB7A-1188CBCBD6CF}"/>
              </a:ext>
            </a:extLst>
          </p:cNvPr>
          <p:cNvSpPr/>
          <p:nvPr/>
        </p:nvSpPr>
        <p:spPr>
          <a:xfrm>
            <a:off x="3471573" y="6845886"/>
            <a:ext cx="2886145" cy="4112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HG丸ｺﾞｼｯｸM-PRO" panose="020F0600000000000000" pitchFamily="50" charset="-128"/>
                <a:ea typeface="HG丸ｺﾞｼｯｸM-PRO" panose="020F0600000000000000" pitchFamily="50" charset="-128"/>
              </a:rPr>
              <a:t>まちかど美術館・博物館</a:t>
            </a:r>
          </a:p>
        </p:txBody>
      </p:sp>
      <p:sp>
        <p:nvSpPr>
          <p:cNvPr id="34" name="テキスト ボックス 33">
            <a:extLst>
              <a:ext uri="{FF2B5EF4-FFF2-40B4-BE49-F238E27FC236}">
                <a16:creationId xmlns:a16="http://schemas.microsoft.com/office/drawing/2014/main" id="{27CD1318-1481-CCF1-9CC2-021B34751773}"/>
              </a:ext>
            </a:extLst>
          </p:cNvPr>
          <p:cNvSpPr txBox="1"/>
          <p:nvPr/>
        </p:nvSpPr>
        <p:spPr>
          <a:xfrm>
            <a:off x="3497647" y="7174113"/>
            <a:ext cx="2344658" cy="1257643"/>
          </a:xfrm>
          <a:prstGeom prst="rect">
            <a:avLst/>
          </a:prstGeom>
          <a:solidFill>
            <a:schemeClr val="bg1"/>
          </a:solidFill>
        </p:spPr>
        <p:txBody>
          <a:bodyPr wrap="square" tIns="72000" bIns="0" rtlCol="0">
            <a:spAutoFit/>
          </a:bodyPr>
          <a:lstStyle/>
          <a:p>
            <a:r>
              <a:rPr kumimoji="1" lang="ja-JP" altLang="en-US" sz="1100" dirty="0">
                <a:latin typeface="メイリオ" panose="020B0604030504040204" pitchFamily="50" charset="-128"/>
                <a:ea typeface="メイリオ" panose="020B0604030504040204" pitchFamily="50" charset="-128"/>
              </a:rPr>
              <a:t>県内の個人や法人の方々が所有の文化財・美術品等を一般の方々に公開されている施設です。県内に現在</a:t>
            </a:r>
            <a:r>
              <a:rPr kumimoji="1" lang="en-US" altLang="ja-JP" sz="1100" dirty="0">
                <a:latin typeface="メイリオ" panose="020B0604030504040204" pitchFamily="50" charset="-128"/>
                <a:ea typeface="メイリオ" panose="020B0604030504040204" pitchFamily="50" charset="-128"/>
              </a:rPr>
              <a:t>99</a:t>
            </a:r>
            <a:r>
              <a:rPr kumimoji="1" lang="ja-JP" altLang="en-US" sz="1100" dirty="0">
                <a:latin typeface="メイリオ" panose="020B0604030504040204" pitchFamily="50" charset="-128"/>
                <a:ea typeface="メイリオ" panose="020B0604030504040204" pitchFamily="50" charset="-128"/>
              </a:rPr>
              <a:t>施設あります。</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（令和</a:t>
            </a:r>
            <a:r>
              <a:rPr kumimoji="1" lang="en-US" altLang="ja-JP" sz="1100" dirty="0">
                <a:latin typeface="メイリオ" panose="020B0604030504040204" pitchFamily="50" charset="-128"/>
                <a:ea typeface="メイリオ" panose="020B0604030504040204" pitchFamily="50" charset="-128"/>
              </a:rPr>
              <a:t>6</a:t>
            </a:r>
            <a:r>
              <a:rPr kumimoji="1" lang="ja-JP" altLang="en-US" sz="1100" dirty="0">
                <a:latin typeface="メイリオ" panose="020B0604030504040204" pitchFamily="50" charset="-128"/>
                <a:ea typeface="メイリオ" panose="020B0604030504040204" pitchFamily="50" charset="-128"/>
              </a:rPr>
              <a:t>年</a:t>
            </a:r>
            <a:r>
              <a:rPr kumimoji="1" lang="en-US" altLang="ja-JP" sz="1100" dirty="0">
                <a:latin typeface="メイリオ" panose="020B0604030504040204" pitchFamily="50" charset="-128"/>
                <a:ea typeface="メイリオ" panose="020B0604030504040204" pitchFamily="50" charset="-128"/>
              </a:rPr>
              <a:t>3</a:t>
            </a:r>
            <a:r>
              <a:rPr kumimoji="1" lang="ja-JP" altLang="en-US" sz="1100" dirty="0">
                <a:latin typeface="メイリオ" panose="020B0604030504040204" pitchFamily="50" charset="-128"/>
                <a:ea typeface="メイリオ" panose="020B0604030504040204" pitchFamily="50" charset="-128"/>
              </a:rPr>
              <a:t>月</a:t>
            </a:r>
            <a:r>
              <a:rPr kumimoji="1" lang="en-US" altLang="ja-JP" sz="1100" dirty="0">
                <a:latin typeface="メイリオ" panose="020B0604030504040204" pitchFamily="50" charset="-128"/>
                <a:ea typeface="メイリオ" panose="020B0604030504040204" pitchFamily="50" charset="-128"/>
              </a:rPr>
              <a:t>18</a:t>
            </a:r>
            <a:r>
              <a:rPr kumimoji="1" lang="ja-JP" altLang="en-US" sz="1100" dirty="0">
                <a:latin typeface="メイリオ" panose="020B0604030504040204" pitchFamily="50" charset="-128"/>
                <a:ea typeface="メイリオ" panose="020B0604030504040204" pitchFamily="50" charset="-128"/>
              </a:rPr>
              <a:t>日現在）</a:t>
            </a:r>
          </a:p>
          <a:p>
            <a:r>
              <a:rPr kumimoji="1" lang="ja-JP" altLang="en-US" sz="1100" dirty="0">
                <a:latin typeface="メイリオ" panose="020B0604030504040204" pitchFamily="50" charset="-128"/>
                <a:ea typeface="メイリオ" panose="020B0604030504040204" pitchFamily="50" charset="-128"/>
              </a:rPr>
              <a:t>施設一覧や詳細はホームページをご確認ください。</a:t>
            </a:r>
          </a:p>
        </p:txBody>
      </p:sp>
      <p:pic>
        <p:nvPicPr>
          <p:cNvPr id="35" name="図 34">
            <a:extLst>
              <a:ext uri="{FF2B5EF4-FFF2-40B4-BE49-F238E27FC236}">
                <a16:creationId xmlns:a16="http://schemas.microsoft.com/office/drawing/2014/main" id="{476D08A3-4B11-DB66-5C08-010623253EF1}"/>
              </a:ext>
            </a:extLst>
          </p:cNvPr>
          <p:cNvPicPr>
            <a:picLocks noChangeAspect="1"/>
          </p:cNvPicPr>
          <p:nvPr/>
        </p:nvPicPr>
        <p:blipFill>
          <a:blip r:embed="rId11"/>
          <a:stretch>
            <a:fillRect/>
          </a:stretch>
        </p:blipFill>
        <p:spPr>
          <a:xfrm>
            <a:off x="5684208" y="8546577"/>
            <a:ext cx="694000" cy="694000"/>
          </a:xfrm>
          <a:prstGeom prst="rect">
            <a:avLst/>
          </a:prstGeom>
        </p:spPr>
      </p:pic>
      <p:pic>
        <p:nvPicPr>
          <p:cNvPr id="37" name="図 36" descr="QR コード&#10;&#10;自動的に生成された説明">
            <a:extLst>
              <a:ext uri="{FF2B5EF4-FFF2-40B4-BE49-F238E27FC236}">
                <a16:creationId xmlns:a16="http://schemas.microsoft.com/office/drawing/2014/main" id="{75615B30-3C57-E838-C70A-198E951967E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84208" y="7332420"/>
            <a:ext cx="694000" cy="694000"/>
          </a:xfrm>
          <a:prstGeom prst="rect">
            <a:avLst/>
          </a:prstGeom>
        </p:spPr>
      </p:pic>
      <p:pic>
        <p:nvPicPr>
          <p:cNvPr id="45" name="図 44" descr="図形, 円&#10;&#10;自動的に生成された説明">
            <a:extLst>
              <a:ext uri="{FF2B5EF4-FFF2-40B4-BE49-F238E27FC236}">
                <a16:creationId xmlns:a16="http://schemas.microsoft.com/office/drawing/2014/main" id="{6E58FD5E-6D7F-F830-D719-35C337B3DB5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686308" y="5765353"/>
            <a:ext cx="684433" cy="1002250"/>
          </a:xfrm>
          <a:prstGeom prst="rect">
            <a:avLst/>
          </a:prstGeom>
        </p:spPr>
      </p:pic>
      <p:sp>
        <p:nvSpPr>
          <p:cNvPr id="47" name="テキスト ボックス 46">
            <a:extLst>
              <a:ext uri="{FF2B5EF4-FFF2-40B4-BE49-F238E27FC236}">
                <a16:creationId xmlns:a16="http://schemas.microsoft.com/office/drawing/2014/main" id="{E1100B57-B73F-C693-CFAA-559825AABAA6}"/>
              </a:ext>
            </a:extLst>
          </p:cNvPr>
          <p:cNvSpPr txBox="1"/>
          <p:nvPr/>
        </p:nvSpPr>
        <p:spPr>
          <a:xfrm>
            <a:off x="3451474" y="9247159"/>
            <a:ext cx="2947223" cy="276999"/>
          </a:xfrm>
          <a:prstGeom prst="rect">
            <a:avLst/>
          </a:prstGeom>
          <a:solidFill>
            <a:srgbClr val="92D050"/>
          </a:solidFill>
        </p:spPr>
        <p:txBody>
          <a:bodyPr wrap="square">
            <a:spAutoFit/>
          </a:bodyPr>
          <a:lstStyle/>
          <a:p>
            <a:r>
              <a:rPr lang="ja-JP" altLang="en-US" sz="1200" dirty="0"/>
              <a:t>　</a:t>
            </a:r>
            <a:r>
              <a:rPr lang="en-US" altLang="zh-TW" sz="1200" b="1" dirty="0">
                <a:latin typeface="メイリオ" panose="020B0604030504040204" pitchFamily="50" charset="-128"/>
                <a:ea typeface="メイリオ" panose="020B0604030504040204" pitchFamily="50" charset="-128"/>
              </a:rPr>
              <a:t>HP</a:t>
            </a:r>
            <a:r>
              <a:rPr lang="ja-JP" altLang="en-US" sz="1200" b="1" dirty="0">
                <a:latin typeface="メイリオ" panose="020B0604030504040204" pitchFamily="50" charset="-128"/>
                <a:ea typeface="メイリオ" panose="020B0604030504040204" pitchFamily="50" charset="-128"/>
              </a:rPr>
              <a:t>は、</a:t>
            </a:r>
            <a:r>
              <a:rPr lang="en-US" altLang="ja-JP" sz="1200" b="1" dirty="0">
                <a:latin typeface="メイリオ" panose="020B0604030504040204" pitchFamily="50" charset="-128"/>
                <a:ea typeface="メイリオ" panose="020B0604030504040204" pitchFamily="50" charset="-128"/>
              </a:rPr>
              <a:t>10</a:t>
            </a:r>
            <a:r>
              <a:rPr lang="zh-TW" altLang="en-US" sz="1200" b="1" dirty="0">
                <a:latin typeface="メイリオ" panose="020B0604030504040204" pitchFamily="50" charset="-128"/>
                <a:ea typeface="メイリオ" panose="020B0604030504040204" pitchFamily="50" charset="-128"/>
              </a:rPr>
              <a:t>月中旬頃</a:t>
            </a:r>
            <a:r>
              <a:rPr lang="ja-JP" altLang="en-US" sz="1200" b="1" dirty="0">
                <a:latin typeface="メイリオ" panose="020B0604030504040204" pitchFamily="50" charset="-128"/>
                <a:ea typeface="メイリオ" panose="020B0604030504040204" pitchFamily="50" charset="-128"/>
              </a:rPr>
              <a:t>に</a:t>
            </a:r>
            <a:r>
              <a:rPr lang="zh-TW" altLang="en-US" sz="1200" b="1" dirty="0">
                <a:latin typeface="メイリオ" panose="020B0604030504040204" pitchFamily="50" charset="-128"/>
                <a:ea typeface="メイリオ" panose="020B0604030504040204" pitchFamily="50" charset="-128"/>
              </a:rPr>
              <a:t>更新予定</a:t>
            </a:r>
            <a:r>
              <a:rPr lang="ja-JP" altLang="en-US" sz="1200" b="1" dirty="0">
                <a:latin typeface="メイリオ" panose="020B0604030504040204" pitchFamily="50" charset="-128"/>
                <a:ea typeface="メイリオ" panose="020B0604030504040204" pitchFamily="50" charset="-128"/>
              </a:rPr>
              <a:t>です！</a:t>
            </a:r>
          </a:p>
        </p:txBody>
      </p:sp>
      <p:sp>
        <p:nvSpPr>
          <p:cNvPr id="2" name="四角形: 角を丸くする 1">
            <a:extLst>
              <a:ext uri="{FF2B5EF4-FFF2-40B4-BE49-F238E27FC236}">
                <a16:creationId xmlns:a16="http://schemas.microsoft.com/office/drawing/2014/main" id="{E26B43EE-280F-CE30-D98F-00A376FB417C}"/>
              </a:ext>
            </a:extLst>
          </p:cNvPr>
          <p:cNvSpPr/>
          <p:nvPr/>
        </p:nvSpPr>
        <p:spPr>
          <a:xfrm>
            <a:off x="3440410" y="6895791"/>
            <a:ext cx="2947223" cy="1574661"/>
          </a:xfrm>
          <a:prstGeom prst="roundRect">
            <a:avLst/>
          </a:prstGeom>
          <a:noFill/>
          <a:ln w="19050">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19281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92D050"/>
        </a:solidFill>
      </a:spPr>
      <a:bodyPr wrap="square" tIns="72000" bIns="0" rtlCol="0">
        <a:spAutoFit/>
      </a:bodyPr>
      <a:lstStyle>
        <a:defPPr algn="ctr">
          <a:defRPr kumimoji="1" sz="1245" b="1" dirty="0" smtClean="0">
            <a:solidFill>
              <a:schemeClr val="bg1"/>
            </a:solidFill>
            <a:latin typeface="メイリオ" panose="020B0604030504040204" pitchFamily="50" charset="-128"/>
            <a:ea typeface="メイリオ"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TotalTime>
  <Words>201</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辻 治彦</dc:creator>
  <cp:lastModifiedBy>安田 早由里</cp:lastModifiedBy>
  <cp:revision>52</cp:revision>
  <cp:lastPrinted>2024-09-25T23:16:24Z</cp:lastPrinted>
  <dcterms:modified xsi:type="dcterms:W3CDTF">2024-10-04T05:50:05Z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2024-01-23T07:16:07Z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b3aceacd-ceff-4204-ad98-1574a3312f69</vt:lpwstr>
  </property>
  <property fmtid="{D5CDD505-2E9C-101B-9397-08002B2CF9AE}" pid="7" name="MSIP_Label_defa4170-0d19-0005-0004-bc88714345d2_ActionId">
    <vt:lpwstr>b3f2d657-d978-44d9-b372-5f59540cccdd</vt:lpwstr>
  </property>
  <property fmtid="{D5CDD505-2E9C-101B-9397-08002B2CF9AE}" pid="8" name="MSIP_Label_defa4170-0d19-0005-0004-bc88714345d2_ContentBits">
    <vt:lpwstr>0</vt:lpwstr>
  </property>
  <property fmtid="{D5CDD505-2E9C-101B-9397-08002B2CF9AE}" pid="9" name="KSOProductBuildVer">
    <vt:lpwstr>1041-10.8.2.6694</vt:lpwstr>
  </property>
</Properties>
</file>