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6" r:id="rId2"/>
    <p:sldId id="259" r:id="rId3"/>
  </p:sldIdLst>
  <p:sldSz cx="6858000" cy="9906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53" autoAdjust="0"/>
    <p:restoredTop sz="94660"/>
  </p:normalViewPr>
  <p:slideViewPr>
    <p:cSldViewPr snapToGrid="0">
      <p:cViewPr>
        <p:scale>
          <a:sx n="100" d="100"/>
          <a:sy n="100" d="100"/>
        </p:scale>
        <p:origin x="13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D3C8-64FA-40E4-A206-9119B99B3F9B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A90D-2CE1-4A08-A250-97656F158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844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D3C8-64FA-40E4-A206-9119B99B3F9B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A90D-2CE1-4A08-A250-97656F158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856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D3C8-64FA-40E4-A206-9119B99B3F9B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A90D-2CE1-4A08-A250-97656F158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467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D3C8-64FA-40E4-A206-9119B99B3F9B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A90D-2CE1-4A08-A250-97656F158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101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D3C8-64FA-40E4-A206-9119B99B3F9B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A90D-2CE1-4A08-A250-97656F158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9601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D3C8-64FA-40E4-A206-9119B99B3F9B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A90D-2CE1-4A08-A250-97656F158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04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D3C8-64FA-40E4-A206-9119B99B3F9B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A90D-2CE1-4A08-A250-97656F158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38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D3C8-64FA-40E4-A206-9119B99B3F9B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A90D-2CE1-4A08-A250-97656F158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775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D3C8-64FA-40E4-A206-9119B99B3F9B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A90D-2CE1-4A08-A250-97656F158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2282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D3C8-64FA-40E4-A206-9119B99B3F9B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A90D-2CE1-4A08-A250-97656F158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875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D3C8-64FA-40E4-A206-9119B99B3F9B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6A90D-2CE1-4A08-A250-97656F158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68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5D3C8-64FA-40E4-A206-9119B99B3F9B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6A90D-2CE1-4A08-A250-97656F158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645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フローチャート: 端子 31">
            <a:extLst>
              <a:ext uri="{FF2B5EF4-FFF2-40B4-BE49-F238E27FC236}">
                <a16:creationId xmlns:a16="http://schemas.microsoft.com/office/drawing/2014/main" id="{209F9C0E-F6BC-4D02-A89B-503C44E392BD}"/>
              </a:ext>
            </a:extLst>
          </p:cNvPr>
          <p:cNvSpPr/>
          <p:nvPr/>
        </p:nvSpPr>
        <p:spPr>
          <a:xfrm>
            <a:off x="31251" y="1915393"/>
            <a:ext cx="6798006" cy="1164589"/>
          </a:xfrm>
          <a:prstGeom prst="flowChartTerminator">
            <a:avLst/>
          </a:prstGeom>
          <a:solidFill>
            <a:schemeClr val="accent5">
              <a:lumMod val="20000"/>
              <a:lumOff val="80000"/>
              <a:alpha val="51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フローチャート: 端子 1">
            <a:extLst>
              <a:ext uri="{FF2B5EF4-FFF2-40B4-BE49-F238E27FC236}">
                <a16:creationId xmlns:a16="http://schemas.microsoft.com/office/drawing/2014/main" id="{7D125BC5-18FE-48A6-BFEA-B229EBD85FF2}"/>
              </a:ext>
            </a:extLst>
          </p:cNvPr>
          <p:cNvSpPr/>
          <p:nvPr/>
        </p:nvSpPr>
        <p:spPr>
          <a:xfrm>
            <a:off x="20997" y="4732009"/>
            <a:ext cx="6798006" cy="989877"/>
          </a:xfrm>
          <a:prstGeom prst="flowChartTerminator">
            <a:avLst/>
          </a:prstGeom>
          <a:solidFill>
            <a:schemeClr val="accent2">
              <a:lumMod val="20000"/>
              <a:lumOff val="80000"/>
              <a:alpha val="51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05D3548A-B723-43C0-837E-9C811F9CB26E}"/>
              </a:ext>
            </a:extLst>
          </p:cNvPr>
          <p:cNvGrpSpPr/>
          <p:nvPr/>
        </p:nvGrpSpPr>
        <p:grpSpPr>
          <a:xfrm>
            <a:off x="-164966" y="1925065"/>
            <a:ext cx="1401200" cy="923330"/>
            <a:chOff x="-113248" y="4673632"/>
            <a:chExt cx="1401200" cy="923330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2E45BE63-F2D7-43F3-9DA5-08A6B8920D31}"/>
                </a:ext>
              </a:extLst>
            </p:cNvPr>
            <p:cNvPicPr/>
            <p:nvPr/>
          </p:nvPicPr>
          <p:blipFill>
            <a:blip r:embed="rId2" cstate="hq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3713" b="95545" l="3906" r="96680">
                          <a14:foregroundMark x1="22266" y1="59901" x2="22266" y2="59901"/>
                          <a14:foregroundMark x1="31348" y1="45916" x2="20996" y2="69183"/>
                          <a14:foregroundMark x1="66406" y1="50495" x2="66406" y2="50495"/>
                          <a14:foregroundMark x1="59863" y1="21040" x2="62500" y2="76980"/>
                          <a14:foregroundMark x1="54688" y1="22525" x2="88379" y2="19431"/>
                          <a14:foregroundMark x1="47168" y1="24134" x2="45410" y2="11881"/>
                          <a14:foregroundMark x1="94336" y1="13243" x2="83984" y2="76609"/>
                          <a14:foregroundMark x1="83984" y1="76609" x2="34668" y2="88861"/>
                          <a14:foregroundMark x1="67090" y1="8416" x2="93750" y2="7797"/>
                          <a14:foregroundMark x1="37500" y1="40470" x2="18652" y2="73267"/>
                          <a14:foregroundMark x1="17578" y1="69183" x2="27246" y2="40470"/>
                          <a14:foregroundMark x1="78418" y1="46658" x2="53418" y2="58911"/>
                          <a14:foregroundMark x1="49414" y1="61015" x2="55078" y2="65718"/>
                          <a14:foregroundMark x1="30664" y1="34406" x2="59766" y2="91089"/>
                          <a14:foregroundMark x1="59766" y1="91089" x2="90625" y2="37995"/>
                          <a14:foregroundMark x1="90625" y1="37995" x2="37598" y2="55569"/>
                          <a14:foregroundMark x1="37598" y1="55569" x2="28320" y2="73267"/>
                          <a14:foregroundMark x1="78418" y1="24134" x2="44336" y2="44554"/>
                          <a14:foregroundMark x1="85840" y1="30322" x2="30664" y2="39109"/>
                          <a14:foregroundMark x1="30664" y1="39109" x2="30664" y2="39109"/>
                          <a14:foregroundMark x1="88672" y1="7797" x2="45410" y2="7797"/>
                          <a14:foregroundMark x1="91504" y1="11881" x2="83594" y2="85520"/>
                          <a14:foregroundMark x1="85254" y1="44554" x2="86426" y2="81436"/>
                          <a14:foregroundMark x1="90430" y1="40470" x2="89258" y2="66460"/>
                          <a14:foregroundMark x1="89844" y1="45916" x2="79004" y2="89604"/>
                          <a14:foregroundMark x1="78418" y1="84777" x2="64746" y2="88861"/>
                          <a14:foregroundMark x1="83594" y1="86139" x2="57910" y2="91584"/>
                          <a14:foregroundMark x1="71582" y1="88861" x2="45410" y2="86881"/>
                          <a14:foregroundMark x1="81836" y1="88861" x2="55664" y2="89604"/>
                          <a14:foregroundMark x1="75000" y1="88861" x2="39746" y2="86881"/>
                          <a14:foregroundMark x1="79590" y1="91584" x2="40918" y2="88861"/>
                          <a14:foregroundMark x1="66504" y1="92327" x2="34668" y2="89604"/>
                          <a14:foregroundMark x1="37988" y1="62376" x2="54004" y2="95792"/>
                          <a14:foregroundMark x1="45996" y1="37748" x2="77832" y2="44554"/>
                          <a14:foregroundMark x1="77832" y1="39109" x2="64258" y2="42574"/>
                          <a14:foregroundMark x1="80664" y1="46658" x2="62500" y2="59653"/>
                          <a14:foregroundMark x1="73340" y1="48020" x2="68750" y2="61634"/>
                          <a14:foregroundMark x1="34668" y1="37129" x2="38574" y2="58911"/>
                          <a14:foregroundMark x1="37988" y1="43193" x2="40918" y2="58911"/>
                          <a14:foregroundMark x1="42578" y1="42574" x2="29492" y2="72525"/>
                          <a14:foregroundMark x1="48242" y1="52723" x2="26074" y2="75990"/>
                          <a14:foregroundMark x1="41406" y1="50000" x2="37988" y2="61634"/>
                          <a14:foregroundMark x1="44336" y1="51361" x2="13574" y2="84777"/>
                          <a14:foregroundMark x1="31738" y1="37748" x2="15820" y2="77970"/>
                          <a14:foregroundMark x1="33496" y1="37129" x2="15234" y2="78713"/>
                          <a14:foregroundMark x1="73926" y1="59653" x2="53418" y2="69183"/>
                          <a14:foregroundMark x1="36914" y1="33045" x2="16406" y2="70545"/>
                          <a14:foregroundMark x1="44336" y1="40470" x2="32910" y2="39109"/>
                          <a14:foregroundMark x1="47754" y1="37748" x2="34668" y2="35025"/>
                          <a14:foregroundMark x1="84668" y1="31683" x2="56250" y2="30941"/>
                          <a14:foregroundMark x1="85840" y1="32302" x2="56836" y2="30322"/>
                          <a14:foregroundMark x1="87012" y1="28218" x2="55664" y2="28218"/>
                          <a14:foregroundMark x1="92676" y1="9777" x2="92090" y2="27599"/>
                          <a14:foregroundMark x1="93262" y1="18688" x2="92676" y2="22772"/>
                          <a14:foregroundMark x1="92676" y1="19431" x2="92090" y2="7054"/>
                          <a14:foregroundMark x1="91504" y1="24134" x2="45996" y2="3713"/>
                          <a14:foregroundMark x1="85840" y1="9777" x2="53418" y2="6436"/>
                          <a14:foregroundMark x1="90918" y1="11881" x2="56250" y2="9158"/>
                          <a14:foregroundMark x1="91504" y1="6436" x2="49414" y2="7797"/>
                          <a14:foregroundMark x1="90918" y1="12500" x2="96094" y2="52104"/>
                          <a14:foregroundMark x1="92090" y1="11881" x2="92676" y2="28960"/>
                          <a14:foregroundMark x1="93262" y1="10520" x2="93262" y2="28218"/>
                          <a14:foregroundMark x1="93262" y1="9777" x2="93750" y2="28960"/>
                          <a14:foregroundMark x1="92090" y1="7054" x2="49414" y2="5693"/>
                          <a14:foregroundMark x1="86426" y1="8416" x2="45996" y2="10520"/>
                          <a14:foregroundMark x1="90430" y1="10520" x2="55078" y2="4332"/>
                          <a14:foregroundMark x1="90918" y1="5693" x2="60254" y2="3713"/>
                          <a14:foregroundMark x1="91504" y1="9777" x2="96094" y2="24876"/>
                          <a14:foregroundMark x1="92090" y1="10520" x2="92676" y2="26856"/>
                          <a14:foregroundMark x1="92676" y1="10520" x2="96094" y2="22772"/>
                          <a14:foregroundMark x1="91504" y1="7797" x2="96680" y2="24134"/>
                          <a14:foregroundMark x1="37500" y1="77351" x2="20410" y2="86881"/>
                          <a14:foregroundMark x1="35156" y1="84777" x2="23242" y2="88243"/>
                          <a14:foregroundMark x1="13574" y1="69802" x2="17578" y2="88861"/>
                          <a14:foregroundMark x1="19238" y1="71163" x2="8984" y2="94431"/>
                          <a14:foregroundMark x1="12988" y1="74629" x2="7910" y2="94431"/>
                          <a14:foregroundMark x1="36328" y1="58911" x2="32324" y2="85520"/>
                          <a14:foregroundMark x1="14160" y1="70545" x2="3906" y2="8477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81" y="4815480"/>
              <a:ext cx="892761" cy="745110"/>
            </a:xfrm>
            <a:prstGeom prst="rect">
              <a:avLst/>
            </a:prstGeom>
          </p:spPr>
        </p:pic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176CBB3-01E4-45A3-B674-486FCD2AB49C}"/>
                </a:ext>
              </a:extLst>
            </p:cNvPr>
            <p:cNvSpPr/>
            <p:nvPr/>
          </p:nvSpPr>
          <p:spPr>
            <a:xfrm>
              <a:off x="-113248" y="4673632"/>
              <a:ext cx="1401200" cy="923330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 algn="ctr">
                <a:defRPr/>
              </a:pPr>
              <a:r>
                <a:rPr lang="ja-JP" altLang="en-US" sz="5400" b="1" dirty="0">
                  <a:ln/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１</a:t>
              </a:r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8039637-4427-440C-A328-3CBA61ABF910}"/>
              </a:ext>
            </a:extLst>
          </p:cNvPr>
          <p:cNvSpPr/>
          <p:nvPr/>
        </p:nvSpPr>
        <p:spPr>
          <a:xfrm>
            <a:off x="876615" y="4696295"/>
            <a:ext cx="549381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3600" i="1" cap="none" spc="0" dirty="0">
                <a:ln w="15875">
                  <a:solidFill>
                    <a:schemeClr val="tx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NTT</a:t>
            </a:r>
            <a:r>
              <a:rPr lang="ja-JP" altLang="en-US" sz="3600" i="1" cap="none" spc="0" dirty="0">
                <a:ln w="15875">
                  <a:solidFill>
                    <a:schemeClr val="tx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西日本の固定電話対策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CDC1D674-8AB7-4B60-B295-42243C9DDB24}"/>
              </a:ext>
            </a:extLst>
          </p:cNvPr>
          <p:cNvSpPr/>
          <p:nvPr/>
        </p:nvSpPr>
        <p:spPr>
          <a:xfrm>
            <a:off x="631069" y="5370450"/>
            <a:ext cx="5630387" cy="45140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205105" algn="just">
              <a:lnSpc>
                <a:spcPts val="1400"/>
              </a:lnSpc>
              <a:spcAft>
                <a:spcPts val="0"/>
              </a:spcAft>
            </a:pPr>
            <a:r>
              <a:rPr lang="ja-JP" altLang="ja-JP" b="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ナンバー・ディスプレイ及びナンバー・リクエストが</a:t>
            </a:r>
            <a:r>
              <a:rPr lang="ja-JP" altLang="ja-JP" b="1" u="sng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無料</a:t>
            </a:r>
            <a:endParaRPr lang="ja-JP" altLang="ja-JP" u="sng" kern="1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205105" algn="just">
              <a:lnSpc>
                <a:spcPts val="1400"/>
              </a:lnSpc>
              <a:spcAft>
                <a:spcPts val="0"/>
              </a:spcAft>
            </a:pPr>
            <a:endParaRPr lang="ja-JP" altLang="ja-JP" sz="1200" b="1" u="sng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5" name="テキスト ボックス 19">
            <a:extLst>
              <a:ext uri="{FF2B5EF4-FFF2-40B4-BE49-F238E27FC236}">
                <a16:creationId xmlns:a16="http://schemas.microsoft.com/office/drawing/2014/main" id="{50391397-682E-4C37-A6F5-2F22F4B2D29C}"/>
              </a:ext>
            </a:extLst>
          </p:cNvPr>
          <p:cNvSpPr txBox="1"/>
          <p:nvPr/>
        </p:nvSpPr>
        <p:spPr>
          <a:xfrm>
            <a:off x="129245" y="5684870"/>
            <a:ext cx="6857999" cy="1463338"/>
          </a:xfrm>
          <a:prstGeom prst="rect">
            <a:avLst/>
          </a:prstGeom>
          <a:noFill/>
          <a:ln w="317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ja-JP" altLang="en-US" sz="2000" b="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○　</a:t>
            </a:r>
            <a:r>
              <a:rPr lang="ja-JP" sz="2000" b="1" i="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ナンバー・ディスプレイ及びナンバー・リクエスト</a:t>
            </a:r>
            <a:endParaRPr lang="ja-JP" sz="1200" b="1" i="1" u="sng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ja-JP" altLang="en-US" sz="16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en-US" sz="14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sz="1200" b="1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【対 象 者】　</a:t>
            </a:r>
            <a:r>
              <a:rPr lang="en-US" sz="1200" b="1" kern="100" dirty="0">
                <a:solidFill>
                  <a:srgbClr val="FF000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70</a:t>
            </a:r>
            <a:r>
              <a:rPr lang="ja-JP" sz="1200" b="1" kern="100" dirty="0">
                <a:solidFill>
                  <a:srgbClr val="FF000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歳以上</a:t>
            </a:r>
            <a:r>
              <a:rPr lang="ja-JP" altLang="en-US" sz="1200" b="1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又は</a:t>
            </a:r>
            <a:r>
              <a:rPr lang="en-US" sz="1200" b="1" kern="100" dirty="0">
                <a:solidFill>
                  <a:srgbClr val="FF000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70</a:t>
            </a:r>
            <a:r>
              <a:rPr lang="ja-JP" sz="1200" b="1" kern="100" dirty="0">
                <a:solidFill>
                  <a:srgbClr val="FF0000"/>
                </a:solidFill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歳以上の方と同居の契約者の方</a:t>
            </a:r>
            <a:endParaRPr lang="en-US" altLang="ja-JP" sz="1200" b="1" kern="100" dirty="0">
              <a:solidFill>
                <a:srgbClr val="FF000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ja-JP" altLang="en-US" sz="1200" b="1" kern="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en-US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 </a:t>
            </a:r>
            <a:r>
              <a:rPr lang="en-US" altLang="ja-JP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【</a:t>
            </a:r>
            <a:r>
              <a:rPr lang="ja-JP" altLang="en-US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手続方法</a:t>
            </a:r>
            <a:r>
              <a:rPr lang="en-US" altLang="ja-JP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】</a:t>
            </a:r>
            <a:r>
              <a:rPr lang="ja-JP" altLang="en-US" sz="1200" b="1" u="sng" kern="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電話、</a:t>
            </a:r>
            <a:r>
              <a:rPr lang="en-US" altLang="ja-JP" sz="1200" b="1" u="sng" kern="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Web</a:t>
            </a:r>
            <a:r>
              <a:rPr lang="ja-JP" altLang="en-US" sz="1200" b="1" u="sng" kern="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から申込み</a:t>
            </a:r>
            <a:endParaRPr lang="en-US" altLang="ja-JP" sz="1200" b="1" u="sng" kern="100" dirty="0">
              <a:solidFill>
                <a:srgbClr val="FF0000"/>
              </a:solidFill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　  </a:t>
            </a:r>
            <a:r>
              <a:rPr kumimoji="1"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ＮＴＴ西日本　特殊詐欺対策ダイヤル　</a:t>
            </a:r>
            <a:r>
              <a:rPr kumimoji="1" lang="ja-JP" altLang="en-US" sz="1200" b="1" u="sng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０１２０－９３１－９６５</a:t>
            </a:r>
            <a:endParaRPr kumimoji="1" lang="en-US" altLang="ja-JP" sz="1200" b="1" u="sng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just"/>
            <a:r>
              <a:rPr kumimoji="1" lang="ja-JP" altLang="en-US" sz="1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</a:t>
            </a:r>
            <a:r>
              <a:rPr kumimoji="1" lang="en-US" altLang="ja-JP" sz="1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〈</a:t>
            </a:r>
            <a:r>
              <a:rPr kumimoji="1" lang="ja-JP" altLang="en-US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営業時間：午前９時～午後５時（年末年始１２／２９～１／３を除きます。）</a:t>
            </a:r>
            <a:r>
              <a:rPr kumimoji="1" lang="en-US" altLang="ja-JP" sz="12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〉</a:t>
            </a:r>
            <a:endParaRPr kumimoji="1" lang="en-US" altLang="ja-JP" sz="1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indent="133350" algn="just">
              <a:spcAft>
                <a:spcPts val="0"/>
              </a:spcAft>
            </a:pPr>
            <a:r>
              <a:rPr lang="en-US" sz="105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9" name="フローチャート: 端子 28">
            <a:extLst>
              <a:ext uri="{FF2B5EF4-FFF2-40B4-BE49-F238E27FC236}">
                <a16:creationId xmlns:a16="http://schemas.microsoft.com/office/drawing/2014/main" id="{D07D01FB-A729-445A-9E8D-469D88546C42}"/>
              </a:ext>
            </a:extLst>
          </p:cNvPr>
          <p:cNvSpPr/>
          <p:nvPr/>
        </p:nvSpPr>
        <p:spPr>
          <a:xfrm>
            <a:off x="34397" y="6942336"/>
            <a:ext cx="6811513" cy="1131446"/>
          </a:xfrm>
          <a:prstGeom prst="flowChartTerminator">
            <a:avLst/>
          </a:prstGeom>
          <a:solidFill>
            <a:schemeClr val="accent6">
              <a:lumMod val="20000"/>
              <a:lumOff val="80000"/>
              <a:alpha val="51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DF10670A-0C20-40D8-B17C-FE6FD3032E1E}"/>
              </a:ext>
            </a:extLst>
          </p:cNvPr>
          <p:cNvGrpSpPr/>
          <p:nvPr/>
        </p:nvGrpSpPr>
        <p:grpSpPr>
          <a:xfrm>
            <a:off x="-14681" y="4640802"/>
            <a:ext cx="1639236" cy="923330"/>
            <a:chOff x="-2746" y="6890140"/>
            <a:chExt cx="1639236" cy="923330"/>
          </a:xfrm>
        </p:grpSpPr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C43522B0-5560-4A8B-9429-E9F0947E6EC8}"/>
                </a:ext>
              </a:extLst>
            </p:cNvPr>
            <p:cNvPicPr/>
            <p:nvPr/>
          </p:nvPicPr>
          <p:blipFill>
            <a:blip r:embed="rId2" cstate="hq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3713" b="95545" l="3906" r="96680">
                          <a14:foregroundMark x1="22266" y1="59901" x2="22266" y2="59901"/>
                          <a14:foregroundMark x1="31348" y1="45916" x2="20996" y2="69183"/>
                          <a14:foregroundMark x1="66406" y1="50495" x2="66406" y2="50495"/>
                          <a14:foregroundMark x1="59863" y1="21040" x2="62500" y2="76980"/>
                          <a14:foregroundMark x1="54688" y1="22525" x2="88379" y2="19431"/>
                          <a14:foregroundMark x1="47168" y1="24134" x2="45410" y2="11881"/>
                          <a14:foregroundMark x1="94336" y1="13243" x2="83984" y2="76609"/>
                          <a14:foregroundMark x1="83984" y1="76609" x2="34668" y2="88861"/>
                          <a14:foregroundMark x1="67090" y1="8416" x2="93750" y2="7797"/>
                          <a14:foregroundMark x1="37500" y1="40470" x2="18652" y2="73267"/>
                          <a14:foregroundMark x1="17578" y1="69183" x2="27246" y2="40470"/>
                          <a14:foregroundMark x1="78418" y1="46658" x2="53418" y2="58911"/>
                          <a14:foregroundMark x1="49414" y1="61015" x2="55078" y2="65718"/>
                          <a14:foregroundMark x1="30664" y1="34406" x2="59766" y2="91089"/>
                          <a14:foregroundMark x1="59766" y1="91089" x2="90625" y2="37995"/>
                          <a14:foregroundMark x1="90625" y1="37995" x2="37598" y2="55569"/>
                          <a14:foregroundMark x1="37598" y1="55569" x2="28320" y2="73267"/>
                          <a14:foregroundMark x1="78418" y1="24134" x2="44336" y2="44554"/>
                          <a14:foregroundMark x1="85840" y1="30322" x2="30664" y2="39109"/>
                          <a14:foregroundMark x1="30664" y1="39109" x2="30664" y2="39109"/>
                          <a14:foregroundMark x1="88672" y1="7797" x2="45410" y2="7797"/>
                          <a14:foregroundMark x1="91504" y1="11881" x2="83594" y2="85520"/>
                          <a14:foregroundMark x1="85254" y1="44554" x2="86426" y2="81436"/>
                          <a14:foregroundMark x1="90430" y1="40470" x2="89258" y2="66460"/>
                          <a14:foregroundMark x1="89844" y1="45916" x2="79004" y2="89604"/>
                          <a14:foregroundMark x1="78418" y1="84777" x2="64746" y2="88861"/>
                          <a14:foregroundMark x1="83594" y1="86139" x2="57910" y2="91584"/>
                          <a14:foregroundMark x1="71582" y1="88861" x2="45410" y2="86881"/>
                          <a14:foregroundMark x1="81836" y1="88861" x2="55664" y2="89604"/>
                          <a14:foregroundMark x1="75000" y1="88861" x2="39746" y2="86881"/>
                          <a14:foregroundMark x1="79590" y1="91584" x2="40918" y2="88861"/>
                          <a14:foregroundMark x1="66504" y1="92327" x2="34668" y2="89604"/>
                          <a14:foregroundMark x1="37988" y1="62376" x2="54004" y2="95792"/>
                          <a14:foregroundMark x1="45996" y1="37748" x2="77832" y2="44554"/>
                          <a14:foregroundMark x1="77832" y1="39109" x2="64258" y2="42574"/>
                          <a14:foregroundMark x1="80664" y1="46658" x2="62500" y2="59653"/>
                          <a14:foregroundMark x1="73340" y1="48020" x2="68750" y2="61634"/>
                          <a14:foregroundMark x1="34668" y1="37129" x2="38574" y2="58911"/>
                          <a14:foregroundMark x1="37988" y1="43193" x2="40918" y2="58911"/>
                          <a14:foregroundMark x1="42578" y1="42574" x2="29492" y2="72525"/>
                          <a14:foregroundMark x1="48242" y1="52723" x2="26074" y2="75990"/>
                          <a14:foregroundMark x1="41406" y1="50000" x2="37988" y2="61634"/>
                          <a14:foregroundMark x1="44336" y1="51361" x2="13574" y2="84777"/>
                          <a14:foregroundMark x1="31738" y1="37748" x2="15820" y2="77970"/>
                          <a14:foregroundMark x1="33496" y1="37129" x2="15234" y2="78713"/>
                          <a14:foregroundMark x1="73926" y1="59653" x2="53418" y2="69183"/>
                          <a14:foregroundMark x1="36914" y1="33045" x2="16406" y2="70545"/>
                          <a14:foregroundMark x1="44336" y1="40470" x2="32910" y2="39109"/>
                          <a14:foregroundMark x1="47754" y1="37748" x2="34668" y2="35025"/>
                          <a14:foregroundMark x1="84668" y1="31683" x2="56250" y2="30941"/>
                          <a14:foregroundMark x1="85840" y1="32302" x2="56836" y2="30322"/>
                          <a14:foregroundMark x1="87012" y1="28218" x2="55664" y2="28218"/>
                          <a14:foregroundMark x1="92676" y1="9777" x2="92090" y2="27599"/>
                          <a14:foregroundMark x1="93262" y1="18688" x2="92676" y2="22772"/>
                          <a14:foregroundMark x1="92676" y1="19431" x2="92090" y2="7054"/>
                          <a14:foregroundMark x1="91504" y1="24134" x2="45996" y2="3713"/>
                          <a14:foregroundMark x1="85840" y1="9777" x2="53418" y2="6436"/>
                          <a14:foregroundMark x1="90918" y1="11881" x2="56250" y2="9158"/>
                          <a14:foregroundMark x1="91504" y1="6436" x2="49414" y2="7797"/>
                          <a14:foregroundMark x1="90918" y1="12500" x2="96094" y2="52104"/>
                          <a14:foregroundMark x1="92090" y1="11881" x2="92676" y2="28960"/>
                          <a14:foregroundMark x1="93262" y1="10520" x2="93262" y2="28218"/>
                          <a14:foregroundMark x1="93262" y1="9777" x2="93750" y2="28960"/>
                          <a14:foregroundMark x1="92090" y1="7054" x2="49414" y2="5693"/>
                          <a14:foregroundMark x1="86426" y1="8416" x2="45996" y2="10520"/>
                          <a14:foregroundMark x1="90430" y1="10520" x2="55078" y2="4332"/>
                          <a14:foregroundMark x1="90918" y1="5693" x2="60254" y2="3713"/>
                          <a14:foregroundMark x1="91504" y1="9777" x2="96094" y2="24876"/>
                          <a14:foregroundMark x1="92090" y1="10520" x2="92676" y2="26856"/>
                          <a14:foregroundMark x1="92676" y1="10520" x2="96094" y2="22772"/>
                          <a14:foregroundMark x1="91504" y1="7797" x2="96680" y2="24134"/>
                          <a14:foregroundMark x1="37500" y1="77351" x2="20410" y2="86881"/>
                          <a14:foregroundMark x1="35156" y1="84777" x2="23242" y2="88243"/>
                          <a14:foregroundMark x1="13574" y1="69802" x2="17578" y2="88861"/>
                          <a14:foregroundMark x1="19238" y1="71163" x2="8984" y2="94431"/>
                          <a14:foregroundMark x1="12988" y1="74629" x2="7910" y2="94431"/>
                          <a14:foregroundMark x1="36328" y1="58911" x2="32324" y2="85520"/>
                          <a14:foregroundMark x1="14160" y1="70545" x2="3906" y2="8477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46" y="7062860"/>
              <a:ext cx="892761" cy="745110"/>
            </a:xfrm>
            <a:prstGeom prst="rect">
              <a:avLst/>
            </a:prstGeom>
          </p:spPr>
        </p:pic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DB976BB0-49FC-484F-B9F0-12CF984A5416}"/>
                </a:ext>
              </a:extLst>
            </p:cNvPr>
            <p:cNvSpPr/>
            <p:nvPr/>
          </p:nvSpPr>
          <p:spPr>
            <a:xfrm>
              <a:off x="60418" y="6890140"/>
              <a:ext cx="1576072" cy="923330"/>
            </a:xfrm>
            <a:prstGeom prst="rect">
              <a:avLst/>
            </a:prstGeom>
            <a:noFill/>
          </p:spPr>
          <p:txBody>
            <a:bodyPr wrap="none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 algn="ctr">
                <a:defRPr/>
              </a:pPr>
              <a:r>
                <a:rPr lang="ja-JP" altLang="en-US" sz="5400" b="1" dirty="0">
                  <a:ln/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２　</a:t>
              </a:r>
            </a:p>
          </p:txBody>
        </p:sp>
      </p:grp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785138E5-833F-4436-8C73-1244A9D2F542}"/>
              </a:ext>
            </a:extLst>
          </p:cNvPr>
          <p:cNvSpPr/>
          <p:nvPr/>
        </p:nvSpPr>
        <p:spPr>
          <a:xfrm>
            <a:off x="747402" y="6903741"/>
            <a:ext cx="5955476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000" i="1" cap="none" spc="0" dirty="0">
                <a:ln w="15875">
                  <a:solidFill>
                    <a:schemeClr val="tx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国際電話利用契約の利用休止申請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D4489B5B-0349-44BA-93D8-9431CA38365D}"/>
              </a:ext>
            </a:extLst>
          </p:cNvPr>
          <p:cNvSpPr/>
          <p:nvPr/>
        </p:nvSpPr>
        <p:spPr>
          <a:xfrm>
            <a:off x="643250" y="7406037"/>
            <a:ext cx="6202660" cy="8258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205105"/>
            <a:r>
              <a:rPr lang="ja-JP" altLang="en-US" b="1" u="sng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b="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海外との電話が不要な方は、発信・着信を</a:t>
            </a:r>
            <a:r>
              <a:rPr lang="ja-JP" altLang="ja-JP" b="1" u="sng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無償で休止</a:t>
            </a:r>
            <a:r>
              <a:rPr lang="ja-JP" altLang="ja-JP" b="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でき</a:t>
            </a:r>
            <a:endParaRPr lang="en-US" altLang="ja-JP" b="1" u="sng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205105"/>
            <a:r>
              <a:rPr lang="ja-JP" altLang="en-US" b="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ます</a:t>
            </a:r>
            <a:r>
              <a:rPr lang="ja-JP" altLang="ja-JP" b="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。</a:t>
            </a:r>
            <a:endParaRPr lang="ja-JP" altLang="ja-JP" sz="2000" u="sng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205105" algn="just">
              <a:lnSpc>
                <a:spcPts val="1400"/>
              </a:lnSpc>
              <a:spcAft>
                <a:spcPts val="0"/>
              </a:spcAft>
            </a:pPr>
            <a:endParaRPr lang="ja-JP" altLang="ja-JP" sz="1200" b="1" u="sng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0" name="テキスト ボックス 19">
            <a:extLst>
              <a:ext uri="{FF2B5EF4-FFF2-40B4-BE49-F238E27FC236}">
                <a16:creationId xmlns:a16="http://schemas.microsoft.com/office/drawing/2014/main" id="{CCC8FA79-7F98-43E9-B2AB-0748A7FE64BC}"/>
              </a:ext>
            </a:extLst>
          </p:cNvPr>
          <p:cNvSpPr txBox="1"/>
          <p:nvPr/>
        </p:nvSpPr>
        <p:spPr>
          <a:xfrm>
            <a:off x="144657" y="8167370"/>
            <a:ext cx="6911940" cy="1817622"/>
          </a:xfrm>
          <a:prstGeom prst="rect">
            <a:avLst/>
          </a:prstGeom>
          <a:noFill/>
          <a:ln w="317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4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altLang="en-US" sz="2000" b="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○</a:t>
            </a:r>
            <a:r>
              <a:rPr lang="ja-JP" altLang="en-US" sz="2000" b="1" i="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「</a:t>
            </a:r>
            <a:r>
              <a:rPr lang="ja-JP" altLang="ja-JP" sz="2000" b="1" i="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国際電話不取扱</a:t>
            </a:r>
            <a:r>
              <a:rPr lang="ja-JP" altLang="en-US" sz="2000" b="1" i="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受付センター」</a:t>
            </a:r>
            <a:endParaRPr lang="en-US" altLang="ja-JP" sz="2000" b="1" i="1" u="sng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ts val="7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altLang="en-US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en-US" sz="16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 </a:t>
            </a:r>
            <a:r>
              <a:rPr lang="en-US" altLang="ja-JP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【</a:t>
            </a:r>
            <a:r>
              <a:rPr lang="ja-JP" altLang="en-US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対　　　象</a:t>
            </a:r>
            <a:r>
              <a:rPr lang="en-US" altLang="ja-JP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】</a:t>
            </a:r>
            <a:r>
              <a:rPr lang="ja-JP" altLang="en-US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固定電話</a:t>
            </a:r>
            <a:endParaRPr lang="en-US" altLang="ja-JP" sz="1200" b="1" kern="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ts val="7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altLang="en-US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　   </a:t>
            </a:r>
            <a:r>
              <a:rPr lang="en-US" altLang="ja-JP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【</a:t>
            </a:r>
            <a:r>
              <a:rPr lang="ja-JP" altLang="en-US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手続方法</a:t>
            </a:r>
            <a:r>
              <a:rPr lang="en-US" altLang="ja-JP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】</a:t>
            </a:r>
            <a:r>
              <a:rPr lang="ja-JP" altLang="ja-JP" sz="1200" b="1" u="sng" kern="1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申込書を記載し、封筒に同封して郵送</a:t>
            </a:r>
            <a:endParaRPr lang="en-US" altLang="ja-JP" sz="1200" u="sng" kern="1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indent="382270" algn="just">
              <a:spcAft>
                <a:spcPts val="0"/>
              </a:spcAft>
            </a:pPr>
            <a:r>
              <a:rPr lang="ja-JP" altLang="en-US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　　　　　　　 </a:t>
            </a:r>
            <a:r>
              <a:rPr lang="ja-JP" altLang="ja-JP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（申込</a:t>
            </a:r>
            <a:r>
              <a:rPr lang="ja-JP" altLang="en-US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書</a:t>
            </a:r>
            <a:r>
              <a:rPr lang="ja-JP" altLang="ja-JP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、</a:t>
            </a:r>
            <a:r>
              <a:rPr lang="ja-JP" altLang="en-US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封筒が必要な方は最寄りの警察署生活安全課にお問合せください。）</a:t>
            </a:r>
            <a:endParaRPr lang="en-US" altLang="ja-JP" sz="1200" b="1" kern="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indent="382270" algn="just">
              <a:spcAft>
                <a:spcPts val="0"/>
              </a:spcAft>
            </a:pPr>
            <a:r>
              <a:rPr lang="en-US" altLang="ja-JP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【</a:t>
            </a:r>
            <a:r>
              <a:rPr lang="ja-JP" altLang="ja-JP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問合せ先</a:t>
            </a:r>
            <a:r>
              <a:rPr lang="en-US" altLang="ja-JP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】</a:t>
            </a:r>
            <a:r>
              <a:rPr lang="ja-JP" altLang="ja-JP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en-US" altLang="ja-JP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0120</a:t>
            </a:r>
            <a:r>
              <a:rPr lang="ja-JP" altLang="ja-JP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－</a:t>
            </a:r>
            <a:r>
              <a:rPr lang="en-US" altLang="ja-JP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210</a:t>
            </a:r>
            <a:r>
              <a:rPr lang="ja-JP" altLang="ja-JP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－</a:t>
            </a:r>
            <a:r>
              <a:rPr lang="en-US" altLang="ja-JP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364</a:t>
            </a:r>
            <a:endParaRPr lang="en-US" altLang="ja-JP" sz="1400" kern="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indent="382270" algn="just">
              <a:spcAft>
                <a:spcPts val="0"/>
              </a:spcAft>
            </a:pPr>
            <a:r>
              <a:rPr lang="en-US" altLang="ja-JP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〈</a:t>
            </a:r>
            <a:r>
              <a:rPr lang="ja-JP" altLang="ja-JP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オペレータ案内：平日午前９時</a:t>
            </a:r>
            <a:r>
              <a:rPr lang="ja-JP" altLang="en-US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～</a:t>
            </a:r>
            <a:r>
              <a:rPr lang="ja-JP" altLang="ja-JP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午後５時　自動音声案内：</a:t>
            </a:r>
            <a:r>
              <a:rPr lang="ja-JP" altLang="en-US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平日、土日祝</a:t>
            </a:r>
            <a:r>
              <a:rPr lang="en-US" altLang="ja-JP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24</a:t>
            </a:r>
            <a:r>
              <a:rPr lang="ja-JP" altLang="ja-JP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時間</a:t>
            </a:r>
            <a:r>
              <a:rPr lang="en-US" altLang="ja-JP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〉</a:t>
            </a:r>
            <a:endParaRPr lang="ja-JP" altLang="ja-JP" sz="1400" kern="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indent="127635" algn="just">
              <a:spcAft>
                <a:spcPts val="0"/>
              </a:spcAft>
            </a:pPr>
            <a:r>
              <a:rPr lang="en-US" sz="1200" b="1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 </a:t>
            </a:r>
            <a:endParaRPr lang="ja-JP" sz="1400" kern="100" dirty="0"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indent="133350" algn="just">
              <a:spcAft>
                <a:spcPts val="0"/>
              </a:spcAft>
            </a:pPr>
            <a:r>
              <a:rPr lang="en-US" sz="1050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4059E68E-03B4-4134-8F96-192DDB52B98D}"/>
              </a:ext>
            </a:extLst>
          </p:cNvPr>
          <p:cNvGrpSpPr/>
          <p:nvPr/>
        </p:nvGrpSpPr>
        <p:grpSpPr>
          <a:xfrm>
            <a:off x="26436" y="6922741"/>
            <a:ext cx="1652236" cy="923330"/>
            <a:chOff x="-38334" y="1869333"/>
            <a:chExt cx="1652236" cy="923330"/>
          </a:xfrm>
        </p:grpSpPr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187F54E1-E00D-42A0-B61D-60E3D8513788}"/>
                </a:ext>
              </a:extLst>
            </p:cNvPr>
            <p:cNvPicPr/>
            <p:nvPr/>
          </p:nvPicPr>
          <p:blipFill>
            <a:blip r:embed="rId2" cstate="hq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3713" b="95545" l="3906" r="96680">
                          <a14:foregroundMark x1="22266" y1="59901" x2="22266" y2="59901"/>
                          <a14:foregroundMark x1="31348" y1="45916" x2="20996" y2="69183"/>
                          <a14:foregroundMark x1="66406" y1="50495" x2="66406" y2="50495"/>
                          <a14:foregroundMark x1="59863" y1="21040" x2="62500" y2="76980"/>
                          <a14:foregroundMark x1="54688" y1="22525" x2="88379" y2="19431"/>
                          <a14:foregroundMark x1="47168" y1="24134" x2="45410" y2="11881"/>
                          <a14:foregroundMark x1="94336" y1="13243" x2="83984" y2="76609"/>
                          <a14:foregroundMark x1="83984" y1="76609" x2="34668" y2="88861"/>
                          <a14:foregroundMark x1="67090" y1="8416" x2="93750" y2="7797"/>
                          <a14:foregroundMark x1="37500" y1="40470" x2="18652" y2="73267"/>
                          <a14:foregroundMark x1="17578" y1="69183" x2="27246" y2="40470"/>
                          <a14:foregroundMark x1="78418" y1="46658" x2="53418" y2="58911"/>
                          <a14:foregroundMark x1="49414" y1="61015" x2="55078" y2="65718"/>
                          <a14:foregroundMark x1="30664" y1="34406" x2="59766" y2="91089"/>
                          <a14:foregroundMark x1="59766" y1="91089" x2="90625" y2="37995"/>
                          <a14:foregroundMark x1="90625" y1="37995" x2="37598" y2="55569"/>
                          <a14:foregroundMark x1="37598" y1="55569" x2="28320" y2="73267"/>
                          <a14:foregroundMark x1="78418" y1="24134" x2="44336" y2="44554"/>
                          <a14:foregroundMark x1="85840" y1="30322" x2="30664" y2="39109"/>
                          <a14:foregroundMark x1="30664" y1="39109" x2="30664" y2="39109"/>
                          <a14:foregroundMark x1="88672" y1="7797" x2="45410" y2="7797"/>
                          <a14:foregroundMark x1="91504" y1="11881" x2="83594" y2="85520"/>
                          <a14:foregroundMark x1="85254" y1="44554" x2="86426" y2="81436"/>
                          <a14:foregroundMark x1="90430" y1="40470" x2="89258" y2="66460"/>
                          <a14:foregroundMark x1="89844" y1="45916" x2="79004" y2="89604"/>
                          <a14:foregroundMark x1="78418" y1="84777" x2="64746" y2="88861"/>
                          <a14:foregroundMark x1="83594" y1="86139" x2="57910" y2="91584"/>
                          <a14:foregroundMark x1="71582" y1="88861" x2="45410" y2="86881"/>
                          <a14:foregroundMark x1="81836" y1="88861" x2="55664" y2="89604"/>
                          <a14:foregroundMark x1="75000" y1="88861" x2="39746" y2="86881"/>
                          <a14:foregroundMark x1="79590" y1="91584" x2="40918" y2="88861"/>
                          <a14:foregroundMark x1="66504" y1="92327" x2="34668" y2="89604"/>
                          <a14:foregroundMark x1="37988" y1="62376" x2="54004" y2="95792"/>
                          <a14:foregroundMark x1="45996" y1="37748" x2="77832" y2="44554"/>
                          <a14:foregroundMark x1="77832" y1="39109" x2="64258" y2="42574"/>
                          <a14:foregroundMark x1="80664" y1="46658" x2="62500" y2="59653"/>
                          <a14:foregroundMark x1="73340" y1="48020" x2="68750" y2="61634"/>
                          <a14:foregroundMark x1="34668" y1="37129" x2="38574" y2="58911"/>
                          <a14:foregroundMark x1="37988" y1="43193" x2="40918" y2="58911"/>
                          <a14:foregroundMark x1="42578" y1="42574" x2="29492" y2="72525"/>
                          <a14:foregroundMark x1="48242" y1="52723" x2="26074" y2="75990"/>
                          <a14:foregroundMark x1="41406" y1="50000" x2="37988" y2="61634"/>
                          <a14:foregroundMark x1="44336" y1="51361" x2="13574" y2="84777"/>
                          <a14:foregroundMark x1="31738" y1="37748" x2="15820" y2="77970"/>
                          <a14:foregroundMark x1="33496" y1="37129" x2="15234" y2="78713"/>
                          <a14:foregroundMark x1="73926" y1="59653" x2="53418" y2="69183"/>
                          <a14:foregroundMark x1="36914" y1="33045" x2="16406" y2="70545"/>
                          <a14:foregroundMark x1="44336" y1="40470" x2="32910" y2="39109"/>
                          <a14:foregroundMark x1="47754" y1="37748" x2="34668" y2="35025"/>
                          <a14:foregroundMark x1="84668" y1="31683" x2="56250" y2="30941"/>
                          <a14:foregroundMark x1="85840" y1="32302" x2="56836" y2="30322"/>
                          <a14:foregroundMark x1="87012" y1="28218" x2="55664" y2="28218"/>
                          <a14:foregroundMark x1="92676" y1="9777" x2="92090" y2="27599"/>
                          <a14:foregroundMark x1="93262" y1="18688" x2="92676" y2="22772"/>
                          <a14:foregroundMark x1="92676" y1="19431" x2="92090" y2="7054"/>
                          <a14:foregroundMark x1="91504" y1="24134" x2="45996" y2="3713"/>
                          <a14:foregroundMark x1="85840" y1="9777" x2="53418" y2="6436"/>
                          <a14:foregroundMark x1="90918" y1="11881" x2="56250" y2="9158"/>
                          <a14:foregroundMark x1="91504" y1="6436" x2="49414" y2="7797"/>
                          <a14:foregroundMark x1="90918" y1="12500" x2="96094" y2="52104"/>
                          <a14:foregroundMark x1="92090" y1="11881" x2="92676" y2="28960"/>
                          <a14:foregroundMark x1="93262" y1="10520" x2="93262" y2="28218"/>
                          <a14:foregroundMark x1="93262" y1="9777" x2="93750" y2="28960"/>
                          <a14:foregroundMark x1="92090" y1="7054" x2="49414" y2="5693"/>
                          <a14:foregroundMark x1="86426" y1="8416" x2="45996" y2="10520"/>
                          <a14:foregroundMark x1="90430" y1="10520" x2="55078" y2="4332"/>
                          <a14:foregroundMark x1="90918" y1="5693" x2="60254" y2="3713"/>
                          <a14:foregroundMark x1="91504" y1="9777" x2="96094" y2="24876"/>
                          <a14:foregroundMark x1="92090" y1="10520" x2="92676" y2="26856"/>
                          <a14:foregroundMark x1="92676" y1="10520" x2="96094" y2="22772"/>
                          <a14:foregroundMark x1="91504" y1="7797" x2="96680" y2="24134"/>
                          <a14:foregroundMark x1="37500" y1="77351" x2="20410" y2="86881"/>
                          <a14:foregroundMark x1="35156" y1="84777" x2="23242" y2="88243"/>
                          <a14:foregroundMark x1="13574" y1="69802" x2="17578" y2="88861"/>
                          <a14:foregroundMark x1="19238" y1="71163" x2="8984" y2="94431"/>
                          <a14:foregroundMark x1="12988" y1="74629" x2="7910" y2="94431"/>
                          <a14:foregroundMark x1="36328" y1="58911" x2="32324" y2="85520"/>
                          <a14:foregroundMark x1="14160" y1="70545" x2="3906" y2="8477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8334" y="2031776"/>
              <a:ext cx="892761" cy="745110"/>
            </a:xfrm>
            <a:prstGeom prst="rect">
              <a:avLst/>
            </a:prstGeom>
          </p:spPr>
        </p:pic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A47EF1AB-E597-46B2-A88A-EA78E98FA918}"/>
                </a:ext>
              </a:extLst>
            </p:cNvPr>
            <p:cNvSpPr/>
            <p:nvPr/>
          </p:nvSpPr>
          <p:spPr>
            <a:xfrm>
              <a:off x="37830" y="1869333"/>
              <a:ext cx="1576072" cy="923330"/>
            </a:xfrm>
            <a:prstGeom prst="rect">
              <a:avLst/>
            </a:prstGeom>
            <a:noFill/>
          </p:spPr>
          <p:txBody>
            <a:bodyPr wrap="none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 algn="r">
                <a:defRPr/>
              </a:pPr>
              <a:r>
                <a:rPr lang="ja-JP" altLang="en-US" sz="5400" b="1" dirty="0">
                  <a:ln/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３　</a:t>
              </a:r>
            </a:p>
          </p:txBody>
        </p:sp>
      </p:grp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902424C7-B777-46AE-A015-2200EF7F72B3}"/>
              </a:ext>
            </a:extLst>
          </p:cNvPr>
          <p:cNvSpPr/>
          <p:nvPr/>
        </p:nvSpPr>
        <p:spPr>
          <a:xfrm>
            <a:off x="887624" y="1893979"/>
            <a:ext cx="6579976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2800" i="1" cap="none" spc="0" dirty="0">
                <a:ln w="15875">
                  <a:solidFill>
                    <a:schemeClr val="tx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防犯機能付き電話機、</a:t>
            </a:r>
            <a:endParaRPr lang="en-US" altLang="ja-JP" sz="2800" i="1" cap="none" spc="0" dirty="0">
              <a:ln w="15875">
                <a:solidFill>
                  <a:schemeClr val="tx1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800" i="1" cap="none" spc="0" dirty="0">
                <a:ln w="15875">
                  <a:solidFill>
                    <a:schemeClr val="tx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自動通話録音警告機の</a:t>
            </a:r>
            <a:r>
              <a:rPr lang="ja-JP" altLang="en-US" sz="2800" i="1" dirty="0">
                <a:ln w="15875">
                  <a:solidFill>
                    <a:schemeClr val="tx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貸出し </a:t>
            </a:r>
            <a:r>
              <a:rPr lang="ja-JP" altLang="ja-JP" sz="2800" b="1" u="sng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無料</a:t>
            </a:r>
            <a:r>
              <a:rPr lang="ja-JP" altLang="en-US" sz="2800" i="1" dirty="0">
                <a:ln w="15875">
                  <a:solidFill>
                    <a:schemeClr val="tx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ja-JP" altLang="en-US" sz="2800" i="1" cap="none" spc="0" dirty="0">
              <a:ln w="15875">
                <a:solidFill>
                  <a:schemeClr val="tx1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6AD6B8CE-D99F-4836-9D05-F8103F814A26}"/>
              </a:ext>
            </a:extLst>
          </p:cNvPr>
          <p:cNvSpPr/>
          <p:nvPr/>
        </p:nvSpPr>
        <p:spPr>
          <a:xfrm>
            <a:off x="380558" y="2764856"/>
            <a:ext cx="6462025" cy="5180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1600" b="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600" b="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600" b="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貸出し</a:t>
            </a:r>
            <a:r>
              <a:rPr lang="ja-JP" altLang="en-US" sz="1600" b="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については</a:t>
            </a:r>
            <a:r>
              <a:rPr lang="ja-JP" altLang="ja-JP" sz="1600" b="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1600" b="1" u="sng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最寄りの警察署</a:t>
            </a:r>
            <a:r>
              <a:rPr lang="ja-JP" altLang="ja-JP" sz="1600" b="1" u="sng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生活安全課</a:t>
            </a:r>
            <a:r>
              <a:rPr lang="ja-JP" altLang="en-US" sz="1600" b="1" u="sng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にお問合せください。</a:t>
            </a:r>
            <a:endParaRPr lang="ja-JP" altLang="ja-JP" sz="1600" b="1" u="sng" kern="1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205105" algn="just">
              <a:lnSpc>
                <a:spcPts val="1400"/>
              </a:lnSpc>
              <a:spcAft>
                <a:spcPts val="0"/>
              </a:spcAft>
            </a:pPr>
            <a:endParaRPr lang="ja-JP" altLang="ja-JP" sz="1200" b="1" u="sng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1" name="テキスト ボックス 23">
            <a:extLst>
              <a:ext uri="{FF2B5EF4-FFF2-40B4-BE49-F238E27FC236}">
                <a16:creationId xmlns:a16="http://schemas.microsoft.com/office/drawing/2014/main" id="{BDEED74F-0BCE-449B-9C45-07B753DEB17F}"/>
              </a:ext>
            </a:extLst>
          </p:cNvPr>
          <p:cNvSpPr txBox="1"/>
          <p:nvPr/>
        </p:nvSpPr>
        <p:spPr>
          <a:xfrm>
            <a:off x="510234" y="3340143"/>
            <a:ext cx="6055213" cy="762654"/>
          </a:xfrm>
          <a:prstGeom prst="rect">
            <a:avLst/>
          </a:prstGeom>
          <a:noFill/>
          <a:ln w="317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000" b="1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 </a:t>
            </a:r>
            <a:r>
              <a:rPr lang="en-US" altLang="ja-JP" sz="1000" b="1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貸出期間</a:t>
            </a:r>
            <a:r>
              <a:rPr lang="en-US" altLang="ja-JP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】</a:t>
            </a:r>
            <a:r>
              <a:rPr lang="ja-JP" altLang="en-US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３か月　　　　</a:t>
            </a:r>
            <a:r>
              <a:rPr lang="en-US" altLang="ja-JP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【</a:t>
            </a:r>
            <a:r>
              <a:rPr lang="ja-JP" altLang="en-US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貸出し対象者</a:t>
            </a:r>
            <a:r>
              <a:rPr lang="en-US" altLang="ja-JP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】</a:t>
            </a:r>
            <a:r>
              <a:rPr lang="ja-JP" altLang="en-US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県内に居住する６５歳以上の方</a:t>
            </a:r>
            <a:endParaRPr lang="en-US" altLang="ja-JP" sz="1200" b="1" kern="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000" b="1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着信音が鳴る前の自動メッセージ警告、自動録音機能、非通知着信拒否、未登録番号からの着信対策機能を有している電話機です。</a:t>
            </a:r>
            <a:endParaRPr lang="en-US" altLang="ja-JP" sz="1200" b="1" kern="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2" name="テキスト ボックス 23">
            <a:extLst>
              <a:ext uri="{FF2B5EF4-FFF2-40B4-BE49-F238E27FC236}">
                <a16:creationId xmlns:a16="http://schemas.microsoft.com/office/drawing/2014/main" id="{A7672E54-0698-43CD-AA23-EB9B2758A70C}"/>
              </a:ext>
            </a:extLst>
          </p:cNvPr>
          <p:cNvSpPr txBox="1"/>
          <p:nvPr/>
        </p:nvSpPr>
        <p:spPr>
          <a:xfrm>
            <a:off x="559972" y="4224757"/>
            <a:ext cx="5679356" cy="685538"/>
          </a:xfrm>
          <a:prstGeom prst="rect">
            <a:avLst/>
          </a:prstGeom>
          <a:noFill/>
          <a:ln w="317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【</a:t>
            </a:r>
            <a:r>
              <a:rPr lang="ja-JP" altLang="en-US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貸出期間</a:t>
            </a:r>
            <a:r>
              <a:rPr lang="en-US" altLang="ja-JP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】3</a:t>
            </a:r>
            <a:r>
              <a:rPr lang="ja-JP" altLang="en-US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か月　　　　</a:t>
            </a:r>
            <a:r>
              <a:rPr lang="en-US" altLang="ja-JP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【</a:t>
            </a:r>
            <a:r>
              <a:rPr lang="ja-JP" altLang="en-US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貸出し対象者</a:t>
            </a:r>
            <a:r>
              <a:rPr lang="en-US" altLang="ja-JP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】</a:t>
            </a:r>
            <a:r>
              <a:rPr lang="ja-JP" altLang="en-US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県内に居住する６５歳以上の方</a:t>
            </a:r>
            <a:endParaRPr lang="en-US" altLang="ja-JP" sz="1200" b="1" kern="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ja-JP" sz="1000" b="1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  </a:t>
            </a:r>
            <a:r>
              <a:rPr lang="ja-JP" altLang="en-US" sz="1200" b="1" kern="100" dirty="0">
                <a:effectLst/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会話を</a:t>
            </a:r>
            <a:r>
              <a:rPr lang="ja-JP" altLang="en-US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録音していることを相手に通知した上、録音する機器です。</a:t>
            </a:r>
            <a:r>
              <a:rPr lang="en-US" sz="1200" b="1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 </a:t>
            </a:r>
            <a:endParaRPr lang="ja-JP" altLang="en-US" sz="1200" b="1" kern="1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43" name="テキスト ボックス 23">
            <a:extLst>
              <a:ext uri="{FF2B5EF4-FFF2-40B4-BE49-F238E27FC236}">
                <a16:creationId xmlns:a16="http://schemas.microsoft.com/office/drawing/2014/main" id="{86B59E97-29BF-4BA5-8864-F5A808258D55}"/>
              </a:ext>
            </a:extLst>
          </p:cNvPr>
          <p:cNvSpPr txBox="1"/>
          <p:nvPr/>
        </p:nvSpPr>
        <p:spPr>
          <a:xfrm>
            <a:off x="144657" y="3953648"/>
            <a:ext cx="2753804" cy="318305"/>
          </a:xfrm>
          <a:prstGeom prst="rect">
            <a:avLst/>
          </a:prstGeom>
          <a:noFill/>
          <a:ln w="317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600" b="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○ </a:t>
            </a:r>
            <a:r>
              <a:rPr lang="ja-JP" altLang="en-US" sz="1600" b="1" i="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自動通話録音警告機</a:t>
            </a:r>
            <a:r>
              <a:rPr lang="en-US" altLang="ja-JP" sz="1600" b="1" i="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</a:t>
            </a:r>
          </a:p>
          <a:p>
            <a:pPr lvl="0" algn="just">
              <a:lnSpc>
                <a:spcPts val="1400"/>
              </a:lnSpc>
              <a:spcAft>
                <a:spcPts val="0"/>
              </a:spcAft>
            </a:pPr>
            <a:r>
              <a:rPr lang="en-US" altLang="ja-JP" sz="1600" b="1" i="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        </a:t>
            </a:r>
            <a:endParaRPr lang="ja-JP" altLang="en-US" sz="1600" b="1" i="1" u="sng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4" name="テキスト ボックス 23">
            <a:extLst>
              <a:ext uri="{FF2B5EF4-FFF2-40B4-BE49-F238E27FC236}">
                <a16:creationId xmlns:a16="http://schemas.microsoft.com/office/drawing/2014/main" id="{4C7F13FB-9798-4D76-ACFE-4ABA0ECCA10F}"/>
              </a:ext>
            </a:extLst>
          </p:cNvPr>
          <p:cNvSpPr txBox="1"/>
          <p:nvPr/>
        </p:nvSpPr>
        <p:spPr>
          <a:xfrm>
            <a:off x="144657" y="3067772"/>
            <a:ext cx="2579518" cy="556664"/>
          </a:xfrm>
          <a:prstGeom prst="rect">
            <a:avLst/>
          </a:prstGeom>
          <a:noFill/>
          <a:ln w="317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600" b="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○ </a:t>
            </a:r>
            <a:r>
              <a:rPr lang="ja-JP" altLang="en-US" sz="1600" b="1" i="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防犯機能付き電話機</a:t>
            </a:r>
          </a:p>
          <a:p>
            <a:pPr algn="just">
              <a:spcAft>
                <a:spcPts val="0"/>
              </a:spcAft>
            </a:pP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60C8438-ACE4-4F4A-98CE-A9DB3E867FBA}"/>
              </a:ext>
            </a:extLst>
          </p:cNvPr>
          <p:cNvSpPr/>
          <p:nvPr/>
        </p:nvSpPr>
        <p:spPr>
          <a:xfrm rot="21114309">
            <a:off x="-64752" y="1562940"/>
            <a:ext cx="204094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400" b="1" i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固定電話対策</a:t>
            </a:r>
            <a:endParaRPr lang="ja-JP" altLang="en-US" sz="2400" b="1" dirty="0">
              <a:ln w="22225">
                <a:solidFill>
                  <a:srgbClr val="FF0000"/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DF97C6BA-2F52-402B-961F-42EF6DF14405}"/>
              </a:ext>
            </a:extLst>
          </p:cNvPr>
          <p:cNvSpPr/>
          <p:nvPr/>
        </p:nvSpPr>
        <p:spPr>
          <a:xfrm rot="21114309">
            <a:off x="51105" y="1174189"/>
            <a:ext cx="204094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400" b="1" i="1" dirty="0">
                <a:ln w="22225">
                  <a:solidFill>
                    <a:srgbClr val="FF0000"/>
                  </a:solidFill>
                  <a:prstDash val="solid"/>
                </a:ln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今からできる</a:t>
            </a:r>
            <a:endParaRPr lang="ja-JP" altLang="en-US" sz="2400" b="1" dirty="0">
              <a:ln w="22225">
                <a:solidFill>
                  <a:srgbClr val="FF0000"/>
                </a:solidFill>
                <a:prstDash val="solid"/>
              </a:ln>
            </a:endParaRPr>
          </a:p>
        </p:txBody>
      </p:sp>
      <p:pic>
        <p:nvPicPr>
          <p:cNvPr id="34" name="図 33">
            <a:extLst>
              <a:ext uri="{FF2B5EF4-FFF2-40B4-BE49-F238E27FC236}">
                <a16:creationId xmlns:a16="http://schemas.microsoft.com/office/drawing/2014/main" id="{4389C8F8-74B4-4059-8BC1-40E3CB976B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7112"/>
            <a:ext cx="4121150" cy="90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B649796F-0B10-4B34-80D2-630C710586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9944" y="479723"/>
            <a:ext cx="2527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20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令和６年９月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発行</a:t>
            </a:r>
            <a:endParaRPr lang="en-US" altLang="zh-TW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8" name="タイトル 4">
            <a:extLst>
              <a:ext uri="{FF2B5EF4-FFF2-40B4-BE49-F238E27FC236}">
                <a16:creationId xmlns:a16="http://schemas.microsoft.com/office/drawing/2014/main" id="{29CF10C6-9BB9-4653-A8EC-FF4CE58691FF}"/>
              </a:ext>
            </a:extLst>
          </p:cNvPr>
          <p:cNvSpPr>
            <a:spLocks noGrp="1"/>
          </p:cNvSpPr>
          <p:nvPr/>
        </p:nvSpPr>
        <p:spPr bwMode="auto">
          <a:xfrm flipH="1">
            <a:off x="4584563" y="1006338"/>
            <a:ext cx="2278061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>
              <a:defRPr/>
            </a:pPr>
            <a:r>
              <a:rPr lang="ja-JP" altLang="en-US" sz="1600" dirty="0"/>
              <a:t>垂井</a:t>
            </a:r>
            <a:r>
              <a:rPr lang="ja-JP" altLang="ja-JP" sz="1600" dirty="0"/>
              <a:t>警察署</a:t>
            </a:r>
            <a:r>
              <a:rPr lang="en-US" altLang="ja-JP" sz="1600" dirty="0"/>
              <a:t> </a:t>
            </a:r>
            <a:r>
              <a:rPr lang="ja-JP" altLang="ja-JP" sz="1600" dirty="0"/>
              <a:t/>
            </a:r>
            <a:br>
              <a:rPr lang="ja-JP" altLang="ja-JP" sz="1600" dirty="0"/>
            </a:br>
            <a:r>
              <a:rPr lang="ja-JP" altLang="en-US" sz="1600" dirty="0"/>
              <a:t>関ケ原交番</a:t>
            </a:r>
            <a:r>
              <a:rPr lang="ja-JP" altLang="ja-JP" sz="1600" dirty="0"/>
              <a:t/>
            </a:r>
            <a:br>
              <a:rPr lang="ja-JP" altLang="ja-JP" sz="1600" dirty="0"/>
            </a:br>
            <a:r>
              <a:rPr lang="en-US" altLang="ja-JP" sz="1600" dirty="0">
                <a:latin typeface="+mj-ea"/>
              </a:rPr>
              <a:t>TEL </a:t>
            </a:r>
            <a:r>
              <a:rPr lang="ja-JP" altLang="en-US" sz="1600" dirty="0">
                <a:latin typeface="+mj-ea"/>
              </a:rPr>
              <a:t>０５８４</a:t>
            </a:r>
            <a:r>
              <a:rPr lang="en-US" altLang="ja-JP" sz="1600" dirty="0">
                <a:latin typeface="+mj-ea"/>
              </a:rPr>
              <a:t>-</a:t>
            </a:r>
            <a:r>
              <a:rPr lang="ja-JP" altLang="en-US" sz="1600" dirty="0">
                <a:latin typeface="+mj-ea"/>
              </a:rPr>
              <a:t>４３</a:t>
            </a:r>
            <a:r>
              <a:rPr lang="en-US" altLang="ja-JP" sz="1600" dirty="0">
                <a:latin typeface="+mj-ea"/>
              </a:rPr>
              <a:t>-</a:t>
            </a:r>
            <a:r>
              <a:rPr lang="ja-JP" altLang="en-US" sz="1600" dirty="0">
                <a:latin typeface="+mj-ea"/>
              </a:rPr>
              <a:t>０００２</a:t>
            </a:r>
            <a:r>
              <a:rPr lang="en-US" altLang="ja-JP" sz="1600" dirty="0"/>
              <a:t/>
            </a:r>
            <a:br>
              <a:rPr lang="en-US" altLang="ja-JP" sz="1600" dirty="0"/>
            </a:br>
            <a:endParaRPr lang="ja-JP" altLang="ja-JP" sz="1600" dirty="0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FB4EB19D-C92C-4890-B6D4-6B9370CDDCE6}"/>
              </a:ext>
            </a:extLst>
          </p:cNvPr>
          <p:cNvSpPr/>
          <p:nvPr/>
        </p:nvSpPr>
        <p:spPr bwMode="auto">
          <a:xfrm>
            <a:off x="48483" y="9437080"/>
            <a:ext cx="6717635" cy="4399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ja-JP" altLang="en-US" sz="1200" dirty="0">
                <a:solidFill>
                  <a:schemeClr val="tx1"/>
                </a:solidFill>
              </a:rPr>
              <a:t>１１０番は緊急専用ダイヤルです！</a:t>
            </a:r>
            <a:endParaRPr lang="en-US" altLang="ja-JP" sz="12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ja-JP" altLang="en-US" sz="1200" dirty="0">
                <a:solidFill>
                  <a:schemeClr val="tx1"/>
                </a:solidFill>
              </a:rPr>
              <a:t>お急ぎでないものは＃９１１０又は垂井警察署２２－０１１０まで！</a:t>
            </a:r>
            <a:endParaRPr lang="ja-JP" altLang="en-US" dirty="0"/>
          </a:p>
        </p:txBody>
      </p:sp>
      <p:pic>
        <p:nvPicPr>
          <p:cNvPr id="39" name="図 38" descr="qr">
            <a:extLst>
              <a:ext uri="{FF2B5EF4-FFF2-40B4-BE49-F238E27FC236}">
                <a16:creationId xmlns:a16="http://schemas.microsoft.com/office/drawing/2014/main" id="{A2820E11-D19A-48E1-9D00-18490C9647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707" y="1152980"/>
            <a:ext cx="696422" cy="652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B732442-B04D-472C-9A98-3CB6521CCBAB}"/>
              </a:ext>
            </a:extLst>
          </p:cNvPr>
          <p:cNvSpPr txBox="1"/>
          <p:nvPr/>
        </p:nvSpPr>
        <p:spPr>
          <a:xfrm>
            <a:off x="2124846" y="1069363"/>
            <a:ext cx="17632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垂井警察署ホームページです！</a:t>
            </a:r>
            <a:endParaRPr kumimoji="1" lang="en-US" altLang="ja-JP" sz="1400" dirty="0"/>
          </a:p>
          <a:p>
            <a:r>
              <a:rPr kumimoji="1" lang="ja-JP" altLang="en-US" sz="1400" dirty="0"/>
              <a:t>ぜひ閲覧してください！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611340" y="164698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回　覧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545909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1">
            <a:extLst>
              <a:ext uri="{FF2B5EF4-FFF2-40B4-BE49-F238E27FC236}">
                <a16:creationId xmlns:a16="http://schemas.microsoft.com/office/drawing/2014/main" id="{064D0CC4-D188-4527-9977-D04508031A4D}"/>
              </a:ext>
            </a:extLst>
          </p:cNvPr>
          <p:cNvSpPr txBox="1">
            <a:spLocks/>
          </p:cNvSpPr>
          <p:nvPr/>
        </p:nvSpPr>
        <p:spPr>
          <a:xfrm>
            <a:off x="140190" y="405262"/>
            <a:ext cx="6308854" cy="5271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500"/>
              </a:lnSpc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ナンバー・ディスプレイ、ナンバー・リクエスト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無償化対象の判断チャート</a:t>
            </a:r>
          </a:p>
        </p:txBody>
      </p:sp>
      <p:sp>
        <p:nvSpPr>
          <p:cNvPr id="33" name="矢印: 下 32">
            <a:extLst>
              <a:ext uri="{FF2B5EF4-FFF2-40B4-BE49-F238E27FC236}">
                <a16:creationId xmlns:a16="http://schemas.microsoft.com/office/drawing/2014/main" id="{DB6800C9-C996-461E-B8F6-24590D43698F}"/>
              </a:ext>
            </a:extLst>
          </p:cNvPr>
          <p:cNvSpPr/>
          <p:nvPr/>
        </p:nvSpPr>
        <p:spPr>
          <a:xfrm>
            <a:off x="1422924" y="1559395"/>
            <a:ext cx="508855" cy="462565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07B0AD99-D0F6-4341-BD7C-208F6A8197D1}"/>
              </a:ext>
            </a:extLst>
          </p:cNvPr>
          <p:cNvSpPr/>
          <p:nvPr/>
        </p:nvSpPr>
        <p:spPr>
          <a:xfrm>
            <a:off x="256541" y="2056824"/>
            <a:ext cx="3038076" cy="14964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ts val="19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ケーブルテレビ、コラボ光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9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Softbank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光・ドコモ光等）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9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電話サービスをご利用の会社に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9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ご確認ください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03577317-B723-4EFC-A798-D40BDE6D53F9}"/>
              </a:ext>
            </a:extLst>
          </p:cNvPr>
          <p:cNvSpPr/>
          <p:nvPr/>
        </p:nvSpPr>
        <p:spPr>
          <a:xfrm>
            <a:off x="3568975" y="2056823"/>
            <a:ext cx="3038227" cy="2474542"/>
          </a:xfrm>
          <a:prstGeom prst="rect">
            <a:avLst/>
          </a:prstGeom>
          <a:solidFill>
            <a:srgbClr val="FDF3ED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/>
          <a:lstStyle/>
          <a:p>
            <a:pPr>
              <a:lnSpc>
                <a:spcPts val="19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 加入電話（住宅用）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 ＩＮＳネット（住宅用）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 ひかり電話 （基本プラン）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のいずれかですか？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424228EF-41A2-4D30-A705-E2FA23A418FC}"/>
              </a:ext>
            </a:extLst>
          </p:cNvPr>
          <p:cNvSpPr/>
          <p:nvPr/>
        </p:nvSpPr>
        <p:spPr>
          <a:xfrm>
            <a:off x="1738524" y="1607610"/>
            <a:ext cx="1343026" cy="361178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（いいえ）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A90207B3-8612-428D-953C-8F674291D67E}"/>
              </a:ext>
            </a:extLst>
          </p:cNvPr>
          <p:cNvSpPr/>
          <p:nvPr/>
        </p:nvSpPr>
        <p:spPr>
          <a:xfrm>
            <a:off x="256541" y="6820657"/>
            <a:ext cx="3038076" cy="5516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無償化対象外</a:t>
            </a:r>
            <a:endParaRPr kumimoji="1" lang="en-US" altLang="ja-JP" sz="24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7D4220EB-B627-4C89-A47B-465B343E7F05}"/>
              </a:ext>
            </a:extLst>
          </p:cNvPr>
          <p:cNvSpPr/>
          <p:nvPr/>
        </p:nvSpPr>
        <p:spPr>
          <a:xfrm>
            <a:off x="3568975" y="5894377"/>
            <a:ext cx="3038227" cy="489205"/>
          </a:xfrm>
          <a:prstGeom prst="rect">
            <a:avLst/>
          </a:prstGeom>
          <a:solidFill>
            <a:srgbClr val="FDF3ED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契約者（または同居家族）に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７０歳以上の方がいますか？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矢印: 下 39">
            <a:extLst>
              <a:ext uri="{FF2B5EF4-FFF2-40B4-BE49-F238E27FC236}">
                <a16:creationId xmlns:a16="http://schemas.microsoft.com/office/drawing/2014/main" id="{A174C17E-287E-493E-BA3B-24BC9EFE852F}"/>
              </a:ext>
            </a:extLst>
          </p:cNvPr>
          <p:cNvSpPr/>
          <p:nvPr/>
        </p:nvSpPr>
        <p:spPr>
          <a:xfrm>
            <a:off x="4824751" y="1557100"/>
            <a:ext cx="508855" cy="467183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F4CA284F-50CE-4352-93BA-C30BA6ADAAF1}"/>
              </a:ext>
            </a:extLst>
          </p:cNvPr>
          <p:cNvSpPr/>
          <p:nvPr/>
        </p:nvSpPr>
        <p:spPr>
          <a:xfrm>
            <a:off x="1738524" y="3691925"/>
            <a:ext cx="1343026" cy="489204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（いいえ）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841061A4-6CF1-43D7-9739-63F94DB374CF}"/>
              </a:ext>
            </a:extLst>
          </p:cNvPr>
          <p:cNvSpPr/>
          <p:nvPr/>
        </p:nvSpPr>
        <p:spPr>
          <a:xfrm>
            <a:off x="5068879" y="1559395"/>
            <a:ext cx="1294748" cy="409393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（はい）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C47466BD-1D70-488B-AB9C-B2A53615274B}"/>
              </a:ext>
            </a:extLst>
          </p:cNvPr>
          <p:cNvSpPr/>
          <p:nvPr/>
        </p:nvSpPr>
        <p:spPr>
          <a:xfrm>
            <a:off x="3568828" y="6820657"/>
            <a:ext cx="3038077" cy="551649"/>
          </a:xfrm>
          <a:prstGeom prst="rect">
            <a:avLst/>
          </a:prstGeom>
          <a:solidFill>
            <a:srgbClr val="FDF3ED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無償化の対象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E234B4CF-A678-4C1C-B524-FB2C3DF22952}"/>
              </a:ext>
            </a:extLst>
          </p:cNvPr>
          <p:cNvSpPr txBox="1"/>
          <p:nvPr/>
        </p:nvSpPr>
        <p:spPr>
          <a:xfrm>
            <a:off x="3641935" y="3103692"/>
            <a:ext cx="2881450" cy="135712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lIns="36000" tIns="36000" rIns="36000" bIns="36000" anchor="ctr">
            <a:noAutofit/>
          </a:bodyPr>
          <a:lstStyle/>
          <a:p>
            <a:pPr>
              <a:lnSpc>
                <a:spcPts val="1500"/>
              </a:lnSpc>
            </a:pP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＜対象回線＞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・加入電話／加入電話・ライトプラン（住宅用） </a:t>
            </a:r>
          </a:p>
          <a:p>
            <a:pPr>
              <a:lnSpc>
                <a:spcPts val="1500"/>
              </a:lnSpc>
            </a:pP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INS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ネット</a:t>
            </a:r>
            <a:r>
              <a: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64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INS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ネット</a:t>
            </a:r>
            <a:r>
              <a: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64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・ライト（住宅用） </a:t>
            </a:r>
          </a:p>
          <a:p>
            <a:pPr>
              <a:lnSpc>
                <a:spcPts val="1500"/>
              </a:lnSpc>
            </a:pP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・ひかり電話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・光マイタウンネクスト　ファミリーライトタイプ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・光回線電話（住宅用） </a:t>
            </a:r>
          </a:p>
          <a:p>
            <a:pPr>
              <a:lnSpc>
                <a:spcPts val="1500"/>
              </a:lnSpc>
            </a:pP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・ひかり電話ネクスト（住宅用）</a:t>
            </a:r>
          </a:p>
        </p:txBody>
      </p:sp>
      <p:sp>
        <p:nvSpPr>
          <p:cNvPr id="48" name="矢印: 上向き折線 47">
            <a:extLst>
              <a:ext uri="{FF2B5EF4-FFF2-40B4-BE49-F238E27FC236}">
                <a16:creationId xmlns:a16="http://schemas.microsoft.com/office/drawing/2014/main" id="{69996C2E-2045-4158-8779-2D7CFB6A5CC7}"/>
              </a:ext>
            </a:extLst>
          </p:cNvPr>
          <p:cNvSpPr/>
          <p:nvPr/>
        </p:nvSpPr>
        <p:spPr>
          <a:xfrm flipH="1" flipV="1">
            <a:off x="1422924" y="4201213"/>
            <a:ext cx="2145904" cy="2576832"/>
          </a:xfrm>
          <a:prstGeom prst="bentUpArrow">
            <a:avLst>
              <a:gd name="adj1" fmla="val 14619"/>
              <a:gd name="adj2" fmla="val 15819"/>
              <a:gd name="adj3" fmla="val 15924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D68F8462-C3DA-4AD2-BBB5-8D0F83D51866}"/>
              </a:ext>
            </a:extLst>
          </p:cNvPr>
          <p:cNvSpPr/>
          <p:nvPr/>
        </p:nvSpPr>
        <p:spPr>
          <a:xfrm>
            <a:off x="1805620" y="5083333"/>
            <a:ext cx="1752498" cy="267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613C01EA-378B-4056-AEFD-38D7F8E6712E}"/>
              </a:ext>
            </a:extLst>
          </p:cNvPr>
          <p:cNvSpPr/>
          <p:nvPr/>
        </p:nvSpPr>
        <p:spPr>
          <a:xfrm>
            <a:off x="3568975" y="4968099"/>
            <a:ext cx="3038227" cy="489205"/>
          </a:xfrm>
          <a:prstGeom prst="rect">
            <a:avLst/>
          </a:prstGeom>
          <a:solidFill>
            <a:srgbClr val="FDF3ED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電話は個人としての利用ですか</a:t>
            </a:r>
          </a:p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（法人利用ではありませんか）</a:t>
            </a:r>
          </a:p>
        </p:txBody>
      </p:sp>
      <p:sp>
        <p:nvSpPr>
          <p:cNvPr id="51" name="矢印: 下 50">
            <a:extLst>
              <a:ext uri="{FF2B5EF4-FFF2-40B4-BE49-F238E27FC236}">
                <a16:creationId xmlns:a16="http://schemas.microsoft.com/office/drawing/2014/main" id="{C94A3674-B80A-4BF3-97C9-BF756457693D}"/>
              </a:ext>
            </a:extLst>
          </p:cNvPr>
          <p:cNvSpPr/>
          <p:nvPr/>
        </p:nvSpPr>
        <p:spPr>
          <a:xfrm>
            <a:off x="4824751" y="4580629"/>
            <a:ext cx="508855" cy="337867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矢印: 下 51">
            <a:extLst>
              <a:ext uri="{FF2B5EF4-FFF2-40B4-BE49-F238E27FC236}">
                <a16:creationId xmlns:a16="http://schemas.microsoft.com/office/drawing/2014/main" id="{F6C95951-1593-4E2A-BEA4-7D60E530FD19}"/>
              </a:ext>
            </a:extLst>
          </p:cNvPr>
          <p:cNvSpPr/>
          <p:nvPr/>
        </p:nvSpPr>
        <p:spPr>
          <a:xfrm>
            <a:off x="4824751" y="5506907"/>
            <a:ext cx="508855" cy="337867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矢印: 下 52">
            <a:extLst>
              <a:ext uri="{FF2B5EF4-FFF2-40B4-BE49-F238E27FC236}">
                <a16:creationId xmlns:a16="http://schemas.microsoft.com/office/drawing/2014/main" id="{131E079F-196C-413D-BDC3-6C2ED7F40821}"/>
              </a:ext>
            </a:extLst>
          </p:cNvPr>
          <p:cNvSpPr/>
          <p:nvPr/>
        </p:nvSpPr>
        <p:spPr>
          <a:xfrm>
            <a:off x="4824751" y="6433185"/>
            <a:ext cx="508855" cy="337867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8C88AD55-7E48-4E9A-8722-0FA19F502DAB}"/>
              </a:ext>
            </a:extLst>
          </p:cNvPr>
          <p:cNvSpPr/>
          <p:nvPr/>
        </p:nvSpPr>
        <p:spPr>
          <a:xfrm>
            <a:off x="5068879" y="4549272"/>
            <a:ext cx="1294748" cy="409393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（はい）</a:t>
            </a: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EB2FEFC6-9EAA-4B4E-BC56-874D0DFDD933}"/>
              </a:ext>
            </a:extLst>
          </p:cNvPr>
          <p:cNvSpPr/>
          <p:nvPr/>
        </p:nvSpPr>
        <p:spPr>
          <a:xfrm>
            <a:off x="5080286" y="5469262"/>
            <a:ext cx="1294748" cy="409393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（はい）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0E800A6E-75CF-466C-A43F-79E1FEE32C70}"/>
              </a:ext>
            </a:extLst>
          </p:cNvPr>
          <p:cNvSpPr/>
          <p:nvPr/>
        </p:nvSpPr>
        <p:spPr>
          <a:xfrm>
            <a:off x="5068879" y="6404416"/>
            <a:ext cx="1294748" cy="409393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（はい）</a:t>
            </a: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C5653E88-5A0F-4EDC-8BD2-6E62D6298539}"/>
              </a:ext>
            </a:extLst>
          </p:cNvPr>
          <p:cNvSpPr/>
          <p:nvPr/>
        </p:nvSpPr>
        <p:spPr>
          <a:xfrm>
            <a:off x="1705677" y="4593062"/>
            <a:ext cx="1343026" cy="489204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（いいえ）</a:t>
            </a: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74092D0A-7B9A-4E58-923C-106BCA30E981}"/>
              </a:ext>
            </a:extLst>
          </p:cNvPr>
          <p:cNvSpPr/>
          <p:nvPr/>
        </p:nvSpPr>
        <p:spPr>
          <a:xfrm>
            <a:off x="1738524" y="5522329"/>
            <a:ext cx="1343026" cy="489204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（いいえ）</a:t>
            </a: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1F932213-9B83-4E13-A23A-F1CEA0E6A14B}"/>
              </a:ext>
            </a:extLst>
          </p:cNvPr>
          <p:cNvSpPr/>
          <p:nvPr/>
        </p:nvSpPr>
        <p:spPr>
          <a:xfrm>
            <a:off x="1805620" y="6010748"/>
            <a:ext cx="1752498" cy="2691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8F279902-7457-4475-9158-04E93BBD2EA5}"/>
              </a:ext>
            </a:extLst>
          </p:cNvPr>
          <p:cNvSpPr/>
          <p:nvPr/>
        </p:nvSpPr>
        <p:spPr>
          <a:xfrm>
            <a:off x="677910" y="7544557"/>
            <a:ext cx="5640562" cy="1745946"/>
          </a:xfrm>
          <a:prstGeom prst="rect">
            <a:avLst/>
          </a:prstGeom>
          <a:solidFill>
            <a:srgbClr val="FDF3ED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endParaRPr kumimoji="1" lang="en-US" altLang="ja-JP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申込先：</a:t>
            </a:r>
            <a:endParaRPr kumimoji="1" lang="en-US" altLang="ja-JP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〈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電話でお申し込みの場合</a:t>
            </a:r>
            <a:r>
              <a:rPr kumimoji="1"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〉</a:t>
            </a:r>
            <a:endParaRPr lang="en-US" altLang="ja-JP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NTT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西日本　特殊詐欺対策ダイヤル　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☎</a:t>
            </a:r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0120-931-965</a:t>
            </a:r>
          </a:p>
          <a:p>
            <a:pPr>
              <a:lnSpc>
                <a:spcPts val="1500"/>
              </a:lnSpc>
            </a:pPr>
            <a:r>
              <a:rPr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午前</a:t>
            </a:r>
            <a:r>
              <a:rPr kumimoji="1" lang="en-US" altLang="ja-JP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時～午後</a:t>
            </a:r>
            <a:r>
              <a:rPr kumimoji="1" lang="en-US" altLang="ja-JP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時（年末年始</a:t>
            </a:r>
            <a:r>
              <a:rPr kumimoji="1" lang="en-US" altLang="ja-JP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12/29</a:t>
            </a:r>
            <a:r>
              <a:rPr kumimoji="1"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1/3</a:t>
            </a:r>
            <a:r>
              <a:rPr kumimoji="1"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を除きます）</a:t>
            </a:r>
            <a:endParaRPr kumimoji="1" lang="en-US" altLang="ja-JP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電話番号をお確かめのうえ、お間違いのないようお願いいたします</a:t>
            </a:r>
            <a:endParaRPr kumimoji="1" lang="en-US" altLang="ja-JP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〈web</a:t>
            </a:r>
            <a:r>
              <a:rPr kumimoji="1"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でお申し込みの場合</a:t>
            </a:r>
            <a:r>
              <a:rPr kumimoji="1"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〉</a:t>
            </a:r>
          </a:p>
          <a:p>
            <a:pPr>
              <a:lnSpc>
                <a:spcPts val="1500"/>
              </a:lnSpc>
            </a:pPr>
            <a:r>
              <a:rPr kumimoji="1"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2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https://ntt-west.co.jp/product/sagitaisaku</a:t>
            </a:r>
            <a:endParaRPr kumimoji="1" lang="en-US" altLang="ja-JP" sz="900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kumimoji="1" lang="en-US" altLang="ja-JP" sz="1200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大かっこ 60">
            <a:extLst>
              <a:ext uri="{FF2B5EF4-FFF2-40B4-BE49-F238E27FC236}">
                <a16:creationId xmlns:a16="http://schemas.microsoft.com/office/drawing/2014/main" id="{591ABF62-39C1-472D-A1D4-06A3E423F09F}"/>
              </a:ext>
            </a:extLst>
          </p:cNvPr>
          <p:cNvSpPr/>
          <p:nvPr/>
        </p:nvSpPr>
        <p:spPr>
          <a:xfrm>
            <a:off x="5153429" y="7746596"/>
            <a:ext cx="1125647" cy="306347"/>
          </a:xfrm>
          <a:prstGeom prst="bracketPair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r>
              <a:rPr kumimoji="1" lang="en-US" altLang="ja-JP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申し込みは</a:t>
            </a:r>
            <a:endParaRPr lang="en-US" altLang="ja-JP" sz="105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こちら</a:t>
            </a:r>
            <a:endParaRPr lang="ja-JP" altLang="en-US" sz="1050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pic>
        <p:nvPicPr>
          <p:cNvPr id="62" name="図 61" descr="QR コード&#10;&#10;自動的に生成された説明">
            <a:extLst>
              <a:ext uri="{FF2B5EF4-FFF2-40B4-BE49-F238E27FC236}">
                <a16:creationId xmlns:a16="http://schemas.microsoft.com/office/drawing/2014/main" id="{59F432A9-BF89-4940-8EB9-AD00C089668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606" y="8146687"/>
            <a:ext cx="772945" cy="772945"/>
          </a:xfrm>
          <a:prstGeom prst="rect">
            <a:avLst/>
          </a:prstGeom>
        </p:spPr>
      </p:pic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8F182B8-7ABF-4E88-8C03-C27DC05EC55D}"/>
              </a:ext>
            </a:extLst>
          </p:cNvPr>
          <p:cNvSpPr txBox="1"/>
          <p:nvPr/>
        </p:nvSpPr>
        <p:spPr>
          <a:xfrm>
            <a:off x="256541" y="3045529"/>
            <a:ext cx="268374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b="1" dirty="0"/>
              <a:t>※</a:t>
            </a:r>
            <a:r>
              <a:rPr kumimoji="1" lang="ja-JP" altLang="en-US" sz="900" b="1" dirty="0"/>
              <a:t>インターネットがコラボ光でも、</a:t>
            </a:r>
            <a:endParaRPr kumimoji="1" lang="en-US" altLang="ja-JP" sz="900" b="1" dirty="0"/>
          </a:p>
          <a:p>
            <a:r>
              <a:rPr kumimoji="1" lang="ja-JP" altLang="en-US" sz="900" b="1" dirty="0"/>
              <a:t>　電話サービスを</a:t>
            </a:r>
            <a:r>
              <a:rPr kumimoji="1" lang="en-US" altLang="ja-JP" sz="900" b="1" dirty="0"/>
              <a:t>NTT</a:t>
            </a:r>
            <a:r>
              <a:rPr kumimoji="1" lang="ja-JP" altLang="en-US" sz="900" b="1" dirty="0"/>
              <a:t>西日本と直接ご契約の方は</a:t>
            </a:r>
            <a:endParaRPr kumimoji="1" lang="en-US" altLang="ja-JP" sz="900" b="1" dirty="0"/>
          </a:p>
          <a:p>
            <a:r>
              <a:rPr kumimoji="1" lang="ja-JP" altLang="en-US" sz="900" b="1" dirty="0"/>
              <a:t> （はい）へ進んでください</a:t>
            </a:r>
          </a:p>
        </p:txBody>
      </p:sp>
      <p:cxnSp>
        <p:nvCxnSpPr>
          <p:cNvPr id="64" name="直線矢印コネクタ 63">
            <a:extLst>
              <a:ext uri="{FF2B5EF4-FFF2-40B4-BE49-F238E27FC236}">
                <a16:creationId xmlns:a16="http://schemas.microsoft.com/office/drawing/2014/main" id="{856F22D4-695A-41BC-A53F-17C7D1A4F8A9}"/>
              </a:ext>
            </a:extLst>
          </p:cNvPr>
          <p:cNvCxnSpPr/>
          <p:nvPr/>
        </p:nvCxnSpPr>
        <p:spPr>
          <a:xfrm>
            <a:off x="1805620" y="3428945"/>
            <a:ext cx="1752498" cy="5756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90BA861C-902F-43A7-A692-2F36C3CA130A}"/>
              </a:ext>
            </a:extLst>
          </p:cNvPr>
          <p:cNvSpPr/>
          <p:nvPr/>
        </p:nvSpPr>
        <p:spPr>
          <a:xfrm>
            <a:off x="256541" y="1079895"/>
            <a:ext cx="6350660" cy="439877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kumimoji="1" lang="en-US" altLang="ja-JP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NTT</a:t>
            </a:r>
            <a:r>
              <a:rPr kumimoji="1"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西日本の電話サービスをご利用中ですか？</a:t>
            </a:r>
          </a:p>
        </p:txBody>
      </p:sp>
      <p:pic>
        <p:nvPicPr>
          <p:cNvPr id="45" name="図 44">
            <a:extLst>
              <a:ext uri="{FF2B5EF4-FFF2-40B4-BE49-F238E27FC236}">
                <a16:creationId xmlns:a16="http://schemas.microsoft.com/office/drawing/2014/main" id="{F9ED8F58-9EB9-42D1-B006-B028E3D9FA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687" y="404017"/>
            <a:ext cx="1061571" cy="1279626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08A94FA2-4E08-4204-9B9B-599B17C22B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401" y="8201571"/>
            <a:ext cx="847052" cy="1219038"/>
          </a:xfrm>
          <a:prstGeom prst="rect">
            <a:avLst/>
          </a:prstGeom>
        </p:spPr>
      </p:pic>
      <p:sp>
        <p:nvSpPr>
          <p:cNvPr id="67" name="テキスト ボックス 7">
            <a:extLst>
              <a:ext uri="{FF2B5EF4-FFF2-40B4-BE49-F238E27FC236}">
                <a16:creationId xmlns:a16="http://schemas.microsoft.com/office/drawing/2014/main" id="{5876027B-919D-452C-A867-5AA55F11F5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36" y="9339302"/>
            <a:ext cx="65951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岐阜県警察本部　生活安総務課</a:t>
            </a:r>
          </a:p>
        </p:txBody>
      </p:sp>
    </p:spTree>
    <p:extLst>
      <p:ext uri="{BB962C8B-B14F-4D97-AF65-F5344CB8AC3E}">
        <p14:creationId xmlns:p14="http://schemas.microsoft.com/office/powerpoint/2010/main" val="1836273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293</Words>
  <Application>Microsoft Office PowerPoint</Application>
  <PresentationFormat>A4 210 x 297 mm</PresentationFormat>
  <Paragraphs>88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8" baseType="lpstr">
      <vt:lpstr>HGP創英角ｺﾞｼｯｸUB</vt:lpstr>
      <vt:lpstr>HGS創英角ﾎﾟｯﾌﾟ体</vt:lpstr>
      <vt:lpstr>HG創英角ﾎﾟｯﾌﾟ体</vt:lpstr>
      <vt:lpstr>Meiryo UI</vt:lpstr>
      <vt:lpstr>ＭＳ Ｐゴシック</vt:lpstr>
      <vt:lpstr>ＭＳ ゴシック</vt:lpstr>
      <vt:lpstr>ＭＳ 明朝</vt:lpstr>
      <vt:lpstr>UD デジタル 教科書体 NK-B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2024-06-27T22:45:47Z</dcterms:created>
  <dcterms:modified xsi:type="dcterms:W3CDTF">2024-09-23T00:05:52Z</dcterms:modified>
</cp:coreProperties>
</file>