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88" r:id="rId2"/>
    <p:sldMasterId id="2147483889" r:id="rId3"/>
    <p:sldMasterId id="2147483890" r:id="rId4"/>
    <p:sldMasterId id="2147483891" r:id="rId5"/>
    <p:sldMasterId id="2147483892" r:id="rId6"/>
  </p:sldMasterIdLst>
  <p:notesMasterIdLst>
    <p:notesMasterId r:id="rId18"/>
  </p:notesMasterIdLst>
  <p:handoutMasterIdLst>
    <p:handoutMasterId r:id="rId19"/>
  </p:handoutMasterIdLst>
  <p:sldIdLst>
    <p:sldId id="512" r:id="rId7"/>
    <p:sldId id="450" r:id="rId8"/>
    <p:sldId id="508" r:id="rId9"/>
    <p:sldId id="496" r:id="rId10"/>
    <p:sldId id="497" r:id="rId11"/>
    <p:sldId id="511" r:id="rId12"/>
    <p:sldId id="506" r:id="rId13"/>
    <p:sldId id="500" r:id="rId14"/>
    <p:sldId id="507" r:id="rId15"/>
    <p:sldId id="509" r:id="rId16"/>
    <p:sldId id="510" r:id="rId17"/>
  </p:sldIdLst>
  <p:sldSz cx="9144000" cy="6858000" type="screen4x3"/>
  <p:notesSz cx="6807200" cy="9939338"/>
  <p:custDataLst>
    <p:tags r:id="rId20"/>
  </p:custDataLst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48" userDrawn="1">
          <p15:clr>
            <a:srgbClr val="A4A3A4"/>
          </p15:clr>
        </p15:guide>
        <p15:guide id="2" pos="28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64" d="100"/>
          <a:sy n="164" d="100"/>
        </p:scale>
        <p:origin x="162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2348"/>
        <p:guide pos="28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9B0F4BE5-1597-48A3-AD34-2A9D911A3A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ヘッダー プレースホルダー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5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74" name="ヘッダー プレースホル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589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5" name="日付プレースホル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40" y="0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589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11280A-4A07-4BE8-93C1-CCAE02A0F1A9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7172" name="スライド イメージ プレースホル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577" name="ノート プレースホル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1" y="4721187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noProof="0"/>
              <a:t>マスタ テキストの書式設定</a:t>
            </a:r>
          </a:p>
          <a:p>
            <a:pPr lvl="1"/>
            <a:r>
              <a:rPr lang="ja-JP" altLang="ja-JP" noProof="0"/>
              <a:t>第 2 レベル</a:t>
            </a:r>
          </a:p>
          <a:p>
            <a:pPr lvl="2"/>
            <a:r>
              <a:rPr lang="ja-JP" altLang="ja-JP" noProof="0"/>
              <a:t>第 3 レベル</a:t>
            </a:r>
          </a:p>
          <a:p>
            <a:pPr lvl="3"/>
            <a:r>
              <a:rPr lang="ja-JP" altLang="ja-JP" noProof="0"/>
              <a:t>第 4 レベル</a:t>
            </a:r>
          </a:p>
          <a:p>
            <a:pPr lvl="4"/>
            <a:r>
              <a:rPr lang="ja-JP" altLang="ja-JP" noProof="0"/>
              <a:t>第 5 レベル</a:t>
            </a:r>
          </a:p>
        </p:txBody>
      </p:sp>
      <p:sp>
        <p:nvSpPr>
          <p:cNvPr id="147578" name="フッター プレースホル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646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589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9" name="スライド番号プレースホル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40" y="9440646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589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A0A606-7D5C-4E46-AF83-68985A4FDA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46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0A606-7D5C-4E46-AF83-68985A4FDA6D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37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86E3-EFB5-43C2-B37E-AE23E2C77805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37E3-13B0-4ADB-9D23-293E42244A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404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8C8D-F849-4205-BB71-72C1FEA8E272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DAD3-5840-4ADD-A712-2BB8E8FBC9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21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5E74-8350-4182-94B7-8676BACDDC14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779D-415C-4692-B790-9BFE7A730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502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099A-C2DD-4AAB-AB41-F80BBBA1650A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24E7-0C8E-4F87-95EF-616698D9D8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907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9C65-F07E-45FC-B88A-FFD07E39124C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0B58-2179-475C-8CD4-408362E2C6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992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8384-F2B4-485D-BE9C-A8EAC6DDC7CD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E289-7CF9-4D04-93A8-6AC078CCEB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079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E70A-EAC7-409C-B645-48FC99E82850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5308-4287-4D1B-A430-290F4931E6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305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B3AB-2E83-48C3-824C-F31EFF806842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CC02-7416-46C6-A6F5-E0C471111D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477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0FC9-223A-487C-9B59-7D5ECAE284C9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373E-A77A-4159-973D-443F8E1DD1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222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6D44-2B76-4780-889D-19E764E5A9DA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3B81-DA19-4202-B437-E073B70523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00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32F5-44D9-418F-B672-074222A65487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21AE-6BB7-4B00-85B3-2D9DA0666D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15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36EF-41F0-43CE-B2F4-9EE4554206C1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1985-AD3F-4ADB-9CD4-A199CE2356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404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E312-1B6B-4F10-A265-63164F343DCA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23A35-DA9F-4146-AD36-8F1C2AD45F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92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7AD9-7C82-4168-928E-14D36586AB63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77C1-85A3-413C-A921-F70B00398E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4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036F-A359-46A7-976C-E741C85BC217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099D-6D40-4DF1-9E0D-3EB773B281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70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2834-57B1-4195-A4BC-1F8FEF5A5EAF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0ACB-045E-4196-8538-6E1CE1AE9A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007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620A-84EA-42CE-8A4A-1D8D75A18FEC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03F4-B81F-4B83-AB7C-009FDC7208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144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966F-5B02-4314-927D-576B7355D9B8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C456-1D1F-40B8-BFB4-BE19B39DE3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874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C82D-A0BD-4A52-A3C0-87C049F0C6E0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027-7363-4C7D-9667-197D8F7A8D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6990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2731-A902-4322-A4D7-342CD4EAEB71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962D-0468-41E2-A1CB-EC49EA9BB3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814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4D6E-4408-4A9B-858F-D7355A4CFDFA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C3FA-7A4E-4743-80CE-491D099B4D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24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5DB5-1E8F-4704-A6CA-C13A3025A5C3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705B-DDC7-415A-861D-AF82405A0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564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A8FA2-ADDB-4C44-90E5-8CF7CF35EC50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37F0-2D67-44A9-85CC-6C13358E00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1305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921D-9F7E-474E-B58F-EC422DE88E8F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F32E-5D25-4330-BA2E-4764F3B739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9459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BFA4-EC99-4B26-928A-B6760FD30046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F1B6-1652-439F-933D-9A2284FC1F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7617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9F70-5F09-4163-B845-C315B144734E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564B-41EB-4E8C-92EC-DAFD88A0D5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013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8ADF-D3A9-4906-A7B0-0258403AA7DD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5987-9D24-40F9-BC6C-5EA62DB721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7096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47ED-E7E3-4AE4-84AD-C6CDFED7F121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9D22-19B5-4B8B-8D15-E164443144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3446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5534-086E-4C35-976E-BBC6B013993B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8DBB-3512-4A7F-B6D4-66FA938C2B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733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4B3B-95C7-45FE-9E17-3595142319D4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FBC3-8C46-4AB3-BF16-5C82D7310E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05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D1A5-7AB0-4D6C-B736-8516D7B47053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0DF9-B19E-483E-B8D0-BA2124F93C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688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91E2-592E-459B-B117-1EE455A554E8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8C41-F69A-4705-8B15-4461C0A65D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250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F4DA-FA04-4F2D-85A7-5DB5D1CAD24B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D563-4050-47D4-A297-1EC485493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62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942-26BF-4D5A-B423-1049D6659B4A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1816-70E8-4FE8-A71D-D0BCE9C161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8347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5E2A-26E8-4517-9DAE-3E6F5BA716CF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0500-5CE0-4C76-A355-3A166A74C7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967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B2C7-28BD-47CC-9532-87BB3F8FFF0E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96AE-E510-41E7-915B-C105369B75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727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1B92-A3BB-421B-A896-E62290BC4990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B1CB-C882-4289-B00D-080CBAB47F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414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BE6B-D15A-40D1-A98D-44624D980CB4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0589-1EBD-442C-964E-CDC5BFEE5C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40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9E68-7270-440D-90BE-0FFF52132E54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B811-E419-48F9-9965-D06317E4D1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439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A0EA-3E67-4F7A-86A3-151C20AF27F6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3AB8-2824-4EA7-90C8-C9C762873F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513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648E-D972-4481-93D1-147F3A366C2E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2631-CE45-4F07-8C0A-508C58A034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8703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3309-3F06-4CA2-A571-6E3FBF6CE0C9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1FAE-2B8D-420A-8E4C-FD7E081A3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820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9761-AFE5-4648-9CD4-E50CA80C110C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8B31-B501-4AD9-9720-C1A4BD5521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0545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CABF-D673-4B82-BC0E-7375A59760D6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721C-ED52-4FED-93A8-1FE7B8598B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6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1DF5-6A6D-49CB-9CDC-461E543AB041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6E8B-DB0B-4D3B-ACF1-EA23043FAB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573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85A5-49B5-4B80-BC86-1B1EADED2438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1C52-8E95-4941-8112-39DC335174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336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362-F4A2-4863-830E-5447C23B36E9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74DC-EDB8-43B1-9540-2EE7787AA5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598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F403-9B18-4967-AA95-73857E2C30CD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9ADA-FEF7-4844-9299-5BB029E841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75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F7C7-3B04-4671-9546-2E41048F665D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8D52-262D-439C-B44D-4B48A6F28F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218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B1A8-2B46-4E10-861E-6FF89C8FB37E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3649-2611-461D-BA80-D104CB412C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2736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00A0-9854-4224-B2AA-BC7A2A919557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02AF-E5DE-4AE0-AD99-164FC730F8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4748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67A0-F447-4B85-AE86-5C0E708A7E68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8CFD-1F46-46BA-864D-75BE763A22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505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B40B-6126-4EDF-8A09-BAC4BB76BD04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86B5-4733-4D65-A463-ABB16BB018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9510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13A8-F36C-4584-8589-96965E820665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714D-58CA-4BFC-B79D-308533D053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4653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06D0-2ABD-4E9C-A2DC-B938B67D64F5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B83A-3B13-448C-954F-64122C4B35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394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98EA-1E89-4CDE-9B0A-4D65617BF694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7067-1F24-4F50-9089-CEA38F5EBB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504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2664-A36A-467D-8809-1CE4F05B4561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1902-C971-43BB-B630-9BED970B38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0022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3167-13D5-4FEB-95A1-013DD550BDEE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8C2D-D776-40FE-B277-148583B946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0050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E747-265A-4C59-8BE3-8A7B12A4530C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D34-DE1A-43E0-B167-87F3222E42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2557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F52-2F89-40AF-9D72-AC07B3C5EBE7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16CD-C1CE-4A96-AF64-3F8860BD63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164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E3CA-81C7-4F27-88C9-A39F8791FED0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3760-319F-48A3-A575-54C75FD60D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7912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B702-9134-43DA-8829-BA616987E8DD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447E-E5E5-4718-AB40-14FDBA01C9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864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7616-652F-4C15-B702-892E631D0685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5090-E3B0-4A02-B3B7-F898AF31F9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13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C14D-8547-4474-9C05-F01D0682FCAD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F7F7-5631-4FBF-9FA8-33262C4347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68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3101-0DE8-48F6-90DD-A0F8AA3E0F2A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53E6-DD90-4363-8A14-8EA1E5C21C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693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5BE4-3FD3-4A79-AA78-6EB8C5D21167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F481-49BD-4098-9C67-955CF85DBF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758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102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103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74C30E-4D7A-4134-B846-D66E79F378A3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103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CEE6FF-CDF9-4C32-8971-3AFDCE4085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Straight Connector 9"/>
          <p:cNvSpPr>
            <a:spLocks noChangeShapeType="1"/>
          </p:cNvSpPr>
          <p:nvPr/>
        </p:nvSpPr>
        <p:spPr bwMode="auto">
          <a:xfrm>
            <a:off x="895350" y="1738313"/>
            <a:ext cx="7475538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2052" name="Straight Connector 8"/>
          <p:cNvSpPr>
            <a:spLocks noChangeShapeType="1"/>
          </p:cNvSpPr>
          <p:nvPr/>
        </p:nvSpPr>
        <p:spPr bwMode="auto">
          <a:xfrm>
            <a:off x="906463" y="4343400"/>
            <a:ext cx="7405687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205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310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421D02-0FF0-42BC-B061-1DD6E531DE4C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310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0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8742FA-EB07-454D-92C0-D275FA2264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30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4133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BDB426-558B-46A8-8B22-4ED3B0BDE91B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4134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135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ACAD402-B385-4EA5-AF74-AD6FA9D973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0"/>
            <a:ext cx="3038475" cy="6858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030538" y="0"/>
            <a:ext cx="47625" cy="68580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410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5166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0" y="6459538"/>
            <a:ext cx="1963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9147D9-BD23-4A48-AB09-CBF0AA3536B2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5167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0" y="6459538"/>
            <a:ext cx="3486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68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3F40D4-4F8F-44DA-9E4C-BC4CA2126E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4953000"/>
            <a:ext cx="9142413" cy="1905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4914900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512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6199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ED587E-F4F4-4A80-AC5A-602F10E2CEDB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6200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201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E10161-D574-46E2-AB2C-B30813DA11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614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614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72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6CBB31-CF57-4FB4-B53A-69392F1EB941}" type="datetime1">
              <a:rPr lang="ja-JP" altLang="en-US"/>
              <a:pPr>
                <a:defRPr/>
              </a:pPr>
              <a:t>2024/9/27</a:t>
            </a:fld>
            <a:endParaRPr lang="ja-JP" altLang="en-US"/>
          </a:p>
        </p:txBody>
      </p:sp>
      <p:sp>
        <p:nvSpPr>
          <p:cNvPr id="72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042676-DE12-47AA-BA6F-DF06841592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88640"/>
            <a:ext cx="9143999" cy="61926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87853" name="Rectangle 813"/>
          <p:cNvSpPr>
            <a:spLocks noChangeArrowheads="1"/>
          </p:cNvSpPr>
          <p:nvPr/>
        </p:nvSpPr>
        <p:spPr bwMode="auto">
          <a:xfrm>
            <a:off x="0" y="0"/>
            <a:ext cx="9144000" cy="13323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6500"/>
              </a:lnSpc>
              <a:buSzPct val="100000"/>
              <a:defRPr/>
            </a:pPr>
            <a:endParaRPr lang="ja-JP" altLang="en-US" sz="3600" b="1" dirty="0">
              <a:solidFill>
                <a:srgbClr val="FFFFFF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7C3BF2-1E20-E2CE-B191-BC3B37AC2D53}"/>
              </a:ext>
            </a:extLst>
          </p:cNvPr>
          <p:cNvSpPr txBox="1"/>
          <p:nvPr/>
        </p:nvSpPr>
        <p:spPr>
          <a:xfrm>
            <a:off x="226880" y="548680"/>
            <a:ext cx="889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テーマ６</a:t>
            </a:r>
            <a:r>
              <a:rPr lang="ja-JP" altLang="en-US" sz="3600" b="1" spc="-3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　</a:t>
            </a:r>
            <a:r>
              <a:rPr lang="ja-JP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オンラインゲームトラブル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289AFC-BE60-C883-E0C0-C8AE1A4E29B9}"/>
              </a:ext>
            </a:extLst>
          </p:cNvPr>
          <p:cNvSpPr/>
          <p:nvPr/>
        </p:nvSpPr>
        <p:spPr>
          <a:xfrm>
            <a:off x="467544" y="1553541"/>
            <a:ext cx="8458844" cy="1903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ts val="7400"/>
              </a:lnSpc>
              <a:buSzPct val="100000"/>
              <a:defRPr/>
            </a:pPr>
            <a:r>
              <a:rPr lang="ja-JP" altLang="en-US" sz="5400" b="1" spc="-32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オンラインゲームでトラブル</a:t>
            </a:r>
            <a:endParaRPr lang="en-US" altLang="ja-JP" sz="5400" b="1" spc="-320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algn="ctr" eaLnBrk="1" hangingPunct="1">
              <a:lnSpc>
                <a:spcPts val="7400"/>
              </a:lnSpc>
              <a:buSzPct val="100000"/>
              <a:defRPr/>
            </a:pPr>
            <a:r>
              <a:rPr lang="ja-JP" alt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経験はありませんか？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2CF88C-9206-DE2D-F9CB-83C459A81FD6}"/>
              </a:ext>
            </a:extLst>
          </p:cNvPr>
          <p:cNvSpPr/>
          <p:nvPr/>
        </p:nvSpPr>
        <p:spPr>
          <a:xfrm rot="360391">
            <a:off x="3985353" y="4085420"/>
            <a:ext cx="853194" cy="16117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>
              <a:latin typeface="+mj-ea"/>
              <a:ea typeface="+mj-ea"/>
            </a:endParaRPr>
          </a:p>
        </p:txBody>
      </p:sp>
      <p:pic>
        <p:nvPicPr>
          <p:cNvPr id="12" name="図 10">
            <a:extLst>
              <a:ext uri="{FF2B5EF4-FFF2-40B4-BE49-F238E27FC236}">
                <a16:creationId xmlns:a16="http://schemas.microsoft.com/office/drawing/2014/main" id="{4BEFC486-D884-A11C-4BD1-52DBF28745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230" y="3762946"/>
            <a:ext cx="1971363" cy="20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">
            <a:extLst>
              <a:ext uri="{FF2B5EF4-FFF2-40B4-BE49-F238E27FC236}">
                <a16:creationId xmlns:a16="http://schemas.microsoft.com/office/drawing/2014/main" id="{A763B8E4-D789-D64E-E826-C788433B02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284" y="4358357"/>
            <a:ext cx="1541944" cy="119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EBFD73-48D1-9437-A1AA-C181CFDF7411}"/>
              </a:ext>
            </a:extLst>
          </p:cNvPr>
          <p:cNvSpPr/>
          <p:nvPr/>
        </p:nvSpPr>
        <p:spPr>
          <a:xfrm>
            <a:off x="3902297" y="4739281"/>
            <a:ext cx="952106" cy="49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+mj-ea"/>
                <a:ea typeface="+mj-ea"/>
              </a:rPr>
              <a:t>ゲーム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7E7980-2160-3C2B-E723-8DEB0D967759}"/>
              </a:ext>
            </a:extLst>
          </p:cNvPr>
          <p:cNvSpPr txBox="1"/>
          <p:nvPr/>
        </p:nvSpPr>
        <p:spPr>
          <a:xfrm>
            <a:off x="1475656" y="241734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>
                <a:solidFill>
                  <a:srgbClr val="FFC000"/>
                </a:solidFill>
                <a:latin typeface="+mj-ea"/>
                <a:ea typeface="+mj-ea"/>
              </a:rPr>
              <a:t>けいけん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FA1A56-1DB1-A093-178D-757291BC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B0A3F2A5-9818-8102-717D-913AD7744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  <p:extLst>
      <p:ext uri="{BB962C8B-B14F-4D97-AF65-F5344CB8AC3E}">
        <p14:creationId xmlns:p14="http://schemas.microsoft.com/office/powerpoint/2010/main" val="27740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C871052-A306-0BB9-78DC-4E087398E214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39" name="正方形/長方形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40838" cy="8683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922" name="Rectangle 834"/>
          <p:cNvSpPr>
            <a:spLocks noChangeArrowheads="1"/>
          </p:cNvSpPr>
          <p:nvPr/>
        </p:nvSpPr>
        <p:spPr bwMode="auto">
          <a:xfrm>
            <a:off x="0" y="-1270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ja-JP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⑨注意してほしいポイント　その１</a:t>
            </a:r>
          </a:p>
        </p:txBody>
      </p:sp>
      <p:sp>
        <p:nvSpPr>
          <p:cNvPr id="3" name="フローチャート: 抜出し 2"/>
          <p:cNvSpPr/>
          <p:nvPr/>
        </p:nvSpPr>
        <p:spPr>
          <a:xfrm>
            <a:off x="8122096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343" name="テキスト ボックス 3"/>
          <p:cNvSpPr txBox="1">
            <a:spLocks noChangeArrowheads="1"/>
          </p:cNvSpPr>
          <p:nvPr/>
        </p:nvSpPr>
        <p:spPr bwMode="auto">
          <a:xfrm>
            <a:off x="8236277" y="187325"/>
            <a:ext cx="80021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 dirty="0">
                <a:latin typeface="+mj-ea"/>
                <a:ea typeface="+mj-ea"/>
              </a:rPr>
              <a:t>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0A2576-E879-5B36-0919-2AD80976B150}"/>
              </a:ext>
            </a:extLst>
          </p:cNvPr>
          <p:cNvSpPr txBox="1"/>
          <p:nvPr/>
        </p:nvSpPr>
        <p:spPr>
          <a:xfrm>
            <a:off x="1043608" y="1268760"/>
            <a:ext cx="7260060" cy="373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１．甘い誘いはワナの可能性があります。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dirty="0">
                <a:latin typeface="+mn-ea"/>
                <a:ea typeface="+mn-ea"/>
              </a:rPr>
              <a:t>ＩＤを乗っ取るため、パスワードを知ろうとする人がいます。聞かれても答えないだけでなく、推測できないパスワードを設定しましょう。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２．ボイスチャットは要注意です。</a:t>
            </a:r>
          </a:p>
          <a:p>
            <a:pPr>
              <a:lnSpc>
                <a:spcPts val="3200"/>
              </a:lnSpc>
            </a:pPr>
            <a:r>
              <a:rPr kumimoji="1" lang="ja-JP" altLang="en-US" sz="2000" dirty="0">
                <a:latin typeface="+mn-ea"/>
                <a:ea typeface="+mn-ea"/>
              </a:rPr>
              <a:t>　ゲームのプレイ中、音声で仲間と会話できるゲームがあります。周囲の会話が相手に聞こえるため、個人情報などが伝わらないようにしましょう。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３．ルールを作って使えば楽しく遊べます。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j-ea"/>
                <a:ea typeface="+mj-ea"/>
              </a:rPr>
              <a:t>　</a:t>
            </a:r>
            <a:r>
              <a:rPr kumimoji="1" lang="ja-JP" altLang="en-US" sz="2000" dirty="0">
                <a:latin typeface="+mn-ea"/>
                <a:ea typeface="+mn-ea"/>
              </a:rPr>
              <a:t>ゲームの良さについても考えてみましょう。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20AA28-F5D5-E56C-0C72-106FB616199B}"/>
              </a:ext>
            </a:extLst>
          </p:cNvPr>
          <p:cNvSpPr txBox="1"/>
          <p:nvPr/>
        </p:nvSpPr>
        <p:spPr>
          <a:xfrm>
            <a:off x="1557922" y="1176814"/>
            <a:ext cx="3485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あま　　　　　　さそ　　　　　　　　　　　　　　　　　　　　　　　 か　　　のう　　せい　　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1FCAE2-4671-86F2-FC22-99A2410A1003}"/>
              </a:ext>
            </a:extLst>
          </p:cNvPr>
          <p:cNvSpPr txBox="1"/>
          <p:nvPr/>
        </p:nvSpPr>
        <p:spPr>
          <a:xfrm>
            <a:off x="1798650" y="1636110"/>
            <a:ext cx="6505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の　　　　 　と　　　　　　　　　　　　　　　　　　　　　　　　　　　　　　       　　</a:t>
            </a:r>
            <a:r>
              <a:rPr kumimoji="1" lang="ja-JP" altLang="en-US" sz="800" b="1">
                <a:latin typeface="+mj-ea"/>
                <a:ea typeface="+mj-ea"/>
              </a:rPr>
              <a:t>し　　　　　　　　　　　　　　　　　 ひと　　　　　　　　　　　　　　         </a:t>
            </a:r>
            <a:r>
              <a:rPr kumimoji="1" lang="ja-JP" altLang="en-US" sz="800" b="1" dirty="0">
                <a:latin typeface="+mj-ea"/>
                <a:ea typeface="+mj-ea"/>
              </a:rPr>
              <a:t>き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2BAE90-7C61-99BD-344B-DDE7A653BC4B}"/>
              </a:ext>
            </a:extLst>
          </p:cNvPr>
          <p:cNvSpPr txBox="1"/>
          <p:nvPr/>
        </p:nvSpPr>
        <p:spPr>
          <a:xfrm>
            <a:off x="1466639" y="2042230"/>
            <a:ext cx="5769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 こた　　　　　　　　　　　　　　　　　　　　　　　　　　　　　  すい　そく                                                                          せっ　てい　　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5869887-5850-DB4F-EB40-8F1946D02734}"/>
              </a:ext>
            </a:extLst>
          </p:cNvPr>
          <p:cNvSpPr txBox="1"/>
          <p:nvPr/>
        </p:nvSpPr>
        <p:spPr>
          <a:xfrm>
            <a:off x="3587839" y="2429480"/>
            <a:ext cx="1128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よう　　ちゅう　　い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BE8093-D3C2-04C4-3AD2-B25B2DF8F8D7}"/>
              </a:ext>
            </a:extLst>
          </p:cNvPr>
          <p:cNvSpPr txBox="1"/>
          <p:nvPr/>
        </p:nvSpPr>
        <p:spPr>
          <a:xfrm>
            <a:off x="2802207" y="2860040"/>
            <a:ext cx="2561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 ちゅう　　　 おん　せい　 　   なか　　ま　　　 　かい　わ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2A2F91-0007-963A-60B3-6408AAFA3FD7}"/>
              </a:ext>
            </a:extLst>
          </p:cNvPr>
          <p:cNvSpPr txBox="1"/>
          <p:nvPr/>
        </p:nvSpPr>
        <p:spPr>
          <a:xfrm>
            <a:off x="1060725" y="3270347"/>
            <a:ext cx="60315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しゅう　い　　　　　 かい　わ　　　　　　あい　て　　　　 　　き　　　　　　　　　　　　　　　　　　　　 　こ　　じん　じょうほう                         つた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C2D497-83B6-2FD8-3C74-835B373D47D6}"/>
              </a:ext>
            </a:extLst>
          </p:cNvPr>
          <p:cNvSpPr txBox="1"/>
          <p:nvPr/>
        </p:nvSpPr>
        <p:spPr>
          <a:xfrm>
            <a:off x="2681375" y="4023072"/>
            <a:ext cx="6453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 つく　　　　　　 　　　つか　　　　　　　　　 　たの　　　　　　　　あそ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FB595A-A854-D4F9-26B4-FEC1457012FD}"/>
              </a:ext>
            </a:extLst>
          </p:cNvPr>
          <p:cNvSpPr txBox="1"/>
          <p:nvPr/>
        </p:nvSpPr>
        <p:spPr>
          <a:xfrm>
            <a:off x="2267745" y="4475693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 よ　　　　　　　　　　　　　　　　　　　 　かんが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8549ABDB-FE26-E0B6-9699-C8CEDD7DF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E6EED3E6-624B-61E0-6C81-63084395F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7" name="四角形: 1 つの角を切り取る 6">
            <a:extLst>
              <a:ext uri="{FF2B5EF4-FFF2-40B4-BE49-F238E27FC236}">
                <a16:creationId xmlns:a16="http://schemas.microsoft.com/office/drawing/2014/main" id="{95CEF314-D4E4-25CA-A422-8295075A61A1}"/>
              </a:ext>
            </a:extLst>
          </p:cNvPr>
          <p:cNvSpPr/>
          <p:nvPr/>
        </p:nvSpPr>
        <p:spPr>
          <a:xfrm>
            <a:off x="1076099" y="5866581"/>
            <a:ext cx="5181325" cy="296599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80B1DC-4A32-92B5-50C1-2270055D9AE5}"/>
              </a:ext>
            </a:extLst>
          </p:cNvPr>
          <p:cNvSpPr txBox="1"/>
          <p:nvPr/>
        </p:nvSpPr>
        <p:spPr>
          <a:xfrm>
            <a:off x="1117713" y="5949280"/>
            <a:ext cx="5398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+mn-ea"/>
                <a:ea typeface="+mn-ea"/>
              </a:rPr>
              <a:t>※ID=</a:t>
            </a:r>
            <a:r>
              <a:rPr kumimoji="1" lang="ja-JP" altLang="en-US" sz="800" b="1" dirty="0">
                <a:latin typeface="+mn-ea"/>
                <a:ea typeface="+mn-ea"/>
              </a:rPr>
              <a:t>　「自己証明、存在証明」を意味する「</a:t>
            </a:r>
            <a:r>
              <a:rPr kumimoji="1" lang="en-US" altLang="ja-JP" sz="800" b="1" dirty="0">
                <a:latin typeface="+mn-ea"/>
                <a:ea typeface="+mn-ea"/>
              </a:rPr>
              <a:t>Identity</a:t>
            </a:r>
            <a:r>
              <a:rPr kumimoji="1" lang="ja-JP" altLang="en-US" sz="800" b="1" dirty="0">
                <a:latin typeface="+mn-ea"/>
                <a:ea typeface="+mn-ea"/>
              </a:rPr>
              <a:t>」と「身分証明書・社員証」などを意味する「</a:t>
            </a:r>
            <a:r>
              <a:rPr kumimoji="1" lang="en-US" altLang="ja-JP" sz="800" b="1" dirty="0" err="1">
                <a:latin typeface="+mn-ea"/>
                <a:ea typeface="+mn-ea"/>
              </a:rPr>
              <a:t>iD</a:t>
            </a:r>
            <a:r>
              <a:rPr kumimoji="1" lang="ja-JP" altLang="en-US" sz="800" b="1" dirty="0">
                <a:latin typeface="+mn-ea"/>
                <a:ea typeface="+mn-ea"/>
              </a:rPr>
              <a:t>」に由来しています。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2E41AF-5DA4-3A3E-52D4-706F6A999CAD}"/>
              </a:ext>
            </a:extLst>
          </p:cNvPr>
          <p:cNvSpPr txBox="1"/>
          <p:nvPr/>
        </p:nvSpPr>
        <p:spPr>
          <a:xfrm>
            <a:off x="1187624" y="5887621"/>
            <a:ext cx="59766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b="1" dirty="0">
                <a:latin typeface="+mn-ea"/>
                <a:ea typeface="+mn-ea"/>
              </a:rPr>
              <a:t>アイディ　　　じこしょうめい　 そんざいしょめい　　 　いみ　　　　　アイデンティティ　　　みぶんしょうめい　　しゃいんしょう　　　　　　　いみ　　　　　　　　　　　　　　ゆらい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89B0D2-B582-8FD5-D7B4-EB2B8B9D0922}"/>
              </a:ext>
            </a:extLst>
          </p:cNvPr>
          <p:cNvSpPr txBox="1"/>
          <p:nvPr/>
        </p:nvSpPr>
        <p:spPr>
          <a:xfrm>
            <a:off x="1124192" y="1653752"/>
            <a:ext cx="285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+mn-ea"/>
                <a:ea typeface="+mn-ea"/>
              </a:rPr>
              <a:t>※</a:t>
            </a:r>
            <a:endParaRPr kumimoji="1" lang="ja-JP" altLang="en-US" sz="900" b="1" dirty="0">
              <a:latin typeface="+mn-ea"/>
              <a:ea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CB7A84-5491-26E8-2A6E-D58F6C59EE84}"/>
              </a:ext>
            </a:extLst>
          </p:cNvPr>
          <p:cNvSpPr txBox="1"/>
          <p:nvPr/>
        </p:nvSpPr>
        <p:spPr>
          <a:xfrm>
            <a:off x="540832" y="-79880"/>
            <a:ext cx="1452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ちゅう　　い</a:t>
            </a:r>
            <a:endParaRPr kumimoji="1"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953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6875"/>
            <a:chOff x="-19" y="-19"/>
            <a:chExt cx="5821" cy="914"/>
          </a:xfrm>
        </p:grpSpPr>
        <p:pic>
          <p:nvPicPr>
            <p:cNvPr id="15366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⑩注意してほしいポイント　その２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31" y="1149951"/>
            <a:ext cx="4039317" cy="4655313"/>
          </a:xfrm>
          <a:prstGeom prst="rect">
            <a:avLst/>
          </a:prstGeom>
        </p:spPr>
      </p:pic>
      <p:sp>
        <p:nvSpPr>
          <p:cNvPr id="8" name="フローチャート: 抜出し 7"/>
          <p:cNvSpPr/>
          <p:nvPr/>
        </p:nvSpPr>
        <p:spPr>
          <a:xfrm>
            <a:off x="8100392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8214573" y="187325"/>
            <a:ext cx="80021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>
                <a:latin typeface="+mj-ea"/>
                <a:ea typeface="+mj-ea"/>
              </a:rPr>
              <a:t>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B37ABB-C743-4BAB-2364-3C1D0D11980F}"/>
              </a:ext>
            </a:extLst>
          </p:cNvPr>
          <p:cNvSpPr txBox="1"/>
          <p:nvPr/>
        </p:nvSpPr>
        <p:spPr>
          <a:xfrm>
            <a:off x="540535" y="1095154"/>
            <a:ext cx="3835028" cy="46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「ＣＥＲＯレーティング制度」</a:t>
            </a:r>
          </a:p>
          <a:p>
            <a:pPr>
              <a:lnSpc>
                <a:spcPts val="3800"/>
              </a:lnSpc>
            </a:pPr>
            <a:r>
              <a:rPr kumimoji="1" lang="ja-JP" altLang="en-US" sz="2400" dirty="0">
                <a:latin typeface="+mj-ea"/>
                <a:ea typeface="+mj-ea"/>
              </a:rPr>
              <a:t>　</a:t>
            </a:r>
            <a:r>
              <a:rPr kumimoji="1" lang="ja-JP" altLang="en-US" sz="2200" dirty="0">
                <a:latin typeface="+mj-ea"/>
                <a:ea typeface="+mj-ea"/>
              </a:rPr>
              <a:t>ゲームソフトの表現内容にもとづき、対象年齢等を表示する制度です。</a:t>
            </a:r>
          </a:p>
          <a:p>
            <a:pPr>
              <a:lnSpc>
                <a:spcPct val="2000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「年齢区分マーク」</a:t>
            </a:r>
          </a:p>
          <a:p>
            <a:pPr>
              <a:lnSpc>
                <a:spcPts val="3800"/>
              </a:lnSpc>
            </a:pPr>
            <a:r>
              <a:rPr kumimoji="1" lang="ja-JP" altLang="en-US" sz="2200" dirty="0">
                <a:latin typeface="+mj-ea"/>
                <a:ea typeface="+mj-ea"/>
              </a:rPr>
              <a:t>　ゲームソフトのパッケージなどに年齢区分が表示されて</a:t>
            </a:r>
            <a:r>
              <a:rPr kumimoji="1" lang="ja-JP" altLang="en-US" sz="2200" spc="100" dirty="0">
                <a:latin typeface="+mj-ea"/>
                <a:ea typeface="+mj-ea"/>
              </a:rPr>
              <a:t>おり、含まれる表現内容により</a:t>
            </a:r>
            <a:r>
              <a:rPr kumimoji="1" lang="ja-JP" altLang="en-US" sz="2200" dirty="0">
                <a:latin typeface="+mj-ea"/>
                <a:ea typeface="+mj-ea"/>
              </a:rPr>
              <a:t>対象年齢が分かるマークです。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7AA424-8B06-2FBB-478C-77A23902304F}"/>
              </a:ext>
            </a:extLst>
          </p:cNvPr>
          <p:cNvSpPr txBox="1"/>
          <p:nvPr/>
        </p:nvSpPr>
        <p:spPr>
          <a:xfrm>
            <a:off x="3380324" y="1065513"/>
            <a:ext cx="630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せいど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C1C753-5E7D-02B8-D310-8C4A59377521}"/>
              </a:ext>
            </a:extLst>
          </p:cNvPr>
          <p:cNvSpPr txBox="1"/>
          <p:nvPr/>
        </p:nvSpPr>
        <p:spPr>
          <a:xfrm>
            <a:off x="2507898" y="1582939"/>
            <a:ext cx="143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ひょう　げん  ない　よう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B6DFF3-0516-D58E-5DB8-93D9F2DA8406}"/>
              </a:ext>
            </a:extLst>
          </p:cNvPr>
          <p:cNvSpPr txBox="1"/>
          <p:nvPr/>
        </p:nvSpPr>
        <p:spPr>
          <a:xfrm>
            <a:off x="1450879" y="2058777"/>
            <a:ext cx="3086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 たい　しょう　ねん　れい　　とう　  　　 ひょう　　じ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7D1074-01D8-51CD-DED8-4DA994662319}"/>
              </a:ext>
            </a:extLst>
          </p:cNvPr>
          <p:cNvSpPr txBox="1"/>
          <p:nvPr/>
        </p:nvSpPr>
        <p:spPr>
          <a:xfrm>
            <a:off x="581999" y="2539798"/>
            <a:ext cx="677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せい　　ど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76AE5E-DDF0-7665-EA6A-5DA4AD2443BC}"/>
              </a:ext>
            </a:extLst>
          </p:cNvPr>
          <p:cNvSpPr txBox="1"/>
          <p:nvPr/>
        </p:nvSpPr>
        <p:spPr>
          <a:xfrm>
            <a:off x="847332" y="3176845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ねんれい　    くぶん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119026-00BD-6DC9-8514-B3677FD06E8D}"/>
              </a:ext>
            </a:extLst>
          </p:cNvPr>
          <p:cNvSpPr txBox="1"/>
          <p:nvPr/>
        </p:nvSpPr>
        <p:spPr>
          <a:xfrm>
            <a:off x="1103375" y="4222806"/>
            <a:ext cx="2172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ねん　れい　   く　　ぶん　  　　　ひょう　　じ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B501E2-187C-DC6B-71A0-6B0A95BFFF43}"/>
              </a:ext>
            </a:extLst>
          </p:cNvPr>
          <p:cNvSpPr txBox="1"/>
          <p:nvPr/>
        </p:nvSpPr>
        <p:spPr>
          <a:xfrm>
            <a:off x="985111" y="4703827"/>
            <a:ext cx="24338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 ふく　　　　　　　　　　　　　ひょう　げん　 ない　　よう　　　　　　　　　　　　　　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3A05AA-B4B6-E3E1-87F5-42B1BB174091}"/>
              </a:ext>
            </a:extLst>
          </p:cNvPr>
          <p:cNvSpPr txBox="1"/>
          <p:nvPr/>
        </p:nvSpPr>
        <p:spPr>
          <a:xfrm>
            <a:off x="582079" y="5184848"/>
            <a:ext cx="1925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たい　しょう   ねん　れい　　　　　　わ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67308D80-7251-55C7-AAC2-540098FE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31CB09D0-B879-3D74-16B0-B316864F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7E43AF-5AEA-B4CC-3E8A-E3F1CBC3AE14}"/>
              </a:ext>
            </a:extLst>
          </p:cNvPr>
          <p:cNvSpPr txBox="1"/>
          <p:nvPr/>
        </p:nvSpPr>
        <p:spPr>
          <a:xfrm>
            <a:off x="540832" y="-79880"/>
            <a:ext cx="1452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ちゅう　　い</a:t>
            </a:r>
            <a:endParaRPr kumimoji="1"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478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角三角形 24">
            <a:extLst>
              <a:ext uri="{FF2B5EF4-FFF2-40B4-BE49-F238E27FC236}">
                <a16:creationId xmlns:a16="http://schemas.microsoft.com/office/drawing/2014/main" id="{C6F3B828-783C-80A3-4F2E-110227770403}"/>
              </a:ext>
            </a:extLst>
          </p:cNvPr>
          <p:cNvSpPr/>
          <p:nvPr/>
        </p:nvSpPr>
        <p:spPr>
          <a:xfrm>
            <a:off x="8954" y="838200"/>
            <a:ext cx="4995094" cy="5549900"/>
          </a:xfrm>
          <a:prstGeom prst="rt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1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2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①オンラインゲームのトラブル</a:t>
              </a: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539552" y="8895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2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知らない人と仲良くオンラインゲームを楽しんでいると</a:t>
            </a:r>
            <a:r>
              <a:rPr lang="en-US" altLang="ja-JP" sz="2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…</a:t>
            </a:r>
            <a:endParaRPr lang="en-US" altLang="ja-JP" sz="2800" b="1" u="sng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51743" y="1464724"/>
            <a:ext cx="3727535" cy="2224938"/>
            <a:chOff x="851743" y="1347495"/>
            <a:chExt cx="3727535" cy="2224938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743" y="1358442"/>
              <a:ext cx="3655970" cy="2213991"/>
            </a:xfrm>
            <a:prstGeom prst="rect">
              <a:avLst/>
            </a:prstGeom>
          </p:spPr>
        </p:pic>
        <p:pic>
          <p:nvPicPr>
            <p:cNvPr id="9227" name="角丸四角形吹き出し 7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49260" y="1375838"/>
              <a:ext cx="2572130" cy="1130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908297" y="1794735"/>
              <a:ext cx="1117350" cy="1749475"/>
              <a:chOff x="323528" y="3115954"/>
              <a:chExt cx="1117350" cy="1749475"/>
            </a:xfrm>
          </p:grpSpPr>
          <p:pic>
            <p:nvPicPr>
              <p:cNvPr id="19" name="Picture 36" descr="C:\Users\crestec\Desktop\平井作業フォルダ\CEC_2018年度用(捨てないで！)\ペープサート教材\ペープサート教材_イラスト集_Delivery\ペープサート教材_イラスト集\キャラ\中学生男子\004_中学_小学高学年男子_私服A_スマホ持ち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3857317"/>
                <a:ext cx="1117350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363" y="3115954"/>
                <a:ext cx="737680" cy="847417"/>
              </a:xfrm>
              <a:prstGeom prst="rect">
                <a:avLst/>
              </a:prstGeom>
            </p:spPr>
          </p:pic>
        </p:grpSp>
        <p:sp>
          <p:nvSpPr>
            <p:cNvPr id="34" name="Rectangle 842"/>
            <p:cNvSpPr>
              <a:spLocks noChangeArrowheads="1"/>
            </p:cNvSpPr>
            <p:nvPr/>
          </p:nvSpPr>
          <p:spPr bwMode="auto">
            <a:xfrm>
              <a:off x="2243669" y="1628800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みんなで協力して</a:t>
              </a:r>
              <a:endParaRPr lang="en-US" altLang="ja-JP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クリアするぞ！</a:t>
              </a:r>
              <a:endParaRPr lang="ja-JP" altLang="en-US" sz="28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79730" y="1347495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A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882205" y="1447429"/>
            <a:ext cx="3676792" cy="2255578"/>
            <a:chOff x="4885465" y="1330026"/>
            <a:chExt cx="3676792" cy="2255578"/>
          </a:xfrm>
        </p:grpSpPr>
        <p:pic>
          <p:nvPicPr>
            <p:cNvPr id="39" name="Picture 5" descr="C:\Users\crestec\Desktop\平井作業フォルダ\CEC_2018年度用(捨てないで！)\ペープサート教材\ペープサート教材_イラスト集_HTML版\Links\23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  <a14:imgEffect>
                        <a14:brightnessContrast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433" y="1352320"/>
              <a:ext cx="3652015" cy="22332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5028338" y="1867186"/>
              <a:ext cx="1133954" cy="1665900"/>
              <a:chOff x="7138748" y="3360846"/>
              <a:chExt cx="1133954" cy="1665900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38748" y="4222004"/>
                <a:ext cx="1133954" cy="804742"/>
              </a:xfrm>
              <a:prstGeom prst="rect">
                <a:avLst/>
              </a:prstGeom>
            </p:spPr>
          </p:pic>
          <p:pic>
            <p:nvPicPr>
              <p:cNvPr id="31" name="Picture 4" descr="C:\Users\crestec\Desktop\平井作業フォルダ\CEC_2018年度用(捨てないで！)\ペープサート教材\ペープサート教材_イラスト集_HTML版\Links\126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8748" y="3360846"/>
                <a:ext cx="951874" cy="940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角丸四角形吹き出し 7"/>
            <p:cNvPicPr preferRelativeResize="0"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90127" y="1988666"/>
              <a:ext cx="2572130" cy="106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1" name="Rectangle 842"/>
            <p:cNvSpPr>
              <a:spLocks noChangeArrowheads="1"/>
            </p:cNvSpPr>
            <p:nvPr/>
          </p:nvSpPr>
          <p:spPr bwMode="auto">
            <a:xfrm>
              <a:off x="6409209" y="2212180"/>
              <a:ext cx="213423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だれが勝ち残れるかな</a:t>
              </a:r>
              <a:endParaRPr lang="ja-JP" altLang="en-US" sz="28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885465" y="1330026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B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861444" y="3756623"/>
            <a:ext cx="3685569" cy="2552697"/>
            <a:chOff x="861444" y="3639394"/>
            <a:chExt cx="3685569" cy="2552697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404" y="3650341"/>
              <a:ext cx="3589665" cy="2541750"/>
            </a:xfrm>
            <a:prstGeom prst="rect">
              <a:avLst/>
            </a:prstGeom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1041464" y="4349072"/>
              <a:ext cx="877900" cy="1529208"/>
              <a:chOff x="3482001" y="3989509"/>
              <a:chExt cx="877900" cy="1529208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4781037"/>
                <a:ext cx="810838" cy="737680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2001" y="3989509"/>
                <a:ext cx="877900" cy="871804"/>
              </a:xfrm>
              <a:prstGeom prst="rect">
                <a:avLst/>
              </a:prstGeom>
            </p:spPr>
          </p:pic>
        </p:grpSp>
        <p:pic>
          <p:nvPicPr>
            <p:cNvPr id="35" name="角丸四角形吹き出し 7"/>
            <p:cNvPicPr preferRelativeResize="0"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71041" y="4374870"/>
              <a:ext cx="257213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842"/>
            <p:cNvSpPr>
              <a:spLocks noChangeArrowheads="1"/>
            </p:cNvSpPr>
            <p:nvPr/>
          </p:nvSpPr>
          <p:spPr bwMode="auto">
            <a:xfrm>
              <a:off x="2211404" y="4485648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+mj-ea"/>
                  <a:ea typeface="+mj-ea"/>
                </a:rPr>
                <a:t>A</a:t>
              </a:r>
              <a:r>
                <a:rPr lang="ja-JP" altLang="en-US" b="1" dirty="0" err="1">
                  <a:solidFill>
                    <a:srgbClr val="FFFFFF"/>
                  </a:solidFill>
                  <a:latin typeface="+mj-ea"/>
                  <a:ea typeface="+mj-ea"/>
                </a:rPr>
                <a:t>さんの</a:t>
              </a: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アイテムすごいね！</a:t>
              </a:r>
              <a:endParaRPr lang="ja-JP" altLang="en-US" sz="28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61444" y="3639394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C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877337" y="3778460"/>
            <a:ext cx="3669272" cy="2524390"/>
            <a:chOff x="4877337" y="3661231"/>
            <a:chExt cx="3669272" cy="252439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4594" y="3661231"/>
              <a:ext cx="3652015" cy="2524390"/>
            </a:xfrm>
            <a:prstGeom prst="rect">
              <a:avLst/>
            </a:prstGeom>
          </p:spPr>
        </p:pic>
        <p:grpSp>
          <p:nvGrpSpPr>
            <p:cNvPr id="16" name="グループ化 15"/>
            <p:cNvGrpSpPr/>
            <p:nvPr/>
          </p:nvGrpSpPr>
          <p:grpSpPr>
            <a:xfrm>
              <a:off x="7387321" y="4382622"/>
              <a:ext cx="957155" cy="1521465"/>
              <a:chOff x="5300074" y="4185425"/>
              <a:chExt cx="957155" cy="1521465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4088" y="4969210"/>
                <a:ext cx="829128" cy="737680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0074" y="4185425"/>
                <a:ext cx="957155" cy="841321"/>
              </a:xfrm>
              <a:prstGeom prst="rect">
                <a:avLst/>
              </a:prstGeom>
            </p:spPr>
          </p:pic>
        </p:grpSp>
        <p:pic>
          <p:nvPicPr>
            <p:cNvPr id="37" name="角丸四角形吹き出し 7"/>
            <p:cNvPicPr preferRelativeResize="0"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36" y="4077072"/>
              <a:ext cx="2087274" cy="1063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842"/>
            <p:cNvSpPr>
              <a:spLocks noChangeArrowheads="1"/>
            </p:cNvSpPr>
            <p:nvPr/>
          </p:nvSpPr>
          <p:spPr bwMode="auto">
            <a:xfrm>
              <a:off x="5362583" y="4292051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+mj-ea"/>
                  <a:ea typeface="+mj-ea"/>
                </a:rPr>
                <a:t>B</a:t>
              </a:r>
              <a:r>
                <a:rPr lang="ja-JP" altLang="en-US" b="1" dirty="0" err="1">
                  <a:solidFill>
                    <a:srgbClr val="FFFFFF"/>
                  </a:solidFill>
                  <a:latin typeface="+mj-ea"/>
                  <a:ea typeface="+mj-ea"/>
                </a:rPr>
                <a:t>さんの</a:t>
              </a: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装備</a:t>
              </a:r>
              <a:endParaRPr lang="en-US" altLang="ja-JP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 err="1">
                  <a:solidFill>
                    <a:srgbClr val="FFFFFF"/>
                  </a:solidFill>
                  <a:latin typeface="+mj-ea"/>
                  <a:ea typeface="+mj-ea"/>
                </a:rPr>
                <a:t>かっこわるっ</a:t>
              </a: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！</a:t>
              </a:r>
              <a:endParaRPr lang="en-US" altLang="ja-JP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877337" y="3664835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D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D93B5B-FB0E-65C1-BDD2-F62A3675AF41}"/>
              </a:ext>
            </a:extLst>
          </p:cNvPr>
          <p:cNvSpPr txBox="1"/>
          <p:nvPr/>
        </p:nvSpPr>
        <p:spPr>
          <a:xfrm>
            <a:off x="693466" y="775737"/>
            <a:ext cx="1706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し                       ひと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2558EDA-5DC7-A7C6-5F20-51F047D106C2}"/>
              </a:ext>
            </a:extLst>
          </p:cNvPr>
          <p:cNvSpPr txBox="1"/>
          <p:nvPr/>
        </p:nvSpPr>
        <p:spPr>
          <a:xfrm>
            <a:off x="2517881" y="757407"/>
            <a:ext cx="82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なか   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A4A951-801C-FE2C-0F2E-795754D64807}"/>
              </a:ext>
            </a:extLst>
          </p:cNvPr>
          <p:cNvSpPr txBox="1"/>
          <p:nvPr/>
        </p:nvSpPr>
        <p:spPr>
          <a:xfrm>
            <a:off x="6279064" y="764827"/>
            <a:ext cx="482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たの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6E0F95B-4D6A-2307-A98A-8770C0A7B452}"/>
              </a:ext>
            </a:extLst>
          </p:cNvPr>
          <p:cNvSpPr txBox="1"/>
          <p:nvPr/>
        </p:nvSpPr>
        <p:spPr>
          <a:xfrm>
            <a:off x="7200240" y="2185275"/>
            <a:ext cx="352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5B0A38-32F9-2E6F-B2BC-E4267CC93608}"/>
              </a:ext>
            </a:extLst>
          </p:cNvPr>
          <p:cNvSpPr txBox="1"/>
          <p:nvPr/>
        </p:nvSpPr>
        <p:spPr>
          <a:xfrm>
            <a:off x="7646051" y="2185275"/>
            <a:ext cx="43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のこ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54BB81-11EA-E19C-EB2B-3F1417B5F78C}"/>
              </a:ext>
            </a:extLst>
          </p:cNvPr>
          <p:cNvSpPr txBox="1"/>
          <p:nvPr/>
        </p:nvSpPr>
        <p:spPr>
          <a:xfrm>
            <a:off x="3157106" y="1576445"/>
            <a:ext cx="73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きょうりょく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FFFE9D9-3DBE-ECF1-0D45-C5C9068CD9CF}"/>
              </a:ext>
            </a:extLst>
          </p:cNvPr>
          <p:cNvSpPr txBox="1"/>
          <p:nvPr/>
        </p:nvSpPr>
        <p:spPr>
          <a:xfrm>
            <a:off x="6270073" y="4243545"/>
            <a:ext cx="66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そう  び</a:t>
            </a:r>
          </a:p>
        </p:txBody>
      </p:sp>
      <p:sp>
        <p:nvSpPr>
          <p:cNvPr id="9216" name="フッター プレースホルダー 2">
            <a:extLst>
              <a:ext uri="{FF2B5EF4-FFF2-40B4-BE49-F238E27FC236}">
                <a16:creationId xmlns:a16="http://schemas.microsoft.com/office/drawing/2014/main" id="{63A7AF5D-8D79-BDCB-53EE-6B7ACE68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9217" name="フッター プレースホルダー 2">
            <a:extLst>
              <a:ext uri="{FF2B5EF4-FFF2-40B4-BE49-F238E27FC236}">
                <a16:creationId xmlns:a16="http://schemas.microsoft.com/office/drawing/2014/main" id="{C3E84B8D-DAF2-BD05-C550-112D40FC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9218" name="四角形: 1 つの角を切り取る 9217">
            <a:extLst>
              <a:ext uri="{FF2B5EF4-FFF2-40B4-BE49-F238E27FC236}">
                <a16:creationId xmlns:a16="http://schemas.microsoft.com/office/drawing/2014/main" id="{0A873B5C-C6CC-BDA3-D72E-2B4BEE89FA00}"/>
              </a:ext>
            </a:extLst>
          </p:cNvPr>
          <p:cNvSpPr/>
          <p:nvPr/>
        </p:nvSpPr>
        <p:spPr>
          <a:xfrm>
            <a:off x="2036802" y="5939169"/>
            <a:ext cx="5181325" cy="296599"/>
          </a:xfrm>
          <a:prstGeom prst="snip1Rect">
            <a:avLst/>
          </a:prstGeom>
          <a:solidFill>
            <a:schemeClr val="accent5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220" name="テキスト ボックス 9219">
            <a:extLst>
              <a:ext uri="{FF2B5EF4-FFF2-40B4-BE49-F238E27FC236}">
                <a16:creationId xmlns:a16="http://schemas.microsoft.com/office/drawing/2014/main" id="{F60E99BB-7CE4-7AD0-74E2-14672D156E7B}"/>
              </a:ext>
            </a:extLst>
          </p:cNvPr>
          <p:cNvSpPr txBox="1"/>
          <p:nvPr/>
        </p:nvSpPr>
        <p:spPr>
          <a:xfrm>
            <a:off x="2078416" y="6021868"/>
            <a:ext cx="5030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  <a:ea typeface="+mn-ea"/>
              </a:rPr>
              <a:t>※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アイテム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  <a:ea typeface="+mn-ea"/>
              </a:rPr>
              <a:t>=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  コンピューターゲームで、入手するとゲームの進行上役に立つさまざまな仮想的な物品・武器・通貨。</a:t>
            </a:r>
          </a:p>
        </p:txBody>
      </p:sp>
      <p:sp>
        <p:nvSpPr>
          <p:cNvPr id="9221" name="フッター プレースホルダー 2">
            <a:extLst>
              <a:ext uri="{FF2B5EF4-FFF2-40B4-BE49-F238E27FC236}">
                <a16:creationId xmlns:a16="http://schemas.microsoft.com/office/drawing/2014/main" id="{5CF1EFB1-D70D-ADD6-2647-19961026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96" y="4521898"/>
            <a:ext cx="334312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en-US" altLang="ja-JP" sz="8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endParaRPr lang="ja-JP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222" name="テキスト ボックス 9221">
            <a:extLst>
              <a:ext uri="{FF2B5EF4-FFF2-40B4-BE49-F238E27FC236}">
                <a16:creationId xmlns:a16="http://schemas.microsoft.com/office/drawing/2014/main" id="{A28E72B7-3CEA-1D94-837E-EA7AF700F5BC}"/>
              </a:ext>
            </a:extLst>
          </p:cNvPr>
          <p:cNvSpPr txBox="1"/>
          <p:nvPr/>
        </p:nvSpPr>
        <p:spPr>
          <a:xfrm>
            <a:off x="3732503" y="5960209"/>
            <a:ext cx="35758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b="1" dirty="0">
                <a:solidFill>
                  <a:schemeClr val="bg1"/>
                </a:solidFill>
                <a:latin typeface="+mn-ea"/>
                <a:ea typeface="+mn-ea"/>
              </a:rPr>
              <a:t>にゅうしゅ　　　　　　　　　　 　　　しんこうじょうやく　   た　　　　　　　 　　　　　　かそうてき　　ぶっぴん　 ぶ  き　　つうか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EEFCCFB0-4A8D-6013-9149-5026E9C75E2C}"/>
              </a:ext>
            </a:extLst>
          </p:cNvPr>
          <p:cNvSpPr/>
          <p:nvPr/>
        </p:nvSpPr>
        <p:spPr>
          <a:xfrm>
            <a:off x="8954" y="838200"/>
            <a:ext cx="4995094" cy="5549900"/>
          </a:xfrm>
          <a:prstGeom prst="rt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1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2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lvl="0"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②</a:t>
              </a: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オンラインゲーム</a:t>
              </a: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  <a:cs typeface="Arial"/>
                </a:rPr>
                <a:t>のトラブル</a:t>
              </a:r>
              <a:endPara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2613029" y="979488"/>
            <a:ext cx="468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みんなで考えてみよう！</a:t>
            </a:r>
            <a:endParaRPr kumimoji="0" lang="en-US" altLang="ja-JP" sz="2800" b="1" i="0" u="sng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prstClr val="black"/>
                </a:outerShdw>
              </a:effectLst>
              <a:uLnTx/>
              <a:uFillTx/>
              <a:latin typeface="+mj-ea"/>
              <a:ea typeface="+mj-ea"/>
              <a:cs typeface="Arial"/>
            </a:endParaRPr>
          </a:p>
        </p:txBody>
      </p:sp>
      <p:pic>
        <p:nvPicPr>
          <p:cNvPr id="41" name="Picture 14" descr="C:\Users\crestec\Desktop\平井作業フォルダ\CEC_2018年度用(捨てないで！)\ペープサート教材\ペープサート教材_イラスト集_HTML版\Links\25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6614">
            <a:off x="1810796" y="899704"/>
            <a:ext cx="651044" cy="9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233" y="2021249"/>
            <a:ext cx="5170957" cy="3641232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5688145" y="3410446"/>
            <a:ext cx="2880320" cy="20651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B3A0AF-6339-3910-DEE4-1CA8D5705376}"/>
              </a:ext>
            </a:extLst>
          </p:cNvPr>
          <p:cNvSpPr txBox="1"/>
          <p:nvPr/>
        </p:nvSpPr>
        <p:spPr>
          <a:xfrm>
            <a:off x="3978763" y="88790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かんが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779724" y="2481472"/>
            <a:ext cx="2361509" cy="1435783"/>
          </a:xfrm>
          <a:prstGeom prst="wedgeRoundRectCallout">
            <a:avLst>
              <a:gd name="adj1" fmla="val -1346"/>
              <a:gd name="adj2" fmla="val 69999"/>
              <a:gd name="adj3" fmla="val 16667"/>
            </a:avLst>
          </a:prstGeom>
          <a:solidFill>
            <a:srgbClr val="82547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98911" y="2481472"/>
            <a:ext cx="2378597" cy="141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この中で、トラブルに</a:t>
            </a:r>
            <a:endParaRPr lang="en-US" altLang="ja-JP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なりそうな発言は、誰の発言だと思う？</a:t>
            </a:r>
            <a:endParaRPr lang="en-US" altLang="ja-JP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EB751B-44ED-3045-1822-36CDB1E62BAF}"/>
              </a:ext>
            </a:extLst>
          </p:cNvPr>
          <p:cNvSpPr txBox="1"/>
          <p:nvPr/>
        </p:nvSpPr>
        <p:spPr>
          <a:xfrm>
            <a:off x="1876442" y="2904127"/>
            <a:ext cx="73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はつげん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50FF56-7A28-52F0-A819-C26F0BF2D915}"/>
              </a:ext>
            </a:extLst>
          </p:cNvPr>
          <p:cNvSpPr txBox="1"/>
          <p:nvPr/>
        </p:nvSpPr>
        <p:spPr>
          <a:xfrm>
            <a:off x="1302184" y="3373477"/>
            <a:ext cx="73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はつげん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B74D20-AE1D-46F8-8CB4-152F8B368620}"/>
              </a:ext>
            </a:extLst>
          </p:cNvPr>
          <p:cNvSpPr txBox="1"/>
          <p:nvPr/>
        </p:nvSpPr>
        <p:spPr>
          <a:xfrm>
            <a:off x="805568" y="336046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だれ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F25BAE-719B-2E5C-95DD-2EAD8C3D42CD}"/>
              </a:ext>
            </a:extLst>
          </p:cNvPr>
          <p:cNvSpPr txBox="1"/>
          <p:nvPr/>
        </p:nvSpPr>
        <p:spPr>
          <a:xfrm>
            <a:off x="2269139" y="337347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おも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9970B5-B8BF-E905-3478-54C3D55EBCA6}"/>
              </a:ext>
            </a:extLst>
          </p:cNvPr>
          <p:cNvSpPr txBox="1"/>
          <p:nvPr/>
        </p:nvSpPr>
        <p:spPr>
          <a:xfrm>
            <a:off x="1272977" y="246325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なか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750819" y="4172403"/>
            <a:ext cx="988925" cy="1654401"/>
            <a:chOff x="441589" y="2839195"/>
            <a:chExt cx="916005" cy="1586578"/>
          </a:xfrm>
        </p:grpSpPr>
        <p:pic>
          <p:nvPicPr>
            <p:cNvPr id="33" name="Picture 3" descr="C:\Users\crestec\Desktop\平井作業フォルダ\CEC_2018年度用(捨てないで！)\ペープサート教材\ペープサート教材_イラスト集_HTML版\Links\158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89" y="2839195"/>
              <a:ext cx="916005" cy="90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0" descr="C:\Users\crestec\Desktop\平井作業フォルダ\CEC_2018年度用(捨てないで！)\ペープサート教材\ペープサート教材_イラスト集_HTML版\Links\185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85" y="3693370"/>
              <a:ext cx="762502" cy="73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5B065-58A5-5CE3-75E5-6783FBE88DA6}"/>
              </a:ext>
            </a:extLst>
          </p:cNvPr>
          <p:cNvSpPr txBox="1"/>
          <p:nvPr/>
        </p:nvSpPr>
        <p:spPr>
          <a:xfrm>
            <a:off x="7430006" y="2495884"/>
            <a:ext cx="352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6E5468-5873-3D3B-2ED4-0DE64A3C0E1D}"/>
              </a:ext>
            </a:extLst>
          </p:cNvPr>
          <p:cNvSpPr txBox="1"/>
          <p:nvPr/>
        </p:nvSpPr>
        <p:spPr>
          <a:xfrm>
            <a:off x="7668344" y="2495884"/>
            <a:ext cx="6959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  のこ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B4A15A-C002-34F5-0D52-7FB2203976A9}"/>
              </a:ext>
            </a:extLst>
          </p:cNvPr>
          <p:cNvSpPr txBox="1"/>
          <p:nvPr/>
        </p:nvSpPr>
        <p:spPr>
          <a:xfrm>
            <a:off x="6829389" y="3929653"/>
            <a:ext cx="8156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dirty="0">
                <a:solidFill>
                  <a:schemeClr val="bg1"/>
                </a:solidFill>
                <a:latin typeface="+mj-ea"/>
                <a:ea typeface="+mj-ea"/>
              </a:rPr>
              <a:t>そうび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460406-3853-2F7B-F185-83DCB0BFED9E}"/>
              </a:ext>
            </a:extLst>
          </p:cNvPr>
          <p:cNvSpPr txBox="1"/>
          <p:nvPr/>
        </p:nvSpPr>
        <p:spPr>
          <a:xfrm>
            <a:off x="4770424" y="2064086"/>
            <a:ext cx="7376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きょうりょく</a:t>
            </a:r>
          </a:p>
        </p:txBody>
      </p:sp>
      <p:sp>
        <p:nvSpPr>
          <p:cNvPr id="20" name="フッター プレースホルダー 2">
            <a:extLst>
              <a:ext uri="{FF2B5EF4-FFF2-40B4-BE49-F238E27FC236}">
                <a16:creationId xmlns:a16="http://schemas.microsoft.com/office/drawing/2014/main" id="{CF706560-6EB0-FDAD-3663-A7FE2C5D0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21" name="フッター プレースホルダー 2">
            <a:extLst>
              <a:ext uri="{FF2B5EF4-FFF2-40B4-BE49-F238E27FC236}">
                <a16:creationId xmlns:a16="http://schemas.microsoft.com/office/drawing/2014/main" id="{7489BF41-BF2A-EA73-855B-047E9091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  <p:extLst>
      <p:ext uri="{BB962C8B-B14F-4D97-AF65-F5344CB8AC3E}">
        <p14:creationId xmlns:p14="http://schemas.microsoft.com/office/powerpoint/2010/main" val="19333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6EA242B2-B219-C28F-0C62-37F01CE791D2}"/>
              </a:ext>
            </a:extLst>
          </p:cNvPr>
          <p:cNvSpPr/>
          <p:nvPr/>
        </p:nvSpPr>
        <p:spPr>
          <a:xfrm>
            <a:off x="8954" y="838200"/>
            <a:ext cx="4995094" cy="5549900"/>
          </a:xfrm>
          <a:prstGeom prst="rt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44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0257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③オンラインゲームのトラブル</a:t>
              </a: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467544" y="861039"/>
            <a:ext cx="8614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その後、Ｂさんに対する発言は、ますますひどくなり</a:t>
            </a:r>
            <a:r>
              <a:rPr lang="ja-JP" altLang="en-US" sz="28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．．．</a:t>
            </a:r>
            <a:endParaRPr kumimoji="0" lang="en-US" altLang="ja-JP" sz="2800" b="1" i="0" u="sng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prstClr val="black"/>
                </a:outerShdw>
              </a:effectLst>
              <a:uLnTx/>
              <a:uFillTx/>
              <a:latin typeface="+mj-ea"/>
              <a:ea typeface="+mj-ea"/>
              <a:cs typeface="Arial"/>
            </a:endParaRPr>
          </a:p>
        </p:txBody>
      </p:sp>
      <p:pic>
        <p:nvPicPr>
          <p:cNvPr id="8" name="角丸四角形吹き出し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23256" y="1612665"/>
            <a:ext cx="2295899" cy="92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842"/>
          <p:cNvSpPr>
            <a:spLocks noChangeArrowheads="1"/>
          </p:cNvSpPr>
          <p:nvPr/>
        </p:nvSpPr>
        <p:spPr bwMode="auto">
          <a:xfrm>
            <a:off x="1952167" y="1632861"/>
            <a:ext cx="2335609" cy="64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  <a:lvl6pPr marL="13890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6pPr>
            <a:lvl7pPr marL="18462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7pPr>
            <a:lvl8pPr marL="23034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8pPr>
            <a:lvl9pPr marL="27606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b="1" dirty="0">
                <a:solidFill>
                  <a:srgbClr val="FFFFFF"/>
                </a:solidFill>
                <a:latin typeface="+mj-ea"/>
                <a:ea typeface="+mj-ea"/>
              </a:rPr>
              <a:t>B</a:t>
            </a: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さん！弱すぎ！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1DEADBD-37C7-F78E-D3B0-8ADDE9D4EDB8}"/>
              </a:ext>
            </a:extLst>
          </p:cNvPr>
          <p:cNvGrpSpPr/>
          <p:nvPr/>
        </p:nvGrpSpPr>
        <p:grpSpPr>
          <a:xfrm>
            <a:off x="748662" y="1850341"/>
            <a:ext cx="1117350" cy="1733076"/>
            <a:chOff x="748662" y="1850341"/>
            <a:chExt cx="1117350" cy="17330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36" descr="C:\Users\crestec\Desktop\平井作業フォルダ\CEC_2018年度用(捨てないで！)\ペープサート教材\ペープサート教材_イラスト集_Delivery\ペープサート教材_イラスト集\キャラ\中学生男子\004_中学_小学高学年男子_私服A_スマホ持ち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62" y="2575305"/>
              <a:ext cx="111735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C:\Users\crestec\Desktop\平井作業フォルダ\CEC_2018年度用(捨てないで！)\ペープサート教材\ペープサート教材_イラスト集_Delivery\ペープサート教材_イラスト集\キャラ\中学生男子\001_中学男子A_怒る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335" y="1850341"/>
              <a:ext cx="736533" cy="850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683568" y="1473766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A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5530284" y="1635688"/>
            <a:ext cx="2843759" cy="1618224"/>
          </a:xfrm>
          <a:prstGeom prst="wedgeRoundRectCallout">
            <a:avLst>
              <a:gd name="adj1" fmla="val -5919"/>
              <a:gd name="adj2" fmla="val 6080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516216" y="3377111"/>
            <a:ext cx="1688567" cy="2324871"/>
            <a:chOff x="7311572" y="3921804"/>
            <a:chExt cx="1688567" cy="2324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グループ化 4"/>
            <p:cNvGrpSpPr/>
            <p:nvPr/>
          </p:nvGrpSpPr>
          <p:grpSpPr>
            <a:xfrm>
              <a:off x="7311572" y="4102954"/>
              <a:ext cx="1512168" cy="2143721"/>
              <a:chOff x="7466440" y="4093591"/>
              <a:chExt cx="1133954" cy="1619959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466440" y="4908808"/>
                <a:ext cx="1133954" cy="804742"/>
              </a:xfrm>
              <a:prstGeom prst="rect">
                <a:avLst/>
              </a:prstGeom>
            </p:spPr>
          </p:pic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40811" y="4093591"/>
                <a:ext cx="951058" cy="938865"/>
              </a:xfrm>
              <a:prstGeom prst="rect">
                <a:avLst/>
              </a:prstGeom>
            </p:spPr>
          </p:pic>
        </p:grpSp>
        <p:sp>
          <p:nvSpPr>
            <p:cNvPr id="31" name="テキスト ボックス 30"/>
            <p:cNvSpPr txBox="1"/>
            <p:nvPr/>
          </p:nvSpPr>
          <p:spPr>
            <a:xfrm>
              <a:off x="8640099" y="3921804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B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pic>
        <p:nvPicPr>
          <p:cNvPr id="33" name="角丸四角形吹き出し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26049" y="2596484"/>
            <a:ext cx="2374085" cy="13156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842"/>
          <p:cNvSpPr>
            <a:spLocks noChangeArrowheads="1"/>
          </p:cNvSpPr>
          <p:nvPr/>
        </p:nvSpPr>
        <p:spPr bwMode="auto">
          <a:xfrm>
            <a:off x="3255939" y="2819938"/>
            <a:ext cx="2335609" cy="69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  <a:lvl6pPr marL="13890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6pPr>
            <a:lvl7pPr marL="18462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7pPr>
            <a:lvl8pPr marL="23034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8pPr>
            <a:lvl9pPr marL="27606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負けちゃった～</a:t>
            </a:r>
            <a:endParaRPr lang="en-US" altLang="ja-JP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b="1" dirty="0">
                <a:solidFill>
                  <a:srgbClr val="FFFFFF"/>
                </a:solidFill>
                <a:latin typeface="+mj-ea"/>
                <a:ea typeface="+mj-ea"/>
              </a:rPr>
              <a:t>B</a:t>
            </a:r>
            <a:r>
              <a:rPr lang="ja-JP" altLang="en-US" b="1" dirty="0" err="1">
                <a:solidFill>
                  <a:srgbClr val="FFFFFF"/>
                </a:solidFill>
                <a:latin typeface="+mj-ea"/>
                <a:ea typeface="+mj-ea"/>
              </a:rPr>
              <a:t>さんのせいだ</a:t>
            </a: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！</a:t>
            </a:r>
            <a:endParaRPr lang="en-US" altLang="ja-JP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E8FC223-A869-74AA-382D-03EB476F0007}"/>
              </a:ext>
            </a:extLst>
          </p:cNvPr>
          <p:cNvGrpSpPr/>
          <p:nvPr/>
        </p:nvGrpSpPr>
        <p:grpSpPr>
          <a:xfrm>
            <a:off x="2063016" y="2678118"/>
            <a:ext cx="967288" cy="1636642"/>
            <a:chOff x="2063016" y="2678118"/>
            <a:chExt cx="967288" cy="16366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0282" y="3509464"/>
              <a:ext cx="829128" cy="805296"/>
            </a:xfrm>
            <a:prstGeom prst="rect">
              <a:avLst/>
            </a:prstGeom>
          </p:spPr>
        </p:pic>
        <p:pic>
          <p:nvPicPr>
            <p:cNvPr id="34" name="Picture 13" descr="C:\Users\crestec\Desktop\平井作業フォルダ\CEC_2018年度用(捨てないで！)\ペープサート教材\ペープサート教材_イラスト集_Delivery\ペープサート教材_イラスト集\キャラ\中学生女子\006_中学女子B_驚く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016" y="2678118"/>
              <a:ext cx="967288" cy="922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テキスト ボックス 36"/>
          <p:cNvSpPr txBox="1"/>
          <p:nvPr/>
        </p:nvSpPr>
        <p:spPr>
          <a:xfrm>
            <a:off x="2957611" y="3931342"/>
            <a:ext cx="360040" cy="4031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D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661651" y="1776786"/>
            <a:ext cx="27123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仲間外れにされちゃった</a:t>
            </a:r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…</a:t>
            </a:r>
            <a:r>
              <a:rPr lang="ja-JP" altLang="en-US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。</a:t>
            </a:r>
            <a:endParaRPr lang="en-US" altLang="ja-JP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こんなはずじゃなかったのに</a:t>
            </a:r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…</a:t>
            </a:r>
            <a:r>
              <a:rPr lang="ja-JP" altLang="en-US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。</a:t>
            </a:r>
            <a:endParaRPr lang="en-US" altLang="ja-JP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80A58-B99F-2F27-2351-947444AC5CA9}"/>
              </a:ext>
            </a:extLst>
          </p:cNvPr>
          <p:cNvSpPr txBox="1"/>
          <p:nvPr/>
        </p:nvSpPr>
        <p:spPr>
          <a:xfrm>
            <a:off x="1283881" y="75174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ご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203888-6F4D-E57E-5559-E7945B5BB932}"/>
              </a:ext>
            </a:extLst>
          </p:cNvPr>
          <p:cNvSpPr txBox="1"/>
          <p:nvPr/>
        </p:nvSpPr>
        <p:spPr>
          <a:xfrm>
            <a:off x="3062806" y="76785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たい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5CB66E-BF77-B6FC-A145-23F8C0FE539B}"/>
              </a:ext>
            </a:extLst>
          </p:cNvPr>
          <p:cNvSpPr txBox="1"/>
          <p:nvPr/>
        </p:nvSpPr>
        <p:spPr>
          <a:xfrm>
            <a:off x="4045440" y="759134"/>
            <a:ext cx="814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はつ  げん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2AE985-CE50-ECCE-9350-0668EB97F2A3}"/>
              </a:ext>
            </a:extLst>
          </p:cNvPr>
          <p:cNvSpPr txBox="1"/>
          <p:nvPr/>
        </p:nvSpPr>
        <p:spPr>
          <a:xfrm>
            <a:off x="5690042" y="1660655"/>
            <a:ext cx="939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+mj-ea"/>
                <a:ea typeface="+mj-ea"/>
              </a:rPr>
              <a:t>なか ま　はず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495EEF-A818-D655-218E-D9BDB9A97209}"/>
              </a:ext>
            </a:extLst>
          </p:cNvPr>
          <p:cNvSpPr txBox="1"/>
          <p:nvPr/>
        </p:nvSpPr>
        <p:spPr>
          <a:xfrm>
            <a:off x="2804876" y="1668615"/>
            <a:ext cx="744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よわ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EF5E0B-4FEF-B20E-FE39-E50EFB4766AA}"/>
              </a:ext>
            </a:extLst>
          </p:cNvPr>
          <p:cNvSpPr txBox="1"/>
          <p:nvPr/>
        </p:nvSpPr>
        <p:spPr>
          <a:xfrm>
            <a:off x="3317651" y="2649248"/>
            <a:ext cx="849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ま</a:t>
            </a:r>
          </a:p>
        </p:txBody>
      </p:sp>
      <p:pic>
        <p:nvPicPr>
          <p:cNvPr id="26" name="角丸四角形吹き出し 7"/>
          <p:cNvPicPr preferRelativeResize="0"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42130" y="4301789"/>
            <a:ext cx="2572130" cy="123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842"/>
          <p:cNvSpPr>
            <a:spLocks noChangeArrowheads="1"/>
          </p:cNvSpPr>
          <p:nvPr/>
        </p:nvSpPr>
        <p:spPr bwMode="auto">
          <a:xfrm>
            <a:off x="2677827" y="4539618"/>
            <a:ext cx="2335609" cy="64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  <a:lvl6pPr marL="13890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6pPr>
            <a:lvl7pPr marL="18462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7pPr>
            <a:lvl8pPr marL="23034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8pPr>
            <a:lvl9pPr marL="27606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b="1" dirty="0">
                <a:solidFill>
                  <a:srgbClr val="FFFFFF"/>
                </a:solidFill>
                <a:latin typeface="+mj-ea"/>
                <a:ea typeface="+mj-ea"/>
              </a:rPr>
              <a:t>B</a:t>
            </a:r>
            <a:r>
              <a:rPr lang="ja-JP" altLang="en-US" b="1" dirty="0" err="1">
                <a:solidFill>
                  <a:srgbClr val="FFFFFF"/>
                </a:solidFill>
                <a:latin typeface="+mj-ea"/>
                <a:ea typeface="+mj-ea"/>
              </a:rPr>
              <a:t>さんの</a:t>
            </a: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装備</a:t>
            </a:r>
            <a:endParaRPr lang="en-US" altLang="ja-JP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　　ダサくない？</a:t>
            </a:r>
            <a:endParaRPr lang="ja-JP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7CD4F70-0334-3492-4EFF-BEB9FE194102}"/>
              </a:ext>
            </a:extLst>
          </p:cNvPr>
          <p:cNvGrpSpPr/>
          <p:nvPr/>
        </p:nvGrpSpPr>
        <p:grpSpPr>
          <a:xfrm>
            <a:off x="1482626" y="4343289"/>
            <a:ext cx="878235" cy="1505740"/>
            <a:chOff x="1482626" y="4343289"/>
            <a:chExt cx="878235" cy="15057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5277" y="5111349"/>
              <a:ext cx="810838" cy="737680"/>
            </a:xfrm>
            <a:prstGeom prst="rect">
              <a:avLst/>
            </a:prstGeom>
          </p:spPr>
        </p:pic>
        <p:pic>
          <p:nvPicPr>
            <p:cNvPr id="32" name="Picture 27" descr="C:\Users\crestec\Desktop\平井作業フォルダ\CEC_2018年度用(捨てないで！)\ペープサート教材\ペープサート教材_イラスト集_Delivery\ペープサート教材_イラスト集\キャラ\中学生男子\003_中学男子C_楽しむ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626" y="4343289"/>
              <a:ext cx="878235" cy="87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1106227" y="550794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C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734DFCE-E852-04DA-DA51-76E027D175E0}"/>
              </a:ext>
            </a:extLst>
          </p:cNvPr>
          <p:cNvSpPr txBox="1"/>
          <p:nvPr/>
        </p:nvSpPr>
        <p:spPr>
          <a:xfrm>
            <a:off x="3628195" y="4343289"/>
            <a:ext cx="744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そうび</a:t>
            </a:r>
          </a:p>
        </p:txBody>
      </p:sp>
      <p:sp>
        <p:nvSpPr>
          <p:cNvPr id="9" name="フッター プレースホルダー 2">
            <a:extLst>
              <a:ext uri="{FF2B5EF4-FFF2-40B4-BE49-F238E27FC236}">
                <a16:creationId xmlns:a16="http://schemas.microsoft.com/office/drawing/2014/main" id="{4851F3AB-AA2F-BA28-98CA-7DBDA688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135E845D-A230-D1B2-B550-80297FD0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>
            <a:extLst>
              <a:ext uri="{FF2B5EF4-FFF2-40B4-BE49-F238E27FC236}">
                <a16:creationId xmlns:a16="http://schemas.microsoft.com/office/drawing/2014/main" id="{432AEADD-B196-7B62-B667-48D304C8E6C4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26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1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④考えてみよう！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989856" y="1612504"/>
            <a:ext cx="7200799" cy="33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59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ja-JP" altLang="en-US" sz="4000" b="1" spc="-14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オンラインゲームでは、どのようなトラブルが起きると思いますか？</a:t>
            </a:r>
            <a:endParaRPr lang="en-US" altLang="ja-JP" sz="4000" b="1" spc="-14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altLang="ja-JP" sz="3200" b="1" spc="-140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ja-JP" altLang="en-US" sz="3200" spc="-1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四コママンガの内容も含めて、</a:t>
            </a:r>
            <a:endParaRPr lang="en-US" altLang="ja-JP" sz="3200" spc="-14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ja-JP" altLang="en-US" sz="3200" spc="-1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思いつくことを書き出してみよう。</a:t>
            </a:r>
            <a:endParaRPr lang="en-US" altLang="ja-JP" sz="3200" spc="-14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80962" y="878374"/>
            <a:ext cx="132268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 dirty="0">
                <a:solidFill>
                  <a:srgbClr val="002060"/>
                </a:solidFill>
                <a:latin typeface="+mj-ea"/>
                <a:ea typeface="+mj-ea"/>
              </a:rPr>
              <a:t>Ｑ．１</a:t>
            </a:r>
            <a:endParaRPr kumimoji="1" lang="en-US" altLang="ja-JP" sz="4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4884F4-4699-BC73-F674-1B24C2E3C310}"/>
              </a:ext>
            </a:extLst>
          </p:cNvPr>
          <p:cNvSpPr txBox="1"/>
          <p:nvPr/>
        </p:nvSpPr>
        <p:spPr>
          <a:xfrm>
            <a:off x="3302000" y="2303181"/>
            <a:ext cx="5908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お　　　　　　　　　　　　　　 おも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C1DFD0-0571-B6D0-B159-CE48B189EE30}"/>
              </a:ext>
            </a:extLst>
          </p:cNvPr>
          <p:cNvSpPr txBox="1"/>
          <p:nvPr/>
        </p:nvSpPr>
        <p:spPr>
          <a:xfrm>
            <a:off x="989008" y="3716607"/>
            <a:ext cx="518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j-ea"/>
                <a:ea typeface="+mj-ea"/>
              </a:rPr>
              <a:t> よん　　　　　　　　　　　　　　　　　　　 　　ない   よう         ふく</a:t>
            </a:r>
            <a:endParaRPr kumimoji="1" lang="en-US" altLang="ja-JP" sz="1200" b="1" dirty="0"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4C0E19-BF8F-DD84-3154-6B58495B55DB}"/>
              </a:ext>
            </a:extLst>
          </p:cNvPr>
          <p:cNvSpPr txBox="1"/>
          <p:nvPr/>
        </p:nvSpPr>
        <p:spPr>
          <a:xfrm>
            <a:off x="989341" y="4275394"/>
            <a:ext cx="553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おも　   　　　　　　　　　　　　　　　　　　か　　　 　　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6A4C1E-188E-1FD4-90C0-933FFFDE1884}"/>
              </a:ext>
            </a:extLst>
          </p:cNvPr>
          <p:cNvSpPr txBox="1"/>
          <p:nvPr/>
        </p:nvSpPr>
        <p:spPr>
          <a:xfrm>
            <a:off x="539552" y="-37424"/>
            <a:ext cx="792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かんが</a:t>
            </a:r>
          </a:p>
        </p:txBody>
      </p:sp>
      <p:sp>
        <p:nvSpPr>
          <p:cNvPr id="8" name="角丸四角形吹き出し 2">
            <a:extLst>
              <a:ext uri="{FF2B5EF4-FFF2-40B4-BE49-F238E27FC236}">
                <a16:creationId xmlns:a16="http://schemas.microsoft.com/office/drawing/2014/main" id="{B644D191-156E-0777-BC2D-53B7E92FADBD}"/>
              </a:ext>
            </a:extLst>
          </p:cNvPr>
          <p:cNvSpPr/>
          <p:nvPr/>
        </p:nvSpPr>
        <p:spPr>
          <a:xfrm>
            <a:off x="6012160" y="3154114"/>
            <a:ext cx="1872208" cy="1095205"/>
          </a:xfrm>
          <a:prstGeom prst="wedgeRoundRectCallout">
            <a:avLst>
              <a:gd name="adj1" fmla="val -5919"/>
              <a:gd name="adj2" fmla="val 6080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1A14199-15C5-658F-E4D0-2A9375C90375}"/>
              </a:ext>
            </a:extLst>
          </p:cNvPr>
          <p:cNvSpPr/>
          <p:nvPr/>
        </p:nvSpPr>
        <p:spPr>
          <a:xfrm>
            <a:off x="6143526" y="3295212"/>
            <a:ext cx="1812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仲間外れにされちゃった</a:t>
            </a:r>
            <a:r>
              <a:rPr lang="en-US" altLang="ja-JP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…</a:t>
            </a:r>
            <a:r>
              <a:rPr lang="ja-JP" altLang="en-US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。</a:t>
            </a:r>
            <a:endParaRPr lang="en-US" altLang="ja-JP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こんなはずじゃなかったのに</a:t>
            </a:r>
            <a:r>
              <a:rPr lang="en-US" altLang="ja-JP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…</a:t>
            </a:r>
            <a:r>
              <a:rPr lang="ja-JP" altLang="en-US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。</a:t>
            </a:r>
            <a:endParaRPr lang="en-US" altLang="ja-JP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F7A386-879F-951B-7853-E0276B8E6196}"/>
              </a:ext>
            </a:extLst>
          </p:cNvPr>
          <p:cNvSpPr txBox="1"/>
          <p:nvPr/>
        </p:nvSpPr>
        <p:spPr>
          <a:xfrm>
            <a:off x="6189662" y="3195538"/>
            <a:ext cx="686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なかまはず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E78D614-9F67-7E05-82D0-A56F16DB4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2" t="52152" r="-3924" b="-3923"/>
          <a:stretch/>
        </p:blipFill>
        <p:spPr>
          <a:xfrm>
            <a:off x="6424482" y="4073987"/>
            <a:ext cx="1729662" cy="1562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8B4F4500-0E18-9B88-30B1-6146848F8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03BFE79A-EDB5-6952-059B-DF826DF5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B32434A3-2F7F-7710-6142-EFF499EF5506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291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2293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⑤オンラインゲームによるトラブル例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280913-298D-A5FC-011A-93CA3C589B40}"/>
              </a:ext>
            </a:extLst>
          </p:cNvPr>
          <p:cNvSpPr txBox="1"/>
          <p:nvPr/>
        </p:nvSpPr>
        <p:spPr>
          <a:xfrm>
            <a:off x="5075674" y="1161762"/>
            <a:ext cx="74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ぼう    げん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4551AC-208F-C2A8-A53A-40DF9145E31F}"/>
              </a:ext>
            </a:extLst>
          </p:cNvPr>
          <p:cNvSpPr txBox="1"/>
          <p:nvPr/>
        </p:nvSpPr>
        <p:spPr>
          <a:xfrm>
            <a:off x="1588699" y="1645950"/>
            <a:ext cx="4505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+mj-ea"/>
                <a:ea typeface="+mj-ea"/>
              </a:rPr>
              <a:t>なか   ま　　はず　　　　　　　　　　　　　　　　　　　　　　　　　　　　　　 にん    げん  かん   けい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14B114-CEE7-529B-840A-5333CAE46CC9}"/>
              </a:ext>
            </a:extLst>
          </p:cNvPr>
          <p:cNvSpPr txBox="1"/>
          <p:nvPr/>
        </p:nvSpPr>
        <p:spPr>
          <a:xfrm>
            <a:off x="2466183" y="2114826"/>
            <a:ext cx="4338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+mj-ea"/>
                <a:ea typeface="+mj-ea"/>
              </a:rPr>
              <a:t> ころ　　　　　あ　　　　　　　　　　　　　　　　　　　　　　　　　　　　　　　　　　　　　　　　　  けい</a:t>
            </a:r>
            <a:endParaRPr kumimoji="1" lang="en-US" altLang="ja-JP" sz="900" b="1" dirty="0"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139B08-9084-4734-8239-AFDA26333E85}"/>
              </a:ext>
            </a:extLst>
          </p:cNvPr>
          <p:cNvSpPr txBox="1"/>
          <p:nvPr/>
        </p:nvSpPr>
        <p:spPr>
          <a:xfrm>
            <a:off x="2189874" y="2614324"/>
            <a:ext cx="1085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+mj-ea"/>
                <a:ea typeface="+mj-ea"/>
              </a:rPr>
              <a:t>とく　　　　　 おお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7BBE5B-AB1D-6FCD-4C83-EE797F3CB2E2}"/>
              </a:ext>
            </a:extLst>
          </p:cNvPr>
          <p:cNvSpPr txBox="1"/>
          <p:nvPr/>
        </p:nvSpPr>
        <p:spPr>
          <a:xfrm>
            <a:off x="1647065" y="3095832"/>
            <a:ext cx="3500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+mj-ea"/>
                <a:ea typeface="+mj-ea"/>
              </a:rPr>
              <a:t>ほ     ご     しゃ</a:t>
            </a:r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　　　　　</a:t>
            </a:r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ない    しょ</a:t>
            </a:r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　　      </a:t>
            </a:r>
            <a:r>
              <a:rPr kumimoji="1" lang="ja-JP" altLang="en-US" sz="900" b="1" dirty="0">
                <a:latin typeface="+mj-ea"/>
                <a:ea typeface="+mj-ea"/>
              </a:rPr>
              <a:t>こう    がく</a:t>
            </a:r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　      </a:t>
            </a:r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か    きん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7F679B-04F8-E6CD-34D4-CCECF5AAAA42}"/>
              </a:ext>
            </a:extLst>
          </p:cNvPr>
          <p:cNvSpPr txBox="1"/>
          <p:nvPr/>
        </p:nvSpPr>
        <p:spPr>
          <a:xfrm>
            <a:off x="1526751" y="3582698"/>
            <a:ext cx="4567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ちょう　　じ　　かん　　　　　　　　　　　　　　　　　　　　　　　　　　　　　　　　　　　　　　　い　　ぞん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B9F701-EC47-4F9A-C4BD-272D3382F7E6}"/>
              </a:ext>
            </a:extLst>
          </p:cNvPr>
          <p:cNvSpPr txBox="1"/>
          <p:nvPr/>
        </p:nvSpPr>
        <p:spPr>
          <a:xfrm>
            <a:off x="1607949" y="4066552"/>
            <a:ext cx="3396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ね　　 ぶ     そく</a:t>
            </a:r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　 　　　　　　　　　　　　</a:t>
            </a:r>
            <a:r>
              <a:rPr kumimoji="1" lang="ja-JP" altLang="en-US" sz="900" b="1" dirty="0">
                <a:latin typeface="+mj-ea"/>
                <a:ea typeface="+mj-ea"/>
              </a:rPr>
              <a:t>じゅ  ぎょう　　　　 しゅうちゅう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F2A5EA-1BAE-254C-2BA3-F4D49F920155}"/>
              </a:ext>
            </a:extLst>
          </p:cNvPr>
          <p:cNvSpPr txBox="1"/>
          <p:nvPr/>
        </p:nvSpPr>
        <p:spPr>
          <a:xfrm>
            <a:off x="1607949" y="4534663"/>
            <a:ext cx="5412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+mj-ea"/>
                <a:ea typeface="+mj-ea"/>
              </a:rPr>
              <a:t>し　　　　　　　　　　　　　ひと　　　　　　　　　　　　　　　　　　　　　　　　　　　　　　　　　　　　　こ    じん　 じょう ほう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43017E0-E983-3E1A-CEFF-DFE86388A1BC}"/>
              </a:ext>
            </a:extLst>
          </p:cNvPr>
          <p:cNvSpPr txBox="1"/>
          <p:nvPr/>
        </p:nvSpPr>
        <p:spPr>
          <a:xfrm>
            <a:off x="1343248" y="5046229"/>
            <a:ext cx="3012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+mj-ea"/>
                <a:ea typeface="+mj-ea"/>
              </a:rPr>
              <a:t> ろう   えい　　 　　　で       あ　　　　　  けい </a:t>
            </a:r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　 </a:t>
            </a:r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ひ   がい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311478C-1937-5BC7-5ED6-F2F30B20BBE3}"/>
              </a:ext>
            </a:extLst>
          </p:cNvPr>
          <p:cNvSpPr txBox="1"/>
          <p:nvPr/>
        </p:nvSpPr>
        <p:spPr>
          <a:xfrm>
            <a:off x="6660232" y="-45308"/>
            <a:ext cx="1560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れい</a:t>
            </a:r>
            <a:endParaRPr kumimoji="1"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45535D-D96D-6FE9-2209-85C54D446416}"/>
              </a:ext>
            </a:extLst>
          </p:cNvPr>
          <p:cNvSpPr txBox="1"/>
          <p:nvPr/>
        </p:nvSpPr>
        <p:spPr>
          <a:xfrm>
            <a:off x="1098850" y="1209650"/>
            <a:ext cx="6720417" cy="440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１．ゲームのボイスチャットでの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暴言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２．仲間外れなどの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いじめ</a:t>
            </a:r>
            <a:r>
              <a:rPr kumimoji="1" lang="ja-JP" altLang="en-US" sz="2400" b="1" dirty="0">
                <a:latin typeface="+mj-ea"/>
                <a:ea typeface="+mj-ea"/>
              </a:rPr>
              <a:t>や人間関係トラブル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（</a:t>
            </a:r>
            <a:r>
              <a:rPr kumimoji="1" lang="en-US" altLang="ja-JP" sz="2400" b="1" dirty="0">
                <a:latin typeface="+mj-ea"/>
                <a:ea typeface="+mj-ea"/>
              </a:rPr>
              <a:t>※</a:t>
            </a:r>
            <a:r>
              <a:rPr kumimoji="1" lang="ja-JP" altLang="en-US" sz="2400" b="1" dirty="0">
                <a:latin typeface="+mj-ea"/>
                <a:ea typeface="+mj-ea"/>
              </a:rPr>
              <a:t>１・２は殺し合いをするバトルロイヤル系ゲーム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　　には特に多い）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３．保護者に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内緒</a:t>
            </a:r>
            <a:r>
              <a:rPr kumimoji="1" lang="ja-JP" altLang="en-US" sz="2400" b="1" dirty="0">
                <a:latin typeface="+mj-ea"/>
                <a:ea typeface="+mj-ea"/>
              </a:rPr>
              <a:t>で高額</a:t>
            </a:r>
            <a:r>
              <a:rPr kumimoji="1" lang="en-US" altLang="ja-JP" sz="1050" b="1" dirty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課金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４．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長時間プレイ</a:t>
            </a:r>
            <a:r>
              <a:rPr kumimoji="1" lang="ja-JP" altLang="en-US" sz="2400" b="1" dirty="0">
                <a:latin typeface="+mj-ea"/>
                <a:ea typeface="+mj-ea"/>
              </a:rPr>
              <a:t>などゲームへの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依存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５．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寝不足</a:t>
            </a:r>
            <a:r>
              <a:rPr kumimoji="1" lang="ja-JP" altLang="en-US" sz="2400" b="1" dirty="0">
                <a:latin typeface="+mj-ea"/>
                <a:ea typeface="+mj-ea"/>
              </a:rPr>
              <a:t>のため授業に集中できない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６．知らない人とプレイすることでの個人情報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　漏洩や出会い系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被害</a:t>
            </a:r>
            <a:r>
              <a:rPr kumimoji="1" lang="ja-JP" altLang="en-US" sz="2400" b="1" dirty="0">
                <a:latin typeface="+mj-ea"/>
                <a:ea typeface="+mj-ea"/>
              </a:rPr>
              <a:t>　　　　など</a:t>
            </a:r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96FC1A88-5D7B-B59E-44FA-407610A7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7" name="フッター プレースホルダー 2">
            <a:extLst>
              <a:ext uri="{FF2B5EF4-FFF2-40B4-BE49-F238E27FC236}">
                <a16:creationId xmlns:a16="http://schemas.microsoft.com/office/drawing/2014/main" id="{4A45D38B-678F-0953-2363-0F1A75438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11" name="四角形: 1 つの角を切り取る 10">
            <a:extLst>
              <a:ext uri="{FF2B5EF4-FFF2-40B4-BE49-F238E27FC236}">
                <a16:creationId xmlns:a16="http://schemas.microsoft.com/office/drawing/2014/main" id="{8F777E7E-DE11-5B93-9261-8863CAE80D07}"/>
              </a:ext>
            </a:extLst>
          </p:cNvPr>
          <p:cNvSpPr/>
          <p:nvPr/>
        </p:nvSpPr>
        <p:spPr>
          <a:xfrm>
            <a:off x="1076099" y="5866581"/>
            <a:ext cx="5181325" cy="296599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283826-2637-52B4-5612-071276BD630B}"/>
              </a:ext>
            </a:extLst>
          </p:cNvPr>
          <p:cNvSpPr txBox="1"/>
          <p:nvPr/>
        </p:nvSpPr>
        <p:spPr>
          <a:xfrm>
            <a:off x="1117713" y="5949280"/>
            <a:ext cx="5398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kumimoji="1" lang="ja-JP" altLang="en-US" sz="800" b="1" dirty="0">
                <a:solidFill>
                  <a:srgbClr val="FF0000"/>
                </a:solidFill>
                <a:latin typeface="+mn-ea"/>
                <a:ea typeface="+mn-ea"/>
              </a:rPr>
              <a:t>課金</a:t>
            </a:r>
            <a:r>
              <a:rPr kumimoji="1" lang="en-US" altLang="ja-JP" sz="800" b="1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kumimoji="1" lang="ja-JP" altLang="en-US" sz="800" b="1" dirty="0">
                <a:solidFill>
                  <a:srgbClr val="FF0000"/>
                </a:solidFill>
                <a:latin typeface="+mn-ea"/>
                <a:ea typeface="+mn-ea"/>
              </a:rPr>
              <a:t>　ゲームやアプリなどのデジタルコンテンツを利用するために、お金を支払うことを指します。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1B93FF-9EA3-A7C2-DD7C-8D3D9D894668}"/>
              </a:ext>
            </a:extLst>
          </p:cNvPr>
          <p:cNvSpPr txBox="1"/>
          <p:nvPr/>
        </p:nvSpPr>
        <p:spPr>
          <a:xfrm>
            <a:off x="1210829" y="5887621"/>
            <a:ext cx="59766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b="1" dirty="0">
                <a:solidFill>
                  <a:srgbClr val="FF0000"/>
                </a:solidFill>
                <a:latin typeface="+mn-ea"/>
                <a:ea typeface="+mn-ea"/>
              </a:rPr>
              <a:t>かきん　　　　　　　　　　　　　　　　　　　　　　　　　　　　　　　　　　　　　　　　　　　　　　　りよう　　　　　　　　　　　　　　　 かね     しはら　　　　　　　　　さ　</a:t>
            </a:r>
          </a:p>
        </p:txBody>
      </p:sp>
    </p:spTree>
    <p:extLst>
      <p:ext uri="{BB962C8B-B14F-4D97-AF65-F5344CB8AC3E}">
        <p14:creationId xmlns:p14="http://schemas.microsoft.com/office/powerpoint/2010/main" val="410818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07311B0F-05C4-D2F1-43E2-26402AB7C8C0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26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1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⑥考えてみよう！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755576" y="1547696"/>
            <a:ext cx="8064896" cy="397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5900"/>
              </a:lnSpc>
              <a:buSzPct val="100000"/>
              <a:defRPr/>
            </a:pPr>
            <a:r>
              <a:rPr lang="ja-JP" alt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オンラインゲームで、トラブルを起こさないようにするためには、どうすることが必要だと思いますか？</a:t>
            </a:r>
            <a:endParaRPr lang="en-US" altLang="ja-JP" sz="4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eaLnBrk="1" hangingPunct="1">
              <a:lnSpc>
                <a:spcPts val="6900"/>
              </a:lnSpc>
              <a:buSzPct val="100000"/>
              <a:defRPr/>
            </a:pPr>
            <a:endParaRPr lang="en-US" altLang="ja-JP" sz="3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eaLnBrk="1" hangingPunct="1">
              <a:lnSpc>
                <a:spcPts val="6900"/>
              </a:lnSpc>
              <a:buSzPct val="100000"/>
              <a:defRPr/>
            </a:pPr>
            <a:r>
              <a:rPr lang="ja-JP" altLang="en-US" sz="3000" spc="-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Ｑ１で出したトラブルの解決方法を考えてみよう。</a:t>
            </a:r>
            <a:endParaRPr lang="en-US" altLang="ja-JP" sz="3000" spc="-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80962" y="878374"/>
            <a:ext cx="132268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 dirty="0">
                <a:solidFill>
                  <a:srgbClr val="002060"/>
                </a:solidFill>
                <a:latin typeface="+mj-ea"/>
                <a:ea typeface="+mj-ea"/>
              </a:rPr>
              <a:t>Ｑ．２</a:t>
            </a:r>
            <a:endParaRPr kumimoji="1" lang="en-US" altLang="ja-JP" sz="4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C1BDC2-2C6D-47AB-86B6-53D3103F90C0}"/>
              </a:ext>
            </a:extLst>
          </p:cNvPr>
          <p:cNvSpPr txBox="1"/>
          <p:nvPr/>
        </p:nvSpPr>
        <p:spPr>
          <a:xfrm>
            <a:off x="7523187" y="1484784"/>
            <a:ext cx="361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j-ea"/>
                <a:ea typeface="+mj-ea"/>
              </a:rPr>
              <a:t>お</a:t>
            </a:r>
            <a:endParaRPr kumimoji="1" lang="en-US" altLang="ja-JP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C67924-A2B1-FAA5-0D55-DB2DC2AF3A43}"/>
              </a:ext>
            </a:extLst>
          </p:cNvPr>
          <p:cNvSpPr txBox="1"/>
          <p:nvPr/>
        </p:nvSpPr>
        <p:spPr>
          <a:xfrm>
            <a:off x="2152696" y="3007007"/>
            <a:ext cx="1019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j-ea"/>
                <a:ea typeface="+mj-ea"/>
              </a:rPr>
              <a:t>ひつ      よう</a:t>
            </a:r>
            <a:endParaRPr kumimoji="1" lang="en-US" altLang="ja-JP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7A253-16C5-24D6-58CF-11E6DE469A8A}"/>
              </a:ext>
            </a:extLst>
          </p:cNvPr>
          <p:cNvSpPr txBox="1"/>
          <p:nvPr/>
        </p:nvSpPr>
        <p:spPr>
          <a:xfrm>
            <a:off x="4067944" y="300700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j-ea"/>
                <a:ea typeface="+mj-ea"/>
              </a:rPr>
              <a:t>おも</a:t>
            </a:r>
            <a:endParaRPr kumimoji="1" lang="en-US" altLang="ja-JP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21487B-CF0E-D7AB-31BE-36607D9195FB}"/>
              </a:ext>
            </a:extLst>
          </p:cNvPr>
          <p:cNvSpPr txBox="1"/>
          <p:nvPr/>
        </p:nvSpPr>
        <p:spPr>
          <a:xfrm>
            <a:off x="1763688" y="4820315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+mj-ea"/>
                <a:ea typeface="+mj-ea"/>
              </a:rPr>
              <a:t>だ</a:t>
            </a:r>
            <a:endParaRPr kumimoji="1" lang="en-US" altLang="ja-JP" sz="1100" b="1" dirty="0"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132263-866B-517C-0C21-E5E51C2303AD}"/>
              </a:ext>
            </a:extLst>
          </p:cNvPr>
          <p:cNvSpPr txBox="1"/>
          <p:nvPr/>
        </p:nvSpPr>
        <p:spPr>
          <a:xfrm>
            <a:off x="4283968" y="4820315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+mj-ea"/>
                <a:ea typeface="+mj-ea"/>
              </a:rPr>
              <a:t>かい  けつ  ほう    ほう</a:t>
            </a:r>
            <a:endParaRPr kumimoji="1" lang="en-US" altLang="ja-JP" sz="1100" b="1" dirty="0"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BF3B2F-7900-2F95-3067-059AD4D6DADE}"/>
              </a:ext>
            </a:extLst>
          </p:cNvPr>
          <p:cNvSpPr txBox="1"/>
          <p:nvPr/>
        </p:nvSpPr>
        <p:spPr>
          <a:xfrm>
            <a:off x="5967364" y="4820315"/>
            <a:ext cx="647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+mj-ea"/>
                <a:ea typeface="+mj-ea"/>
              </a:rPr>
              <a:t>かんが</a:t>
            </a:r>
            <a:endParaRPr kumimoji="1" lang="en-US" altLang="ja-JP" sz="1100" b="1" dirty="0"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71209C-4F7A-28DD-8349-472B171C6672}"/>
              </a:ext>
            </a:extLst>
          </p:cNvPr>
          <p:cNvSpPr txBox="1"/>
          <p:nvPr/>
        </p:nvSpPr>
        <p:spPr>
          <a:xfrm>
            <a:off x="467544" y="-4611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かんが</a:t>
            </a:r>
            <a:endParaRPr kumimoji="1"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フッター プレースホルダー 2">
            <a:extLst>
              <a:ext uri="{FF2B5EF4-FFF2-40B4-BE49-F238E27FC236}">
                <a16:creationId xmlns:a16="http://schemas.microsoft.com/office/drawing/2014/main" id="{4B59D08B-0CE9-237D-5089-CB0C5F41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0196FD60-C0AF-3A9F-B653-171DF9AB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  <p:extLst>
      <p:ext uri="{BB962C8B-B14F-4D97-AF65-F5344CB8AC3E}">
        <p14:creationId xmlns:p14="http://schemas.microsoft.com/office/powerpoint/2010/main" val="368351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C8287196-4618-69D7-198C-5A2C34306811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⑦トラブルを起こさないために　その１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ABE4DC-E033-539D-D0FF-A4D82C1409E2}"/>
              </a:ext>
            </a:extLst>
          </p:cNvPr>
          <p:cNvSpPr txBox="1"/>
          <p:nvPr/>
        </p:nvSpPr>
        <p:spPr>
          <a:xfrm>
            <a:off x="1561012" y="1134002"/>
            <a:ext cx="2578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じ     ぶん　　　　　たい    ど　　　　 　ちゅう   い　　　　　　</a:t>
            </a:r>
            <a:endParaRPr kumimoji="1" lang="en-US" altLang="ja-JP" sz="9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D3B323-3D93-C8A1-9B86-6E80EDCECCDA}"/>
              </a:ext>
            </a:extLst>
          </p:cNvPr>
          <p:cNvSpPr txBox="1"/>
          <p:nvPr/>
        </p:nvSpPr>
        <p:spPr>
          <a:xfrm>
            <a:off x="1285299" y="1593313"/>
            <a:ext cx="5328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ぼう  げん　 　    は　　　     　　　　　　　　  ひと　     　めい  わく　　　　　　　　　　　      　　　　　　    　　　 こう   い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CDB453-69C8-F6B9-7B94-0A31A92C73CF}"/>
              </a:ext>
            </a:extLst>
          </p:cNvPr>
          <p:cNvSpPr txBox="1"/>
          <p:nvPr/>
        </p:nvSpPr>
        <p:spPr>
          <a:xfrm>
            <a:off x="1507671" y="2777417"/>
            <a:ext cx="1624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 か      きん　　 　　　ちゅう    い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9FD2E9-8571-1C37-AF6B-2F83428B3068}"/>
              </a:ext>
            </a:extLst>
          </p:cNvPr>
          <p:cNvSpPr txBox="1"/>
          <p:nvPr/>
        </p:nvSpPr>
        <p:spPr>
          <a:xfrm>
            <a:off x="1075647" y="2002491"/>
            <a:ext cx="4576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ぼう   げん　　　　　　　　　　　　　　　　　 　 　おく　　　　　　　　　　　　　　　　　　　　　　　　　 　　 　　　ない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4DB884-8F2A-9DC8-560A-1C1634E88057}"/>
              </a:ext>
            </a:extLst>
          </p:cNvPr>
          <p:cNvSpPr txBox="1"/>
          <p:nvPr/>
        </p:nvSpPr>
        <p:spPr>
          <a:xfrm>
            <a:off x="1264969" y="4447029"/>
            <a:ext cx="5467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 まい にち　　　　　　　　　　　　　　　　　　　　　　　　　　　　　　　　　　　　　　　　　　　　　　　　　　もう そう   がいねん　　　 　  す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D741BF-7125-13AB-9519-D38B44A9845C}"/>
              </a:ext>
            </a:extLst>
          </p:cNvPr>
          <p:cNvSpPr txBox="1"/>
          <p:nvPr/>
        </p:nvSpPr>
        <p:spPr>
          <a:xfrm>
            <a:off x="1299050" y="3223931"/>
            <a:ext cx="6585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か    きん　  　　　 う      む　　 　 きん   がく　　　　　　　　　　　　 ほ     ご    しゃ　 　　 そう   だん　 　　　　　　き　 　　　　　　　かく                  か    きん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77B65D-6B34-C2A2-9A88-AB2FE3B80AD6}"/>
              </a:ext>
            </a:extLst>
          </p:cNvPr>
          <p:cNvSpPr txBox="1"/>
          <p:nvPr/>
        </p:nvSpPr>
        <p:spPr>
          <a:xfrm>
            <a:off x="1570345" y="4014434"/>
            <a:ext cx="7545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あそ　　　　　　　　　　　　　　　　　　　ちゅうい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E3AE44-265E-1B0E-5AD9-89C136ADF932}"/>
              </a:ext>
            </a:extLst>
          </p:cNvPr>
          <p:cNvSpPr txBox="1"/>
          <p:nvPr/>
        </p:nvSpPr>
        <p:spPr>
          <a:xfrm>
            <a:off x="1182895" y="4862101"/>
            <a:ext cx="2813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じ  かん　　 　 　き　　　　　　　　　あそ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6FC8C9-3A76-22AE-32E8-3D185189CC13}"/>
              </a:ext>
            </a:extLst>
          </p:cNvPr>
          <p:cNvSpPr txBox="1"/>
          <p:nvPr/>
        </p:nvSpPr>
        <p:spPr>
          <a:xfrm>
            <a:off x="2521863" y="-6025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お</a:t>
            </a:r>
            <a:endParaRPr kumimoji="1"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6A12D8-3527-8693-E0B3-7E66A5925805}"/>
              </a:ext>
            </a:extLst>
          </p:cNvPr>
          <p:cNvSpPr txBox="1"/>
          <p:nvPr/>
        </p:nvSpPr>
        <p:spPr>
          <a:xfrm>
            <a:off x="1142131" y="2415550"/>
            <a:ext cx="1989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ば   あい　  　　　　  すべ　　　　　む     し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FD4C84D5-1F5E-BDC3-1E06-6A64F7AA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5" name="フッター プレースホルダー 2">
            <a:extLst>
              <a:ext uri="{FF2B5EF4-FFF2-40B4-BE49-F238E27FC236}">
                <a16:creationId xmlns:a16="http://schemas.microsoft.com/office/drawing/2014/main" id="{163F5624-2BB3-0E55-9720-890C0A35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A6FAED-1722-6632-778A-2128A472EE89}"/>
              </a:ext>
            </a:extLst>
          </p:cNvPr>
          <p:cNvSpPr txBox="1"/>
          <p:nvPr/>
        </p:nvSpPr>
        <p:spPr>
          <a:xfrm>
            <a:off x="1043608" y="1233431"/>
            <a:ext cx="7056784" cy="413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１．自分の態度に注意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dirty="0">
                <a:latin typeface="+mn-ea"/>
                <a:ea typeface="+mn-ea"/>
              </a:rPr>
              <a:t>暴言を吐いたり、人に迷惑をかけたりする行為はやめましょう。</a:t>
            </a:r>
            <a:r>
              <a:rPr kumimoji="1" lang="ja-JP" altLang="en-US" sz="2000" spc="30" dirty="0">
                <a:latin typeface="+mn-ea"/>
                <a:ea typeface="+mn-ea"/>
              </a:rPr>
              <a:t>暴言メッセージを送ってきたり、ゲーム内であおってきたりする</a:t>
            </a:r>
            <a:r>
              <a:rPr kumimoji="1" lang="ja-JP" altLang="en-US" sz="2000" dirty="0">
                <a:latin typeface="+mn-ea"/>
                <a:ea typeface="+mn-ea"/>
              </a:rPr>
              <a:t>場合は、全て無視しましょう。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２．課金に注意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dirty="0">
                <a:latin typeface="+mn-ea"/>
                <a:ea typeface="+mn-ea"/>
              </a:rPr>
              <a:t>課金の有無、金額などは保護者と相談して決め、隠れて課金しないようにしましょう。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３．遊びすぎに注意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spc="-100" dirty="0">
                <a:latin typeface="+mn-ea"/>
                <a:ea typeface="+mn-ea"/>
              </a:rPr>
              <a:t>毎日プレイしなくてはいけない！という妄想概念は捨てて、</a:t>
            </a:r>
          </a:p>
          <a:p>
            <a:pPr>
              <a:lnSpc>
                <a:spcPts val="3200"/>
              </a:lnSpc>
            </a:pPr>
            <a:r>
              <a:rPr kumimoji="1" lang="ja-JP" altLang="en-US" sz="2000" dirty="0">
                <a:latin typeface="+mn-ea"/>
                <a:ea typeface="+mn-ea"/>
              </a:rPr>
              <a:t>時間を決めて遊びましょう。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8F508C92-76F7-D1AA-AA27-51EBFBBDAD48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⑧</a:t>
              </a: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トラブルを起こさないために　その２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0B5A39-D12F-7351-35D5-B941C24B6EA3}"/>
              </a:ext>
            </a:extLst>
          </p:cNvPr>
          <p:cNvSpPr txBox="1"/>
          <p:nvPr/>
        </p:nvSpPr>
        <p:spPr>
          <a:xfrm>
            <a:off x="1577551" y="1188247"/>
            <a:ext cx="3210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ゆう   せん   じゅん    い　　　　　　ただ　　　 　　　　　つ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816FD8-20B3-EB1B-6AEF-CA7821A89B99}"/>
              </a:ext>
            </a:extLst>
          </p:cNvPr>
          <p:cNvSpPr txBox="1"/>
          <p:nvPr/>
        </p:nvSpPr>
        <p:spPr>
          <a:xfrm>
            <a:off x="1301344" y="1639907"/>
            <a:ext cx="6655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がっ   こう　　　    しゅく  だい　      　　か    てい　  　　　 　　 ぎょう    じ　　　　 　　 　　 　　　ふく　　    　　　　　ゆう   せん じゅん   い　          つ     　　   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96875A-D81D-9B9E-746A-B89E26F34C48}"/>
              </a:ext>
            </a:extLst>
          </p:cNvPr>
          <p:cNvSpPr txBox="1"/>
          <p:nvPr/>
        </p:nvSpPr>
        <p:spPr>
          <a:xfrm>
            <a:off x="4067944" y="2407192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で       あ　　　　　　　　　　ひと　　　 　ちょく     せつ　  あ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3E3746-44D7-61E1-5BC3-CEBB32034E74}"/>
              </a:ext>
            </a:extLst>
          </p:cNvPr>
          <p:cNvSpPr txBox="1"/>
          <p:nvPr/>
        </p:nvSpPr>
        <p:spPr>
          <a:xfrm>
            <a:off x="3054521" y="2860745"/>
            <a:ext cx="4757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 じょう　　　　　   よ  　 　　  ひと　　　　　　　　　　　  　かん　　　     　　　　　　　　　　　　ひと          ほん  とう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97E496-A8DE-CF70-E9C5-0561F30FA111}"/>
              </a:ext>
            </a:extLst>
          </p:cNvPr>
          <p:cNvSpPr txBox="1"/>
          <p:nvPr/>
        </p:nvSpPr>
        <p:spPr>
          <a:xfrm>
            <a:off x="1136887" y="3277079"/>
            <a:ext cx="2282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 よ　　　　　ひと　　　  　 　　かぎ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C60AFC-4D10-82C4-CBF9-B6D55A2A4344}"/>
              </a:ext>
            </a:extLst>
          </p:cNvPr>
          <p:cNvSpPr txBox="1"/>
          <p:nvPr/>
        </p:nvSpPr>
        <p:spPr>
          <a:xfrm>
            <a:off x="1577551" y="3629494"/>
            <a:ext cx="335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じ      ぶん　　　　　　  こ      じん 　じょう   ほう  　 　　　 おし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60A59D-60B9-B045-A09A-4A4C877BEBC9}"/>
              </a:ext>
            </a:extLst>
          </p:cNvPr>
          <p:cNvSpPr txBox="1"/>
          <p:nvPr/>
        </p:nvSpPr>
        <p:spPr>
          <a:xfrm>
            <a:off x="1333477" y="4081013"/>
            <a:ext cx="4894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ふ    よう    い　　 　　　　こ     じん　じょう ほう　　　　　あい   て　　 　   　おし　　　　　　　　 　　　 　  はん  ざい　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6504CA-D942-8F55-D6AF-F0EE5CDB25DA}"/>
              </a:ext>
            </a:extLst>
          </p:cNvPr>
          <p:cNvSpPr txBox="1"/>
          <p:nvPr/>
        </p:nvSpPr>
        <p:spPr>
          <a:xfrm>
            <a:off x="1066094" y="1268760"/>
            <a:ext cx="7064280" cy="372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４．優先順位を正しく付ける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spc="100" dirty="0">
                <a:latin typeface="+mn-ea"/>
                <a:ea typeface="+mn-ea"/>
              </a:rPr>
              <a:t>学校の宿題や家庭での行事などを含めて優先順位を付けましょう。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５．オンラインゲームで出会った人と直接会わない</a:t>
            </a:r>
          </a:p>
          <a:p>
            <a:pPr>
              <a:lnSpc>
                <a:spcPts val="3200"/>
              </a:lnSpc>
            </a:pPr>
            <a:r>
              <a:rPr kumimoji="1" lang="ja-JP" altLang="en-US" sz="2000" dirty="0">
                <a:latin typeface="+mn-ea"/>
                <a:ea typeface="+mn-ea"/>
              </a:rPr>
              <a:t>　オンラインゲーム上で「良い人だ！」と感じてもその人が本当に良い人とは限りません。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６．自分の個人情報を教えない</a:t>
            </a:r>
          </a:p>
          <a:p>
            <a:pPr>
              <a:lnSpc>
                <a:spcPts val="3200"/>
              </a:lnSpc>
            </a:pPr>
            <a:r>
              <a:rPr kumimoji="1" lang="ja-JP" altLang="en-US" sz="2000" spc="100" dirty="0">
                <a:latin typeface="+mn-ea"/>
                <a:ea typeface="+mn-ea"/>
              </a:rPr>
              <a:t>　不用意に個人情報を相手に教えると、犯罪にまきこまれる</a:t>
            </a:r>
            <a:r>
              <a:rPr kumimoji="1" lang="ja-JP" altLang="en-US" sz="2000" dirty="0">
                <a:latin typeface="+mn-ea"/>
                <a:ea typeface="+mn-ea"/>
              </a:rPr>
              <a:t>可能性があります。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08EC4D-34C2-02AF-1289-08D1EF9A2C47}"/>
              </a:ext>
            </a:extLst>
          </p:cNvPr>
          <p:cNvSpPr txBox="1"/>
          <p:nvPr/>
        </p:nvSpPr>
        <p:spPr>
          <a:xfrm>
            <a:off x="1140047" y="4490956"/>
            <a:ext cx="911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j-ea"/>
                <a:ea typeface="+mj-ea"/>
              </a:rPr>
              <a:t>か    のう  せい</a:t>
            </a:r>
            <a:endParaRPr kumimoji="1" lang="en-US" altLang="ja-JP" sz="800" b="1" dirty="0">
              <a:latin typeface="+mj-ea"/>
              <a:ea typeface="+mj-ea"/>
            </a:endParaRP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F4FF13D8-1C3D-E27D-BF33-B04F6C38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3" name="フッター プレースホルダー 2">
            <a:extLst>
              <a:ext uri="{FF2B5EF4-FFF2-40B4-BE49-F238E27FC236}">
                <a16:creationId xmlns:a16="http://schemas.microsoft.com/office/drawing/2014/main" id="{BD60C832-9E5B-087C-989A-07169F54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D9F7DB-0A72-E0DA-9B8E-DED90633B80F}"/>
              </a:ext>
            </a:extLst>
          </p:cNvPr>
          <p:cNvSpPr txBox="1"/>
          <p:nvPr/>
        </p:nvSpPr>
        <p:spPr>
          <a:xfrm>
            <a:off x="2651601" y="-163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お</a:t>
            </a:r>
            <a:endParaRPr kumimoji="1"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03066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3.5"/>
  <p:tag name="AS_VERSION" val="17.9.1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2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3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4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5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6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1261</Words>
  <Application>Microsoft Office PowerPoint</Application>
  <PresentationFormat>画面に合わせる (4:3)</PresentationFormat>
  <Paragraphs>200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レトロスペクト</vt:lpstr>
      <vt:lpstr>2_レトロスペクト</vt:lpstr>
      <vt:lpstr>3_レトロスペクト</vt:lpstr>
      <vt:lpstr>4_レトロスペクト</vt:lpstr>
      <vt:lpstr>5_レトロスペクト</vt:lpstr>
      <vt:lpstr>6_レトロスペクト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豊吉 利之</dc:creator>
  <cp:keywords/>
  <dc:description/>
  <cp:lastModifiedBy>出川 尚之</cp:lastModifiedBy>
  <cp:revision>140</cp:revision>
  <cp:lastPrinted>2024-09-26T06:33:32Z</cp:lastPrinted>
  <dcterms:created xsi:type="dcterms:W3CDTF">1601-01-01T00:00:00Z</dcterms:created>
  <dcterms:modified xsi:type="dcterms:W3CDTF">2024-09-27T00:13:15Z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2024-08-19T04:10:54Z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b3aceacd-ceff-4204-ad98-1574a3312f69</vt:lpwstr>
  </property>
  <property fmtid="{D5CDD505-2E9C-101B-9397-08002B2CF9AE}" pid="8" name="MSIP_Label_defa4170-0d19-0005-0004-bc88714345d2_ActionId">
    <vt:lpwstr>882348aa-7323-42f8-97bb-a7389b8b8479</vt:lpwstr>
  </property>
  <property fmtid="{D5CDD505-2E9C-101B-9397-08002B2CF9AE}" pid="9" name="MSIP_Label_defa4170-0d19-0005-0004-bc88714345d2_ContentBits">
    <vt:lpwstr>0</vt:lpwstr>
  </property>
</Properties>
</file>