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2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8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8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5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04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4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4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14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4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A421-E5A9-415C-8389-5459051D1403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26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817C21-D122-4027-B0D7-66D569DBD316}"/>
              </a:ext>
            </a:extLst>
          </p:cNvPr>
          <p:cNvSpPr/>
          <p:nvPr/>
        </p:nvSpPr>
        <p:spPr>
          <a:xfrm>
            <a:off x="0" y="-1735"/>
            <a:ext cx="9144000" cy="581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4541"/>
            <a:r>
              <a:rPr lang="en-US" altLang="ja-JP" sz="14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別紙４</a:t>
            </a:r>
            <a:r>
              <a:rPr lang="en-US" altLang="ja-JP" sz="14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】</a:t>
            </a:r>
            <a:r>
              <a:rPr lang="en-US" altLang="ja-JP" sz="21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ICT</a:t>
            </a:r>
            <a:r>
              <a:rPr lang="ja-JP" altLang="en-US" sz="21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活用記録　小</a:t>
            </a:r>
            <a:r>
              <a:rPr lang="en-US" altLang="ja-JP" sz="21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or</a:t>
            </a:r>
            <a:r>
              <a:rPr lang="ja-JP" altLang="en-US" sz="2100" dirty="0" smtClean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中学校○年「</a:t>
            </a:r>
            <a:r>
              <a:rPr lang="ja-JP" altLang="en-US" sz="21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教科名・単元、題材名」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558DF6-B545-414A-8174-B5AAE019033E}"/>
              </a:ext>
            </a:extLst>
          </p:cNvPr>
          <p:cNvCxnSpPr>
            <a:cxnSpLocks/>
          </p:cNvCxnSpPr>
          <p:nvPr/>
        </p:nvCxnSpPr>
        <p:spPr>
          <a:xfrm>
            <a:off x="0" y="580155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5B263DB-2D1A-4015-B32B-AB5502BD1FF7}"/>
              </a:ext>
            </a:extLst>
          </p:cNvPr>
          <p:cNvSpPr/>
          <p:nvPr/>
        </p:nvSpPr>
        <p:spPr>
          <a:xfrm>
            <a:off x="96982" y="692727"/>
            <a:ext cx="4294909" cy="9698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使用ツール</a:t>
            </a:r>
            <a:endParaRPr kumimoji="1" lang="en-US" altLang="ja-JP" dirty="0"/>
          </a:p>
          <a:p>
            <a:pPr algn="ctr"/>
            <a:r>
              <a:rPr kumimoji="1" lang="ja-JP" altLang="en-US" sz="3600" b="1" dirty="0" smtClean="0"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イロイロ</a:t>
            </a:r>
            <a:r>
              <a:rPr kumimoji="1" lang="en-US" altLang="ja-JP" sz="3600" b="1" dirty="0" smtClean="0"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 </a:t>
            </a:r>
            <a:r>
              <a:rPr kumimoji="1" lang="en-US" altLang="ja-JP" sz="3600" b="1" dirty="0"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Cloud</a:t>
            </a:r>
            <a:endParaRPr kumimoji="1" lang="ja-JP" altLang="en-US" sz="3600" b="1" dirty="0">
              <a:latin typeface="UD Digi Kyokasho N-R" panose="02020400000000000000" pitchFamily="18" charset="-128"/>
              <a:ea typeface="UD Digi Kyokasho N-R" panose="020204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17003D-CB93-4BF4-8040-CCBE36A83CC1}"/>
              </a:ext>
            </a:extLst>
          </p:cNvPr>
          <p:cNvSpPr/>
          <p:nvPr/>
        </p:nvSpPr>
        <p:spPr>
          <a:xfrm>
            <a:off x="4544289" y="692727"/>
            <a:ext cx="4475019" cy="2951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写真１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活用シーンが分かる画像、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授業の様子（全体）が分かる画像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9C1BC6-23AD-4012-B07D-44A1C4F7402D}"/>
              </a:ext>
            </a:extLst>
          </p:cNvPr>
          <p:cNvSpPr/>
          <p:nvPr/>
        </p:nvSpPr>
        <p:spPr>
          <a:xfrm>
            <a:off x="4544288" y="3811729"/>
            <a:ext cx="4475019" cy="2951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写真２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活用しているツールが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分かるような画面の画像　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B4995A-1BF6-438E-99EB-D37D9A2B6F39}"/>
              </a:ext>
            </a:extLst>
          </p:cNvPr>
          <p:cNvSpPr/>
          <p:nvPr/>
        </p:nvSpPr>
        <p:spPr>
          <a:xfrm>
            <a:off x="5389419" y="224684"/>
            <a:ext cx="365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600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　</a:t>
            </a:r>
            <a:r>
              <a:rPr lang="ja-JP" altLang="en-US" sz="1600" dirty="0" smtClean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令和５年</a:t>
            </a:r>
            <a:r>
              <a:rPr lang="ja-JP" altLang="en-US" sz="1600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〇月</a:t>
            </a:r>
            <a:endParaRPr lang="ja-JP" altLang="en-US" sz="1600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512FDD4-FBA5-4D4E-9398-6D24FB82D500}"/>
              </a:ext>
            </a:extLst>
          </p:cNvPr>
          <p:cNvSpPr/>
          <p:nvPr/>
        </p:nvSpPr>
        <p:spPr>
          <a:xfrm>
            <a:off x="96981" y="1733549"/>
            <a:ext cx="4294909" cy="2311978"/>
          </a:xfrm>
          <a:prstGeom prst="roundRect">
            <a:avLst>
              <a:gd name="adj" fmla="val 75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活用シーン</a:t>
            </a:r>
            <a:endParaRPr kumimoji="1" lang="en-US" altLang="ja-JP" sz="3600" dirty="0"/>
          </a:p>
          <a:p>
            <a:pPr marL="304800" indent="-304800"/>
            <a:r>
              <a:rPr kumimoji="1" lang="ja-JP" altLang="en-US" sz="2400" dirty="0"/>
              <a:t>○ああああああああああああああああああああああ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2AEDF4A-C105-466D-BDFF-61E86398689B}"/>
              </a:ext>
            </a:extLst>
          </p:cNvPr>
          <p:cNvSpPr/>
          <p:nvPr/>
        </p:nvSpPr>
        <p:spPr>
          <a:xfrm>
            <a:off x="96981" y="4116535"/>
            <a:ext cx="4294909" cy="2646210"/>
          </a:xfrm>
          <a:prstGeom prst="roundRect">
            <a:avLst>
              <a:gd name="adj" fmla="val 75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子どもの姿・授業の様子、成果等</a:t>
            </a:r>
            <a:endParaRPr kumimoji="1" lang="en-US" altLang="ja-JP" dirty="0"/>
          </a:p>
          <a:p>
            <a:pPr marL="304800" indent="-304800"/>
            <a:r>
              <a:rPr kumimoji="1" lang="ja-JP" altLang="en-US" sz="2400" dirty="0"/>
              <a:t>○ああああああああああああああああああああああ</a:t>
            </a:r>
          </a:p>
        </p:txBody>
      </p:sp>
    </p:spTree>
    <p:extLst>
      <p:ext uri="{BB962C8B-B14F-4D97-AF65-F5344CB8AC3E}">
        <p14:creationId xmlns:p14="http://schemas.microsoft.com/office/powerpoint/2010/main" val="38359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806" y="1354713"/>
            <a:ext cx="6147771" cy="4529573"/>
          </a:xfrm>
          <a:prstGeom prst="rect">
            <a:avLst/>
          </a:prstGeom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A223678C-41FB-4383-A256-D1941005A355}"/>
              </a:ext>
            </a:extLst>
          </p:cNvPr>
          <p:cNvSpPr/>
          <p:nvPr/>
        </p:nvSpPr>
        <p:spPr>
          <a:xfrm>
            <a:off x="96984" y="418640"/>
            <a:ext cx="4475015" cy="911400"/>
          </a:xfrm>
          <a:prstGeom prst="wedgeRoundRectCallout">
            <a:avLst>
              <a:gd name="adj1" fmla="val -6215"/>
              <a:gd name="adj2" fmla="val 76785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①学校種、教科名、単元・題材名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⇒学校種：小学校・中学校・特支（小・中・高）・職員のいずれかを入力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A9FF8235-B812-4275-91F3-FE4D18AE5B3E}"/>
              </a:ext>
            </a:extLst>
          </p:cNvPr>
          <p:cNvSpPr/>
          <p:nvPr/>
        </p:nvSpPr>
        <p:spPr>
          <a:xfrm>
            <a:off x="4696692" y="740332"/>
            <a:ext cx="4350324" cy="589708"/>
          </a:xfrm>
          <a:prstGeom prst="wedgeRoundRectCallout">
            <a:avLst>
              <a:gd name="adj1" fmla="val 6740"/>
              <a:gd name="adj2" fmla="val 95222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②学校名と実施月</a:t>
            </a:r>
            <a:endParaRPr kumimoji="1" lang="en-US" altLang="ja-JP" sz="1600" b="1" dirty="0"/>
          </a:p>
          <a:p>
            <a:r>
              <a:rPr kumimoji="1" lang="ja-JP" altLang="en-US" sz="1600" dirty="0"/>
              <a:t>⇒学校名と授業等で活用した月を入力</a:t>
            </a:r>
            <a:endParaRPr kumimoji="1" lang="en-US" altLang="ja-JP" sz="1600" b="1" dirty="0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2B3E8D19-BB80-483D-AD17-9ECAC9947928}"/>
              </a:ext>
            </a:extLst>
          </p:cNvPr>
          <p:cNvSpPr/>
          <p:nvPr/>
        </p:nvSpPr>
        <p:spPr>
          <a:xfrm>
            <a:off x="96984" y="1554711"/>
            <a:ext cx="1801089" cy="911399"/>
          </a:xfrm>
          <a:prstGeom prst="wedgeRoundRectCallout">
            <a:avLst>
              <a:gd name="adj1" fmla="val 72633"/>
              <a:gd name="adj2" fmla="val 12441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③使用ツール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⇒使用したツールを入力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A6BDD21B-1DB7-4042-8DF6-E92F7B3C85B7}"/>
              </a:ext>
            </a:extLst>
          </p:cNvPr>
          <p:cNvSpPr/>
          <p:nvPr/>
        </p:nvSpPr>
        <p:spPr>
          <a:xfrm>
            <a:off x="96984" y="2613083"/>
            <a:ext cx="1801089" cy="1605622"/>
          </a:xfrm>
          <a:prstGeom prst="wedgeRoundRectCallout">
            <a:avLst>
              <a:gd name="adj1" fmla="val 65316"/>
              <a:gd name="adj2" fmla="val -28312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④活用シーン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⇒活用のねらいやどのようにＩＣＴを活用したのかを簡潔に入力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3788B548-73E2-4BD2-BB5E-55F43D4A32AB}"/>
              </a:ext>
            </a:extLst>
          </p:cNvPr>
          <p:cNvSpPr/>
          <p:nvPr/>
        </p:nvSpPr>
        <p:spPr>
          <a:xfrm>
            <a:off x="96984" y="4365678"/>
            <a:ext cx="1801089" cy="2180589"/>
          </a:xfrm>
          <a:prstGeom prst="wedgeRoundRectCallout">
            <a:avLst>
              <a:gd name="adj1" fmla="val 60701"/>
              <a:gd name="adj2" fmla="val -37207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kumimoji="1" lang="ja-JP" altLang="en-US" sz="1600" b="1" dirty="0"/>
              <a:t>⑤子どもの姿、授業の様子、成果等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⇒活用のねらいや活用したことによる効果等を簡潔に入力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0A2C1E2-E858-4B3F-95C1-1AD8AA27C4EB}"/>
              </a:ext>
            </a:extLst>
          </p:cNvPr>
          <p:cNvSpPr/>
          <p:nvPr/>
        </p:nvSpPr>
        <p:spPr>
          <a:xfrm>
            <a:off x="7245927" y="1704109"/>
            <a:ext cx="1801089" cy="1572491"/>
          </a:xfrm>
          <a:prstGeom prst="wedgeRoundRectCallout">
            <a:avLst>
              <a:gd name="adj1" fmla="val -67761"/>
              <a:gd name="adj2" fmla="val 30270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⑥写真１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⇒活用シーンが分かる画像、授業の様子が分かる画像</a:t>
            </a:r>
            <a:endParaRPr kumimoji="1" lang="en-US" altLang="ja-JP" sz="1600" dirty="0"/>
          </a:p>
          <a:p>
            <a:pPr marL="179388" indent="-179388" algn="r"/>
            <a:r>
              <a:rPr kumimoji="1" lang="ja-JP" altLang="en-US" sz="1600" dirty="0"/>
              <a:t>等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89EAD910-941D-40D2-9E8F-08834A8C7361}"/>
              </a:ext>
            </a:extLst>
          </p:cNvPr>
          <p:cNvSpPr/>
          <p:nvPr/>
        </p:nvSpPr>
        <p:spPr>
          <a:xfrm>
            <a:off x="7245927" y="3581400"/>
            <a:ext cx="1801089" cy="1572491"/>
          </a:xfrm>
          <a:prstGeom prst="wedgeRoundRectCallout">
            <a:avLst>
              <a:gd name="adj1" fmla="val -67761"/>
              <a:gd name="adj2" fmla="val 30270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⑦写真２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600" dirty="0"/>
              <a:t>⇒活用しているツールの様子が分かるような画面の画像</a:t>
            </a:r>
            <a:endParaRPr kumimoji="1" lang="en-US" altLang="ja-JP" sz="1600" dirty="0"/>
          </a:p>
          <a:p>
            <a:pPr marL="179388" indent="-179388" algn="r"/>
            <a:r>
              <a:rPr kumimoji="1" lang="ja-JP" altLang="en-US" sz="1600" dirty="0"/>
              <a:t>等</a:t>
            </a:r>
          </a:p>
        </p:txBody>
      </p:sp>
      <p:sp>
        <p:nvSpPr>
          <p:cNvPr id="13" name="四角形: 対角を丸める 12">
            <a:extLst>
              <a:ext uri="{FF2B5EF4-FFF2-40B4-BE49-F238E27FC236}">
                <a16:creationId xmlns:a16="http://schemas.microsoft.com/office/drawing/2014/main" id="{D7EB82A7-056D-425B-B878-2F6D96B8A3EA}"/>
              </a:ext>
            </a:extLst>
          </p:cNvPr>
          <p:cNvSpPr/>
          <p:nvPr/>
        </p:nvSpPr>
        <p:spPr>
          <a:xfrm>
            <a:off x="2078182" y="5500256"/>
            <a:ext cx="6941125" cy="1288474"/>
          </a:xfrm>
          <a:prstGeom prst="round2DiagRect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確認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これらは、あくまで参考です。</a:t>
            </a:r>
            <a:endParaRPr kumimoji="1" lang="en-US" altLang="ja-JP" dirty="0"/>
          </a:p>
          <a:p>
            <a:r>
              <a:rPr kumimoji="1" lang="ja-JP" altLang="en-US" dirty="0"/>
              <a:t>このシートを見た各校の先生方の活用の一助となるよう、また、実践された先生方のアイデアが広く伝わるよう、構成や内容の変更や工夫は、自由に行ってください。（①～③は必須です）</a:t>
            </a:r>
            <a:endParaRPr kumimoji="1" lang="en-US" altLang="ja-JP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17B537D-990E-4563-B30A-8D05B0664428}"/>
              </a:ext>
            </a:extLst>
          </p:cNvPr>
          <p:cNvSpPr/>
          <p:nvPr/>
        </p:nvSpPr>
        <p:spPr>
          <a:xfrm>
            <a:off x="-1" y="55413"/>
            <a:ext cx="90193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smtClean="0"/>
              <a:t>別紙４</a:t>
            </a:r>
            <a:r>
              <a:rPr lang="en-US" altLang="ja-JP" sz="1600" smtClean="0"/>
              <a:t>】</a:t>
            </a:r>
            <a:r>
              <a:rPr lang="ja-JP" altLang="en-US" sz="1600" dirty="0"/>
              <a:t>「ＩＣＴの活用記録」への入力について</a:t>
            </a:r>
          </a:p>
        </p:txBody>
      </p:sp>
    </p:spTree>
    <p:extLst>
      <p:ext uri="{BB962C8B-B14F-4D97-AF65-F5344CB8AC3E}">
        <p14:creationId xmlns:p14="http://schemas.microsoft.com/office/powerpoint/2010/main" val="377052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315</Words>
  <Application>Microsoft Office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Digi Kyokasho N-R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達人</dc:creator>
  <cp:lastModifiedBy>Gifu</cp:lastModifiedBy>
  <cp:revision>15</cp:revision>
  <cp:lastPrinted>2022-05-31T02:03:27Z</cp:lastPrinted>
  <dcterms:modified xsi:type="dcterms:W3CDTF">2023-05-24T04:06:19Z</dcterms:modified>
</cp:coreProperties>
</file>