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8"/>
  </p:notesMasterIdLst>
  <p:handoutMasterIdLst>
    <p:handoutMasterId r:id="rId19"/>
  </p:handoutMasterIdLst>
  <p:sldIdLst>
    <p:sldId id="448" r:id="rId7"/>
    <p:sldId id="450" r:id="rId8"/>
    <p:sldId id="508" r:id="rId9"/>
    <p:sldId id="496" r:id="rId10"/>
    <p:sldId id="509" r:id="rId11"/>
    <p:sldId id="497" r:id="rId12"/>
    <p:sldId id="498" r:id="rId13"/>
    <p:sldId id="510" r:id="rId14"/>
    <p:sldId id="506" r:id="rId15"/>
    <p:sldId id="500" r:id="rId16"/>
    <p:sldId id="507" r:id="rId17"/>
  </p:sldIdLst>
  <p:sldSz cx="9144000" cy="6858000" type="screen4x3"/>
  <p:notesSz cx="6797675" cy="9926638"/>
  <p:custDataLst>
    <p:tags r:id="rId20"/>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5" userDrawn="1">
          <p15:clr>
            <a:srgbClr val="A4A3A4"/>
          </p15:clr>
        </p15:guide>
        <p15:guide id="2" pos="28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434" autoAdjust="0"/>
  </p:normalViewPr>
  <p:slideViewPr>
    <p:cSldViewPr>
      <p:cViewPr varScale="1">
        <p:scale>
          <a:sx n="58" d="100"/>
          <a:sy n="58" d="100"/>
        </p:scale>
        <p:origin x="1210" y="58"/>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5"/>
        <p:guide pos="285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1"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0444"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2022/12/20</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7575" y="744538"/>
            <a:ext cx="4962525" cy="3722687"/>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ja-JP" noProof="0" smtClean="0"/>
              <a:t>マスタ テキストの書式設定</a:t>
            </a:r>
          </a:p>
          <a:p>
            <a:pPr lvl="1"/>
            <a:r>
              <a:rPr lang="ja-JP" altLang="ja-JP" noProof="0" smtClean="0"/>
              <a:t>第 2 レベル</a:t>
            </a:r>
          </a:p>
          <a:p>
            <a:pPr lvl="2"/>
            <a:r>
              <a:rPr lang="ja-JP" altLang="ja-JP" noProof="0" smtClean="0"/>
              <a:t>第 3 レベル</a:t>
            </a:r>
          </a:p>
          <a:p>
            <a:pPr lvl="3"/>
            <a:r>
              <a:rPr lang="ja-JP" altLang="ja-JP" noProof="0" smtClean="0"/>
              <a:t>第 4 レベル</a:t>
            </a:r>
          </a:p>
          <a:p>
            <a:pPr lvl="4"/>
            <a:r>
              <a:rPr lang="ja-JP" altLang="ja-JP" noProof="0" smtClean="0"/>
              <a:t>第 5 レベル</a:t>
            </a:r>
          </a:p>
        </p:txBody>
      </p:sp>
      <p:sp>
        <p:nvSpPr>
          <p:cNvPr id="147578" name="フッター プレースホルダ 5"/>
          <p:cNvSpPr>
            <a:spLocks noGrp="1" noChangeArrowheads="1"/>
          </p:cNvSpPr>
          <p:nvPr>
            <p:ph type="ftr" sz="quarter" idx="4"/>
          </p:nvPr>
        </p:nvSpPr>
        <p:spPr bwMode="auto">
          <a:xfrm>
            <a:off x="1"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0444"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3</a:t>
            </a:fld>
            <a:endParaRPr lang="ja-JP" altLang="en-US"/>
          </a:p>
        </p:txBody>
      </p:sp>
    </p:spTree>
    <p:extLst>
      <p:ext uri="{BB962C8B-B14F-4D97-AF65-F5344CB8AC3E}">
        <p14:creationId xmlns:p14="http://schemas.microsoft.com/office/powerpoint/2010/main" val="2593769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2022/12/20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2022/12/20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2022/12/20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2022/12/20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2022/12/20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2022/12/20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2022/12/20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2022/12/20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2022/12/20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2022/12/20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2022/12/20</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2022/12/20</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2022/12/20</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2022/12/20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2022/12/20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2022/12/20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2022/12/20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2022/12/20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2022/12/20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2022/12/20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2022/12/20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2022/12/20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2022/12/20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2022/12/20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2022/12/20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2022/12/20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2022/12/20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2022/12/20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2022/12/20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2022/12/20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2022/12/20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2022/12/20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2022/12/20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2022/12/20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2022/12/20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2022/12/20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2022/12/20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2022/12/20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2022/12/20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2022/12/20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2022/12/20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2022/12/20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2022/12/20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2022/12/20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2022/12/20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2022/12/20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2022/12/20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2022/12/20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2022/12/20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2022/12/20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2022/12/20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2022/12/20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2022/12/20</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2022/12/20</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2022/12/20</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2022/12/20</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2022/12/20</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2022/12/20</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9.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テーマ１３</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フィッシング詐欺</a:t>
            </a:r>
            <a:endParaRPr lang="ja-JP" altLang="en-US" sz="4400" b="1" dirty="0" smtClean="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697854"/>
            <a:ext cx="9324528" cy="1754326"/>
          </a:xfrm>
          <a:prstGeom prst="rect">
            <a:avLst/>
          </a:prstGeom>
          <a:noFill/>
        </p:spPr>
        <p:txBody>
          <a:bodyPr>
            <a:spAutoFit/>
          </a:bodyPr>
          <a:lstStyle/>
          <a:p>
            <a:pPr algn="ctr" eaLnBrk="1" hangingPunct="1">
              <a:buSzPct val="100000"/>
              <a:defRPr/>
            </a:pPr>
            <a:r>
              <a:rPr lang="ja-JP" altLang="en-US" sz="5400" b="1" dirty="0" smtClean="0">
                <a:ln w="9525">
                  <a:solidFill>
                    <a:schemeClr val="tx1"/>
                  </a:solidFill>
                  <a:prstDash val="solid"/>
                </a:ln>
                <a:solidFill>
                  <a:srgbClr val="FFC000"/>
                </a:solidFill>
                <a:effectLst>
                  <a:outerShdw blurRad="50800" dist="38100" dir="5400000" algn="ctr" rotWithShape="0">
                    <a:schemeClr val="tx1"/>
                  </a:outerShdw>
                </a:effectLst>
              </a:rPr>
              <a:t>とてもお得だけど</a:t>
            </a:r>
            <a:endParaRPr lang="en-US" altLang="ja-JP" sz="5400" b="1" dirty="0" smtClean="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本当</a:t>
            </a:r>
            <a:r>
              <a:rPr lang="ja-JP" altLang="en-US" sz="5400" b="1" dirty="0" smtClean="0">
                <a:ln w="9525">
                  <a:solidFill>
                    <a:schemeClr val="tx1"/>
                  </a:solidFill>
                  <a:prstDash val="solid"/>
                </a:ln>
                <a:solidFill>
                  <a:srgbClr val="FFC000"/>
                </a:solidFill>
                <a:effectLst>
                  <a:outerShdw blurRad="50800" dist="38100" dir="5400000" algn="ctr" rotWithShape="0">
                    <a:schemeClr val="tx1"/>
                  </a:outerShdw>
                </a:effectLst>
              </a:rPr>
              <a:t>に大丈夫かな？</a:t>
            </a:r>
            <a:endParaRPr lang="ja-JP" altLang="en-US" sz="5400" b="1" dirty="0">
              <a:ln w="9525">
                <a:solidFill>
                  <a:schemeClr val="tx1"/>
                </a:solidFill>
                <a:prstDash val="solid"/>
              </a:ln>
              <a:solidFill>
                <a:srgbClr val="FFC000"/>
              </a:solidFill>
              <a:effectLst>
                <a:outerShdw blurRad="50800" dist="38100" dir="5400000" algn="ctr" rotWithShape="0">
                  <a:schemeClr val="tx1"/>
                </a:outerShdw>
              </a:effectLst>
            </a:endParaRP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a:off x="4140025" y="4670524"/>
            <a:ext cx="122413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rPr>
              <a:t>フィッシング</a:t>
            </a:r>
            <a:endParaRPr kumimoji="1" lang="en-US" altLang="ja-JP" sz="1600" b="1" dirty="0" smtClean="0">
              <a:solidFill>
                <a:srgbClr val="FF0000"/>
              </a:solidFill>
            </a:endParaRPr>
          </a:p>
          <a:p>
            <a:pPr algn="ctr"/>
            <a:r>
              <a:rPr kumimoji="1" lang="ja-JP" altLang="en-US" sz="1600" b="1" dirty="0">
                <a:solidFill>
                  <a:srgbClr val="FF0000"/>
                </a:solidFill>
              </a:rPr>
              <a:t>詐欺</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⑦トラブルに巻き込まれないために　その１</a:t>
              </a: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１．アプリは、正規の配信サイトを利用しよう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本物</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と見分けがつかない不正なサイトで、不正なアプリのインストールが求められるケースが増えています。不正なアプリをインストールすると、カード番号等の情報が抜き取られ、不正な購買や決済につながるため、アプリは</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正規の配信サイトでインストールしましょう</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不安</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を煽るような内容のメッセージに注意</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しよう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高額請求やウイルス感染など不安を煽るような内容の場合は、慌ててリンク先やＵＲＬをクリックせず、先生や保護者に相談</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しましょう</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endPar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3" end="3"/>
                                            </p:txEl>
                                          </p:spTgt>
                                        </p:tgtEl>
                                        <p:attrNameLst>
                                          <p:attrName>style.visibility</p:attrName>
                                        </p:attrNameLst>
                                      </p:cBhvr>
                                      <p:to>
                                        <p:strVal val="visible"/>
                                      </p:to>
                                    </p:set>
                                    <p:animEffect transition="in" filter="fade">
                                      <p:cBhvr>
                                        <p:cTn id="16"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⑧トラブルに巻き込まれないため</a:t>
              </a: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に　</a:t>
              </a:r>
              <a:r>
                <a:rPr lang="ja-JP" altLang="en-US" sz="36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その２</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．セキュリティソフトを導入し</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よう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セキュリティソフトの多くは、フィッシング詐欺を目的としたメールを除外するフィルタリング機能を備えています。フィッシングサイトと疑われるサイトへアクセスしようとするとブロックする</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機能</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もあるようです。</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４</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．メールなどの送信元</a:t>
            </a:r>
            <a:r>
              <a:rPr lang="ja-JP" altLang="en-US" sz="280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を確認しよう</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ＳＭＳやメールが送られてきたら、メールの送信元を落ち着いて確認し、先生や保護者に相談しましょう。</a:t>
            </a:r>
          </a:p>
        </p:txBody>
      </p:sp>
    </p:spTree>
    <p:extLst>
      <p:ext uri="{BB962C8B-B14F-4D97-AF65-F5344CB8AC3E}">
        <p14:creationId xmlns:p14="http://schemas.microsoft.com/office/powerpoint/2010/main" val="140306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フィッシング詐欺</a:t>
              </a:r>
              <a:endPar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17" name="正方形/長方形 16"/>
          <p:cNvSpPr/>
          <p:nvPr/>
        </p:nvSpPr>
        <p:spPr>
          <a:xfrm>
            <a:off x="1115616" y="783088"/>
            <a:ext cx="9144000" cy="523220"/>
          </a:xfrm>
          <a:prstGeom prst="rect">
            <a:avLst/>
          </a:prstGeom>
          <a:noFill/>
        </p:spPr>
        <p:txBody>
          <a:bodyPr wrap="square">
            <a:spAutoFit/>
          </a:bodyPr>
          <a:lstStyle/>
          <a:p>
            <a:pPr eaLnBrk="1" hangingPunct="1">
              <a:buSzPct val="100000"/>
              <a:defRPr/>
            </a:pPr>
            <a:r>
              <a:rPr lang="ja-JP" altLang="en-US" sz="2800" dirty="0" smtClean="0">
                <a:ln w="0"/>
                <a:effectLst>
                  <a:outerShdw blurRad="38100" dist="19050" dir="2700000" algn="tl" rotWithShape="0">
                    <a:schemeClr val="dk1">
                      <a:alpha val="40000"/>
                    </a:schemeClr>
                  </a:outerShdw>
                </a:effectLst>
              </a:rPr>
              <a:t>ネットで買い物をしようと検索していると</a:t>
            </a:r>
            <a:r>
              <a:rPr lang="en-US" altLang="ja-JP" sz="2800" dirty="0" smtClean="0">
                <a:ln w="0"/>
                <a:effectLst>
                  <a:outerShdw blurRad="38100" dist="19050" dir="2700000" algn="tl" rotWithShape="0">
                    <a:schemeClr val="dk1">
                      <a:alpha val="40000"/>
                    </a:schemeClr>
                  </a:outerShdw>
                </a:effectLst>
              </a:rPr>
              <a:t>…</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46" name="図 4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12034" y="1418201"/>
            <a:ext cx="2507838" cy="4804097"/>
          </a:xfrm>
          <a:prstGeom prst="rect">
            <a:avLst/>
          </a:prstGeom>
        </p:spPr>
      </p:pic>
      <p:sp>
        <p:nvSpPr>
          <p:cNvPr id="47" name="正方形/長方形 46"/>
          <p:cNvSpPr/>
          <p:nvPr/>
        </p:nvSpPr>
        <p:spPr>
          <a:xfrm>
            <a:off x="1107583" y="2262913"/>
            <a:ext cx="2163651" cy="3326327"/>
          </a:xfrm>
          <a:prstGeom prst="rect">
            <a:avLst/>
          </a:prstGeom>
          <a:solidFill>
            <a:srgbClr val="D6F0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テキスト ボックス 47"/>
          <p:cNvSpPr txBox="1"/>
          <p:nvPr/>
        </p:nvSpPr>
        <p:spPr>
          <a:xfrm>
            <a:off x="1244189" y="2380607"/>
            <a:ext cx="1915225" cy="338554"/>
          </a:xfrm>
          <a:prstGeom prst="rect">
            <a:avLst/>
          </a:prstGeom>
          <a:noFill/>
        </p:spPr>
        <p:txBody>
          <a:bodyPr wrap="square" rtlCol="0">
            <a:spAutoFit/>
          </a:bodyPr>
          <a:lstStyle/>
          <a:p>
            <a:r>
              <a:rPr kumimoji="1" lang="ja-JP" altLang="en-US" sz="1600" b="1" dirty="0" smtClean="0"/>
              <a:t>外国製限定自転車</a:t>
            </a:r>
            <a:endParaRPr kumimoji="1" lang="en-US" altLang="ja-JP" sz="1600" b="1" dirty="0" smtClean="0"/>
          </a:p>
        </p:txBody>
      </p:sp>
      <p:sp>
        <p:nvSpPr>
          <p:cNvPr id="49" name="テキスト ボックス 48"/>
          <p:cNvSpPr txBox="1"/>
          <p:nvPr/>
        </p:nvSpPr>
        <p:spPr>
          <a:xfrm>
            <a:off x="1351537" y="3130288"/>
            <a:ext cx="1919697" cy="584775"/>
          </a:xfrm>
          <a:prstGeom prst="rect">
            <a:avLst/>
          </a:prstGeom>
          <a:noFill/>
        </p:spPr>
        <p:txBody>
          <a:bodyPr wrap="square" rtlCol="0">
            <a:spAutoFit/>
          </a:bodyPr>
          <a:lstStyle/>
          <a:p>
            <a:r>
              <a:rPr kumimoji="1" lang="ja-JP" altLang="en-US" sz="1600" b="1" dirty="0" smtClean="0"/>
              <a:t>最大９０％オフ！</a:t>
            </a:r>
            <a:endParaRPr kumimoji="1" lang="en-US" altLang="ja-JP" sz="1600" b="1" dirty="0" smtClean="0"/>
          </a:p>
          <a:p>
            <a:r>
              <a:rPr kumimoji="1" lang="ja-JP" altLang="en-US" sz="1600" b="1" dirty="0" smtClean="0"/>
              <a:t>在庫一掃セール</a:t>
            </a:r>
            <a:endParaRPr kumimoji="1" lang="en-US" altLang="ja-JP" sz="1600" b="1" dirty="0"/>
          </a:p>
        </p:txBody>
      </p:sp>
      <p:sp>
        <p:nvSpPr>
          <p:cNvPr id="50" name="テキスト ボックス 49"/>
          <p:cNvSpPr txBox="1"/>
          <p:nvPr/>
        </p:nvSpPr>
        <p:spPr>
          <a:xfrm>
            <a:off x="1244189" y="2728406"/>
            <a:ext cx="1843527" cy="369332"/>
          </a:xfrm>
          <a:prstGeom prst="rect">
            <a:avLst/>
          </a:prstGeom>
          <a:solidFill>
            <a:srgbClr val="FF0000"/>
          </a:solidFill>
          <a:ln>
            <a:solidFill>
              <a:srgbClr val="FF0000"/>
            </a:solidFill>
          </a:ln>
        </p:spPr>
        <p:txBody>
          <a:bodyPr wrap="square" rtlCol="0">
            <a:spAutoFit/>
          </a:bodyPr>
          <a:lstStyle/>
          <a:p>
            <a:pPr algn="ctr"/>
            <a:r>
              <a:rPr kumimoji="1" lang="ja-JP" altLang="en-US" b="1" dirty="0">
                <a:solidFill>
                  <a:schemeClr val="bg1"/>
                </a:solidFill>
              </a:rPr>
              <a:t>１０</a:t>
            </a:r>
            <a:r>
              <a:rPr kumimoji="1" lang="ja-JP" altLang="en-US" b="1" dirty="0" smtClean="0">
                <a:solidFill>
                  <a:schemeClr val="bg1"/>
                </a:solidFill>
              </a:rPr>
              <a:t>万円→１万円</a:t>
            </a:r>
            <a:endParaRPr kumimoji="1" lang="ja-JP" altLang="en-US" b="1" dirty="0">
              <a:solidFill>
                <a:schemeClr val="bg1"/>
              </a:solidFill>
            </a:endParaRPr>
          </a:p>
        </p:txBody>
      </p:sp>
      <p:pic>
        <p:nvPicPr>
          <p:cNvPr id="42" name="Picture 12" descr="C:\Users\crestec\Desktop\平井作業フォルダ\CEC_2018年度用(捨てないで！)\ペープサート教材\ペープサート教材_イラスト集_HTML版\Links\25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95945" y="3723037"/>
            <a:ext cx="1915225" cy="1348705"/>
          </a:xfrm>
          <a:prstGeom prst="rect">
            <a:avLst/>
          </a:prstGeom>
          <a:noFill/>
          <a:extLst>
            <a:ext uri="{909E8E84-426E-40DD-AFC4-6F175D3DCCD1}">
              <a14:hiddenFill xmlns:a14="http://schemas.microsoft.com/office/drawing/2010/main">
                <a:solidFill>
                  <a:srgbClr val="FFFFFF"/>
                </a:solidFill>
              </a14:hiddenFill>
            </a:ext>
          </a:extLst>
        </p:spPr>
      </p:pic>
      <p:grpSp>
        <p:nvGrpSpPr>
          <p:cNvPr id="8" name="グループ化 7"/>
          <p:cNvGrpSpPr/>
          <p:nvPr/>
        </p:nvGrpSpPr>
        <p:grpSpPr>
          <a:xfrm flipH="1">
            <a:off x="3854815" y="3130288"/>
            <a:ext cx="1652151" cy="2844978"/>
            <a:chOff x="5076056" y="2956315"/>
            <a:chExt cx="1652151" cy="2844978"/>
          </a:xfrm>
        </p:grpSpPr>
        <p:pic>
          <p:nvPicPr>
            <p:cNvPr id="52"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76056" y="4342191"/>
              <a:ext cx="1652151" cy="1459102"/>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5" descr="C:\Users\crestec\Desktop\平井作業フォルダ\CEC_2018年度用(捨てないで！)\ペープサート教材\ペープサート教材_イラスト集_Delivery\ペープサート教材_イラスト集\キャラ\中学生男子\002_中学男子B_喜ぶ.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94945" y="2956315"/>
              <a:ext cx="1214372" cy="1533443"/>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角丸四角形吹き出し 21"/>
          <p:cNvSpPr/>
          <p:nvPr/>
        </p:nvSpPr>
        <p:spPr>
          <a:xfrm>
            <a:off x="5288077" y="1929817"/>
            <a:ext cx="3680540" cy="1793220"/>
          </a:xfrm>
          <a:prstGeom prst="wedgeRoundRectCallout">
            <a:avLst>
              <a:gd name="adj1" fmla="val -59662"/>
              <a:gd name="adj2" fmla="val 8835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smtClean="0"/>
              <a:t>家にいることが多くなって、体を動かしていないな～。</a:t>
            </a:r>
            <a:endParaRPr kumimoji="1" lang="en-US" altLang="ja-JP" b="1" dirty="0" smtClean="0"/>
          </a:p>
          <a:p>
            <a:r>
              <a:rPr kumimoji="1" lang="ja-JP" altLang="en-US" b="1" dirty="0" smtClean="0"/>
              <a:t>なんか安い自転車ないかな～。</a:t>
            </a:r>
            <a:endParaRPr kumimoji="1" lang="en-US" altLang="ja-JP" b="1" dirty="0" smtClean="0"/>
          </a:p>
          <a:p>
            <a:r>
              <a:rPr kumimoji="1" lang="ja-JP" altLang="en-US" b="1" dirty="0" smtClean="0"/>
              <a:t>あった！これカッコイイ！</a:t>
            </a:r>
            <a:endParaRPr kumimoji="1" lang="en-US" altLang="ja-JP" b="1" dirty="0" smtClean="0"/>
          </a:p>
          <a:p>
            <a:r>
              <a:rPr kumimoji="1" lang="ja-JP" altLang="en-US" b="1" dirty="0"/>
              <a:t>しかも</a:t>
            </a:r>
            <a:r>
              <a:rPr kumimoji="1" lang="ja-JP" altLang="en-US" b="1" dirty="0" smtClean="0"/>
              <a:t>、こんなに安くなってる！！</a:t>
            </a:r>
            <a:endParaRPr kumimoji="1" lang="ja-JP" alt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marL="0" marR="0" lvl="0" indent="0" algn="ctr" defTabSz="912813" rtl="0" eaLnBrk="1" fontAlgn="base" latinLnBrk="0" hangingPunct="1">
              <a:lnSpc>
                <a:spcPct val="100000"/>
              </a:lnSpc>
              <a:spcBef>
                <a:spcPct val="0"/>
              </a:spcBef>
              <a:spcAft>
                <a:spcPct val="0"/>
              </a:spcAft>
              <a:buClrTx/>
              <a:buSzPct val="100000"/>
              <a:buFontTx/>
              <a:buNone/>
              <a:tabLst/>
              <a:defRPr/>
            </a:pPr>
            <a:r>
              <a:rPr kumimoji="1" lang="ja-JP" altLang="en-US" sz="1200" b="0" i="0" u="none" strike="noStrike" kern="1200" cap="none" spc="0" normalizeH="0" baseline="0" noProof="0" smtClean="0">
                <a:ln>
                  <a:noFill/>
                </a:ln>
                <a:solidFill>
                  <a:prstClr val="white"/>
                </a:solidFill>
                <a:effectLst>
                  <a:outerShdw blurRad="38100" dist="38100" dir="2700000" algn="tl">
                    <a:srgbClr val="C0C0C0"/>
                  </a:outerShdw>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lvl="0"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フィッシング詐欺</a:t>
              </a:r>
              <a:endParaRPr kumimoji="1" lang="ja-JP" altLang="en-US" sz="4400" b="1" i="0" u="none" strike="noStrike" kern="1200" cap="none" spc="0" normalizeH="0" baseline="0" noProof="0" dirty="0" smtClean="0">
                <a:ln>
                  <a:noFill/>
                </a:ln>
                <a:solidFill>
                  <a:srgbClr val="FFFFFF"/>
                </a:solidFill>
                <a:effectLst>
                  <a:outerShdw blurRad="38100" dist="38100" dir="2700000" algn="tl">
                    <a:srgbClr val="C0C0C0"/>
                  </a:outerShdw>
                </a:effectLst>
                <a:uLnTx/>
                <a:uFillTx/>
                <a:latin typeface="ＭＳ Ｐゴシック" panose="020B0600070205080204" pitchFamily="50" charset="-128"/>
                <a:ea typeface="AR隷書体M" charset="-128"/>
                <a:cs typeface="Arial"/>
              </a:endParaRPr>
            </a:p>
          </p:txBody>
        </p:sp>
      </p:grpSp>
      <p:pic>
        <p:nvPicPr>
          <p:cNvPr id="14" name="図 1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12034" y="1418201"/>
            <a:ext cx="2507838" cy="4804097"/>
          </a:xfrm>
          <a:prstGeom prst="rect">
            <a:avLst/>
          </a:prstGeom>
        </p:spPr>
      </p:pic>
      <p:sp>
        <p:nvSpPr>
          <p:cNvPr id="15" name="正方形/長方形 14"/>
          <p:cNvSpPr/>
          <p:nvPr/>
        </p:nvSpPr>
        <p:spPr>
          <a:xfrm>
            <a:off x="1107583" y="2262913"/>
            <a:ext cx="2163651" cy="3326327"/>
          </a:xfrm>
          <a:prstGeom prst="rect">
            <a:avLst/>
          </a:prstGeom>
          <a:solidFill>
            <a:srgbClr val="D6F0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p:cNvSpPr txBox="1"/>
          <p:nvPr/>
        </p:nvSpPr>
        <p:spPr>
          <a:xfrm>
            <a:off x="1344228" y="2664795"/>
            <a:ext cx="1919697" cy="584775"/>
          </a:xfrm>
          <a:prstGeom prst="rect">
            <a:avLst/>
          </a:prstGeom>
          <a:noFill/>
        </p:spPr>
        <p:txBody>
          <a:bodyPr wrap="square" rtlCol="0">
            <a:spAutoFit/>
          </a:bodyPr>
          <a:lstStyle/>
          <a:p>
            <a:r>
              <a:rPr kumimoji="1" lang="ja-JP" altLang="en-US" sz="1600" b="1" dirty="0" smtClean="0"/>
              <a:t>最大９０％オフ！</a:t>
            </a:r>
            <a:endParaRPr kumimoji="1" lang="en-US" altLang="ja-JP" sz="1600" b="1" dirty="0" smtClean="0"/>
          </a:p>
          <a:p>
            <a:r>
              <a:rPr kumimoji="1" lang="ja-JP" altLang="en-US" sz="1600" b="1" dirty="0" smtClean="0"/>
              <a:t>在庫一掃セール</a:t>
            </a:r>
            <a:endParaRPr kumimoji="1" lang="en-US" altLang="ja-JP" sz="1600" b="1" dirty="0"/>
          </a:p>
        </p:txBody>
      </p:sp>
      <p:sp>
        <p:nvSpPr>
          <p:cNvPr id="19" name="テキスト ボックス 18"/>
          <p:cNvSpPr txBox="1"/>
          <p:nvPr/>
        </p:nvSpPr>
        <p:spPr>
          <a:xfrm>
            <a:off x="1236880" y="2262913"/>
            <a:ext cx="1843527" cy="369332"/>
          </a:xfrm>
          <a:prstGeom prst="rect">
            <a:avLst/>
          </a:prstGeom>
          <a:solidFill>
            <a:srgbClr val="FF0000"/>
          </a:solidFill>
          <a:ln>
            <a:solidFill>
              <a:srgbClr val="FF0000"/>
            </a:solidFill>
          </a:ln>
        </p:spPr>
        <p:txBody>
          <a:bodyPr wrap="square" rtlCol="0">
            <a:spAutoFit/>
          </a:bodyPr>
          <a:lstStyle/>
          <a:p>
            <a:pPr algn="ctr"/>
            <a:r>
              <a:rPr kumimoji="1" lang="ja-JP" altLang="en-US" b="1" dirty="0">
                <a:solidFill>
                  <a:schemeClr val="bg1"/>
                </a:solidFill>
              </a:rPr>
              <a:t>１０</a:t>
            </a:r>
            <a:r>
              <a:rPr kumimoji="1" lang="ja-JP" altLang="en-US" b="1" dirty="0" smtClean="0">
                <a:solidFill>
                  <a:schemeClr val="bg1"/>
                </a:solidFill>
              </a:rPr>
              <a:t>万円→１万円</a:t>
            </a:r>
            <a:endParaRPr kumimoji="1" lang="ja-JP" altLang="en-US" b="1" dirty="0">
              <a:solidFill>
                <a:schemeClr val="bg1"/>
              </a:solidFill>
            </a:endParaRPr>
          </a:p>
        </p:txBody>
      </p:sp>
      <p:pic>
        <p:nvPicPr>
          <p:cNvPr id="20" name="Picture 12" descr="C:\Users\crestec\Desktop\平井作業フォルダ\CEC_2018年度用(捨てないで！)\ペープサート教材\ペープサート教材_イラスト集_HTML版\Links\255.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88636" y="3257544"/>
            <a:ext cx="1915225" cy="1348705"/>
          </a:xfrm>
          <a:prstGeom prst="rect">
            <a:avLst/>
          </a:prstGeom>
          <a:noFill/>
          <a:extLst>
            <a:ext uri="{909E8E84-426E-40DD-AFC4-6F175D3DCCD1}">
              <a14:hiddenFill xmlns:a14="http://schemas.microsoft.com/office/drawing/2010/main">
                <a:solidFill>
                  <a:srgbClr val="FFFFFF"/>
                </a:solidFill>
              </a14:hiddenFill>
            </a:ext>
          </a:extLst>
        </p:spPr>
      </p:pic>
      <p:sp>
        <p:nvSpPr>
          <p:cNvPr id="21" name="テキスト ボックス 20"/>
          <p:cNvSpPr txBox="1"/>
          <p:nvPr/>
        </p:nvSpPr>
        <p:spPr>
          <a:xfrm>
            <a:off x="1260334" y="4657517"/>
            <a:ext cx="1843527" cy="523220"/>
          </a:xfrm>
          <a:prstGeom prst="rect">
            <a:avLst/>
          </a:prstGeom>
          <a:solidFill>
            <a:srgbClr val="FFC000"/>
          </a:solidFill>
          <a:ln>
            <a:noFill/>
          </a:ln>
        </p:spPr>
        <p:txBody>
          <a:bodyPr wrap="square" rtlCol="0">
            <a:spAutoFit/>
          </a:bodyPr>
          <a:lstStyle/>
          <a:p>
            <a:pPr algn="ctr"/>
            <a:r>
              <a:rPr kumimoji="1" lang="ja-JP" altLang="en-US" sz="1400" b="1" dirty="0" smtClean="0"/>
              <a:t>数に限りがございます</a:t>
            </a:r>
            <a:endParaRPr kumimoji="1" lang="en-US" altLang="ja-JP" sz="1400" b="1" dirty="0" smtClean="0"/>
          </a:p>
          <a:p>
            <a:pPr algn="ctr"/>
            <a:r>
              <a:rPr kumimoji="1" lang="ja-JP" altLang="en-US" sz="1400" b="1" dirty="0" smtClean="0"/>
              <a:t>お急ぎください</a:t>
            </a:r>
            <a:endParaRPr kumimoji="1" lang="en-US" altLang="ja-JP" sz="1400" b="1" dirty="0" smtClean="0"/>
          </a:p>
        </p:txBody>
      </p:sp>
      <p:sp>
        <p:nvSpPr>
          <p:cNvPr id="22" name="テキスト ボックス 21"/>
          <p:cNvSpPr txBox="1"/>
          <p:nvPr/>
        </p:nvSpPr>
        <p:spPr>
          <a:xfrm>
            <a:off x="1260333" y="5240978"/>
            <a:ext cx="1843527" cy="276999"/>
          </a:xfrm>
          <a:prstGeom prst="rect">
            <a:avLst/>
          </a:prstGeom>
          <a:solidFill>
            <a:srgbClr val="FF0000"/>
          </a:solidFill>
          <a:ln>
            <a:solidFill>
              <a:srgbClr val="FF0000"/>
            </a:solidFill>
          </a:ln>
        </p:spPr>
        <p:txBody>
          <a:bodyPr wrap="square" rtlCol="0">
            <a:spAutoFit/>
          </a:bodyPr>
          <a:lstStyle/>
          <a:p>
            <a:pPr algn="ctr"/>
            <a:r>
              <a:rPr kumimoji="1" lang="ja-JP" altLang="en-US" sz="1200" b="1" dirty="0" smtClean="0">
                <a:solidFill>
                  <a:schemeClr val="bg1"/>
                </a:solidFill>
              </a:rPr>
              <a:t>ご注文はここをクリック</a:t>
            </a:r>
            <a:endParaRPr kumimoji="1" lang="en-US" altLang="ja-JP" sz="1200" b="1" dirty="0" smtClean="0">
              <a:solidFill>
                <a:schemeClr val="bg1"/>
              </a:solidFill>
            </a:endParaRPr>
          </a:p>
        </p:txBody>
      </p:sp>
      <p:pic>
        <p:nvPicPr>
          <p:cNvPr id="24"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3854815" y="4516164"/>
            <a:ext cx="1652151" cy="1459102"/>
          </a:xfrm>
          <a:prstGeom prst="rect">
            <a:avLst/>
          </a:prstGeom>
          <a:noFill/>
          <a:extLst>
            <a:ext uri="{909E8E84-426E-40DD-AFC4-6F175D3DCCD1}">
              <a14:hiddenFill xmlns:a14="http://schemas.microsoft.com/office/drawing/2010/main">
                <a:solidFill>
                  <a:srgbClr val="FFFFFF"/>
                </a:solidFill>
              </a14:hiddenFill>
            </a:ext>
          </a:extLst>
        </p:spPr>
      </p:pic>
      <p:sp>
        <p:nvSpPr>
          <p:cNvPr id="26" name="角丸四角形吹き出し 25"/>
          <p:cNvSpPr/>
          <p:nvPr/>
        </p:nvSpPr>
        <p:spPr>
          <a:xfrm>
            <a:off x="5478441" y="1929817"/>
            <a:ext cx="3490176" cy="1793220"/>
          </a:xfrm>
          <a:prstGeom prst="wedgeRoundRectCallout">
            <a:avLst>
              <a:gd name="adj1" fmla="val -59662"/>
              <a:gd name="adj2" fmla="val 8835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smtClean="0"/>
              <a:t>はやくしないと売り切れちゃう。</a:t>
            </a:r>
            <a:endParaRPr kumimoji="1" lang="en-US" altLang="ja-JP" b="1" dirty="0" smtClean="0"/>
          </a:p>
          <a:p>
            <a:r>
              <a:rPr kumimoji="1" lang="ja-JP" altLang="en-US" b="1" dirty="0" smtClean="0"/>
              <a:t>注文するにはここをクリックすればいいんだな。</a:t>
            </a:r>
            <a:endParaRPr kumimoji="1" lang="ja-JP" altLang="en-US" b="1" dirty="0"/>
          </a:p>
        </p:txBody>
      </p:sp>
      <p:pic>
        <p:nvPicPr>
          <p:cNvPr id="27" name="Picture 21" descr="C:\Users\crestec\Desktop\平井作業フォルダ\CEC_2018年度用(捨てないで！)\ペープサート教材\ペープサート教材_イラスト集_Delivery\ペープサート教材_イラスト集\キャラ\中学生男子\002_中学男子B_悩む.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4017572" y="3072026"/>
            <a:ext cx="1243398" cy="1581172"/>
          </a:xfrm>
          <a:prstGeom prst="rect">
            <a:avLst/>
          </a:prstGeom>
          <a:noFill/>
          <a:extLst>
            <a:ext uri="{909E8E84-426E-40DD-AFC4-6F175D3DCCD1}">
              <a14:hiddenFill xmlns:a14="http://schemas.microsoft.com/office/drawing/2010/main">
                <a:solidFill>
                  <a:srgbClr val="FFFFFF"/>
                </a:solidFill>
              </a14:hiddenFill>
            </a:ext>
          </a:extLst>
        </p:spPr>
      </p:pic>
      <p:sp>
        <p:nvSpPr>
          <p:cNvPr id="28" name="正方形/長方形 27"/>
          <p:cNvSpPr/>
          <p:nvPr/>
        </p:nvSpPr>
        <p:spPr>
          <a:xfrm>
            <a:off x="1115616" y="783088"/>
            <a:ext cx="9144000" cy="523220"/>
          </a:xfrm>
          <a:prstGeom prst="rect">
            <a:avLst/>
          </a:prstGeom>
          <a:noFill/>
        </p:spPr>
        <p:txBody>
          <a:bodyPr wrap="square">
            <a:spAutoFit/>
          </a:bodyPr>
          <a:lstStyle/>
          <a:p>
            <a:pPr eaLnBrk="1" hangingPunct="1">
              <a:buSzPct val="100000"/>
              <a:defRPr/>
            </a:pPr>
            <a:r>
              <a:rPr lang="ja-JP" altLang="en-US" sz="2800" dirty="0" smtClean="0">
                <a:ln w="0"/>
                <a:effectLst>
                  <a:outerShdw blurRad="38100" dist="19050" dir="2700000" algn="tl" rotWithShape="0">
                    <a:schemeClr val="dk1">
                      <a:alpha val="40000"/>
                    </a:schemeClr>
                  </a:outerShdw>
                </a:effectLst>
              </a:rPr>
              <a:t>ネットで買い物をしようと検索していると</a:t>
            </a:r>
            <a:r>
              <a:rPr lang="en-US" altLang="ja-JP" sz="2800" dirty="0" smtClean="0">
                <a:ln w="0"/>
                <a:effectLst>
                  <a:outerShdw blurRad="38100" dist="19050" dir="2700000" algn="tl" rotWithShape="0">
                    <a:schemeClr val="dk1">
                      <a:alpha val="40000"/>
                    </a:schemeClr>
                  </a:outerShdw>
                </a:effectLst>
              </a:rPr>
              <a:t>…</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Tree>
    <p:extLst>
      <p:ext uri="{BB962C8B-B14F-4D97-AF65-F5344CB8AC3E}">
        <p14:creationId xmlns:p14="http://schemas.microsoft.com/office/powerpoint/2010/main" val="1933342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フィッシング詐欺</a:t>
              </a:r>
            </a:p>
          </p:txBody>
        </p:sp>
      </p:grpSp>
      <p:sp>
        <p:nvSpPr>
          <p:cNvPr id="36" name="正方形/長方形 35"/>
          <p:cNvSpPr/>
          <p:nvPr/>
        </p:nvSpPr>
        <p:spPr>
          <a:xfrm>
            <a:off x="1364387" y="838200"/>
            <a:ext cx="6451738" cy="523220"/>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Pct val="100000"/>
              <a:buFontTx/>
              <a:buNone/>
              <a:tabLst/>
              <a:defRPr/>
            </a:pPr>
            <a:r>
              <a:rPr lang="ja-JP" altLang="en-US" sz="2800" dirty="0">
                <a:ln w="0"/>
                <a:solidFill>
                  <a:prstClr val="black"/>
                </a:solidFill>
                <a:effectLst>
                  <a:outerShdw blurRad="38100" dist="19050" dir="2700000" algn="tl" rotWithShape="0">
                    <a:prstClr val="black">
                      <a:alpha val="40000"/>
                    </a:prstClr>
                  </a:outerShdw>
                </a:effectLst>
                <a:cs typeface="Arial"/>
              </a:rPr>
              <a:t>専用</a:t>
            </a:r>
            <a:r>
              <a:rPr lang="ja-JP" altLang="en-US" sz="2800" dirty="0" smtClean="0">
                <a:ln w="0"/>
                <a:solidFill>
                  <a:prstClr val="black"/>
                </a:solidFill>
                <a:effectLst>
                  <a:outerShdw blurRad="38100" dist="19050" dir="2700000" algn="tl" rotWithShape="0">
                    <a:prstClr val="black">
                      <a:alpha val="40000"/>
                    </a:prstClr>
                  </a:outerShdw>
                </a:effectLst>
                <a:cs typeface="Arial"/>
              </a:rPr>
              <a:t>アプリのインストールを促す画面が</a:t>
            </a:r>
            <a:r>
              <a:rPr lang="en-US" altLang="ja-JP" sz="2800" dirty="0" smtClean="0">
                <a:ln w="0"/>
                <a:solidFill>
                  <a:prstClr val="black"/>
                </a:solidFill>
                <a:effectLst>
                  <a:outerShdw blurRad="38100" dist="19050" dir="2700000" algn="tl" rotWithShape="0">
                    <a:prstClr val="black">
                      <a:alpha val="40000"/>
                    </a:prstClr>
                  </a:outerShdw>
                </a:effectLst>
                <a:cs typeface="Arial"/>
              </a:rPr>
              <a:t>…</a:t>
            </a:r>
            <a:endParaRPr kumimoji="0" lang="en-US" altLang="ja-JP" sz="2800" b="1" i="0" u="none" strike="noStrike" kern="1200" cap="none" spc="0" normalizeH="0" baseline="0" noProof="0" dirty="0">
              <a:ln w="9525">
                <a:solidFill>
                  <a:prstClr val="black"/>
                </a:solidFill>
                <a:prstDash val="solid"/>
              </a:ln>
              <a:solidFill>
                <a:srgbClr val="FF0000"/>
              </a:solidFill>
              <a:effectLst>
                <a:outerShdw blurRad="50800" dist="38100" dir="5400000" algn="ctr" rotWithShape="0">
                  <a:prstClr val="black"/>
                </a:outerShdw>
              </a:effectLst>
              <a:uLnTx/>
              <a:uFillTx/>
              <a:latin typeface="Arial" panose="020B0604020202020204" pitchFamily="34" charset="0"/>
              <a:ea typeface="ＭＳ Ｐゴシック" panose="020B0600070205080204" pitchFamily="50" charset="-128"/>
              <a:cs typeface="Arial"/>
            </a:endParaRPr>
          </a:p>
        </p:txBody>
      </p:sp>
      <p:pic>
        <p:nvPicPr>
          <p:cNvPr id="39" name="図 3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12034" y="1418201"/>
            <a:ext cx="2507838" cy="4804097"/>
          </a:xfrm>
          <a:prstGeom prst="rect">
            <a:avLst/>
          </a:prstGeom>
        </p:spPr>
      </p:pic>
      <p:sp>
        <p:nvSpPr>
          <p:cNvPr id="40" name="正方形/長方形 39"/>
          <p:cNvSpPr/>
          <p:nvPr/>
        </p:nvSpPr>
        <p:spPr>
          <a:xfrm>
            <a:off x="1107583" y="2262913"/>
            <a:ext cx="2163651" cy="3326327"/>
          </a:xfrm>
          <a:prstGeom prst="rect">
            <a:avLst/>
          </a:prstGeom>
          <a:solidFill>
            <a:srgbClr val="D6F0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テキスト ボックス 40"/>
          <p:cNvSpPr txBox="1"/>
          <p:nvPr/>
        </p:nvSpPr>
        <p:spPr>
          <a:xfrm>
            <a:off x="1218923" y="2308175"/>
            <a:ext cx="1919697" cy="584775"/>
          </a:xfrm>
          <a:prstGeom prst="rect">
            <a:avLst/>
          </a:prstGeom>
          <a:solidFill>
            <a:srgbClr val="FF0000"/>
          </a:solidFill>
        </p:spPr>
        <p:txBody>
          <a:bodyPr wrap="square" rtlCol="0">
            <a:spAutoFit/>
          </a:bodyPr>
          <a:lstStyle/>
          <a:p>
            <a:pPr algn="ctr"/>
            <a:r>
              <a:rPr kumimoji="1" lang="ja-JP" altLang="en-US" sz="1600" b="1" dirty="0" smtClean="0"/>
              <a:t>在庫一掃セール</a:t>
            </a:r>
            <a:endParaRPr kumimoji="1" lang="en-US" altLang="ja-JP" sz="1600" b="1" dirty="0" smtClean="0"/>
          </a:p>
          <a:p>
            <a:pPr algn="ctr"/>
            <a:r>
              <a:rPr kumimoji="1" lang="ja-JP" altLang="en-US" sz="1600" b="1" dirty="0"/>
              <a:t>専用アプリ</a:t>
            </a:r>
            <a:endParaRPr kumimoji="1" lang="en-US" altLang="ja-JP" sz="1600" b="1" dirty="0"/>
          </a:p>
        </p:txBody>
      </p:sp>
      <p:sp>
        <p:nvSpPr>
          <p:cNvPr id="45" name="テキスト ボックス 44"/>
          <p:cNvSpPr txBox="1"/>
          <p:nvPr/>
        </p:nvSpPr>
        <p:spPr>
          <a:xfrm>
            <a:off x="1221485" y="4694338"/>
            <a:ext cx="1843527" cy="276999"/>
          </a:xfrm>
          <a:prstGeom prst="rect">
            <a:avLst/>
          </a:prstGeom>
          <a:solidFill>
            <a:srgbClr val="002060"/>
          </a:solidFill>
          <a:ln>
            <a:noFill/>
          </a:ln>
        </p:spPr>
        <p:txBody>
          <a:bodyPr wrap="square" rtlCol="0">
            <a:spAutoFit/>
          </a:bodyPr>
          <a:lstStyle/>
          <a:p>
            <a:pPr algn="ctr"/>
            <a:r>
              <a:rPr kumimoji="1" lang="ja-JP" altLang="en-US" sz="1200" b="1" dirty="0">
                <a:solidFill>
                  <a:schemeClr val="bg1"/>
                </a:solidFill>
              </a:rPr>
              <a:t>ダウンロード</a:t>
            </a:r>
            <a:endParaRPr kumimoji="1" lang="en-US" altLang="ja-JP" sz="1200" b="1" dirty="0" smtClean="0">
              <a:solidFill>
                <a:schemeClr val="bg1"/>
              </a:solidFill>
            </a:endParaRPr>
          </a:p>
        </p:txBody>
      </p:sp>
      <p:pic>
        <p:nvPicPr>
          <p:cNvPr id="46" name="Picture 6" descr="C:\Users\crestec\Desktop\平井作業フォルダ\CEC_2018年度用(捨てないで！)\ペープサート教材\ペープサート教材_イラスト集_HTML版\Links\246.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63688" y="3773951"/>
            <a:ext cx="690563" cy="688173"/>
          </a:xfrm>
          <a:prstGeom prst="rect">
            <a:avLst/>
          </a:prstGeom>
          <a:noFill/>
          <a:extLst>
            <a:ext uri="{909E8E84-426E-40DD-AFC4-6F175D3DCCD1}">
              <a14:hiddenFill xmlns:a14="http://schemas.microsoft.com/office/drawing/2010/main">
                <a:solidFill>
                  <a:srgbClr val="FFFFFF"/>
                </a:solidFill>
              </a14:hiddenFill>
            </a:ext>
          </a:extLst>
        </p:spPr>
      </p:pic>
      <p:sp>
        <p:nvSpPr>
          <p:cNvPr id="47" name="テキスト ボックス 46"/>
          <p:cNvSpPr txBox="1"/>
          <p:nvPr/>
        </p:nvSpPr>
        <p:spPr>
          <a:xfrm>
            <a:off x="1127813" y="3039353"/>
            <a:ext cx="2163651" cy="646331"/>
          </a:xfrm>
          <a:prstGeom prst="rect">
            <a:avLst/>
          </a:prstGeom>
          <a:noFill/>
        </p:spPr>
        <p:txBody>
          <a:bodyPr wrap="square" rtlCol="0">
            <a:spAutoFit/>
          </a:bodyPr>
          <a:lstStyle/>
          <a:p>
            <a:r>
              <a:rPr kumimoji="1" lang="ja-JP" altLang="en-US" sz="1200" b="1" dirty="0" smtClean="0"/>
              <a:t>当社の在庫一掃セールでご購入されたい場合は、専用アプリのインストールが必要です。</a:t>
            </a:r>
            <a:endParaRPr kumimoji="1" lang="en-US" altLang="ja-JP" sz="1200" b="1" dirty="0" smtClean="0"/>
          </a:p>
        </p:txBody>
      </p:sp>
      <p:pic>
        <p:nvPicPr>
          <p:cNvPr id="48"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3854815" y="4516164"/>
            <a:ext cx="1652151" cy="1459102"/>
          </a:xfrm>
          <a:prstGeom prst="rect">
            <a:avLst/>
          </a:prstGeom>
          <a:noFill/>
          <a:extLst>
            <a:ext uri="{909E8E84-426E-40DD-AFC4-6F175D3DCCD1}">
              <a14:hiddenFill xmlns:a14="http://schemas.microsoft.com/office/drawing/2010/main">
                <a:solidFill>
                  <a:srgbClr val="FFFFFF"/>
                </a:solidFill>
              </a14:hiddenFill>
            </a:ext>
          </a:extLst>
        </p:spPr>
      </p:pic>
      <p:sp>
        <p:nvSpPr>
          <p:cNvPr id="49" name="角丸四角形吹き出し 48"/>
          <p:cNvSpPr/>
          <p:nvPr/>
        </p:nvSpPr>
        <p:spPr>
          <a:xfrm>
            <a:off x="5260970" y="1929817"/>
            <a:ext cx="3707647" cy="1793220"/>
          </a:xfrm>
          <a:prstGeom prst="wedgeRoundRectCallout">
            <a:avLst>
              <a:gd name="adj1" fmla="val -59662"/>
              <a:gd name="adj2" fmla="val 8835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smtClean="0"/>
              <a:t>はやくしないと売り切れちゃう。</a:t>
            </a:r>
            <a:endParaRPr kumimoji="1" lang="en-US" altLang="ja-JP" b="1" dirty="0" smtClean="0"/>
          </a:p>
          <a:p>
            <a:r>
              <a:rPr kumimoji="1" lang="ja-JP" altLang="en-US" b="1" dirty="0" smtClean="0"/>
              <a:t>このアプリがないと買い物できない</a:t>
            </a:r>
            <a:r>
              <a:rPr kumimoji="1" lang="ja-JP" altLang="en-US" b="1" dirty="0"/>
              <a:t>の</a:t>
            </a:r>
            <a:r>
              <a:rPr kumimoji="1" lang="ja-JP" altLang="en-US" b="1" dirty="0" smtClean="0"/>
              <a:t>か～。</a:t>
            </a:r>
            <a:endParaRPr kumimoji="1" lang="en-US" altLang="ja-JP" b="1" dirty="0" smtClean="0"/>
          </a:p>
          <a:p>
            <a:r>
              <a:rPr kumimoji="1" lang="ja-JP" altLang="en-US" b="1" dirty="0" smtClean="0"/>
              <a:t>面倒だけど、ダウンロードしよう！</a:t>
            </a:r>
            <a:endParaRPr kumimoji="1" lang="ja-JP" altLang="en-US" b="1" dirty="0"/>
          </a:p>
        </p:txBody>
      </p:sp>
      <p:pic>
        <p:nvPicPr>
          <p:cNvPr id="50" name="Picture 21" descr="C:\Users\crestec\Desktop\平井作業フォルダ\CEC_2018年度用(捨てないで！)\ペープサート教材\ペープサート教材_イラスト集_Delivery\ペープサート教材_イラスト集\キャラ\中学生男子\002_中学男子B_悩む.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4017572" y="3072026"/>
            <a:ext cx="1243398" cy="15811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フィッシング</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詐欺</a:t>
              </a:r>
            </a:p>
          </p:txBody>
        </p:sp>
      </p:grpSp>
      <p:sp>
        <p:nvSpPr>
          <p:cNvPr id="36" name="正方形/長方形 35"/>
          <p:cNvSpPr/>
          <p:nvPr/>
        </p:nvSpPr>
        <p:spPr>
          <a:xfrm>
            <a:off x="1364387" y="838200"/>
            <a:ext cx="6451738" cy="523220"/>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Pct val="100000"/>
              <a:buFontTx/>
              <a:buNone/>
              <a:tabLst/>
              <a:defRPr/>
            </a:pPr>
            <a:r>
              <a:rPr lang="ja-JP" altLang="en-US" sz="2800" dirty="0">
                <a:ln w="0"/>
                <a:solidFill>
                  <a:prstClr val="black"/>
                </a:solidFill>
                <a:effectLst>
                  <a:outerShdw blurRad="38100" dist="19050" dir="2700000" algn="tl" rotWithShape="0">
                    <a:prstClr val="black">
                      <a:alpha val="40000"/>
                    </a:prstClr>
                  </a:outerShdw>
                </a:effectLst>
                <a:cs typeface="Arial"/>
              </a:rPr>
              <a:t>アプリ</a:t>
            </a:r>
            <a:r>
              <a:rPr lang="ja-JP" altLang="en-US" sz="2800" dirty="0" smtClean="0">
                <a:ln w="0"/>
                <a:solidFill>
                  <a:prstClr val="black"/>
                </a:solidFill>
                <a:effectLst>
                  <a:outerShdw blurRad="38100" dist="19050" dir="2700000" algn="tl" rotWithShape="0">
                    <a:prstClr val="black">
                      <a:alpha val="40000"/>
                    </a:prstClr>
                  </a:outerShdw>
                </a:effectLst>
                <a:cs typeface="Arial"/>
              </a:rPr>
              <a:t>をダウンロードしようとしたところ</a:t>
            </a:r>
            <a:r>
              <a:rPr lang="en-US" altLang="ja-JP" sz="2800" dirty="0" smtClean="0">
                <a:ln w="0"/>
                <a:solidFill>
                  <a:prstClr val="black"/>
                </a:solidFill>
                <a:effectLst>
                  <a:outerShdw blurRad="38100" dist="19050" dir="2700000" algn="tl" rotWithShape="0">
                    <a:prstClr val="black">
                      <a:alpha val="40000"/>
                    </a:prstClr>
                  </a:outerShdw>
                </a:effectLst>
                <a:cs typeface="Arial"/>
              </a:rPr>
              <a:t>…</a:t>
            </a:r>
            <a:endParaRPr kumimoji="0" lang="en-US" altLang="ja-JP" sz="2800" b="1" i="0" u="none" strike="noStrike" kern="1200" cap="none" spc="0" normalizeH="0" baseline="0" noProof="0" dirty="0">
              <a:ln w="9525">
                <a:solidFill>
                  <a:prstClr val="black"/>
                </a:solidFill>
                <a:prstDash val="solid"/>
              </a:ln>
              <a:solidFill>
                <a:srgbClr val="FF0000"/>
              </a:solidFill>
              <a:effectLst>
                <a:outerShdw blurRad="50800" dist="38100" dir="5400000" algn="ctr" rotWithShape="0">
                  <a:prstClr val="black"/>
                </a:outerShdw>
              </a:effectLst>
              <a:uLnTx/>
              <a:uFillTx/>
              <a:latin typeface="Arial" panose="020B0604020202020204" pitchFamily="34" charset="0"/>
              <a:ea typeface="ＭＳ Ｐゴシック" panose="020B0600070205080204" pitchFamily="50" charset="-128"/>
              <a:cs typeface="Arial"/>
            </a:endParaRPr>
          </a:p>
        </p:txBody>
      </p:sp>
      <p:pic>
        <p:nvPicPr>
          <p:cNvPr id="48"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541455" y="4765112"/>
            <a:ext cx="1359745" cy="120086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9" descr="C:\Users\crestec\Desktop\平井作業フォルダ\CEC_2018年度用(捨てないで！)\ペープサート教材\ペープサート教材_イラスト集_Delivery\ペープサート教材_イラスト集\キャラ\中学生女子\008_中学_小学高学年_女子_私服A_通常.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03958" y="4708226"/>
            <a:ext cx="1322959" cy="1239323"/>
          </a:xfrm>
          <a:prstGeom prst="rect">
            <a:avLst/>
          </a:prstGeom>
          <a:noFill/>
          <a:extLst>
            <a:ext uri="{909E8E84-426E-40DD-AFC4-6F175D3DCCD1}">
              <a14:hiddenFill xmlns:a14="http://schemas.microsoft.com/office/drawing/2010/main">
                <a:solidFill>
                  <a:srgbClr val="FFFFFF"/>
                </a:solidFill>
              </a14:hiddenFill>
            </a:ext>
          </a:extLst>
        </p:spPr>
      </p:pic>
      <p:pic>
        <p:nvPicPr>
          <p:cNvPr id="3" name="図 2"/>
          <p:cNvPicPr>
            <a:picLocks noChangeAspect="1"/>
          </p:cNvPicPr>
          <p:nvPr/>
        </p:nvPicPr>
        <p:blipFill>
          <a:blip r:embed="rId5"/>
          <a:stretch>
            <a:fillRect/>
          </a:stretch>
        </p:blipFill>
        <p:spPr>
          <a:xfrm>
            <a:off x="3526125" y="1871843"/>
            <a:ext cx="1895916" cy="3626168"/>
          </a:xfrm>
          <a:prstGeom prst="rect">
            <a:avLst/>
          </a:prstGeom>
        </p:spPr>
      </p:pic>
      <p:pic>
        <p:nvPicPr>
          <p:cNvPr id="20" name="Picture 18" descr="C:\Users\crestec\Desktop\平井作業フォルダ\CEC_2018年度用(捨てないで！)\ペープサート教材\ペープサート教材_イラスト集_Delivery\ペープサート教材_イラスト集\キャラ\中学生男子\002_中学男子B_焦る.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5639542" y="3804000"/>
            <a:ext cx="940967" cy="109383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8" descr="C:\Users\crestec\Desktop\平井作業フォルダ\CEC_2018年度用(捨てないで！)\ペープサート教材\ペープサート教材_イラスト集_HTML版\Links\103.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49161" y="3804000"/>
            <a:ext cx="1228798" cy="1018522"/>
          </a:xfrm>
          <a:prstGeom prst="rect">
            <a:avLst/>
          </a:prstGeom>
          <a:noFill/>
          <a:extLst>
            <a:ext uri="{909E8E84-426E-40DD-AFC4-6F175D3DCCD1}">
              <a14:hiddenFill xmlns:a14="http://schemas.microsoft.com/office/drawing/2010/main">
                <a:solidFill>
                  <a:srgbClr val="FFFFFF"/>
                </a:solidFill>
              </a14:hiddenFill>
            </a:ext>
          </a:extLst>
        </p:spPr>
      </p:pic>
      <p:sp>
        <p:nvSpPr>
          <p:cNvPr id="21" name="爆発 1 20"/>
          <p:cNvSpPr/>
          <p:nvPr/>
        </p:nvSpPr>
        <p:spPr>
          <a:xfrm>
            <a:off x="0" y="1742426"/>
            <a:ext cx="3340215" cy="2423963"/>
          </a:xfrm>
          <a:prstGeom prst="irregularSeal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24602" y="2489765"/>
            <a:ext cx="2491009" cy="923330"/>
          </a:xfrm>
          <a:prstGeom prst="rect">
            <a:avLst/>
          </a:prstGeom>
          <a:noFill/>
        </p:spPr>
        <p:txBody>
          <a:bodyPr wrap="square" rtlCol="0">
            <a:spAutoFit/>
          </a:bodyPr>
          <a:lstStyle/>
          <a:p>
            <a:r>
              <a:rPr kumimoji="1" lang="ja-JP" altLang="en-US" b="1" dirty="0" smtClean="0"/>
              <a:t>危ない！そのアプリ！</a:t>
            </a:r>
            <a:endParaRPr kumimoji="1" lang="en-US" altLang="ja-JP" b="1" dirty="0" smtClean="0"/>
          </a:p>
          <a:p>
            <a:pPr algn="ctr"/>
            <a:r>
              <a:rPr kumimoji="1" lang="ja-JP" altLang="en-US" b="1" dirty="0"/>
              <a:t>フィッシング</a:t>
            </a:r>
            <a:r>
              <a:rPr kumimoji="1" lang="ja-JP" altLang="en-US" b="1" dirty="0" smtClean="0"/>
              <a:t>詐欺の</a:t>
            </a:r>
            <a:endParaRPr kumimoji="1" lang="en-US" altLang="ja-JP" b="1" dirty="0" smtClean="0"/>
          </a:p>
          <a:p>
            <a:pPr algn="ctr"/>
            <a:r>
              <a:rPr kumimoji="1" lang="ja-JP" altLang="en-US" b="1" dirty="0" smtClean="0"/>
              <a:t>入口かもしれないよ！</a:t>
            </a:r>
            <a:endParaRPr kumimoji="1" lang="en-US" altLang="ja-JP" b="1" dirty="0" smtClean="0"/>
          </a:p>
        </p:txBody>
      </p:sp>
      <p:sp>
        <p:nvSpPr>
          <p:cNvPr id="23" name="円形吹き出し 22"/>
          <p:cNvSpPr/>
          <p:nvPr/>
        </p:nvSpPr>
        <p:spPr>
          <a:xfrm>
            <a:off x="6045795" y="2132856"/>
            <a:ext cx="3091309" cy="1460081"/>
          </a:xfrm>
          <a:prstGeom prst="wedgeEllipseCallout">
            <a:avLst>
              <a:gd name="adj1" fmla="val -28810"/>
              <a:gd name="adj2" fmla="val 87303"/>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え～！</a:t>
            </a:r>
            <a:endParaRPr kumimoji="1" lang="en-US" altLang="ja-JP" dirty="0" smtClean="0"/>
          </a:p>
          <a:p>
            <a:pPr algn="ctr"/>
            <a:r>
              <a:rPr kumimoji="1" lang="ja-JP" altLang="en-US" dirty="0"/>
              <a:t>そうだった</a:t>
            </a:r>
            <a:r>
              <a:rPr kumimoji="1" lang="ja-JP" altLang="en-US" dirty="0" smtClean="0"/>
              <a:t>の～。</a:t>
            </a:r>
            <a:endParaRPr kumimoji="1" lang="en-US" altLang="ja-JP" dirty="0" smtClean="0"/>
          </a:p>
          <a:p>
            <a:pPr algn="ctr"/>
            <a:r>
              <a:rPr kumimoji="1" lang="ja-JP" altLang="en-US" dirty="0" smtClean="0"/>
              <a:t>クリックする前だったから助かったよ～</a:t>
            </a:r>
            <a:endParaRPr kumimoji="1" lang="ja-JP" altLang="en-US" dirty="0"/>
          </a:p>
        </p:txBody>
      </p:sp>
    </p:spTree>
    <p:extLst>
      <p:ext uri="{BB962C8B-B14F-4D97-AF65-F5344CB8AC3E}">
        <p14:creationId xmlns:p14="http://schemas.microsoft.com/office/powerpoint/2010/main" val="1465699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考えてみよう！</a:t>
              </a:r>
            </a:p>
          </p:txBody>
        </p:sp>
      </p:grpSp>
      <p:sp>
        <p:nvSpPr>
          <p:cNvPr id="16" name="正方形/長方形 15"/>
          <p:cNvSpPr/>
          <p:nvPr/>
        </p:nvSpPr>
        <p:spPr>
          <a:xfrm>
            <a:off x="205764" y="1916832"/>
            <a:ext cx="8928992" cy="3785652"/>
          </a:xfrm>
          <a:prstGeom prst="rect">
            <a:avLst/>
          </a:prstGeom>
          <a:noFill/>
        </p:spPr>
        <p:txBody>
          <a:bodyPr>
            <a:spAutoFit/>
          </a:bodyPr>
          <a:lstStyle/>
          <a:p>
            <a:pPr eaLnBrk="1" hangingPunct="1">
              <a:buSzPct val="100000"/>
              <a:defRPr/>
            </a:pPr>
            <a:r>
              <a:rPr lang="ja-JP" altLang="en-US" sz="4800" b="1" dirty="0" smtClean="0">
                <a:ln w="9525">
                  <a:solidFill>
                    <a:schemeClr val="tx1"/>
                  </a:solidFill>
                  <a:prstDash val="solid"/>
                </a:ln>
                <a:solidFill>
                  <a:srgbClr val="FF0000"/>
                </a:solidFill>
                <a:effectLst>
                  <a:outerShdw blurRad="50800" dist="38100" dir="5400000" algn="ctr" rotWithShape="0">
                    <a:schemeClr val="tx1"/>
                  </a:outerShdw>
                </a:effectLst>
              </a:rPr>
              <a:t>フィッシング詐欺について、どの</a:t>
            </a: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よう</a:t>
            </a:r>
            <a:r>
              <a:rPr lang="ja-JP" altLang="en-US" sz="4800" b="1" dirty="0" smtClean="0">
                <a:ln w="9525">
                  <a:solidFill>
                    <a:schemeClr val="tx1"/>
                  </a:solidFill>
                  <a:prstDash val="solid"/>
                </a:ln>
                <a:solidFill>
                  <a:srgbClr val="FF0000"/>
                </a:solidFill>
                <a:effectLst>
                  <a:outerShdw blurRad="50800" dist="38100" dir="5400000" algn="ctr" rotWithShape="0">
                    <a:schemeClr val="tx1"/>
                  </a:outerShdw>
                </a:effectLst>
              </a:rPr>
              <a:t>な手法があると思いますか？</a:t>
            </a:r>
            <a:endParaRPr lang="en-US" altLang="ja-JP" sz="4800" b="1" dirty="0" smtClean="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endParaRPr lang="en-US" altLang="ja-JP" sz="4800" b="1" dirty="0" smtClean="0">
              <a:ln w="9525">
                <a:solidFill>
                  <a:schemeClr val="tx1"/>
                </a:solidFill>
                <a:prstDash val="solid"/>
              </a:ln>
              <a:solidFill>
                <a:srgbClr val="FFC000"/>
              </a:solidFill>
              <a:effectLst>
                <a:outerShdw blurRad="50800" dist="38100" dir="5400000" algn="ctr" rotWithShape="0">
                  <a:schemeClr val="tx1"/>
                </a:outerShdw>
              </a:effectLst>
            </a:endParaRPr>
          </a:p>
          <a:p>
            <a:pPr eaLnBrk="1" hangingPunct="1">
              <a:buSzPct val="100000"/>
              <a:defRPr/>
            </a:pPr>
            <a:r>
              <a:rPr lang="ja-JP" altLang="en-US" sz="4800" dirty="0" smtClean="0">
                <a:ln w="0"/>
                <a:effectLst>
                  <a:outerShdw blurRad="38100" dist="19050" dir="2700000" algn="tl" rotWithShape="0">
                    <a:schemeClr val="dk1">
                      <a:alpha val="40000"/>
                    </a:schemeClr>
                  </a:outerShdw>
                </a:effectLst>
              </a:rPr>
              <a:t>どんな手法があるのか考えてみましょう。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smtClean="0">
                <a:solidFill>
                  <a:srgbClr val="002060"/>
                </a:solidFill>
                <a:latin typeface="HGP創英角ﾎﾟｯﾌﾟ体" panose="040B0A00000000000000" pitchFamily="50" charset="-128"/>
                <a:ea typeface="HGP創英角ﾎﾟｯﾌﾟ体" panose="040B0A00000000000000" pitchFamily="50" charset="-128"/>
              </a:rPr>
              <a:t>Ｑ．１</a:t>
            </a:r>
            <a:endParaRPr kumimoji="1" lang="en-US" altLang="ja-JP" sz="4000" dirty="0" smtClean="0">
              <a:solidFill>
                <a:srgbClr val="002060"/>
              </a:solidFill>
              <a:latin typeface="HGP創英角ﾎﾟｯﾌﾟ体" panose="040B0A00000000000000" pitchFamily="50" charset="-128"/>
              <a:ea typeface="HGP創英角ﾎﾟｯﾌﾟ体" panose="040B0A00000000000000"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フィッシング詐欺</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の手法例</a:t>
              </a:r>
            </a:p>
          </p:txBody>
        </p:sp>
      </p:grpSp>
      <p:sp>
        <p:nvSpPr>
          <p:cNvPr id="16" name="テキスト ボックス 4"/>
          <p:cNvSpPr>
            <a:spLocks noChangeArrowheads="1"/>
          </p:cNvSpPr>
          <p:nvPr/>
        </p:nvSpPr>
        <p:spPr bwMode="auto">
          <a:xfrm>
            <a:off x="107504" y="710406"/>
            <a:ext cx="8928992"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１．Ｅメール</a:t>
            </a:r>
            <a:endParaRPr lang="en-US" altLang="ja-JP"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銀行やクレジット会社</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を装った</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Ｅメールを送り、本物と同じようなサイトに誘導し、クレジットカード番号やセキュリティコードを入力させる。</a:t>
            </a:r>
            <a:endParaRPr lang="en-US" altLang="ja-JP"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２．ＳＭＳ</a:t>
            </a:r>
            <a:endParaRPr lang="en-US" altLang="ja-JP"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宅配業者から不在通知のＳＭＳが届き、記載されているＵＲＬをクリックさせ、不正なサイトへ誘導し、個人情報等を抜き取る。</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animEffect transition="in" filter="fade">
                                      <p:cBhvr>
                                        <p:cTn id="17" dur="500"/>
                                        <p:tgtEl>
                                          <p:spTgt spid="1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4" end="4"/>
                                            </p:txEl>
                                          </p:spTgt>
                                        </p:tgtEl>
                                        <p:attrNameLst>
                                          <p:attrName>style.visibility</p:attrName>
                                        </p:attrNameLst>
                                      </p:cBhvr>
                                      <p:to>
                                        <p:strVal val="visible"/>
                                      </p:to>
                                    </p:set>
                                    <p:animEffect transition="in" filter="fade">
                                      <p:cBhvr>
                                        <p:cTn id="22"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フィッシング詐欺</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の手法例</a:t>
              </a:r>
            </a:p>
          </p:txBody>
        </p:sp>
      </p:grpSp>
      <p:sp>
        <p:nvSpPr>
          <p:cNvPr id="16" name="テキスト ボックス 4"/>
          <p:cNvSpPr>
            <a:spLocks noChangeArrowheads="1"/>
          </p:cNvSpPr>
          <p:nvPr/>
        </p:nvSpPr>
        <p:spPr bwMode="auto">
          <a:xfrm>
            <a:off x="125760" y="1268760"/>
            <a:ext cx="8928992"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a:t>
            </a: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．不正アプリ</a:t>
            </a:r>
            <a:endParaRPr lang="en-US" altLang="ja-JP"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ウェブサイトに格安な商品の広告を掲載することで興味をもたせ、支払い時に</a:t>
            </a: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不正なアプリのインストールを誘導し</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、クレジットカードなどの情報を入力させる。</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代金の支払いをしても、商品が届かないという事例が多いようです。</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1076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animEffect transition="in" filter="fade">
                                      <p:cBhvr>
                                        <p:cTn id="17"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⑥考えてみよう！</a:t>
              </a:r>
            </a:p>
          </p:txBody>
        </p:sp>
      </p:grpSp>
      <p:sp>
        <p:nvSpPr>
          <p:cNvPr id="16" name="正方形/長方形 15"/>
          <p:cNvSpPr/>
          <p:nvPr/>
        </p:nvSpPr>
        <p:spPr>
          <a:xfrm>
            <a:off x="215008" y="1671604"/>
            <a:ext cx="8928992" cy="3785652"/>
          </a:xfrm>
          <a:prstGeom prst="rect">
            <a:avLst/>
          </a:prstGeom>
          <a:noFill/>
        </p:spPr>
        <p:txBody>
          <a:bodyPr>
            <a:spAutoFit/>
          </a:bodyPr>
          <a:lstStyle/>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フィッシング詐欺</a:t>
            </a:r>
            <a:r>
              <a:rPr lang="ja-JP" altLang="en-US" sz="4800" b="1" dirty="0" smtClean="0">
                <a:ln w="9525">
                  <a:solidFill>
                    <a:schemeClr val="tx1"/>
                  </a:solidFill>
                  <a:prstDash val="solid"/>
                </a:ln>
                <a:solidFill>
                  <a:srgbClr val="FF0000"/>
                </a:solidFill>
                <a:effectLst>
                  <a:outerShdw blurRad="50800" dist="38100" dir="5400000" algn="ctr" rotWithShape="0">
                    <a:schemeClr val="tx1"/>
                  </a:outerShdw>
                </a:effectLst>
              </a:rPr>
              <a:t>のトラブルに巻き込まれないようにするためには、どうすることが必要だと思いますか？</a:t>
            </a:r>
            <a:endParaRPr lang="en-US" altLang="ja-JP" sz="4800" b="1" dirty="0" smtClean="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b="1" dirty="0" smtClean="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smtClean="0">
                <a:ln w="0"/>
                <a:effectLst>
                  <a:outerShdw blurRad="38100" dist="19050" dir="2700000" algn="tl" rotWithShape="0">
                    <a:schemeClr val="dk1">
                      <a:alpha val="40000"/>
                    </a:schemeClr>
                  </a:outerShdw>
                </a:effectLst>
              </a:rPr>
              <a:t>対策方法を考えてみよう。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smtClean="0">
                <a:solidFill>
                  <a:srgbClr val="002060"/>
                </a:solidFill>
                <a:latin typeface="HGP創英角ﾎﾟｯﾌﾟ体" panose="040B0A00000000000000" pitchFamily="50" charset="-128"/>
                <a:ea typeface="HGP創英角ﾎﾟｯﾌﾟ体" panose="040B0A00000000000000" pitchFamily="50" charset="-128"/>
              </a:rPr>
              <a:t>Ｑ．２</a:t>
            </a:r>
            <a:endParaRPr kumimoji="1" lang="en-US" altLang="ja-JP" sz="4000" dirty="0" smtClean="0">
              <a:solidFill>
                <a:srgbClr val="00206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368351163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1022</TotalTime>
  <Words>718</Words>
  <Application>Microsoft Office PowerPoint</Application>
  <PresentationFormat>画面に合わせる (4:3)</PresentationFormat>
  <Paragraphs>84</Paragraphs>
  <Slides>11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6</vt:i4>
      </vt:variant>
      <vt:variant>
        <vt:lpstr>スライド タイトル</vt:lpstr>
      </vt:variant>
      <vt:variant>
        <vt:i4>11</vt:i4>
      </vt:variant>
    </vt:vector>
  </HeadingPairs>
  <TitlesOfParts>
    <vt:vector size="24" baseType="lpstr">
      <vt:lpstr>AR隷書体M</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Gifu</cp:lastModifiedBy>
  <cp:revision>112</cp:revision>
  <cp:lastPrinted>2022-12-20T07:34:17Z</cp:lastPrinted>
  <dcterms:created xsi:type="dcterms:W3CDTF">1601-01-01T00:00:00Z</dcterms:created>
  <dcterms:modified xsi:type="dcterms:W3CDTF">2022-12-20T07:34:21Z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ies>
</file>