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  <p:sldMasterId id="2147483888" r:id="rId2"/>
    <p:sldMasterId id="2147483889" r:id="rId3"/>
    <p:sldMasterId id="2147483890" r:id="rId4"/>
    <p:sldMasterId id="2147483891" r:id="rId5"/>
    <p:sldMasterId id="2147483892" r:id="rId6"/>
  </p:sldMasterIdLst>
  <p:notesMasterIdLst>
    <p:notesMasterId r:id="rId19"/>
  </p:notesMasterIdLst>
  <p:handoutMasterIdLst>
    <p:handoutMasterId r:id="rId20"/>
  </p:handoutMasterIdLst>
  <p:sldIdLst>
    <p:sldId id="448" r:id="rId7"/>
    <p:sldId id="513" r:id="rId8"/>
    <p:sldId id="518" r:id="rId9"/>
    <p:sldId id="520" r:id="rId10"/>
    <p:sldId id="499" r:id="rId11"/>
    <p:sldId id="519" r:id="rId12"/>
    <p:sldId id="521" r:id="rId13"/>
    <p:sldId id="523" r:id="rId14"/>
    <p:sldId id="526" r:id="rId15"/>
    <p:sldId id="528" r:id="rId16"/>
    <p:sldId id="525" r:id="rId17"/>
    <p:sldId id="531" r:id="rId18"/>
  </p:sldIdLst>
  <p:sldSz cx="9144000" cy="6858000" type="screen4x3"/>
  <p:notesSz cx="6807200" cy="9939338"/>
  <p:custDataLst>
    <p:tags r:id="rId21"/>
  </p:custDataLst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8" userDrawn="1">
          <p15:clr>
            <a:srgbClr val="A4A3A4"/>
          </p15:clr>
        </p15:guide>
        <p15:guide id="2" pos="285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080808"/>
    <a:srgbClr val="5F5F5F"/>
    <a:srgbClr val="0000FF"/>
    <a:srgbClr val="FFCCCC"/>
    <a:srgbClr val="FF99FF"/>
    <a:srgbClr val="99FF99"/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6" autoAdjust="0"/>
    <p:restoredTop sz="94434" autoAdjust="0"/>
  </p:normalViewPr>
  <p:slideViewPr>
    <p:cSldViewPr>
      <p:cViewPr varScale="1">
        <p:scale>
          <a:sx n="63" d="100"/>
          <a:sy n="63" d="100"/>
        </p:scale>
        <p:origin x="139" y="5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8" y="96"/>
      </p:cViewPr>
      <p:guideLst>
        <p:guide orient="horz" pos="2348"/>
        <p:guide pos="28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B0F4BE5-1597-48A3-AD34-2A9D911A3A7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ヘッダー プレースホルダー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2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5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74" name="ヘッダー プレースホルダ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5" name="日付プレースホルダ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40" y="0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11280A-4A07-4BE8-93C1-CCAE02A0F1A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7172" name="スライド イメージ プレースホルダ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577" name="ノート プレースホルダ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1187"/>
            <a:ext cx="544576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147578" name="フッター プレースホルダ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47579" name="スライド番号プレースホルダ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40" y="9440646"/>
            <a:ext cx="2949786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 defTabSz="915589" eaLnBrk="1" hangingPunct="1">
              <a:buSzPct val="100000"/>
              <a:buFont typeface="Arial" panose="020B0604020202020204" pitchFamily="34" charset="0"/>
              <a:buNone/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0A606-7D5C-4E46-AF83-68985A4FDA6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44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86E3-EFB5-43C2-B37E-AE23E2C7780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37E3-13B0-4ADB-9D23-293E42244A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0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8C8D-F849-4205-BB71-72C1FEA8E272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DAD3-5840-4ADD-A712-2BB8E8FBC96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21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5E74-8350-4182-94B7-8676BACDDC1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779D-415C-4692-B790-9BFE7A730E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025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A099A-C2DD-4AAB-AB41-F80BBBA1650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24E7-0C8E-4F87-95EF-616698D9D86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9076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9C65-F07E-45FC-B88A-FFD07E39124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B58-2179-475C-8CD4-408362E2C6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927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F8384-F2B4-485D-BE9C-A8EAC6DDC7C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9E289-7CF9-4D04-93A8-6AC078CCEB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797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E70A-EAC7-409C-B645-48FC99E8285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5308-4287-4D1B-A430-290F4931E6E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054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B3AB-2E83-48C3-824C-F31EFF806842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BCC02-7416-46C6-A6F5-E0C471111DA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4774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C9-223A-487C-9B59-7D5ECAE284C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373E-A77A-4159-973D-443F8E1DD1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22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16D44-2B76-4780-889D-19E764E5A9D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73B81-DA19-4202-B437-E073B70523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009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32F5-44D9-418F-B672-074222A6548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B21AE-6BB7-4B00-85B3-2D9DA0666D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5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6EF-41F0-43CE-B2F4-9EE4554206C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D1985-AD3F-4ADB-9CD4-A199CE2356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4043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E312-1B6B-4F10-A265-63164F343DC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3A35-DA9F-4146-AD36-8F1C2AD45F9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920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7AD9-7C82-4168-928E-14D36586AB6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77C1-85A3-413C-A921-F70B00398E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641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A036F-A359-46A7-976C-E741C85BC21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4099D-6D40-4DF1-9E0D-3EB773B281D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046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52834-57B1-4195-A4BC-1F8FEF5A5EAF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0ACB-045E-4196-8538-6E1CE1AE9AE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00759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5620A-84EA-42CE-8A4A-1D8D75A18FE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03F4-B81F-4B83-AB7C-009FDC72084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8144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9966F-5B02-4314-927D-576B7355D9B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CC456-1D1F-40B8-BFB4-BE19B39DE36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746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AC82D-A0BD-4A52-A3C0-87C049F0C6E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8027-7363-4C7D-9667-197D8F7A8D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6990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2731-A902-4322-A4D7-342CD4EAEB7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962D-0468-41E2-A1CB-EC49EA9BB38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141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24D6E-4408-4A9B-858F-D7355A4CFDF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C3FA-7A4E-4743-80CE-491D099B4D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243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5DB5-1E8F-4704-A6CA-C13A3025A5C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4705B-DDC7-415A-861D-AF82405A09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A8FA2-ADDB-4C44-90E5-8CF7CF35EC5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F37F0-2D67-44A9-85CC-6C13358E009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1305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921D-9F7E-474E-B58F-EC422DE88E8F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F32E-5D25-4330-BA2E-4764F3B739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459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BFA4-EC99-4B26-928A-B6760FD30046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F1B6-1652-439F-933D-9A2284FC1F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617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9F70-5F09-4163-B845-C315B144734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64B-41EB-4E8C-92EC-DAFD88A0D53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3013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38ADF-D3A9-4906-A7B0-0258403AA7D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C5987-9D24-40F9-BC6C-5EA62DB721B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0967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47ED-E7E3-4AE4-84AD-C6CDFED7F12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B9D22-19B5-4B8B-8D15-E164443144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34466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85534-086E-4C35-976E-BBC6B013993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8DBB-3512-4A7F-B6D4-66FA938C2B3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3397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4B3B-95C7-45FE-9E17-3595142319D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FBC3-8C46-4AB3-BF16-5C82D7310E6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50553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D1A5-7AB0-4D6C-B736-8516D7B4705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0DF9-B19E-483E-B8D0-BA2124F93C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6889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1E2-592E-459B-B117-1EE455A554E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08C41-F69A-4705-8B15-4461C0A65D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250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F4DA-FA04-4F2D-85A7-5DB5D1CAD24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DD563-4050-47D4-A297-1EC48549318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6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4942-26BF-4D5A-B423-1049D6659B4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1816-70E8-4FE8-A71D-D0BCE9C161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347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45E2A-26E8-4517-9DAE-3E6F5BA716CF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F0500-5CE0-4C76-A355-3A166A74C7A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96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B2C7-28BD-47CC-9532-87BB3F8FFF0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F96AE-E510-41E7-915B-C105369B75D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278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1B92-A3BB-421B-A896-E62290BC499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B1CB-C882-4289-B00D-080CBAB47F0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4146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3BE6B-D15A-40D1-A98D-44624D980CB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589-1EBD-442C-964E-CDC5BFEE5C0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40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9E68-7270-440D-90BE-0FFF52132E5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6B811-E419-48F9-9965-D06317E4D1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39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FA0EA-3E67-4F7A-86A3-151C20AF27F6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3AB8-2824-4EA7-90C8-C9C762873F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8513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9648E-D972-4481-93D1-147F3A366C2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2631-CE45-4F07-8C0A-508C58A0343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7034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D3309-3F06-4CA2-A571-6E3FBF6CE0C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01FAE-2B8D-420A-8E4C-FD7E081A3F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8205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69761-AFE5-4648-9CD4-E50CA80C110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8B31-B501-4AD9-9720-C1A4BD5521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0545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9CABF-D673-4B82-BC0E-7375A59760D6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721C-ED52-4FED-93A8-1FE7B8598B4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65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31DF5-6A6D-49CB-9CDC-461E543AB04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6E8B-DB0B-4D3B-ACF1-EA23043FAB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573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85A5-49B5-4B80-BC86-1B1EADED243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D1C52-8E95-4941-8112-39DC335174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23360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E362-F4A2-4863-830E-5447C23B36E9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74DC-EDB8-43B1-9540-2EE7787AA54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987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F403-9B18-4967-AA95-73857E2C30C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49ADA-FEF7-4844-9299-5BB029E841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756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1F7C7-3B04-4671-9546-2E41048F665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8D52-262D-439C-B44D-4B48A6F28F2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72186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1A8-2B46-4E10-861E-6FF89C8FB37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63649-2611-461D-BA80-D104CB412C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2736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0A0-9854-4224-B2AA-BC7A2A91955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02AF-E5DE-4AE0-AD99-164FC730F8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47489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967A0-F447-4B85-AE86-5C0E708A7E68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8CFD-1F46-46BA-864D-75BE763A22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511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4B40B-6126-4EDF-8A09-BAC4BB76BD0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286B5-4733-4D65-A463-ABB16BB018F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95101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B13A8-F36C-4584-8589-96965E82066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14D-58CA-4BFC-B79D-308533D053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46539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223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70425" y="1846263"/>
            <a:ext cx="3695700" cy="4022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106D0-2ABD-4E9C-A2DC-B938B67D64F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B83A-3B13-448C-954F-64122C4B35D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9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98EA-1E89-4CDE-9B0A-4D65617BF694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7067-1F24-4F50-9089-CEA38F5EBB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3504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2664-A36A-467D-8809-1CE4F05B456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1902-C971-43BB-B630-9BED970B38A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00221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C3167-13D5-4FEB-95A1-013DD550BDEE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18C2D-D776-40FE-B277-148583B946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050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E747-265A-4C59-8BE3-8A7B12A4530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1CD34-DE1A-43E0-B167-87F3222E42C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25575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BFF52-2F89-40AF-9D72-AC07B3C5EBE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416CD-C1CE-4A96-AF64-3F8860BD63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1642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2E3CA-81C7-4F27-88C9-A39F8791FED0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3760-319F-48A3-A575-54C75FD60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9120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7B702-9134-43DA-8829-BA616987E8D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447E-E5E5-4718-AB40-14FDBA01C9C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8640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80175" y="287338"/>
            <a:ext cx="1885950" cy="55816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22325" y="287338"/>
            <a:ext cx="5505450" cy="55816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616-652F-4C15-B702-892E631D0685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090-E3B0-4A02-B3B7-F898AF31F9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130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0C14D-8547-4474-9C05-F01D0682FCAD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F7F7-5631-4FBF-9FA8-33262C4347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85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83101-0DE8-48F6-90DD-A0F8AA3E0F2A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53E6-DD90-4363-8A14-8EA1E5C21C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9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BE4-3FD3-4A79-AA78-6EB8C5D21167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F481-49BD-4098-9C67-955CF85DBF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758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6334125"/>
            <a:ext cx="9144000" cy="66675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1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74C30E-4D7A-4134-B846-D66E79F378A3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1032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033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CEE6FF-CDF9-4C32-8971-3AFDCE4085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895350" y="1738313"/>
            <a:ext cx="7475538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2052" name="Straight Connector 8"/>
          <p:cNvSpPr>
            <a:spLocks noChangeShapeType="1"/>
          </p:cNvSpPr>
          <p:nvPr/>
        </p:nvSpPr>
        <p:spPr bwMode="auto">
          <a:xfrm>
            <a:off x="906463" y="4343400"/>
            <a:ext cx="7405687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05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205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3100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421D02-0FF0-42BC-B061-1DD6E531DE4C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3101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10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8742FA-EB07-454D-92C0-D275FA2264D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307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307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4133" name="Date Placeholder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B426-558B-46A8-8B22-4ED3B0BDE91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4134" name="Footer Placeholder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135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CAD402-B385-4EA5-AF74-AD6FA9D973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0"/>
            <a:ext cx="3038475" cy="6858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3030538" y="0"/>
            <a:ext cx="47625" cy="68580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410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410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5166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0" y="6459538"/>
            <a:ext cx="1963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9147D9-BD23-4A48-AB09-CBF0AA3536B2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5167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0450" y="6459538"/>
            <a:ext cx="3486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168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chemeClr val="tx2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B3F40D4-4F8F-44DA-9E4C-BC4CA2126E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0" y="4953000"/>
            <a:ext cx="9142413" cy="19050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0" y="4914900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512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512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6199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ED587E-F4F4-4A80-AC5A-602F10E2CEDB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6200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201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E10161-D574-46E2-AB2C-B30813DA115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3175" y="6400800"/>
            <a:ext cx="9140825" cy="457200"/>
          </a:xfrm>
          <a:prstGeom prst="rect">
            <a:avLst/>
          </a:prstGeom>
          <a:solidFill>
            <a:srgbClr val="2683C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0" y="6334125"/>
            <a:ext cx="9142413" cy="63500"/>
          </a:xfrm>
          <a:prstGeom prst="rect">
            <a:avLst/>
          </a:prstGeom>
          <a:solidFill>
            <a:srgbClr val="1C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endParaRPr kumimoji="1" lang="ja-JP" altLang="ja-JP" dirty="0" smtClean="0"/>
          </a:p>
        </p:txBody>
      </p:sp>
      <p:sp>
        <p:nvSpPr>
          <p:cNvPr id="614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287338"/>
            <a:ext cx="7543800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614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723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459538"/>
            <a:ext cx="185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6CBB31-CF57-4FB4-B53A-69392F1EB941}" type="datetime1">
              <a:rPr lang="ja-JP" altLang="en-US"/>
              <a:pPr>
                <a:defRPr/>
              </a:pPr>
              <a:t>2023/1/24</a:t>
            </a:fld>
            <a:endParaRPr lang="ja-JP" altLang="en-US" dirty="0"/>
          </a:p>
        </p:txBody>
      </p:sp>
      <p:sp>
        <p:nvSpPr>
          <p:cNvPr id="723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65425" y="6459538"/>
            <a:ext cx="3616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914400" eaLnBrk="1" hangingPunct="1">
              <a:buSzPct val="100000"/>
              <a:buFont typeface="Arial" panose="020B0604020202020204" pitchFamily="34" charset="0"/>
              <a:buNone/>
              <a:defRPr kumimoji="1" sz="9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23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buSzPct val="100000"/>
              <a:buFont typeface="Arial" panose="020B0604020202020204" pitchFamily="34" charset="0"/>
              <a:buNone/>
              <a:defRPr kumimoji="1" sz="1000">
                <a:solidFill>
                  <a:srgbClr val="FFFFFF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042676-DE12-47AA-BA6F-DF068415929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SzPct val="100000"/>
        <a:defRPr kumimoji="1" sz="4800">
          <a:solidFill>
            <a:srgbClr val="404040"/>
          </a:solidFill>
          <a:latin typeface="Calibri Light" panose="020F0302020204030204" pitchFamily="34" charset="0"/>
          <a:ea typeface="ＭＳ Ｐゴシック" panose="020B0600070205080204" pitchFamily="50" charset="-128"/>
          <a:cs typeface="Arial" panose="020B060402020202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100000"/>
        <a:buFont typeface="Calibri" panose="020F0502020204030204" pitchFamily="34" charset="0"/>
        <a:buChar char="◦"/>
        <a:defRPr kumimoji="1"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png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770"/>
            <a:ext cx="9104312" cy="624555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sp>
        <p:nvSpPr>
          <p:cNvPr id="87853" name="Rectangle 813"/>
          <p:cNvSpPr>
            <a:spLocks noChangeArrowheads="1"/>
          </p:cNvSpPr>
          <p:nvPr/>
        </p:nvSpPr>
        <p:spPr bwMode="auto">
          <a:xfrm>
            <a:off x="0" y="-98425"/>
            <a:ext cx="9104313" cy="129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テーマ１１</a:t>
            </a:r>
            <a:r>
              <a:rPr lang="ja-JP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　誤解される表現　</a:t>
            </a:r>
            <a:endParaRPr lang="ja-JP" alt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ＭＳ Ｐゴシック" panose="020B0600070205080204" pitchFamily="50" charset="-128"/>
              <a:ea typeface="AR隷書体M" charset="-128"/>
            </a:endParaRPr>
          </a:p>
        </p:txBody>
      </p:sp>
      <p:sp>
        <p:nvSpPr>
          <p:cNvPr id="87850" name="フッター プレースホルダー 2"/>
          <p:cNvSpPr>
            <a:spLocks noChangeArrowheads="1"/>
          </p:cNvSpPr>
          <p:nvPr/>
        </p:nvSpPr>
        <p:spPr bwMode="auto">
          <a:xfrm>
            <a:off x="3235325" y="645318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-110108" y="1697854"/>
            <a:ext cx="932452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その言葉の使い方、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algn="ctr" eaLnBrk="1" hangingPunct="1">
              <a:buSzPct val="100000"/>
              <a:defRPr/>
            </a:pPr>
            <a:r>
              <a:rPr lang="ja-JP" altLang="en-US" sz="5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誤解されません</a:t>
            </a:r>
            <a:r>
              <a:rPr lang="ja-JP" altLang="en-US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か？</a:t>
            </a:r>
            <a:endParaRPr lang="en-US" altLang="ja-JP" sz="5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rot="360391">
            <a:off x="4171950" y="4019550"/>
            <a:ext cx="1096963" cy="18780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dirty="0"/>
          </a:p>
        </p:txBody>
      </p:sp>
      <p:pic>
        <p:nvPicPr>
          <p:cNvPr id="8201" name="図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5125" y="3690938"/>
            <a:ext cx="253206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4116895" y="4271045"/>
            <a:ext cx="1224136" cy="127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誤解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される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表現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⑨正しく伝えるために</a:t>
              </a: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772" y="4519455"/>
            <a:ext cx="8712968" cy="156966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「ヤバい」</a:t>
            </a:r>
            <a:r>
              <a:rPr kumimoji="1" lang="ja-JP" altLang="en-US" sz="2400" b="1" dirty="0" smtClean="0"/>
              <a:t>という言葉が、肯定と否定の２つの意味で使われるので、誤解</a:t>
            </a:r>
            <a:r>
              <a:rPr kumimoji="1" lang="ja-JP" altLang="en-US" sz="2400" b="1" dirty="0"/>
              <a:t>されないよう</a:t>
            </a:r>
            <a:r>
              <a:rPr kumimoji="1" lang="ja-JP" altLang="en-US" sz="2400" b="1" dirty="0" smtClean="0"/>
              <a:t>に、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「楽しい」</a:t>
            </a:r>
            <a:r>
              <a:rPr kumimoji="1" lang="ja-JP" altLang="en-US" sz="2400" b="1" dirty="0" smtClean="0"/>
              <a:t>という言葉に書き直しました。</a:t>
            </a:r>
            <a:endParaRPr kumimoji="1" lang="en-US" altLang="ja-JP" sz="2400" b="1" dirty="0" smtClean="0"/>
          </a:p>
          <a:p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反対の意味に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受け取られない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かを確かめること</a:t>
            </a:r>
            <a:r>
              <a:rPr kumimoji="1" lang="ja-JP" altLang="en-US" sz="2400" b="1" dirty="0" smtClean="0"/>
              <a:t>が大切ですね。</a:t>
            </a:r>
            <a:endParaRPr kumimoji="1" lang="ja-JP" altLang="en-US" sz="2400" b="1" dirty="0"/>
          </a:p>
        </p:txBody>
      </p:sp>
      <p:pic>
        <p:nvPicPr>
          <p:cNvPr id="22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8935"/>
          <a:stretch/>
        </p:blipFill>
        <p:spPr bwMode="auto">
          <a:xfrm>
            <a:off x="1842601" y="2002404"/>
            <a:ext cx="5832648" cy="21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3015390" y="2695492"/>
            <a:ext cx="3487070" cy="114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</a:t>
            </a:r>
            <a:r>
              <a:rPr lang="ja-JP" altLang="en-US" sz="2400" dirty="0">
                <a:solidFill>
                  <a:srgbClr val="FF0000"/>
                </a:solidFill>
              </a:rPr>
              <a:t>楽しい</a:t>
            </a:r>
            <a:r>
              <a:rPr lang="ja-JP" altLang="en-US" sz="2400" dirty="0" smtClean="0">
                <a:solidFill>
                  <a:schemeClr val="tx1"/>
                </a:solidFill>
              </a:rPr>
              <a:t>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331640" y="2349706"/>
            <a:ext cx="1286243" cy="1949629"/>
            <a:chOff x="251520" y="3530625"/>
            <a:chExt cx="1769354" cy="2706687"/>
          </a:xfrm>
        </p:grpSpPr>
        <p:pic>
          <p:nvPicPr>
            <p:cNvPr id="13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579815"/>
              <a:ext cx="1769354" cy="1657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C:\Users\crestec\Desktop\平井作業フォルダ\CEC_2018年度用(捨てないで！)\ペープサート教材\ペープサート教材_イラスト集_HTML版\Links\15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863" y="3530625"/>
              <a:ext cx="1279034" cy="1267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2483768" y="1479184"/>
            <a:ext cx="4394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r>
              <a:rPr kumimoji="1" lang="ja-JP" altLang="en-US" sz="2800" dirty="0" err="1" smtClean="0"/>
              <a:t>さんが</a:t>
            </a:r>
            <a:r>
              <a:rPr kumimoji="1" lang="ja-JP" altLang="en-US" sz="2800" dirty="0" smtClean="0"/>
              <a:t>書き直した箇所</a:t>
            </a:r>
            <a:endParaRPr kumimoji="1"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233772" y="847651"/>
            <a:ext cx="871296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さんは、みんなに誤解されないよう、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さらに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文章を書き直しました。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51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40838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⑩注意してほしいポイント　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396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11" name="テキスト ボックス 4"/>
          <p:cNvSpPr>
            <a:spLocks noChangeArrowheads="1"/>
          </p:cNvSpPr>
          <p:nvPr/>
        </p:nvSpPr>
        <p:spPr bwMode="auto">
          <a:xfrm>
            <a:off x="335823" y="1192340"/>
            <a:ext cx="8472354" cy="519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読み返しの習慣化</a:t>
            </a: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1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１．送信前に一度立ち止まって！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発言を入力したら、送信をする前に、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必ず一度立ち止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まって読み返す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習慣を身に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付けましょう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．読む人の立場になって読み返そう！</a:t>
            </a:r>
            <a:endParaRPr lang="en-US" altLang="ja-JP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6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相手の立場に立って、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その文を初めて読む人になった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つもりで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書いた人の気持ちを考えながら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読み返してみ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ましょう。言葉のイントネーションやアクセントのつけ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方を変えて、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いろいろな読み方を試してみる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と、誤解を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生む表現に気づきやすくなります。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9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正方形/長方形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40838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89922" name="Rectangle 834"/>
          <p:cNvSpPr>
            <a:spLocks noChangeArrowheads="1"/>
          </p:cNvSpPr>
          <p:nvPr/>
        </p:nvSpPr>
        <p:spPr bwMode="auto">
          <a:xfrm>
            <a:off x="0" y="-1270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rPr>
              <a:t>⑪注意してほしいポイント　</a:t>
            </a:r>
          </a:p>
        </p:txBody>
      </p:sp>
      <p:sp>
        <p:nvSpPr>
          <p:cNvPr id="3" name="フローチャート: 抜出し 2"/>
          <p:cNvSpPr/>
          <p:nvPr/>
        </p:nvSpPr>
        <p:spPr>
          <a:xfrm>
            <a:off x="8122096" y="66675"/>
            <a:ext cx="914400" cy="703263"/>
          </a:xfrm>
          <a:prstGeom prst="flowChartExtra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SzPct val="100000"/>
              <a:defRPr/>
            </a:pP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14343" name="テキスト ボックス 3"/>
          <p:cNvSpPr txBox="1">
            <a:spLocks noChangeArrowheads="1"/>
          </p:cNvSpPr>
          <p:nvPr/>
        </p:nvSpPr>
        <p:spPr bwMode="auto">
          <a:xfrm>
            <a:off x="8236396" y="187325"/>
            <a:ext cx="8001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SzPct val="100000"/>
            </a:pPr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11" name="テキスト ボックス 4"/>
          <p:cNvSpPr>
            <a:spLocks noChangeArrowheads="1"/>
          </p:cNvSpPr>
          <p:nvPr/>
        </p:nvSpPr>
        <p:spPr bwMode="auto">
          <a:xfrm>
            <a:off x="156685" y="1189472"/>
            <a:ext cx="8830629" cy="482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つの意味を持つ言葉</a:t>
            </a:r>
            <a:r>
              <a:rPr lang="en-US" altLang="ja-JP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１．２つの意味を持つ言葉に気づきましょう！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5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たちが普段の会話で使う言葉には、相手をほめる意味と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けなす意味の、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２つの意味を持つものがあります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（ヤバい、ウケる、信じれん等）。</a:t>
            </a:r>
            <a:endParaRPr lang="en-US" altLang="ja-JP" sz="24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２．会話を文字</a:t>
            </a:r>
            <a:r>
              <a:rPr lang="ja-JP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にした</a:t>
            </a:r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ときは特に注意しましょう！</a:t>
            </a:r>
            <a:endParaRPr lang="en-US" altLang="ja-JP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5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会話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の場面で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は相手</a:t>
            </a: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の口調や表情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から意味を判断できます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が、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会話をその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まま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にすると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誤解を生む文</a:t>
            </a:r>
            <a:r>
              <a:rPr lang="ja-JP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なりやすい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「誤解されるかもしれない」「誤解されるとしたら</a:t>
            </a:r>
            <a:r>
              <a:rPr lang="ja-JP" altLang="en-US" sz="2400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</a:t>
            </a:r>
            <a:endParaRPr lang="en-US" altLang="ja-JP" sz="24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の部分だろう」と考えながら読み返す</a:t>
            </a:r>
            <a:r>
              <a:rPr lang="ja-JP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ことが大切です。</a:t>
            </a:r>
            <a:endParaRPr lang="en-US" altLang="ja-JP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000" dirty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US" altLang="ja-JP" sz="5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7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8" y="4550198"/>
            <a:ext cx="1769354" cy="165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①誤解される表現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606405" y="838200"/>
            <a:ext cx="777635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さんは、いつも楽しい話をしてくれる友達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の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Ｂさんのことを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グループトークで話題にしようと思いました。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93526" y="574603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さん</a:t>
            </a:r>
            <a:endParaRPr kumimoji="1" lang="ja-JP" altLang="en-US" sz="2400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4325626" y="1873466"/>
            <a:ext cx="4566854" cy="4348228"/>
          </a:xfrm>
          <a:prstGeom prst="borderCallout1">
            <a:avLst>
              <a:gd name="adj1" fmla="val 51963"/>
              <a:gd name="adj2" fmla="val -517"/>
              <a:gd name="adj3" fmla="val 75616"/>
              <a:gd name="adj4" fmla="val -62895"/>
            </a:avLst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39"/>
          <a:stretch/>
        </p:blipFill>
        <p:spPr bwMode="auto">
          <a:xfrm>
            <a:off x="3653663" y="1956669"/>
            <a:ext cx="5886889" cy="416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4805791" y="2949836"/>
            <a:ext cx="3510625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雲形吹き出し 2"/>
          <p:cNvSpPr/>
          <p:nvPr/>
        </p:nvSpPr>
        <p:spPr>
          <a:xfrm rot="182722">
            <a:off x="678634" y="1810766"/>
            <a:ext cx="3560280" cy="2076400"/>
          </a:xfrm>
          <a:prstGeom prst="cloudCallout">
            <a:avLst>
              <a:gd name="adj1" fmla="val -11864"/>
              <a:gd name="adj2" fmla="val 78011"/>
            </a:avLst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endParaRPr kumimoji="1" lang="ja-JP" altLang="en-US" b="1" dirty="0"/>
          </a:p>
        </p:txBody>
      </p:sp>
      <p:pic>
        <p:nvPicPr>
          <p:cNvPr id="36" name="Picture 4" descr="C:\Users\crestec\Desktop\平井作業フォルダ\CEC_2018年度用(捨てないで！)\ペープサート教材\ペープサート教材_イラスト集_HTML版\Links\15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01" y="3501008"/>
            <a:ext cx="1279034" cy="126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153481" y="2136617"/>
            <a:ext cx="27704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Ｂ</a:t>
            </a:r>
            <a:r>
              <a:rPr kumimoji="1" lang="ja-JP" altLang="en-US" sz="2000" b="1" dirty="0"/>
              <a:t>さん</a:t>
            </a:r>
            <a:r>
              <a:rPr kumimoji="1" lang="ja-JP" altLang="en-US" sz="2000" b="1" dirty="0" err="1" smtClean="0"/>
              <a:t>て</a:t>
            </a:r>
            <a:r>
              <a:rPr kumimoji="1" lang="ja-JP" altLang="en-US" sz="2000" b="1" dirty="0" smtClean="0"/>
              <a:t>楽しい人だな！</a:t>
            </a:r>
            <a:endParaRPr kumimoji="1" lang="en-US" altLang="ja-JP" sz="2000" b="1" dirty="0"/>
          </a:p>
          <a:p>
            <a:r>
              <a:rPr kumimoji="1" lang="ja-JP" altLang="en-US" sz="2000" b="1" dirty="0" smtClean="0"/>
              <a:t>Ｂさんの話題で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盛り上がりたいな！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    　・</a:t>
            </a:r>
            <a:r>
              <a:rPr kumimoji="1" lang="ja-JP" altLang="en-US" sz="2000" b="1" dirty="0"/>
              <a:t>・</a:t>
            </a:r>
            <a:r>
              <a:rPr kumimoji="1" lang="ja-JP" altLang="en-US" sz="2000" b="1" dirty="0" smtClean="0"/>
              <a:t>・・・ よし</a:t>
            </a:r>
            <a:r>
              <a:rPr kumimoji="1" lang="ja-JP" altLang="en-US" sz="2000" b="1" dirty="0"/>
              <a:t>、</a:t>
            </a:r>
            <a:r>
              <a:rPr kumimoji="1" lang="ja-JP" altLang="en-US" sz="2000" b="1" dirty="0" smtClean="0"/>
              <a:t>送信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15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線吹き出し 1 (枠付き) 43"/>
          <p:cNvSpPr/>
          <p:nvPr/>
        </p:nvSpPr>
        <p:spPr>
          <a:xfrm>
            <a:off x="4325626" y="1873466"/>
            <a:ext cx="4566854" cy="4348228"/>
          </a:xfrm>
          <a:prstGeom prst="borderCallout1">
            <a:avLst>
              <a:gd name="adj1" fmla="val 64904"/>
              <a:gd name="adj2" fmla="val 363"/>
              <a:gd name="adj3" fmla="val 77234"/>
              <a:gd name="adj4" fmla="val -61795"/>
            </a:avLst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39"/>
          <a:stretch/>
        </p:blipFill>
        <p:spPr bwMode="auto">
          <a:xfrm>
            <a:off x="3653663" y="1956669"/>
            <a:ext cx="5886889" cy="416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9219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9232" name="正方形/長方形 2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②誤解される表現</a:t>
              </a: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1993526" y="574603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</a:t>
            </a:r>
            <a:r>
              <a:rPr kumimoji="1" lang="ja-JP" altLang="en-US" sz="2400" dirty="0" smtClean="0"/>
              <a:t>さん</a:t>
            </a:r>
            <a:endParaRPr kumimoji="1" lang="ja-JP" altLang="en-US" sz="2400" dirty="0"/>
          </a:p>
        </p:txBody>
      </p:sp>
      <p:sp>
        <p:nvSpPr>
          <p:cNvPr id="46" name="角丸四角形 45"/>
          <p:cNvSpPr/>
          <p:nvPr/>
        </p:nvSpPr>
        <p:spPr>
          <a:xfrm>
            <a:off x="4805791" y="2949836"/>
            <a:ext cx="3510625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爆発 2 2"/>
          <p:cNvSpPr/>
          <p:nvPr/>
        </p:nvSpPr>
        <p:spPr>
          <a:xfrm rot="394466">
            <a:off x="762399" y="1642067"/>
            <a:ext cx="4862821" cy="3069189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 rot="20765630">
            <a:off x="1349204" y="2514941"/>
            <a:ext cx="3363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あっ、ちょっと待って！</a:t>
            </a: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ダメ！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この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まま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送信したら</a:t>
            </a:r>
            <a:endParaRPr lang="en-US" altLang="ja-JP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　みんなに誤解される！</a:t>
            </a:r>
            <a:endParaRPr kumimoji="1"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2686" y="847651"/>
            <a:ext cx="807377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送信をしようとしたＡさんは、この文がみんなに誤解されるかもしれないことに気づき、送信を思いとどまりました。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2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58" y="4550198"/>
            <a:ext cx="1769354" cy="165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0" descr="C:\Users\crestec\Desktop\平井作業フォルダ\CEC_2018年度用(捨てないで！)\ペープサート教材\ペープサート教材_イラスト集_HTML版\Links\16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501008"/>
            <a:ext cx="1514535" cy="12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7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③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考えて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592087" y="1928081"/>
            <a:ext cx="883435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このメッセージにどんな問題点が</a:t>
            </a:r>
            <a:endParaRPr lang="en-US" altLang="ja-JP" sz="4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  <a:p>
            <a:pPr eaLnBrk="1" hangingPunct="1">
              <a:buSzPct val="100000"/>
              <a:defRPr/>
            </a:pPr>
            <a:r>
              <a:rPr lang="ja-JP" altLang="en-US" sz="4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あるのでしょう？</a:t>
            </a:r>
            <a:r>
              <a:rPr lang="ja-JP" altLang="en-US" sz="4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　</a:t>
            </a:r>
            <a:endParaRPr lang="en-US" altLang="ja-JP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44064" y="1050414"/>
            <a:ext cx="1519623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Ｑ．１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5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24"/>
          <a:stretch/>
        </p:blipFill>
        <p:spPr bwMode="auto">
          <a:xfrm>
            <a:off x="3707903" y="3495175"/>
            <a:ext cx="5801641" cy="270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4880531" y="4257122"/>
            <a:ext cx="3456384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4653136"/>
            <a:ext cx="374441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＜ヒント＞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 これを読んだ人がどう受け止めるか、考えてみよう！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3" name="直角三角形 14352"/>
          <p:cNvSpPr/>
          <p:nvPr/>
        </p:nvSpPr>
        <p:spPr>
          <a:xfrm flipH="1">
            <a:off x="-205042" y="775236"/>
            <a:ext cx="9349042" cy="5625265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0" name="Picture 39" descr="C:\Users\crestec\Desktop\平井作業フォルダ\CEC_2018年度用(捨てないで！)\ペープサート教材\ペープサート教材_イラスト集_Delivery\ペープサート教材_イラスト集\キャラ\中学生男子\004_中学_小学高学年男子_私服B_通常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08"/>
          <a:stretch/>
        </p:blipFill>
        <p:spPr bwMode="auto">
          <a:xfrm flipH="1">
            <a:off x="5463686" y="5203688"/>
            <a:ext cx="986845" cy="62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1" descr="C:\Users\crestec\Desktop\平井作業フォルダ\CEC_2018年度用(捨てないで！)\ペープサート教材\ペープサート教材_イラスト集_HTML版\Links\186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21"/>
          <a:stretch/>
        </p:blipFill>
        <p:spPr bwMode="auto">
          <a:xfrm flipH="1">
            <a:off x="7898028" y="3654869"/>
            <a:ext cx="1090477" cy="66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4348" name="グループ化 14347"/>
          <p:cNvGrpSpPr/>
          <p:nvPr/>
        </p:nvGrpSpPr>
        <p:grpSpPr>
          <a:xfrm>
            <a:off x="1224578" y="3449815"/>
            <a:ext cx="1003187" cy="1383100"/>
            <a:chOff x="-12270" y="1480682"/>
            <a:chExt cx="1487926" cy="2121594"/>
          </a:xfrm>
        </p:grpSpPr>
        <p:pic>
          <p:nvPicPr>
            <p:cNvPr id="42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270" y="2348879"/>
              <a:ext cx="1487926" cy="1253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3" descr="C:\Users\crestec\Desktop\平井作業フォルダ\CEC_2018年度用(捨てないで！)\ペープサート教材\ペープサート教材_イラスト集_HTML版\Links\15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146" y="1480682"/>
              <a:ext cx="1055925" cy="979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5" name="Picture 41" descr="C:\Users\crestec\Desktop\平井作業フォルダ\CEC_2018年度用(捨てないで！)\ペープサート教材\ペープサート教材_イラスト集_Delivery\ペープサート教材_イラスト集\キャラ\中学生女子\008_中学_小学高学年_女子_私服B_通常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40"/>
          <a:stretch/>
        </p:blipFill>
        <p:spPr bwMode="auto">
          <a:xfrm flipH="1">
            <a:off x="4249543" y="5739415"/>
            <a:ext cx="949932" cy="56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雲形吹き出し 14343"/>
          <p:cNvSpPr/>
          <p:nvPr/>
        </p:nvSpPr>
        <p:spPr>
          <a:xfrm>
            <a:off x="4902639" y="2246525"/>
            <a:ext cx="4039920" cy="971941"/>
          </a:xfrm>
          <a:prstGeom prst="cloudCallout">
            <a:avLst>
              <a:gd name="adj1" fmla="val 30097"/>
              <a:gd name="adj2" fmla="val 57511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面白く</a:t>
            </a:r>
            <a:r>
              <a:rPr kumimoji="1" lang="ja-JP" altLang="en-US" b="1" dirty="0" smtClean="0"/>
              <a:t>ないなんて・・・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Ｂさんのこときらいなの？</a:t>
            </a:r>
            <a:endParaRPr kumimoji="1" lang="ja-JP" altLang="en-US" b="1" dirty="0"/>
          </a:p>
        </p:txBody>
      </p:sp>
      <p:pic>
        <p:nvPicPr>
          <p:cNvPr id="72" name="Picture 43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通常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56"/>
          <a:stretch/>
        </p:blipFill>
        <p:spPr bwMode="auto">
          <a:xfrm flipH="1">
            <a:off x="6863424" y="4721030"/>
            <a:ext cx="1052504" cy="63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雲形吹き出し 73"/>
          <p:cNvSpPr/>
          <p:nvPr/>
        </p:nvSpPr>
        <p:spPr>
          <a:xfrm>
            <a:off x="2448944" y="4195357"/>
            <a:ext cx="3195114" cy="853759"/>
          </a:xfrm>
          <a:prstGeom prst="cloudCallout">
            <a:avLst>
              <a:gd name="adj1" fmla="val 47249"/>
              <a:gd name="adj2" fmla="val 42818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ＳＮＳに人の悪口を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書かないでよ！</a:t>
            </a:r>
            <a:endParaRPr kumimoji="1" lang="ja-JP" altLang="en-US" b="1" dirty="0"/>
          </a:p>
        </p:txBody>
      </p:sp>
      <p:pic>
        <p:nvPicPr>
          <p:cNvPr id="76" name="Picture 21" descr="C:\Users\crestec\Desktop\平井作業フォルダ\CEC_2018年度用(捨てないで！)\ペープサート教材\ペープサート教材_イラスト集_Delivery\ペープサート教材_イラスト集\キャラ\中学生女子\007_中学女子C_哀しむ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4934" flipH="1">
            <a:off x="4300371" y="5191329"/>
            <a:ext cx="680005" cy="62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6" descr="C:\Users\crestec\Desktop\平井作業フォルダ\CEC_2018年度用(捨てないで！)\ペープサート教材\ペープサート教材_イラスト集_Delivery\ペープサート教材_イラスト集\キャラ\中学生女子\006_中学女子B_怒る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6679" flipH="1">
            <a:off x="5573462" y="4621716"/>
            <a:ext cx="819002" cy="66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雲形吹き出し 79"/>
          <p:cNvSpPr/>
          <p:nvPr/>
        </p:nvSpPr>
        <p:spPr>
          <a:xfrm>
            <a:off x="619195" y="5082859"/>
            <a:ext cx="3342887" cy="1209404"/>
          </a:xfrm>
          <a:prstGeom prst="cloudCallout">
            <a:avLst>
              <a:gd name="adj1" fmla="val 58940"/>
              <a:gd name="adj2" fmla="val 20314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ひどい、こんなことを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/>
              <a:t>書く</a:t>
            </a:r>
            <a:r>
              <a:rPr kumimoji="1" lang="ja-JP" altLang="en-US" b="1" dirty="0" smtClean="0"/>
              <a:t>なんて・・・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Ｂさんがかわいそう</a:t>
            </a:r>
            <a:endParaRPr kumimoji="1" lang="ja-JP" altLang="en-US" b="1" dirty="0"/>
          </a:p>
        </p:txBody>
      </p:sp>
      <p:sp>
        <p:nvSpPr>
          <p:cNvPr id="83" name="雲形吹き出し 82"/>
          <p:cNvSpPr/>
          <p:nvPr/>
        </p:nvSpPr>
        <p:spPr>
          <a:xfrm>
            <a:off x="3865456" y="3267124"/>
            <a:ext cx="4116088" cy="945466"/>
          </a:xfrm>
          <a:prstGeom prst="cloudCallout">
            <a:avLst>
              <a:gd name="adj1" fmla="val 20287"/>
              <a:gd name="adj2" fmla="val 66326"/>
            </a:avLst>
          </a:prstGeom>
          <a:solidFill>
            <a:srgbClr val="FFCC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Ｂさん</a:t>
            </a:r>
            <a:r>
              <a:rPr kumimoji="1" lang="ja-JP" altLang="en-US" b="1" dirty="0"/>
              <a:t>は</a:t>
            </a:r>
            <a:r>
              <a:rPr kumimoji="1" lang="ja-JP" altLang="en-US" b="1" dirty="0" smtClean="0"/>
              <a:t>いい子なのに・・・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ヤバ</a:t>
            </a:r>
            <a:r>
              <a:rPr kumimoji="1" lang="ja-JP" altLang="en-US" b="1" dirty="0" err="1" smtClean="0"/>
              <a:t>い</a:t>
            </a:r>
            <a:r>
              <a:rPr kumimoji="1" lang="ja-JP" altLang="en-US" b="1" dirty="0"/>
              <a:t>子</a:t>
            </a:r>
            <a:r>
              <a:rPr kumimoji="1" lang="ja-JP" altLang="en-US" b="1" dirty="0" smtClean="0"/>
              <a:t>じゃないのに・・・</a:t>
            </a:r>
            <a:endParaRPr kumimoji="1" lang="ja-JP" altLang="en-US" b="1" dirty="0"/>
          </a:p>
        </p:txBody>
      </p:sp>
      <p:grpSp>
        <p:nvGrpSpPr>
          <p:cNvPr id="8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88" name="正方形/長方形 2"/>
            <p:cNvPicPr preferRelativeResize="0"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④誤解を生む理由　</a:t>
              </a:r>
              <a:r>
                <a:rPr lang="ja-JP" altLang="en-US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～表情や口調が伝わらない～</a:t>
              </a:r>
            </a:p>
          </p:txBody>
        </p:sp>
      </p:grpSp>
      <p:pic>
        <p:nvPicPr>
          <p:cNvPr id="82" name="Picture 27" descr="C:\Users\crestec\Desktop\平井作業フォルダ\CEC_2018年度用(捨てないで！)\ペープサート教材\ペープサート教材_イラスト集_HTML版\Links\18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9026" flipH="1">
            <a:off x="6890273" y="4125585"/>
            <a:ext cx="775029" cy="80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C:\Users\crestec\Desktop\平井作業フォルダ\CEC_2018年度用(捨てないで！)\ペープサート教材\ペープサート教材_イラスト集_Delivery\ペープサート教材_イラスト集\キャラ\中学生女子\005_中学女子A_悩む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6427" flipH="1">
            <a:off x="8207245" y="3037896"/>
            <a:ext cx="796279" cy="7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0" name="楕円 14349"/>
          <p:cNvSpPr/>
          <p:nvPr/>
        </p:nvSpPr>
        <p:spPr>
          <a:xfrm>
            <a:off x="6580971" y="5537617"/>
            <a:ext cx="2344005" cy="720947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FF0000"/>
                </a:solidFill>
              </a:rPr>
              <a:t>読んだ人たち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2208" y="847622"/>
            <a:ext cx="8780112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</a:rPr>
              <a:t>Ａさんの書いた文は、読み方によってはＢさんへの悪口とも受け取られてしまいます。メールでは表情や口調が伝わらないので、自分の</a:t>
            </a:r>
            <a:r>
              <a:rPr lang="ja-JP" altLang="en-US" sz="2400" dirty="0">
                <a:ln w="0"/>
              </a:rPr>
              <a:t>思って</a:t>
            </a:r>
            <a:r>
              <a:rPr lang="ja-JP" altLang="en-US" sz="2400" dirty="0" smtClean="0">
                <a:ln w="0"/>
              </a:rPr>
              <a:t>いることが間違って相手に伝わってしまうことがあります。</a:t>
            </a:r>
            <a:endParaRPr lang="en-US" altLang="ja-JP" sz="2400" dirty="0" smtClean="0">
              <a:ln w="0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565761" y="2259535"/>
            <a:ext cx="1862223" cy="1042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57404" y="2325641"/>
            <a:ext cx="1758310" cy="9233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Ｂさんの話は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全然</a:t>
            </a:r>
            <a:r>
              <a:rPr kumimoji="1" lang="ja-JP" altLang="en-US" dirty="0" smtClean="0">
                <a:solidFill>
                  <a:srgbClr val="FF0000"/>
                </a:solidFill>
              </a:rPr>
              <a:t>面白くない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本当に嫌な人だ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2376444" y="2553931"/>
            <a:ext cx="318879" cy="481163"/>
          </a:xfrm>
          <a:prstGeom prst="rightArrow">
            <a:avLst>
              <a:gd name="adj1" fmla="val 50000"/>
              <a:gd name="adj2" fmla="val 594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雲 6"/>
          <p:cNvSpPr/>
          <p:nvPr/>
        </p:nvSpPr>
        <p:spPr>
          <a:xfrm rot="20794984" flipH="1">
            <a:off x="1060472" y="3111224"/>
            <a:ext cx="1539505" cy="1255908"/>
          </a:xfrm>
          <a:prstGeom prst="cloud">
            <a:avLst/>
          </a:prstGeom>
          <a:solidFill>
            <a:srgbClr val="F8F8F8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07349" y="4308050"/>
            <a:ext cx="1449151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相手には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 smtClean="0"/>
              <a:t>表情や口調が</a:t>
            </a:r>
            <a:endParaRPr kumimoji="1" lang="en-US" altLang="ja-JP" sz="1600" b="1" dirty="0" smtClean="0"/>
          </a:p>
          <a:p>
            <a:pPr algn="ctr"/>
            <a:r>
              <a:rPr kumimoji="1" lang="ja-JP" altLang="en-US" sz="1600" b="1" dirty="0"/>
              <a:t>伝わらない</a:t>
            </a:r>
          </a:p>
        </p:txBody>
      </p:sp>
      <p:sp>
        <p:nvSpPr>
          <p:cNvPr id="14345" name="角丸四角形吹き出し 14344"/>
          <p:cNvSpPr/>
          <p:nvPr/>
        </p:nvSpPr>
        <p:spPr>
          <a:xfrm>
            <a:off x="192369" y="2230494"/>
            <a:ext cx="2265627" cy="1071886"/>
          </a:xfrm>
          <a:prstGeom prst="wedgeRoundRectCallout">
            <a:avLst>
              <a:gd name="adj1" fmla="val -2281"/>
              <a:gd name="adj2" fmla="val 85416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Ｂ</a:t>
            </a:r>
            <a:r>
              <a:rPr lang="ja-JP" altLang="en-US" dirty="0">
                <a:solidFill>
                  <a:schemeClr val="tx1"/>
                </a:solidFill>
              </a:rPr>
              <a:t>さんの話ってさー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いつも</a:t>
            </a:r>
            <a:r>
              <a:rPr lang="ja-JP" altLang="en-US" dirty="0">
                <a:solidFill>
                  <a:schemeClr val="tx1"/>
                </a:solidFill>
              </a:rPr>
              <a:t>おもしろくない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dirty="0" err="1" smtClean="0">
                <a:solidFill>
                  <a:schemeClr val="tx1"/>
                </a:solidFill>
              </a:rPr>
              <a:t>いよね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148372" y="5375844"/>
            <a:ext cx="71028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A</a:t>
            </a:r>
            <a:r>
              <a:rPr kumimoji="1" lang="ja-JP" altLang="en-US" sz="2400" b="1" dirty="0" err="1" smtClean="0">
                <a:solidFill>
                  <a:srgbClr val="FF0000"/>
                </a:solidFill>
              </a:rPr>
              <a:t>さんの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表情は相手に見えない。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本当の気持ちが伝わりにくい。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→　誤解が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生まれる。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雲形吹き出し 5"/>
          <p:cNvSpPr/>
          <p:nvPr/>
        </p:nvSpPr>
        <p:spPr>
          <a:xfrm rot="11049364">
            <a:off x="138679" y="1423775"/>
            <a:ext cx="8530724" cy="4010673"/>
          </a:xfrm>
          <a:prstGeom prst="cloudCallout">
            <a:avLst>
              <a:gd name="adj1" fmla="val -42003"/>
              <a:gd name="adj2" fmla="val -549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⑤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誤解を生む</a:t>
              </a: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理由</a:t>
              </a:r>
              <a:r>
                <a:rPr lang="ja-JP" altLang="en-US" sz="2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</a:t>
              </a:r>
              <a:r>
                <a:rPr lang="ja-JP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表情や口調が伝わらない</a:t>
              </a:r>
              <a:r>
                <a:rPr lang="ja-JP" altLang="en-US" sz="2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</a:t>
              </a: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18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4490"/>
          <a:stretch/>
        </p:blipFill>
        <p:spPr bwMode="auto">
          <a:xfrm>
            <a:off x="2018415" y="1971362"/>
            <a:ext cx="4618847" cy="15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角丸四角形 18"/>
          <p:cNvSpPr/>
          <p:nvPr/>
        </p:nvSpPr>
        <p:spPr>
          <a:xfrm>
            <a:off x="2890897" y="2369645"/>
            <a:ext cx="2742586" cy="10074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いつもおもしろくない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000" b="1" dirty="0" err="1" smtClean="0">
                <a:solidFill>
                  <a:schemeClr val="tx1"/>
                </a:solidFill>
              </a:rPr>
              <a:t>いよね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5996" y="874650"/>
            <a:ext cx="7039607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読んだ人は、文面から</a:t>
            </a:r>
            <a:r>
              <a:rPr kumimoji="1" lang="en-US" altLang="ja-JP" sz="2400" dirty="0" smtClean="0"/>
              <a:t>A</a:t>
            </a:r>
            <a:r>
              <a:rPr kumimoji="1" lang="ja-JP" altLang="en-US" sz="2400" dirty="0" err="1" smtClean="0"/>
              <a:t>さんの</a:t>
            </a:r>
            <a:r>
              <a:rPr kumimoji="1" lang="ja-JP" altLang="en-US" sz="2400" dirty="0" smtClean="0"/>
              <a:t>気持ちを想像します。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0794" y="2877205"/>
            <a:ext cx="1988593" cy="70788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A</a:t>
            </a:r>
            <a:r>
              <a:rPr kumimoji="1" lang="ja-JP" altLang="en-US" sz="2000" b="1" dirty="0" err="1" smtClean="0"/>
              <a:t>さんは</a:t>
            </a:r>
            <a:r>
              <a:rPr kumimoji="1" lang="ja-JP" altLang="en-US" sz="2000" b="1" dirty="0" smtClean="0"/>
              <a:t>Ｂさんに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 smtClean="0"/>
              <a:t>怒っている</a:t>
            </a:r>
            <a:endParaRPr kumimoji="1" lang="ja-JP" altLang="en-US" sz="2000" b="1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54456" y="3969156"/>
            <a:ext cx="2125915" cy="70788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A</a:t>
            </a:r>
            <a:r>
              <a:rPr kumimoji="1" lang="ja-JP" altLang="en-US" sz="2000" b="1" dirty="0" err="1" smtClean="0"/>
              <a:t>さんは</a:t>
            </a:r>
            <a:r>
              <a:rPr kumimoji="1" lang="ja-JP" altLang="en-US" sz="2000" b="1" dirty="0" smtClean="0"/>
              <a:t>Ｂさんを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 smtClean="0"/>
              <a:t>馬鹿にしている</a:t>
            </a:r>
            <a:endParaRPr kumimoji="1" lang="ja-JP" altLang="en-US" sz="2000" b="1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005574" y="2825165"/>
            <a:ext cx="2031796" cy="70788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/>
              <a:t>A</a:t>
            </a:r>
            <a:r>
              <a:rPr kumimoji="1" lang="ja-JP" altLang="en-US" sz="2000" b="1" dirty="0" err="1" smtClean="0"/>
              <a:t>さんは</a:t>
            </a:r>
            <a:r>
              <a:rPr kumimoji="1" lang="ja-JP" altLang="en-US" sz="2000" b="1" dirty="0" smtClean="0"/>
              <a:t>Ｂさんに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/>
              <a:t>あきれて</a:t>
            </a:r>
            <a:r>
              <a:rPr kumimoji="1" lang="ja-JP" altLang="en-US" sz="2000" b="1" dirty="0" smtClean="0"/>
              <a:t>いる？</a:t>
            </a:r>
            <a:endParaRPr kumimoji="1" lang="ja-JP" altLang="en-US" sz="2000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35072" y="3514681"/>
            <a:ext cx="1165847" cy="1386059"/>
            <a:chOff x="1009900" y="3418171"/>
            <a:chExt cx="1165847" cy="1162957"/>
          </a:xfrm>
        </p:grpSpPr>
        <p:pic>
          <p:nvPicPr>
            <p:cNvPr id="42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9609"/>
            <a:stretch/>
          </p:blipFill>
          <p:spPr bwMode="auto">
            <a:xfrm>
              <a:off x="1009900" y="3974441"/>
              <a:ext cx="1165847" cy="606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5" descr="C:\Users\crestec\Desktop\平井作業フォルダ\CEC_2018年度用(捨てないで！)\ペープサート教材\ペープサート教材_イラスト集_HTML版\Links\16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32" y="3418171"/>
              <a:ext cx="833321" cy="658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グループ化 1"/>
          <p:cNvGrpSpPr/>
          <p:nvPr/>
        </p:nvGrpSpPr>
        <p:grpSpPr>
          <a:xfrm>
            <a:off x="6538559" y="3463547"/>
            <a:ext cx="1117198" cy="1378490"/>
            <a:chOff x="6564944" y="3402762"/>
            <a:chExt cx="1117198" cy="1378490"/>
          </a:xfrm>
        </p:grpSpPr>
        <p:pic>
          <p:nvPicPr>
            <p:cNvPr id="20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33343"/>
            <a:stretch/>
          </p:blipFill>
          <p:spPr bwMode="auto">
            <a:xfrm flipH="1">
              <a:off x="6564944" y="4074512"/>
              <a:ext cx="1117198" cy="70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crestec\Desktop\平井作業フォルダ\CEC_2018年度用(捨てないで！)\ペープサート教材\ペープサート教材_イラスト集_HTML版\Links\166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633879" y="3402762"/>
              <a:ext cx="810037" cy="8107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グループ化 9"/>
          <p:cNvGrpSpPr/>
          <p:nvPr/>
        </p:nvGrpSpPr>
        <p:grpSpPr>
          <a:xfrm>
            <a:off x="4771653" y="3549573"/>
            <a:ext cx="1108050" cy="1395183"/>
            <a:chOff x="4738969" y="3620777"/>
            <a:chExt cx="1087162" cy="1176375"/>
          </a:xfrm>
        </p:grpSpPr>
        <p:pic>
          <p:nvPicPr>
            <p:cNvPr id="38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195"/>
            <a:stretch/>
          </p:blipFill>
          <p:spPr bwMode="auto">
            <a:xfrm flipH="1">
              <a:off x="4738969" y="4165609"/>
              <a:ext cx="1087162" cy="631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9" descr="C:\Users\crestec\Desktop\平井作業フォルダ\CEC_2018年度用(捨てないで！)\ペープサート教材\ペープサート教材_イラスト集_HTML版\Links\164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15150" y="3620777"/>
              <a:ext cx="793990" cy="65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1" name="Picture 31" descr="C:\Users\crestec\Desktop\平井作業フォルダ\CEC_2018年度用(捨てないで！)\ペープサート教材\ペープサート教材_イラスト集_HTML版\Links\186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14839" y="5346180"/>
            <a:ext cx="1090477" cy="90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C:\Users\crestec\Desktop\平井作業フォルダ\CEC_2018年度用(捨てないで！)\ペープサート教材\ペープサート教材_イラスト集_Delivery\ペープサート教材_イラスト集\キャラ\中学生女子\005_中学女子A_悩む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6427" flipH="1">
            <a:off x="8232653" y="4698551"/>
            <a:ext cx="796279" cy="7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 rot="20825880">
            <a:off x="8175183" y="4254831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/>
        </p:nvSpPr>
        <p:spPr>
          <a:xfrm rot="898851">
            <a:off x="8452204" y="4271766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 rot="2779836">
            <a:off x="8685163" y="4419833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46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⑥正しく伝えるために</a:t>
              </a: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6024" y="4270546"/>
            <a:ext cx="8748464" cy="169277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Ａさんは、「Ｂさんは楽しい子だ」ということをみんなに共感してもらおうと思って、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「おもしろくない？」 とたずねたつもりでした。しかしもう一度読み返し、この文が、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「Ｂさんは面白くない子だ」 という意味で伝わってしまうことに気がつき、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「？」</a:t>
            </a:r>
            <a:r>
              <a:rPr kumimoji="1" lang="ja-JP" altLang="en-US" sz="2000" b="1" dirty="0" smtClean="0"/>
              <a:t> を</a:t>
            </a:r>
            <a:endParaRPr kumimoji="1" lang="en-US" altLang="ja-JP" sz="2000" b="1" dirty="0" smtClean="0"/>
          </a:p>
          <a:p>
            <a:r>
              <a:rPr kumimoji="1" lang="ja-JP" altLang="en-US" sz="2000" b="1" dirty="0" smtClean="0"/>
              <a:t>書き足しました。</a:t>
            </a:r>
            <a:endParaRPr kumimoji="1" lang="en-US" altLang="ja-JP" sz="2400" b="1" dirty="0" smtClean="0"/>
          </a:p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送信する前に自分で読み返して気づくこと</a:t>
            </a:r>
            <a:r>
              <a:rPr kumimoji="1" lang="ja-JP" altLang="en-US" sz="2400" b="1" dirty="0" smtClean="0"/>
              <a:t>が大切ですね。</a:t>
            </a:r>
            <a:endParaRPr kumimoji="1" lang="ja-JP" altLang="en-US" sz="2400" b="1" dirty="0"/>
          </a:p>
        </p:txBody>
      </p:sp>
      <p:pic>
        <p:nvPicPr>
          <p:cNvPr id="22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8935"/>
          <a:stretch/>
        </p:blipFill>
        <p:spPr bwMode="auto">
          <a:xfrm>
            <a:off x="2004181" y="1985767"/>
            <a:ext cx="5832648" cy="21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3176970" y="2780928"/>
            <a:ext cx="3487070" cy="114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</a:t>
            </a:r>
            <a:r>
              <a:rPr lang="ja-JP" altLang="en-US" sz="2400" dirty="0" smtClean="0">
                <a:solidFill>
                  <a:srgbClr val="FF0000"/>
                </a:solidFill>
              </a:rPr>
              <a:t>？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403648" y="2109379"/>
            <a:ext cx="1358251" cy="2020142"/>
            <a:chOff x="251520" y="3530625"/>
            <a:chExt cx="1769354" cy="2706687"/>
          </a:xfrm>
        </p:grpSpPr>
        <p:pic>
          <p:nvPicPr>
            <p:cNvPr id="13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4579815"/>
              <a:ext cx="1769354" cy="1657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C:\Users\crestec\Desktop\平井作業フォルダ\CEC_2018年度用(捨てないで！)\ペープサート教材\ペープサート教材_イラスト集_HTML版\Links\159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863" y="3530625"/>
              <a:ext cx="1279034" cy="1267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テキスト ボックス 1"/>
          <p:cNvSpPr txBox="1"/>
          <p:nvPr/>
        </p:nvSpPr>
        <p:spPr>
          <a:xfrm>
            <a:off x="3059832" y="1484784"/>
            <a:ext cx="4394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r>
              <a:rPr kumimoji="1" lang="ja-JP" altLang="en-US" sz="2800" dirty="0" err="1" smtClean="0"/>
              <a:t>さんが</a:t>
            </a:r>
            <a:r>
              <a:rPr kumimoji="1" lang="ja-JP" altLang="en-US" sz="2800" dirty="0" smtClean="0"/>
              <a:t>書き直した箇所</a:t>
            </a:r>
            <a:endParaRPr kumimoji="1" lang="ja-JP" altLang="en-US" sz="28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02686" y="847651"/>
            <a:ext cx="793862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en-US" altLang="ja-JP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さんは、みんなに誤解されないよう、文章を書き直しました。</a:t>
            </a:r>
            <a:endParaRPr lang="en-US" altLang="ja-JP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90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35325" y="638810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grpSp>
        <p:nvGrpSpPr>
          <p:cNvPr id="11267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11271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922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⑦考えてみよう！</a:t>
              </a:r>
            </a:p>
          </p:txBody>
        </p:sp>
      </p:grpSp>
      <p:sp>
        <p:nvSpPr>
          <p:cNvPr id="16" name="正方形/長方形 15"/>
          <p:cNvSpPr/>
          <p:nvPr/>
        </p:nvSpPr>
        <p:spPr>
          <a:xfrm>
            <a:off x="349795" y="1941685"/>
            <a:ext cx="84444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4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他</a:t>
            </a:r>
            <a:r>
              <a:rPr lang="ja-JP" altLang="en-US" sz="4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5400000" algn="ctr" rotWithShape="0">
                    <a:schemeClr val="tx1"/>
                  </a:outerShdw>
                </a:effectLst>
              </a:rPr>
              <a:t>に直すといいところはないかな？</a:t>
            </a:r>
            <a:endParaRPr lang="en-US" altLang="ja-JP" sz="44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11269" name="テキスト ボックス 7"/>
          <p:cNvSpPr txBox="1">
            <a:spLocks noChangeArrowheads="1"/>
          </p:cNvSpPr>
          <p:nvPr/>
        </p:nvSpPr>
        <p:spPr bwMode="auto">
          <a:xfrm>
            <a:off x="244064" y="1050414"/>
            <a:ext cx="1519623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Ｑ．２</a:t>
            </a:r>
            <a:endParaRPr kumimoji="1" lang="en-US" altLang="ja-JP" sz="40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5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24"/>
          <a:stretch/>
        </p:blipFill>
        <p:spPr bwMode="auto">
          <a:xfrm>
            <a:off x="3923928" y="3429000"/>
            <a:ext cx="5801641" cy="270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5096556" y="4190947"/>
            <a:ext cx="3456384" cy="11919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ヤバ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いよね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0163" y="4247216"/>
            <a:ext cx="4320093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＜ヒント＞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>
                <a:solidFill>
                  <a:srgbClr val="0070C0"/>
                </a:solidFill>
              </a:rPr>
              <a:t>何度も</a:t>
            </a:r>
            <a:r>
              <a:rPr kumimoji="1" lang="ja-JP" altLang="en-US" sz="2400" dirty="0" smtClean="0">
                <a:solidFill>
                  <a:srgbClr val="0070C0"/>
                </a:solidFill>
              </a:rPr>
              <a:t>文を読み返してみよう。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書いた人の気持ちが、間違って</a:t>
            </a:r>
            <a:endParaRPr kumimoji="1" lang="en-US" altLang="ja-JP" sz="2400" dirty="0" smtClean="0">
              <a:solidFill>
                <a:srgbClr val="0070C0"/>
              </a:solidFill>
            </a:endParaRPr>
          </a:p>
          <a:p>
            <a:r>
              <a:rPr kumimoji="1" lang="ja-JP" altLang="en-US" sz="2400" dirty="0" smtClean="0">
                <a:solidFill>
                  <a:srgbClr val="0070C0"/>
                </a:solidFill>
              </a:rPr>
              <a:t>相手に伝わる表現はないかな？</a:t>
            </a:r>
            <a:endParaRPr kumimoji="1" lang="ja-JP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6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テキスト ボックス 32"/>
          <p:cNvSpPr txBox="1"/>
          <p:nvPr/>
        </p:nvSpPr>
        <p:spPr>
          <a:xfrm>
            <a:off x="116499" y="5050077"/>
            <a:ext cx="715828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「ヤバい」 という言葉は、子どもたちの間では、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正反対の２つの意味で使われる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こと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がある。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本当の気持ちが伝わりにくい。　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→　誤解が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生まれる。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21" name="雲形吹き出し 20"/>
          <p:cNvSpPr/>
          <p:nvPr/>
        </p:nvSpPr>
        <p:spPr>
          <a:xfrm rot="11146796">
            <a:off x="158948" y="1417542"/>
            <a:ext cx="8018848" cy="3640688"/>
          </a:xfrm>
          <a:prstGeom prst="cloudCallout">
            <a:avLst>
              <a:gd name="adj1" fmla="val -45758"/>
              <a:gd name="adj2" fmla="val -583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正方形/長方形 2"/>
          <p:cNvGrpSpPr>
            <a:grpSpLocks/>
          </p:cNvGrpSpPr>
          <p:nvPr/>
        </p:nvGrpSpPr>
        <p:grpSpPr bwMode="auto">
          <a:xfrm>
            <a:off x="-30163" y="-30163"/>
            <a:ext cx="9240838" cy="868363"/>
            <a:chOff x="-19" y="-19"/>
            <a:chExt cx="5821" cy="914"/>
          </a:xfrm>
        </p:grpSpPr>
        <p:pic>
          <p:nvPicPr>
            <p:cNvPr id="46" name="正方形/長方形 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" y="-19"/>
              <a:ext cx="5821" cy="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Rectangle 834"/>
            <p:cNvSpPr>
              <a:spLocks noChangeArrowheads="1"/>
            </p:cNvSpPr>
            <p:nvPr/>
          </p:nvSpPr>
          <p:spPr bwMode="auto">
            <a:xfrm>
              <a:off x="0" y="-1"/>
              <a:ext cx="5760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r>
                <a:rPr lang="ja-JP" altLang="en-US" sz="4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⑧</a:t>
              </a:r>
              <a:r>
                <a:rPr lang="ja-JP" altLang="en-US" sz="4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誤解を生む理由</a:t>
              </a:r>
              <a:r>
                <a:rPr lang="ja-JP" altLang="en-US" sz="28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ＭＳ Ｐゴシック" panose="020B0600070205080204" pitchFamily="50" charset="-128"/>
                  <a:ea typeface="AR隷書体M" charset="-128"/>
                </a:rPr>
                <a:t>～２つの意味を持つ言葉～</a:t>
              </a:r>
              <a:endParaRPr lang="ja-JP" alt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  <a:ea typeface="AR隷書体M" charset="-128"/>
              </a:endParaRPr>
            </a:p>
          </p:txBody>
        </p:sp>
      </p:grpSp>
      <p:sp>
        <p:nvSpPr>
          <p:cNvPr id="89919" name="フッター プレースホルダー 2"/>
          <p:cNvSpPr>
            <a:spLocks noChangeArrowheads="1"/>
          </p:cNvSpPr>
          <p:nvPr/>
        </p:nvSpPr>
        <p:spPr bwMode="auto">
          <a:xfrm>
            <a:off x="3215875" y="6379298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2813" eaLnBrk="0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  <a:defRPr kumimoji="1" sz="20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38258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566738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749300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931863" indent="-182563" defTabSz="912813" eaLnBrk="0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3890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18462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3034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2760663" indent="-182563" defTabSz="912813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◦"/>
              <a:defRPr kumimoji="1" sz="1400">
                <a:solidFill>
                  <a:srgbClr val="40404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/>
            </a:pPr>
            <a:r>
              <a:rPr lang="ja-JP" alt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岐阜県教育委員会　学校安全課</a:t>
            </a:r>
          </a:p>
        </p:txBody>
      </p:sp>
      <p:pic>
        <p:nvPicPr>
          <p:cNvPr id="22" name="Picture 5" descr="C:\Users\crestec\Desktop\平井作業フォルダ\CEC_2018年度用(捨てないで！)\ペープサート教材\ペープサート教材_イラスト集_HTML版\Links\238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8935"/>
          <a:stretch/>
        </p:blipFill>
        <p:spPr bwMode="auto">
          <a:xfrm>
            <a:off x="1080363" y="2110193"/>
            <a:ext cx="5832648" cy="21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角丸四角形 22"/>
          <p:cNvSpPr/>
          <p:nvPr/>
        </p:nvSpPr>
        <p:spPr>
          <a:xfrm>
            <a:off x="2259591" y="2765015"/>
            <a:ext cx="3487070" cy="1148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Ｂさんの話ってさー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いつもおもしろくない？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ホント　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ヤバ</a:t>
            </a:r>
            <a:r>
              <a:rPr lang="ja-JP" altLang="en-US" sz="2400" u="sng" dirty="0" err="1" smtClean="0">
                <a:solidFill>
                  <a:srgbClr val="FF0000"/>
                </a:solidFill>
              </a:rPr>
              <a:t>い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よね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13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51" y="2429571"/>
            <a:ext cx="1213376" cy="99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>
          <a:xfrm>
            <a:off x="245486" y="872231"/>
            <a:ext cx="8586700" cy="46166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buSzPct val="100000"/>
              <a:defRPr/>
            </a:pPr>
            <a:r>
              <a:rPr lang="ja-JP" altLang="en-US" sz="2400" dirty="0" smtClean="0">
                <a:ln w="0"/>
              </a:rPr>
              <a:t>言葉</a:t>
            </a:r>
            <a:r>
              <a:rPr lang="ja-JP" altLang="en-US" sz="2400" dirty="0">
                <a:ln w="0"/>
              </a:rPr>
              <a:t>に</a:t>
            </a:r>
            <a:r>
              <a:rPr lang="ja-JP" altLang="en-US" sz="2400" dirty="0" smtClean="0">
                <a:ln w="0"/>
              </a:rPr>
              <a:t>は、「肯定」と「否定」の２つの意味を持つものがあります。</a:t>
            </a:r>
            <a:endParaRPr lang="en-US" altLang="ja-JP" sz="2400" dirty="0" smtClean="0">
              <a:ln w="0"/>
            </a:endParaRPr>
          </a:p>
        </p:txBody>
      </p:sp>
      <p:pic>
        <p:nvPicPr>
          <p:cNvPr id="19" name="Picture 38" descr="C:\Users\crestec\Desktop\平井作業フォルダ\CEC_2018年度用(捨てないで！)\ペープサート教材\ペープサート教材_イラスト集_Delivery\ペープサート教材_イラスト集\キャラ\中学生女子\008_中学_小学高学年_女子_私服A_スマホ持ち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87325" y="2542135"/>
            <a:ext cx="1222558" cy="96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crestec\Desktop\平井作業フォルダ\CEC_2018年度用(捨てないで！)\ペープサート教材\ペープサート教材_イラスト集_HTML版\Links\16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0192" y="1839717"/>
            <a:ext cx="791130" cy="79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425857" y="3281451"/>
            <a:ext cx="1753072" cy="1384995"/>
            <a:chOff x="654321" y="3400947"/>
            <a:chExt cx="1753072" cy="1384995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654321" y="3400947"/>
              <a:ext cx="1753072" cy="138499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ヤバ</a:t>
              </a:r>
              <a:r>
                <a:rPr kumimoji="1" lang="ja-JP" altLang="en-US" sz="2000" b="1" dirty="0" err="1" smtClean="0">
                  <a:solidFill>
                    <a:srgbClr val="FF0000"/>
                  </a:solidFill>
                </a:rPr>
                <a:t>い</a:t>
              </a:r>
              <a:endParaRPr kumimoji="1" lang="en-US" altLang="ja-JP" sz="2000" b="1" dirty="0" smtClean="0">
                <a:solidFill>
                  <a:srgbClr val="FF0000"/>
                </a:solidFill>
              </a:endParaRPr>
            </a:p>
            <a:p>
              <a:pPr algn="ctr"/>
              <a:endParaRPr kumimoji="1" lang="en-US" altLang="ja-JP" sz="2000" b="1" dirty="0"/>
            </a:p>
            <a:p>
              <a:pPr algn="ctr"/>
              <a:r>
                <a:rPr kumimoji="1" lang="ja-JP" altLang="en-US" sz="2000" b="1" dirty="0" smtClean="0"/>
                <a:t>とても楽しい</a:t>
              </a:r>
              <a:endParaRPr kumimoji="1" lang="en-US" altLang="ja-JP" sz="2000" b="1" dirty="0" smtClean="0"/>
            </a:p>
            <a:p>
              <a:pPr algn="ctr"/>
              <a:r>
                <a:rPr kumimoji="1" lang="ja-JP" altLang="en-US" sz="2400" b="1" dirty="0" smtClean="0"/>
                <a:t>（肯定）</a:t>
              </a:r>
              <a:endParaRPr kumimoji="1" lang="ja-JP" altLang="en-US" sz="2400" b="1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298509" y="3736512"/>
              <a:ext cx="492443" cy="3569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 smtClean="0"/>
                <a:t>＝</a:t>
              </a:r>
              <a:endParaRPr kumimoji="1" lang="ja-JP" altLang="en-US" sz="2000" b="1" dirty="0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833936" y="3335190"/>
            <a:ext cx="1753072" cy="1384995"/>
            <a:chOff x="-189501" y="3352375"/>
            <a:chExt cx="1753072" cy="1384995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-189501" y="3352375"/>
              <a:ext cx="1753072" cy="138499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ヤバ</a:t>
              </a:r>
              <a:r>
                <a:rPr kumimoji="1" lang="ja-JP" altLang="en-US" sz="2000" b="1" dirty="0" err="1" smtClean="0">
                  <a:solidFill>
                    <a:srgbClr val="FF0000"/>
                  </a:solidFill>
                </a:rPr>
                <a:t>い</a:t>
              </a:r>
              <a:endParaRPr kumimoji="1" lang="en-US" altLang="ja-JP" sz="2000" b="1" dirty="0" smtClean="0">
                <a:solidFill>
                  <a:srgbClr val="FF0000"/>
                </a:solidFill>
              </a:endParaRPr>
            </a:p>
            <a:p>
              <a:pPr algn="ctr"/>
              <a:endParaRPr kumimoji="1" lang="en-US" altLang="ja-JP" sz="2000" b="1" dirty="0"/>
            </a:p>
            <a:p>
              <a:pPr algn="ctr"/>
              <a:r>
                <a:rPr kumimoji="1" lang="ja-JP" altLang="en-US" sz="2000" b="1" dirty="0" smtClean="0"/>
                <a:t>全然笑えない</a:t>
              </a:r>
              <a:endParaRPr kumimoji="1" lang="en-US" altLang="ja-JP" sz="2000" b="1" dirty="0" smtClean="0"/>
            </a:p>
            <a:p>
              <a:pPr algn="ctr"/>
              <a:r>
                <a:rPr kumimoji="1" lang="ja-JP" altLang="en-US" sz="2400" b="1" dirty="0" smtClean="0"/>
                <a:t>（否定）</a:t>
              </a:r>
              <a:endParaRPr kumimoji="1" lang="ja-JP" altLang="en-US" sz="2400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49799" y="3702208"/>
              <a:ext cx="492443" cy="3569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000" b="1" dirty="0" smtClean="0"/>
                <a:t>＝</a:t>
              </a:r>
              <a:endParaRPr kumimoji="1" lang="ja-JP" altLang="en-US" sz="2000" b="1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7760701" y="4714184"/>
            <a:ext cx="1258960" cy="1545380"/>
            <a:chOff x="7884547" y="4763272"/>
            <a:chExt cx="1052504" cy="1443620"/>
          </a:xfrm>
        </p:grpSpPr>
        <p:pic>
          <p:nvPicPr>
            <p:cNvPr id="34" name="Picture 43" descr="C:\Users\crestec\Desktop\平井作業フォルダ\CEC_2018年度用(捨てないで！)\ペープサート教材\ペープサート教材_イラスト集_Delivery\ペープサート教材_イラスト集\キャラ\中学生女子\008_中学_小学高学年_女子_私服C_通常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884547" y="5315042"/>
              <a:ext cx="1052504" cy="891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7" descr="C:\Users\crestec\Desktop\平井作業フォルダ\CEC_2018年度用(捨てないで！)\ペープサート教材\ペープサート教材_イラスト集_HTML版\Links\18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99026" flipH="1">
              <a:off x="7907812" y="4763272"/>
              <a:ext cx="775029" cy="806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Picture 7" descr="C:\Users\crestec\Desktop\平井作業フォルダ\CEC_2018年度用(捨てないで！)\ペープサート教材\ペープサート教材_イラスト集_HTML版\Links\16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43811"/>
            <a:ext cx="805603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8039062" y="4215582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40" name="テキスト ボックス 39"/>
          <p:cNvSpPr txBox="1"/>
          <p:nvPr/>
        </p:nvSpPr>
        <p:spPr>
          <a:xfrm rot="1129174">
            <a:off x="8320333" y="4293831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 rot="3157212">
            <a:off x="8458628" y="4523449"/>
            <a:ext cx="632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308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2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3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4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5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6_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3268</TotalTime>
  <Words>1155</Words>
  <Application>Microsoft Office PowerPoint</Application>
  <PresentationFormat>画面に合わせる (4:3)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12</vt:i4>
      </vt:variant>
    </vt:vector>
  </HeadingPairs>
  <TitlesOfParts>
    <vt:vector size="26" baseType="lpstr">
      <vt:lpstr>AR隷書体M</vt:lpstr>
      <vt:lpstr>HGP創英角ｺﾞｼｯｸUB</vt:lpstr>
      <vt:lpstr>HGP創英角ﾎﾟｯﾌﾟ体</vt:lpstr>
      <vt:lpstr>ＭＳ Ｐゴシック</vt:lpstr>
      <vt:lpstr>ＭＳ ゴシック</vt:lpstr>
      <vt:lpstr>Arial</vt:lpstr>
      <vt:lpstr>Calibri</vt:lpstr>
      <vt:lpstr>Calibri Light</vt:lpstr>
      <vt:lpstr>レトロスペクト</vt:lpstr>
      <vt:lpstr>2_レトロスペクト</vt:lpstr>
      <vt:lpstr>3_レトロスペクト</vt:lpstr>
      <vt:lpstr>4_レトロスペクト</vt:lpstr>
      <vt:lpstr>5_レトロスペクト</vt:lpstr>
      <vt:lpstr>6_レトロスペクト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豊吉 利之</dc:creator>
  <cp:keywords/>
  <dc:description/>
  <cp:lastModifiedBy>Gifu</cp:lastModifiedBy>
  <cp:revision>317</cp:revision>
  <cp:lastPrinted>2023-01-24T06:47:35Z</cp:lastPrinted>
  <dcterms:created xsi:type="dcterms:W3CDTF">1601-01-01T00:00:00Z</dcterms:created>
  <dcterms:modified xsi:type="dcterms:W3CDTF">2023-01-24T06:47:55Z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