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96" r:id="rId8"/>
    <p:sldId id="507" r:id="rId9"/>
    <p:sldId id="508" r:id="rId10"/>
    <p:sldId id="497" r:id="rId11"/>
    <p:sldId id="498" r:id="rId12"/>
    <p:sldId id="499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544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613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22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テーマ８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ＩＤとパスワードの管理</a:t>
            </a:r>
            <a:endParaRPr lang="ja-JP" altLang="en-US" sz="44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ＩＤやパスワードを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適切に管理していますか？</a:t>
            </a:r>
            <a:endParaRPr lang="ja-JP" altLang="en-US" sz="4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 rot="360544">
            <a:off x="4479039" y="4165913"/>
            <a:ext cx="461665" cy="1785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アカウント情報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64" y="938815"/>
            <a:ext cx="8856984" cy="5090220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最初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は楽しんでいたのに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21891" y="823555"/>
            <a:ext cx="8712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ポイントや課金をしなくても楽しんでいたけど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3490443" y="2691407"/>
            <a:ext cx="5420641" cy="2183629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このままでもいいんだけど、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あのアイテムがあれば、もっと強くなれるのに</a:t>
            </a:r>
            <a:r>
              <a:rPr lang="en-US" altLang="ja-JP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ポイント</a:t>
            </a:r>
            <a:r>
              <a:rPr lang="ja-JP" altLang="en-US" sz="3200" b="1" dirty="0" err="1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ためるの</a:t>
            </a: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大変だし</a:t>
            </a:r>
            <a:r>
              <a:rPr lang="en-US" altLang="ja-JP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23528" y="1916832"/>
            <a:ext cx="2880320" cy="3744416"/>
            <a:chOff x="683568" y="1628800"/>
            <a:chExt cx="2431026" cy="306053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568" y="1628800"/>
              <a:ext cx="1656184" cy="235313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0099" y="2257979"/>
              <a:ext cx="1353274" cy="1158685"/>
            </a:xfrm>
            <a:prstGeom prst="rect">
              <a:avLst/>
            </a:prstGeom>
          </p:spPr>
        </p:pic>
        <p:grpSp>
          <p:nvGrpSpPr>
            <p:cNvPr id="5" name="グループ化 4"/>
            <p:cNvGrpSpPr/>
            <p:nvPr/>
          </p:nvGrpSpPr>
          <p:grpSpPr>
            <a:xfrm>
              <a:off x="1721599" y="2575194"/>
              <a:ext cx="1392995" cy="2114138"/>
              <a:chOff x="227067" y="1584393"/>
              <a:chExt cx="1777877" cy="2632019"/>
            </a:xfrm>
          </p:grpSpPr>
          <p:pic>
            <p:nvPicPr>
  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245" y="2937981"/>
                <a:ext cx="1377523" cy="1278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67" y="1584393"/>
                <a:ext cx="1777877" cy="14419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8" y="3388720"/>
            <a:ext cx="3850015" cy="286377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7450" y="1384568"/>
            <a:ext cx="1832452" cy="2603574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②オンライン上でメッセージが届く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21891" y="823555"/>
            <a:ext cx="8712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オンライン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で知り合った人からダイレクトメッセージが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3359260" y="3995155"/>
            <a:ext cx="5420641" cy="2183629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いつもオンラインゲームで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助けて</a:t>
            </a: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くれる人だから</a:t>
            </a:r>
            <a:r>
              <a:rPr lang="en-US" altLang="ja-JP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きっと大丈夫！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20" name="角丸四角形吹き出し 4"/>
          <p:cNvSpPr>
            <a:spLocks noChangeArrowheads="1"/>
          </p:cNvSpPr>
          <p:nvPr/>
        </p:nvSpPr>
        <p:spPr bwMode="auto">
          <a:xfrm>
            <a:off x="1887932" y="1864164"/>
            <a:ext cx="5225515" cy="1204912"/>
          </a:xfrm>
          <a:prstGeom prst="wedgeRoundRectCallout">
            <a:avLst>
              <a:gd name="adj1" fmla="val 57476"/>
              <a:gd name="adj2" fmla="val 4482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ポイントをわけてあげるから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ID</a:t>
            </a: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とパスワードを教えて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72881" y="3191967"/>
            <a:ext cx="2431026" cy="3060532"/>
            <a:chOff x="611560" y="1346775"/>
            <a:chExt cx="2431026" cy="306053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1560" y="1346775"/>
              <a:ext cx="1656184" cy="235313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8091" y="1975954"/>
              <a:ext cx="1353274" cy="1158685"/>
            </a:xfrm>
            <a:prstGeom prst="rect">
              <a:avLst/>
            </a:prstGeom>
          </p:spPr>
        </p:pic>
        <p:grpSp>
          <p:nvGrpSpPr>
            <p:cNvPr id="5" name="グループ化 4"/>
            <p:cNvGrpSpPr/>
            <p:nvPr/>
          </p:nvGrpSpPr>
          <p:grpSpPr>
            <a:xfrm>
              <a:off x="1649591" y="2293169"/>
              <a:ext cx="1392995" cy="2114138"/>
              <a:chOff x="227067" y="1584393"/>
              <a:chExt cx="1777877" cy="2632019"/>
            </a:xfrm>
          </p:grpSpPr>
          <p:pic>
            <p:nvPicPr>
  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245" y="2937981"/>
                <a:ext cx="1377523" cy="1278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67" y="1584393"/>
                <a:ext cx="1777877" cy="14419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3" name="グループ化 12"/>
          <p:cNvGrpSpPr/>
          <p:nvPr/>
        </p:nvGrpSpPr>
        <p:grpSpPr>
          <a:xfrm flipH="1">
            <a:off x="7452320" y="1864164"/>
            <a:ext cx="1058287" cy="1703618"/>
            <a:chOff x="7814323" y="4005064"/>
            <a:chExt cx="1297617" cy="2172085"/>
          </a:xfrm>
        </p:grpSpPr>
        <p:pic>
          <p:nvPicPr>
            <p:cNvPr id="19" name="Picture 3" descr="C:\Users\crestec\Desktop\平井作業フォルダ\CEC_2018年度用(捨てないで！)\ペープサート教材\ペープサート教材_イラスト集_HTML版\Links\195.pn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4323" y="4941168"/>
              <a:ext cx="1297617" cy="1235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98731" y="4005064"/>
              <a:ext cx="1103472" cy="11644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89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68759"/>
            <a:ext cx="8208912" cy="4171477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2699792" y="648804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ゲームを乗っ取られた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07504" y="823555"/>
            <a:ext cx="90273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パスワードが変更され、ログインできなくなってしまった！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0" name="角丸四角形吹き出し 4"/>
          <p:cNvSpPr>
            <a:spLocks noChangeArrowheads="1"/>
          </p:cNvSpPr>
          <p:nvPr/>
        </p:nvSpPr>
        <p:spPr bwMode="auto">
          <a:xfrm>
            <a:off x="827584" y="1440446"/>
            <a:ext cx="7673787" cy="1204912"/>
          </a:xfrm>
          <a:prstGeom prst="wedgeRoundRectCallout">
            <a:avLst>
              <a:gd name="adj1" fmla="val 5170"/>
              <a:gd name="adj2" fmla="val 96044"/>
              <a:gd name="adj3" fmla="val 16667"/>
            </a:avLst>
          </a:prstGeom>
          <a:solidFill>
            <a:srgbClr val="FFFFFF"/>
          </a:solidFill>
          <a:ln w="15875" algn="ctr">
            <a:solidFill>
              <a:srgbClr val="2683C6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 smtClean="0">
                <a:solidFill>
                  <a:srgbClr val="000000"/>
                </a:solidFill>
                <a:latin typeface="A-OTF 新ゴ Pro L" pitchFamily="34" charset="-128"/>
                <a:ea typeface="A-OTF 新ゴ Pro L" pitchFamily="34" charset="-128"/>
              </a:rPr>
              <a:t>いつも使っているパスワードでログインできなくなってる！なんで！！</a:t>
            </a:r>
            <a:endParaRPr lang="en-US" altLang="ja-JP" sz="3200" b="1" dirty="0" smtClean="0">
              <a:solidFill>
                <a:srgbClr val="000000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88771">
            <a:off x="2341929" y="2892339"/>
            <a:ext cx="1656184" cy="2353130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 flipH="1">
            <a:off x="4590256" y="3255093"/>
            <a:ext cx="1427333" cy="2159866"/>
            <a:chOff x="3936755" y="2119114"/>
            <a:chExt cx="1079311" cy="1741560"/>
          </a:xfrm>
        </p:grpSpPr>
        <p:pic>
          <p:nvPicPr>
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755" y="2833789"/>
              <a:ext cx="1079311" cy="1026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4784" y="2119114"/>
              <a:ext cx="963251" cy="810838"/>
            </a:xfrm>
            <a:prstGeom prst="rect">
              <a:avLst/>
            </a:prstGeom>
          </p:spPr>
        </p:pic>
      </p:grpSp>
      <p:pic>
        <p:nvPicPr>
          <p:cNvPr id="21" name="Picture 14" descr="C:\Users\crestec\Desktop\平井作業フォルダ\CEC_2018年度用(捨てないで！)\ペープサート教材\ペープサート教材_イラスト集_HTML版\Links\21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69817">
            <a:off x="2403575" y="3158034"/>
            <a:ext cx="1379471" cy="117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 rot="20786562">
            <a:off x="2579115" y="424353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パスワードが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</a:rPr>
              <a:t>ちがいます！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1520" y="5406043"/>
            <a:ext cx="90765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ポイント欲しさに、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とパスワードを教えたら、ゲームを乗っ取られてしまいました。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8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465400" y="1720324"/>
            <a:ext cx="82497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ＩＤやパスワードを他人に教えてしまうことで、どのような影響があると思いますか？</a:t>
            </a:r>
            <a:endParaRPr lang="ja-JP" alt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10721" y="990631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⑤ＩＤ・パスワードを他人に知られると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25760" y="836712"/>
            <a:ext cx="8928992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．自分になりすまされ、イタズラをされる可能性が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あります。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他人が自分になりすまして、ＳＮＳなど</a:t>
            </a:r>
            <a:r>
              <a:rPr lang="ja-JP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に根も葉もない書き込み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や、他人を中傷する書き込みをされ、自分が周りの人から非難される可能性があります。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ゲームのアイテムや写真などを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盗み取られる可能　　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性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があります。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ゲーム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のポイント、アイテムなどを奪われたり、クラウドに保存した写真を盗み取られたり、他のアプリを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乗っ取られたりする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ことがあります。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⑥注意してほしいポイント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1520" y="831850"/>
            <a:ext cx="8424863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en-US" altLang="ja-JP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・パスワードは教えない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聞かれて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も教えないだけでなく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、誕生日や電話番号など予測できそうなパスワードにはしないようにしましょう。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他人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・パスワードを預かって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代わりに操作する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こともしてはいけません。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２．他人の</a:t>
            </a: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・パスワードでログインすることは法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律違反になります。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不正アクセス禁止法違反の罪に問われる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があります。</a:t>
            </a:r>
            <a:r>
              <a:rPr lang="en-US" altLang="ja-JP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ID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・パスワードでその人になりすます行為は、周りの人に被害を与える可能性があります。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6321425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6426598" y="201612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434</Words>
  <Application>Microsoft Office PowerPoint</Application>
  <PresentationFormat>画面に合わせる (4:3)</PresentationFormat>
  <Paragraphs>50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2" baseType="lpstr">
      <vt:lpstr>A-OTF 新ゴ Pro L</vt:lpstr>
      <vt:lpstr>AR隷書体M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92</cp:revision>
  <cp:lastPrinted>2020-11-12T00:52:27Z</cp:lastPrinted>
  <dcterms:created xsi:type="dcterms:W3CDTF">1601-01-01T00:00:00Z</dcterms:created>
  <dcterms:modified xsi:type="dcterms:W3CDTF">2021-11-29T04:37:24Z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