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handoutMasterIdLst>
    <p:handoutMasterId r:id="rId63"/>
  </p:handoutMasterIdLst>
  <p:sldIdLst>
    <p:sldId id="865" r:id="rId2"/>
    <p:sldId id="449" r:id="rId3"/>
    <p:sldId id="450" r:id="rId4"/>
    <p:sldId id="451" r:id="rId5"/>
    <p:sldId id="452" r:id="rId6"/>
    <p:sldId id="687" r:id="rId7"/>
    <p:sldId id="688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63" r:id="rId19"/>
    <p:sldId id="464" r:id="rId20"/>
    <p:sldId id="465" r:id="rId21"/>
    <p:sldId id="466" r:id="rId22"/>
    <p:sldId id="467" r:id="rId23"/>
    <p:sldId id="468" r:id="rId24"/>
    <p:sldId id="389" r:id="rId25"/>
    <p:sldId id="390" r:id="rId26"/>
    <p:sldId id="469" r:id="rId27"/>
    <p:sldId id="470" r:id="rId28"/>
    <p:sldId id="471" r:id="rId29"/>
    <p:sldId id="472" r:id="rId30"/>
    <p:sldId id="689" r:id="rId31"/>
    <p:sldId id="690" r:id="rId32"/>
    <p:sldId id="691" r:id="rId33"/>
    <p:sldId id="692" r:id="rId34"/>
    <p:sldId id="473" r:id="rId35"/>
    <p:sldId id="474" r:id="rId36"/>
    <p:sldId id="475" r:id="rId37"/>
    <p:sldId id="476" r:id="rId38"/>
    <p:sldId id="477" r:id="rId39"/>
    <p:sldId id="478" r:id="rId40"/>
    <p:sldId id="561" r:id="rId41"/>
    <p:sldId id="562" r:id="rId42"/>
    <p:sldId id="563" r:id="rId43"/>
    <p:sldId id="564" r:id="rId44"/>
    <p:sldId id="733" r:id="rId45"/>
    <p:sldId id="734" r:id="rId46"/>
    <p:sldId id="565" r:id="rId47"/>
    <p:sldId id="566" r:id="rId48"/>
    <p:sldId id="735" r:id="rId49"/>
    <p:sldId id="736" r:id="rId50"/>
    <p:sldId id="567" r:id="rId51"/>
    <p:sldId id="568" r:id="rId52"/>
    <p:sldId id="737" r:id="rId53"/>
    <p:sldId id="738" r:id="rId54"/>
    <p:sldId id="569" r:id="rId55"/>
    <p:sldId id="570" r:id="rId56"/>
    <p:sldId id="571" r:id="rId57"/>
    <p:sldId id="572" r:id="rId58"/>
    <p:sldId id="739" r:id="rId59"/>
    <p:sldId id="740" r:id="rId60"/>
    <p:sldId id="573" r:id="rId61"/>
    <p:sldId id="574" r:id="rId62"/>
  </p:sldIdLst>
  <p:sldSz cx="9144000" cy="6858000" type="screen4x3"/>
  <p:notesSz cx="6797675" cy="9926638"/>
  <p:embeddedFontLst>
    <p:embeddedFont>
      <p:font typeface="游ゴシック Light" panose="020B0300000000000000" pitchFamily="50" charset="-128"/>
      <p:regular r:id="rId64"/>
    </p:embeddedFont>
    <p:embeddedFont>
      <p:font typeface="Calibri Light" panose="020F0302020204030204" pitchFamily="34" charset="0"/>
      <p:regular r:id="rId65"/>
      <p:italic r:id="rId66"/>
    </p:embeddedFont>
    <p:embeddedFont>
      <p:font typeface="Calibri" panose="020F0502020204030204" pitchFamily="34" charset="0"/>
      <p:regular r:id="rId67"/>
      <p:bold r:id="rId68"/>
      <p:italic r:id="rId69"/>
      <p:boldItalic r:id="rId70"/>
    </p:embeddedFont>
    <p:embeddedFont>
      <p:font typeface="游ゴシック" panose="020B0400000000000000" pitchFamily="50" charset="-128"/>
      <p:regular r:id="rId71"/>
      <p:bold r:id="rId72"/>
    </p:embeddedFont>
    <p:embeddedFont>
      <p:font typeface="UD デジタル 教科書体 N-B" panose="02020700000000000000" pitchFamily="17" charset="-128"/>
      <p:bold r:id="rId7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FF"/>
    <a:srgbClr val="FF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font" Target="fonts/font5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3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2.fntdata"/><Relationship Id="rId73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7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EF617-5331-4C33-9FF6-339CD3F03CE0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3BA9B-B586-46C9-B104-70297F94F3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3294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33D0-34B2-4A41-9D2F-99F7D7501481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2108-5026-488B-BAF4-E08D22C8FF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43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33D0-34B2-4A41-9D2F-99F7D7501481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2108-5026-488B-BAF4-E08D22C8FF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781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33D0-34B2-4A41-9D2F-99F7D7501481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2108-5026-488B-BAF4-E08D22C8FF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094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33D0-34B2-4A41-9D2F-99F7D7501481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2108-5026-488B-BAF4-E08D22C8FF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176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33D0-34B2-4A41-9D2F-99F7D7501481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2108-5026-488B-BAF4-E08D22C8FF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293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33D0-34B2-4A41-9D2F-99F7D7501481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2108-5026-488B-BAF4-E08D22C8FF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902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33D0-34B2-4A41-9D2F-99F7D7501481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2108-5026-488B-BAF4-E08D22C8FF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987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33D0-34B2-4A41-9D2F-99F7D7501481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2108-5026-488B-BAF4-E08D22C8FF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389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33D0-34B2-4A41-9D2F-99F7D7501481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2108-5026-488B-BAF4-E08D22C8FF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026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33D0-34B2-4A41-9D2F-99F7D7501481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2108-5026-488B-BAF4-E08D22C8FF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79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33D0-34B2-4A41-9D2F-99F7D7501481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2108-5026-488B-BAF4-E08D22C8FF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99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433D0-34B2-4A41-9D2F-99F7D7501481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D2108-5026-488B-BAF4-E08D22C8FF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30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F601A016-581F-4A08-9F5F-4FF2A4C17D09}"/>
              </a:ext>
            </a:extLst>
          </p:cNvPr>
          <p:cNvGrpSpPr/>
          <p:nvPr/>
        </p:nvGrpSpPr>
        <p:grpSpPr>
          <a:xfrm>
            <a:off x="288676" y="208531"/>
            <a:ext cx="8576559" cy="2288969"/>
            <a:chOff x="297097" y="71562"/>
            <a:chExt cx="8576559" cy="2288969"/>
          </a:xfrm>
        </p:grpSpPr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5957AAD2-C18B-44D6-A478-5DA5BDB50061}"/>
                </a:ext>
              </a:extLst>
            </p:cNvPr>
            <p:cNvSpPr/>
            <p:nvPr/>
          </p:nvSpPr>
          <p:spPr>
            <a:xfrm>
              <a:off x="297097" y="71562"/>
              <a:ext cx="8576559" cy="2288969"/>
            </a:xfrm>
            <a:prstGeom prst="rect">
              <a:avLst/>
            </a:prstGeom>
            <a:solidFill>
              <a:srgbClr val="CCFFFF">
                <a:alpha val="63922"/>
              </a:srgb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4F992E4C-0F72-4596-85B2-9C68D8003797}"/>
                </a:ext>
              </a:extLst>
            </p:cNvPr>
            <p:cNvGrpSpPr/>
            <p:nvPr/>
          </p:nvGrpSpPr>
          <p:grpSpPr>
            <a:xfrm>
              <a:off x="366230" y="257714"/>
              <a:ext cx="8364772" cy="1419215"/>
              <a:chOff x="-603960" y="1668924"/>
              <a:chExt cx="6184527" cy="1419215"/>
            </a:xfrm>
          </p:grpSpPr>
          <p:sp>
            <p:nvSpPr>
              <p:cNvPr id="7" name="タイトル 1">
                <a:extLst>
                  <a:ext uri="{FF2B5EF4-FFF2-40B4-BE49-F238E27FC236}">
                    <a16:creationId xmlns:a16="http://schemas.microsoft.com/office/drawing/2014/main" id="{EF916E6F-E4ED-4768-A484-A5B8987E40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0648" y="1668924"/>
                <a:ext cx="1305012" cy="316517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lnSpc>
                    <a:spcPct val="100000"/>
                  </a:lnSpc>
                </a:pPr>
                <a:r>
                  <a:rPr lang="ja-JP" altLang="en-US" sz="28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きゅう</a:t>
                </a:r>
              </a:p>
            </p:txBody>
          </p:sp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427BD6C5-37AF-4C98-B188-6E86C90D9D5B}"/>
                  </a:ext>
                </a:extLst>
              </p:cNvPr>
              <p:cNvSpPr/>
              <p:nvPr/>
            </p:nvSpPr>
            <p:spPr>
              <a:xfrm>
                <a:off x="-603960" y="1792025"/>
                <a:ext cx="6184527" cy="12961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8000" dirty="0">
                    <a:solidFill>
                      <a:schemeClr val="tx1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８級</a:t>
                </a:r>
                <a:r>
                  <a:rPr kumimoji="1" lang="ja-JP" altLang="en-US" sz="8000" dirty="0" smtClean="0">
                    <a:solidFill>
                      <a:schemeClr val="tx1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の</a:t>
                </a:r>
                <a:r>
                  <a:rPr kumimoji="1" lang="en-US" altLang="ja-JP" sz="8000" dirty="0" smtClean="0">
                    <a:solidFill>
                      <a:schemeClr val="tx1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(6)</a:t>
                </a:r>
                <a:endParaRPr kumimoji="1" lang="ja-JP" altLang="en-US" sz="8000" dirty="0">
                  <a:solidFill>
                    <a:schemeClr val="tx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</p:grp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C1A20B7A-8E75-45A6-9EC2-9479F873B60D}"/>
                </a:ext>
              </a:extLst>
            </p:cNvPr>
            <p:cNvGrpSpPr/>
            <p:nvPr/>
          </p:nvGrpSpPr>
          <p:grpSpPr>
            <a:xfrm>
              <a:off x="1432146" y="1526070"/>
              <a:ext cx="6647290" cy="834461"/>
              <a:chOff x="0" y="-1"/>
              <a:chExt cx="6784041" cy="834461"/>
            </a:xfrm>
          </p:grpSpPr>
          <p:sp>
            <p:nvSpPr>
              <p:cNvPr id="5" name="タイトル 1">
                <a:extLst>
                  <a:ext uri="{FF2B5EF4-FFF2-40B4-BE49-F238E27FC236}">
                    <a16:creationId xmlns:a16="http://schemas.microsoft.com/office/drawing/2014/main" id="{C6322910-9611-430B-9F8D-AA2DEDF680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04169"/>
                <a:ext cx="6784041" cy="73029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lnSpc>
                    <a:spcPct val="100000"/>
                  </a:lnSpc>
                </a:pPr>
                <a:r>
                  <a:rPr lang="ja-JP" altLang="en-US" sz="36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２年生がおわるまでに習う漢字</a:t>
                </a:r>
              </a:p>
            </p:txBody>
          </p:sp>
          <p:sp>
            <p:nvSpPr>
              <p:cNvPr id="8" name="タイトル 1">
                <a:extLst>
                  <a:ext uri="{FF2B5EF4-FFF2-40B4-BE49-F238E27FC236}">
                    <a16:creationId xmlns:a16="http://schemas.microsoft.com/office/drawing/2014/main" id="{93E2BCA5-6134-46A2-AEFC-D6D0B4932C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1937" y="24145"/>
                <a:ext cx="840008" cy="32457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lnSpc>
                    <a:spcPct val="100000"/>
                  </a:lnSpc>
                </a:pPr>
                <a:r>
                  <a:rPr lang="ja-JP" altLang="en-US" sz="16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なら</a:t>
                </a:r>
              </a:p>
            </p:txBody>
          </p:sp>
          <p:sp>
            <p:nvSpPr>
              <p:cNvPr id="9" name="タイトル 1">
                <a:extLst>
                  <a:ext uri="{FF2B5EF4-FFF2-40B4-BE49-F238E27FC236}">
                    <a16:creationId xmlns:a16="http://schemas.microsoft.com/office/drawing/2014/main" id="{E7E113F7-B07A-4972-BBD3-36899BC0DD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79655" y="-1"/>
                <a:ext cx="920134" cy="348717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lnSpc>
                    <a:spcPct val="100000"/>
                  </a:lnSpc>
                </a:pPr>
                <a:r>
                  <a:rPr lang="ja-JP" altLang="en-US" sz="1600" dirty="0" smtClean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かん じ</a:t>
                </a:r>
                <a:endPara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</p:grpSp>
      </p:grpSp>
      <p:pic>
        <p:nvPicPr>
          <p:cNvPr id="21" name="図 20">
            <a:extLst>
              <a:ext uri="{FF2B5EF4-FFF2-40B4-BE49-F238E27FC236}">
                <a16:creationId xmlns:a16="http://schemas.microsoft.com/office/drawing/2014/main" id="{3C2FCE1B-95D5-4764-8E98-42DB24C92A5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804" y="3746925"/>
            <a:ext cx="1754309" cy="2958600"/>
          </a:xfrm>
          <a:prstGeom prst="rect">
            <a:avLst/>
          </a:prstGeom>
        </p:spPr>
      </p:pic>
      <p:sp>
        <p:nvSpPr>
          <p:cNvPr id="20" name="タイトル 1">
            <a:extLst>
              <a:ext uri="{FF2B5EF4-FFF2-40B4-BE49-F238E27FC236}">
                <a16:creationId xmlns:a16="http://schemas.microsoft.com/office/drawing/2014/main" id="{13C0B7DF-F79C-4D41-A981-1069F448BD03}"/>
              </a:ext>
            </a:extLst>
          </p:cNvPr>
          <p:cNvSpPr txBox="1">
            <a:spLocks/>
          </p:cNvSpPr>
          <p:nvPr/>
        </p:nvSpPr>
        <p:spPr>
          <a:xfrm>
            <a:off x="153974" y="5693134"/>
            <a:ext cx="7375911" cy="10123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もんだいを よんで かんがえたら つぎの ページに すすみましょう。</a:t>
            </a:r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D3FF49B0-E9EB-464C-9FE8-E25037DBABCB}"/>
              </a:ext>
            </a:extLst>
          </p:cNvPr>
          <p:cNvSpPr txBox="1">
            <a:spLocks/>
          </p:cNvSpPr>
          <p:nvPr/>
        </p:nvSpPr>
        <p:spPr>
          <a:xfrm>
            <a:off x="6668237" y="2790915"/>
            <a:ext cx="2415341" cy="10123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u="sng" dirty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ポイント</a:t>
            </a:r>
            <a:r>
              <a:rPr lang="ja-JP" altLang="en-US" sz="2400" dirty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</a:t>
            </a:r>
            <a:endParaRPr lang="en-US" altLang="ja-JP" sz="2400" dirty="0">
              <a:solidFill>
                <a:srgbClr val="C0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dirty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よみましょう</a:t>
            </a: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BC5157B7-B5CF-43F2-AFF7-BE9930CBEF1B}"/>
              </a:ext>
            </a:extLst>
          </p:cNvPr>
          <p:cNvSpPr txBox="1">
            <a:spLocks/>
          </p:cNvSpPr>
          <p:nvPr/>
        </p:nvSpPr>
        <p:spPr>
          <a:xfrm>
            <a:off x="354202" y="134893"/>
            <a:ext cx="1125750" cy="3245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200" dirty="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 じ</a:t>
            </a:r>
            <a:endParaRPr lang="ja-JP" altLang="en-US" sz="1200" dirty="0">
              <a:solidFill>
                <a:srgbClr val="C0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F836D106-7374-4437-BE00-3A405A5C0AF9}"/>
              </a:ext>
            </a:extLst>
          </p:cNvPr>
          <p:cNvSpPr txBox="1">
            <a:spLocks/>
          </p:cNvSpPr>
          <p:nvPr/>
        </p:nvSpPr>
        <p:spPr>
          <a:xfrm>
            <a:off x="288676" y="368949"/>
            <a:ext cx="2509713" cy="4857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800" dirty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 読む</a:t>
            </a:r>
            <a:endParaRPr lang="en-US" altLang="ja-JP" sz="2800" dirty="0">
              <a:solidFill>
                <a:srgbClr val="C0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9" name="タイトル 1">
            <a:extLst>
              <a:ext uri="{FF2B5EF4-FFF2-40B4-BE49-F238E27FC236}">
                <a16:creationId xmlns:a16="http://schemas.microsoft.com/office/drawing/2014/main" id="{BC5157B7-B5CF-43F2-AFF7-BE9930CBEF1B}"/>
              </a:ext>
            </a:extLst>
          </p:cNvPr>
          <p:cNvSpPr txBox="1">
            <a:spLocks/>
          </p:cNvSpPr>
          <p:nvPr/>
        </p:nvSpPr>
        <p:spPr>
          <a:xfrm>
            <a:off x="1637310" y="134893"/>
            <a:ext cx="412241" cy="3245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200" dirty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よ</a:t>
            </a:r>
          </a:p>
        </p:txBody>
      </p:sp>
      <p:grpSp>
        <p:nvGrpSpPr>
          <p:cNvPr id="22" name="グループ化 21"/>
          <p:cNvGrpSpPr/>
          <p:nvPr/>
        </p:nvGrpSpPr>
        <p:grpSpPr>
          <a:xfrm>
            <a:off x="288676" y="2712483"/>
            <a:ext cx="6772204" cy="2721428"/>
            <a:chOff x="288676" y="2712483"/>
            <a:chExt cx="6772204" cy="2721428"/>
          </a:xfrm>
        </p:grpSpPr>
        <p:sp>
          <p:nvSpPr>
            <p:cNvPr id="32" name="タイトル 1">
              <a:extLst>
                <a:ext uri="{FF2B5EF4-FFF2-40B4-BE49-F238E27FC236}">
                  <a16:creationId xmlns:a16="http://schemas.microsoft.com/office/drawing/2014/main" id="{52BE0470-1E73-42C7-9027-D1C53FAFA202}"/>
                </a:ext>
              </a:extLst>
            </p:cNvPr>
            <p:cNvSpPr txBox="1">
              <a:spLocks/>
            </p:cNvSpPr>
            <p:nvPr/>
          </p:nvSpPr>
          <p:spPr>
            <a:xfrm>
              <a:off x="288676" y="2728112"/>
              <a:ext cx="1760875" cy="48579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28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もんだい</a:t>
              </a:r>
            </a:p>
          </p:txBody>
        </p:sp>
        <p:grpSp>
          <p:nvGrpSpPr>
            <p:cNvPr id="33" name="グループ化 32"/>
            <p:cNvGrpSpPr/>
            <p:nvPr/>
          </p:nvGrpSpPr>
          <p:grpSpPr>
            <a:xfrm>
              <a:off x="370460" y="3152328"/>
              <a:ext cx="6690420" cy="2281583"/>
              <a:chOff x="370460" y="3152328"/>
              <a:chExt cx="6690420" cy="2281583"/>
            </a:xfrm>
          </p:grpSpPr>
          <p:pic>
            <p:nvPicPr>
              <p:cNvPr id="35" name="図 3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0460" y="3152328"/>
                <a:ext cx="3056519" cy="2281583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</p:pic>
          <p:pic>
            <p:nvPicPr>
              <p:cNvPr id="36" name="図 3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69548" y="3152328"/>
                <a:ext cx="3048268" cy="2281583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</p:pic>
          <p:cxnSp>
            <p:nvCxnSpPr>
              <p:cNvPr id="37" name="直線矢印コネクタ 36">
                <a:extLst>
                  <a:ext uri="{FF2B5EF4-FFF2-40B4-BE49-F238E27FC236}">
                    <a16:creationId xmlns:a16="http://schemas.microsoft.com/office/drawing/2014/main" id="{3B64FA7E-81B1-48FE-8090-E4A1691F21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05506" y="3213911"/>
                <a:ext cx="1255374" cy="1799676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タイトル 1">
              <a:extLst>
                <a:ext uri="{FF2B5EF4-FFF2-40B4-BE49-F238E27FC236}">
                  <a16:creationId xmlns:a16="http://schemas.microsoft.com/office/drawing/2014/main" id="{3CF65595-420A-445D-A559-1D0F0BAF21C7}"/>
                </a:ext>
              </a:extLst>
            </p:cNvPr>
            <p:cNvSpPr txBox="1">
              <a:spLocks/>
            </p:cNvSpPr>
            <p:nvPr/>
          </p:nvSpPr>
          <p:spPr>
            <a:xfrm>
              <a:off x="3641800" y="2712483"/>
              <a:ext cx="1771281" cy="48579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28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こたえ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4955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18996"/>
            <a:ext cx="9144000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7" name="図 6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BD29E2FB-C9FB-44D2-9D05-5935859F6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54" y="5040725"/>
            <a:ext cx="1064419" cy="165576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矢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1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2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3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8981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18996"/>
            <a:ext cx="9144001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矢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4B502E6E-E2C1-46B0-A3C3-42EFD89A15A3}"/>
              </a:ext>
            </a:extLst>
          </p:cNvPr>
          <p:cNvSpPr txBox="1">
            <a:spLocks/>
          </p:cNvSpPr>
          <p:nvPr/>
        </p:nvSpPr>
        <p:spPr>
          <a:xfrm>
            <a:off x="103370" y="5839004"/>
            <a:ext cx="7292289" cy="973376"/>
          </a:xfrm>
          <a:prstGeom prst="rect">
            <a:avLst/>
          </a:prstGeom>
          <a:solidFill>
            <a:srgbClr val="FFFFCC"/>
          </a:solidFill>
        </p:spPr>
        <p:txBody>
          <a:bodyPr vert="horz" lIns="72000" tIns="45720" rIns="720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「ゆみに よって とお</a:t>
            </a:r>
            <a:r>
              <a:rPr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くへ 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とばす もの」のことです。「矢を いる」などと つかいます。</a:t>
            </a:r>
          </a:p>
        </p:txBody>
      </p:sp>
      <p:pic>
        <p:nvPicPr>
          <p:cNvPr id="11" name="図 10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DF9E964-225A-4D4C-9493-9C5D6EF84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20" y="5303520"/>
            <a:ext cx="1605218" cy="1498204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98AE3260-46E4-43D0-B1FD-E606905B39E5}"/>
              </a:ext>
            </a:extLst>
          </p:cNvPr>
          <p:cNvSpPr txBox="1">
            <a:spLocks/>
          </p:cNvSpPr>
          <p:nvPr/>
        </p:nvSpPr>
        <p:spPr>
          <a:xfrm>
            <a:off x="1255988" y="2124702"/>
            <a:ext cx="6567211" cy="807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5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や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4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5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6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945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18996"/>
            <a:ext cx="9144000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7" name="図 6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BD29E2FB-C9FB-44D2-9D05-5935859F6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54" y="5040725"/>
            <a:ext cx="1064419" cy="165576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姉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1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2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3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0313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18996"/>
            <a:ext cx="9144001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姉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4B502E6E-E2C1-46B0-A3C3-42EFD89A15A3}"/>
              </a:ext>
            </a:extLst>
          </p:cNvPr>
          <p:cNvSpPr txBox="1">
            <a:spLocks/>
          </p:cNvSpPr>
          <p:nvPr/>
        </p:nvSpPr>
        <p:spPr>
          <a:xfrm>
            <a:off x="103370" y="5756744"/>
            <a:ext cx="7292289" cy="984355"/>
          </a:xfrm>
          <a:prstGeom prst="rect">
            <a:avLst/>
          </a:prstGeom>
          <a:solidFill>
            <a:srgbClr val="FFFFCC"/>
          </a:solidFill>
        </p:spPr>
        <p:txBody>
          <a:bodyPr vert="horz" lIns="72000" tIns="45720" rIns="720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「姉の 本を かりる」「姉の ように なりたい」などと つかいます。</a:t>
            </a:r>
          </a:p>
        </p:txBody>
      </p:sp>
      <p:pic>
        <p:nvPicPr>
          <p:cNvPr id="11" name="図 10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DF9E964-225A-4D4C-9493-9C5D6EF84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20" y="5303520"/>
            <a:ext cx="1605218" cy="1498204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98AE3260-46E4-43D0-B1FD-E606905B39E5}"/>
              </a:ext>
            </a:extLst>
          </p:cNvPr>
          <p:cNvSpPr txBox="1">
            <a:spLocks/>
          </p:cNvSpPr>
          <p:nvPr/>
        </p:nvSpPr>
        <p:spPr>
          <a:xfrm>
            <a:off x="1255988" y="2124702"/>
            <a:ext cx="6567211" cy="807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5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　ね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4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5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6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1658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18996"/>
            <a:ext cx="9144000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7" name="図 6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BD29E2FB-C9FB-44D2-9D05-5935859F6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54" y="5040725"/>
            <a:ext cx="1064419" cy="165576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思う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1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2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3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9032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18996"/>
            <a:ext cx="9144001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思う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4B502E6E-E2C1-46B0-A3C3-42EFD89A15A3}"/>
              </a:ext>
            </a:extLst>
          </p:cNvPr>
          <p:cNvSpPr txBox="1">
            <a:spLocks/>
          </p:cNvSpPr>
          <p:nvPr/>
        </p:nvSpPr>
        <p:spPr>
          <a:xfrm>
            <a:off x="103370" y="5839004"/>
            <a:ext cx="7292289" cy="973376"/>
          </a:xfrm>
          <a:prstGeom prst="rect">
            <a:avLst/>
          </a:prstGeom>
          <a:solidFill>
            <a:srgbClr val="FFFFCC"/>
          </a:solidFill>
        </p:spPr>
        <p:txBody>
          <a:bodyPr vert="horz" lIns="72000" tIns="45720" rIns="720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「考える」「よそうする」「かんじる」という いみが あります。</a:t>
            </a:r>
          </a:p>
        </p:txBody>
      </p:sp>
      <p:pic>
        <p:nvPicPr>
          <p:cNvPr id="11" name="図 10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DF9E964-225A-4D4C-9493-9C5D6EF84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20" y="5303520"/>
            <a:ext cx="1605218" cy="1498204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98AE3260-46E4-43D0-B1FD-E606905B39E5}"/>
              </a:ext>
            </a:extLst>
          </p:cNvPr>
          <p:cNvSpPr txBox="1">
            <a:spLocks/>
          </p:cNvSpPr>
          <p:nvPr/>
        </p:nvSpPr>
        <p:spPr>
          <a:xfrm>
            <a:off x="1255989" y="2124702"/>
            <a:ext cx="3817662" cy="807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5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　も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4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5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6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8210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18996"/>
            <a:ext cx="9144000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7" name="図 6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BD29E2FB-C9FB-44D2-9D05-5935859F6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54" y="5040725"/>
            <a:ext cx="1064419" cy="165576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紙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1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2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3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6734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18996"/>
            <a:ext cx="9144001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紙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4B502E6E-E2C1-46B0-A3C3-42EFD89A15A3}"/>
              </a:ext>
            </a:extLst>
          </p:cNvPr>
          <p:cNvSpPr txBox="1">
            <a:spLocks/>
          </p:cNvSpPr>
          <p:nvPr/>
        </p:nvSpPr>
        <p:spPr>
          <a:xfrm>
            <a:off x="103370" y="5839004"/>
            <a:ext cx="7292289" cy="914827"/>
          </a:xfrm>
          <a:prstGeom prst="rect">
            <a:avLst/>
          </a:prstGeom>
          <a:solidFill>
            <a:srgbClr val="FFFFCC"/>
          </a:solidFill>
        </p:spPr>
        <p:txBody>
          <a:bodyPr vert="horz" lIns="72000" tIns="45720" rIns="720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「紙ねんど」「白い紙」「紙ふうせん」などと つかいます。</a:t>
            </a:r>
          </a:p>
        </p:txBody>
      </p:sp>
      <p:pic>
        <p:nvPicPr>
          <p:cNvPr id="11" name="図 10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DF9E964-225A-4D4C-9493-9C5D6EF84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20" y="5303520"/>
            <a:ext cx="1605218" cy="1498204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98AE3260-46E4-43D0-B1FD-E606905B39E5}"/>
              </a:ext>
            </a:extLst>
          </p:cNvPr>
          <p:cNvSpPr txBox="1">
            <a:spLocks/>
          </p:cNvSpPr>
          <p:nvPr/>
        </p:nvSpPr>
        <p:spPr>
          <a:xfrm>
            <a:off x="1255988" y="2124702"/>
            <a:ext cx="6567211" cy="807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5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　み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4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5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6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1267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18996"/>
            <a:ext cx="9144000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7" name="図 6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BD29E2FB-C9FB-44D2-9D05-5935859F6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54" y="5040725"/>
            <a:ext cx="1064419" cy="165576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お寺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1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2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3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8024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18996"/>
            <a:ext cx="9144001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お寺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4B502E6E-E2C1-46B0-A3C3-42EFD89A15A3}"/>
              </a:ext>
            </a:extLst>
          </p:cNvPr>
          <p:cNvSpPr txBox="1">
            <a:spLocks/>
          </p:cNvSpPr>
          <p:nvPr/>
        </p:nvSpPr>
        <p:spPr>
          <a:xfrm>
            <a:off x="103370" y="5839004"/>
            <a:ext cx="7292289" cy="973376"/>
          </a:xfrm>
          <a:prstGeom prst="rect">
            <a:avLst/>
          </a:prstGeom>
          <a:solidFill>
            <a:srgbClr val="FFFFCC"/>
          </a:solidFill>
        </p:spPr>
        <p:txBody>
          <a:bodyPr vert="horz" lIns="72000" tIns="45720" rIns="720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「ぶつぞうを まつり、ぼうさんが すんで ぶつじを おこなうところ」です。</a:t>
            </a:r>
          </a:p>
        </p:txBody>
      </p:sp>
      <p:pic>
        <p:nvPicPr>
          <p:cNvPr id="11" name="図 10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DF9E964-225A-4D4C-9493-9C5D6EF84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20" y="5303520"/>
            <a:ext cx="1605218" cy="1498204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98AE3260-46E4-43D0-B1FD-E606905B39E5}"/>
              </a:ext>
            </a:extLst>
          </p:cNvPr>
          <p:cNvSpPr txBox="1">
            <a:spLocks/>
          </p:cNvSpPr>
          <p:nvPr/>
        </p:nvSpPr>
        <p:spPr>
          <a:xfrm>
            <a:off x="3943350" y="2124702"/>
            <a:ext cx="3879849" cy="807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5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て　ら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4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5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6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7495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18996"/>
            <a:ext cx="9144000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7" name="図 6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BD29E2FB-C9FB-44D2-9D05-5935859F6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54" y="5040725"/>
            <a:ext cx="1064419" cy="165576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算数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1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2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3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7228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18996"/>
            <a:ext cx="9144000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7" name="図 6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BD29E2FB-C9FB-44D2-9D05-5935859F6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54" y="5040725"/>
            <a:ext cx="1064419" cy="165576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自分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1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2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3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6644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18996"/>
            <a:ext cx="9144001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自分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4B502E6E-E2C1-46B0-A3C3-42EFD89A15A3}"/>
              </a:ext>
            </a:extLst>
          </p:cNvPr>
          <p:cNvSpPr txBox="1">
            <a:spLocks/>
          </p:cNvSpPr>
          <p:nvPr/>
        </p:nvSpPr>
        <p:spPr>
          <a:xfrm>
            <a:off x="101798" y="5809673"/>
            <a:ext cx="7292289" cy="920934"/>
          </a:xfrm>
          <a:prstGeom prst="rect">
            <a:avLst/>
          </a:prstGeom>
          <a:solidFill>
            <a:srgbClr val="FFFFCC"/>
          </a:solidFill>
        </p:spPr>
        <p:txBody>
          <a:bodyPr vert="horz" lIns="72000" tIns="45720" rIns="720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「自</a:t>
            </a:r>
            <a:r>
              <a:rPr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」というかん字には、「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じぶん」という いみが あります。</a:t>
            </a:r>
          </a:p>
        </p:txBody>
      </p:sp>
      <p:pic>
        <p:nvPicPr>
          <p:cNvPr id="11" name="図 10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DF9E964-225A-4D4C-9493-9C5D6EF84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20" y="5303520"/>
            <a:ext cx="1605218" cy="1498204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98AE3260-46E4-43D0-B1FD-E606905B39E5}"/>
              </a:ext>
            </a:extLst>
          </p:cNvPr>
          <p:cNvSpPr txBox="1">
            <a:spLocks/>
          </p:cNvSpPr>
          <p:nvPr/>
        </p:nvSpPr>
        <p:spPr>
          <a:xfrm>
            <a:off x="1630638" y="2124702"/>
            <a:ext cx="6567211" cy="807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5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じ　　ぶ　ん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4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5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6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7305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18996"/>
            <a:ext cx="9144000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7" name="図 6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BD29E2FB-C9FB-44D2-9D05-5935859F6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54" y="5040725"/>
            <a:ext cx="1064419" cy="165576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八時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1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2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3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3383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18996"/>
            <a:ext cx="9072439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八時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4B502E6E-E2C1-46B0-A3C3-42EFD89A15A3}"/>
              </a:ext>
            </a:extLst>
          </p:cNvPr>
          <p:cNvSpPr txBox="1">
            <a:spLocks/>
          </p:cNvSpPr>
          <p:nvPr/>
        </p:nvSpPr>
        <p:spPr>
          <a:xfrm>
            <a:off x="103370" y="5458691"/>
            <a:ext cx="7292289" cy="1353689"/>
          </a:xfrm>
          <a:prstGeom prst="rect">
            <a:avLst/>
          </a:prstGeom>
          <a:solidFill>
            <a:srgbClr val="FFFFCC"/>
          </a:solidFill>
        </p:spPr>
        <p:txBody>
          <a:bodyPr vert="horz" lIns="72000" tIns="45720" rIns="720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「時」は「とき」「時間」という いみが あります。「時」は「</a:t>
            </a:r>
            <a:r>
              <a:rPr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時間</a:t>
            </a:r>
            <a:r>
              <a:rPr lang="en-US" altLang="ja-JP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</a:t>
            </a:r>
            <a:r>
              <a:rPr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じかん</a:t>
            </a:r>
            <a:r>
              <a:rPr lang="en-US" altLang="ja-JP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)</a:t>
            </a:r>
            <a:r>
              <a:rPr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」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「時こく」「同時</a:t>
            </a:r>
            <a:r>
              <a:rPr lang="en-US" altLang="ja-JP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どうじ</a:t>
            </a:r>
            <a:r>
              <a:rPr lang="en-US" altLang="ja-JP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)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」などに つかわれます。</a:t>
            </a:r>
          </a:p>
        </p:txBody>
      </p:sp>
      <p:pic>
        <p:nvPicPr>
          <p:cNvPr id="11" name="図 10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DF9E964-225A-4D4C-9493-9C5D6EF84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20" y="5303520"/>
            <a:ext cx="1605218" cy="1498204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98AE3260-46E4-43D0-B1FD-E606905B39E5}"/>
              </a:ext>
            </a:extLst>
          </p:cNvPr>
          <p:cNvSpPr txBox="1">
            <a:spLocks/>
          </p:cNvSpPr>
          <p:nvPr/>
        </p:nvSpPr>
        <p:spPr>
          <a:xfrm>
            <a:off x="728938" y="2124702"/>
            <a:ext cx="6567211" cy="807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5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　ち　　じ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4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5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6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1660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18996"/>
            <a:ext cx="9144000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7" name="図 6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BD29E2FB-C9FB-44D2-9D05-5935859F6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54" y="5040725"/>
            <a:ext cx="1064419" cy="165576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教室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1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2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3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1193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18996"/>
            <a:ext cx="9144001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教室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4B502E6E-E2C1-46B0-A3C3-42EFD89A15A3}"/>
              </a:ext>
            </a:extLst>
          </p:cNvPr>
          <p:cNvSpPr txBox="1">
            <a:spLocks/>
          </p:cNvSpPr>
          <p:nvPr/>
        </p:nvSpPr>
        <p:spPr>
          <a:xfrm>
            <a:off x="103370" y="5486400"/>
            <a:ext cx="7292289" cy="1325980"/>
          </a:xfrm>
          <a:prstGeom prst="rect">
            <a:avLst/>
          </a:prstGeom>
          <a:solidFill>
            <a:srgbClr val="FFFFCC"/>
          </a:solidFill>
        </p:spPr>
        <p:txBody>
          <a:bodyPr vert="horz" lIns="72000" tIns="45720" rIns="720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「室」は「へや」「すまい」という いみが あります。「室」は、ほかに「室内</a:t>
            </a:r>
            <a:r>
              <a:rPr lang="en-US" altLang="ja-JP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しつない</a:t>
            </a:r>
            <a:r>
              <a:rPr lang="en-US" altLang="ja-JP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)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」などに つかわれます。</a:t>
            </a:r>
          </a:p>
        </p:txBody>
      </p:sp>
      <p:pic>
        <p:nvPicPr>
          <p:cNvPr id="11" name="図 10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DF9E964-225A-4D4C-9493-9C5D6EF84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20" y="5303520"/>
            <a:ext cx="1605218" cy="1498204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98AE3260-46E4-43D0-B1FD-E606905B39E5}"/>
              </a:ext>
            </a:extLst>
          </p:cNvPr>
          <p:cNvSpPr txBox="1">
            <a:spLocks/>
          </p:cNvSpPr>
          <p:nvPr/>
        </p:nvSpPr>
        <p:spPr>
          <a:xfrm>
            <a:off x="1041651" y="2124702"/>
            <a:ext cx="7060697" cy="807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5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きょう　し　つ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4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5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6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927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18996"/>
            <a:ext cx="9102239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7" name="図 6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BD29E2FB-C9FB-44D2-9D05-5935859F6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54" y="5040725"/>
            <a:ext cx="1064419" cy="165576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社会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1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2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3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2383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18996"/>
            <a:ext cx="9144001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社会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4B502E6E-E2C1-46B0-A3C3-42EFD89A15A3}"/>
              </a:ext>
            </a:extLst>
          </p:cNvPr>
          <p:cNvSpPr txBox="1">
            <a:spLocks/>
          </p:cNvSpPr>
          <p:nvPr/>
        </p:nvSpPr>
        <p:spPr>
          <a:xfrm>
            <a:off x="103370" y="5839004"/>
            <a:ext cx="7292289" cy="973376"/>
          </a:xfrm>
          <a:prstGeom prst="rect">
            <a:avLst/>
          </a:prstGeom>
          <a:solidFill>
            <a:srgbClr val="FFFFCC"/>
          </a:solidFill>
        </p:spPr>
        <p:txBody>
          <a:bodyPr vert="horz" lIns="72000" tIns="45720" rIns="720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「社」は「</a:t>
            </a:r>
            <a:r>
              <a:rPr lang="ja-JP" altLang="en-US" sz="28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よの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中」「せけん」という いみが あります。</a:t>
            </a:r>
          </a:p>
        </p:txBody>
      </p:sp>
      <p:pic>
        <p:nvPicPr>
          <p:cNvPr id="11" name="図 10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DF9E964-225A-4D4C-9493-9C5D6EF84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20" y="5303520"/>
            <a:ext cx="1605218" cy="1498204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98AE3260-46E4-43D0-B1FD-E606905B39E5}"/>
              </a:ext>
            </a:extLst>
          </p:cNvPr>
          <p:cNvSpPr txBox="1">
            <a:spLocks/>
          </p:cNvSpPr>
          <p:nvPr/>
        </p:nvSpPr>
        <p:spPr>
          <a:xfrm>
            <a:off x="1478238" y="2124702"/>
            <a:ext cx="6567211" cy="807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5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しゃ　　か　い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4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5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6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4684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18996"/>
            <a:ext cx="9144000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7" name="図 6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BD29E2FB-C9FB-44D2-9D05-5935859F6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54" y="5040725"/>
            <a:ext cx="1064419" cy="165576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弱い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1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2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3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9412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18996"/>
            <a:ext cx="9144001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弱い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4B502E6E-E2C1-46B0-A3C3-42EFD89A15A3}"/>
              </a:ext>
            </a:extLst>
          </p:cNvPr>
          <p:cNvSpPr txBox="1">
            <a:spLocks/>
          </p:cNvSpPr>
          <p:nvPr/>
        </p:nvSpPr>
        <p:spPr>
          <a:xfrm>
            <a:off x="103370" y="5449455"/>
            <a:ext cx="7292289" cy="1362925"/>
          </a:xfrm>
          <a:prstGeom prst="rect">
            <a:avLst/>
          </a:prstGeom>
          <a:solidFill>
            <a:srgbClr val="FFFFCC"/>
          </a:solidFill>
        </p:spPr>
        <p:txBody>
          <a:bodyPr vert="horz" lIns="72000" tIns="45720" rIns="720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「じょうぶでない」「力が おとっている」という いみが あります。はんたいの いみの ことばは「強い</a:t>
            </a:r>
            <a:r>
              <a:rPr lang="en-US" altLang="ja-JP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つよい</a:t>
            </a:r>
            <a:r>
              <a:rPr lang="en-US" altLang="ja-JP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)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」です。</a:t>
            </a:r>
          </a:p>
        </p:txBody>
      </p:sp>
      <p:pic>
        <p:nvPicPr>
          <p:cNvPr id="11" name="図 10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DF9E964-225A-4D4C-9493-9C5D6EF84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20" y="5303520"/>
            <a:ext cx="1605218" cy="1498204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98AE3260-46E4-43D0-B1FD-E606905B39E5}"/>
              </a:ext>
            </a:extLst>
          </p:cNvPr>
          <p:cNvSpPr txBox="1">
            <a:spLocks/>
          </p:cNvSpPr>
          <p:nvPr/>
        </p:nvSpPr>
        <p:spPr>
          <a:xfrm>
            <a:off x="1041651" y="2124702"/>
            <a:ext cx="4279649" cy="807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5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よ　わ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4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5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6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3526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18996"/>
            <a:ext cx="9144001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算数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4B502E6E-E2C1-46B0-A3C3-42EFD89A15A3}"/>
              </a:ext>
            </a:extLst>
          </p:cNvPr>
          <p:cNvSpPr txBox="1">
            <a:spLocks/>
          </p:cNvSpPr>
          <p:nvPr/>
        </p:nvSpPr>
        <p:spPr>
          <a:xfrm>
            <a:off x="103370" y="5486400"/>
            <a:ext cx="7292289" cy="1315324"/>
          </a:xfrm>
          <a:prstGeom prst="rect">
            <a:avLst/>
          </a:prstGeom>
          <a:solidFill>
            <a:srgbClr val="FFFFCC"/>
          </a:solidFill>
        </p:spPr>
        <p:txBody>
          <a:bodyPr vert="horz" lIns="72000" tIns="45720" rIns="720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「算」は「数える」といういみがあります。「算」は、ほかに「暗算（あんざん）」などと つかわれます。</a:t>
            </a:r>
          </a:p>
        </p:txBody>
      </p:sp>
      <p:pic>
        <p:nvPicPr>
          <p:cNvPr id="11" name="図 10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DF9E964-225A-4D4C-9493-9C5D6EF84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20" y="5303520"/>
            <a:ext cx="1605218" cy="1498204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98AE3260-46E4-43D0-B1FD-E606905B39E5}"/>
              </a:ext>
            </a:extLst>
          </p:cNvPr>
          <p:cNvSpPr txBox="1">
            <a:spLocks/>
          </p:cNvSpPr>
          <p:nvPr/>
        </p:nvSpPr>
        <p:spPr>
          <a:xfrm>
            <a:off x="1255988" y="2124702"/>
            <a:ext cx="6567211" cy="807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5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　ん　す　う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4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5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6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1660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18996"/>
            <a:ext cx="9102239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7" name="図 6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BD29E2FB-C9FB-44D2-9D05-5935859F6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54" y="5040725"/>
            <a:ext cx="1064419" cy="165576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弱る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1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2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3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4356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18996"/>
            <a:ext cx="9144001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弱る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4B502E6E-E2C1-46B0-A3C3-42EFD89A15A3}"/>
              </a:ext>
            </a:extLst>
          </p:cNvPr>
          <p:cNvSpPr txBox="1">
            <a:spLocks/>
          </p:cNvSpPr>
          <p:nvPr/>
        </p:nvSpPr>
        <p:spPr>
          <a:xfrm>
            <a:off x="103370" y="5839004"/>
            <a:ext cx="7292289" cy="973376"/>
          </a:xfrm>
          <a:prstGeom prst="rect">
            <a:avLst/>
          </a:prstGeom>
          <a:solidFill>
            <a:srgbClr val="FFFFCC"/>
          </a:solidFill>
        </p:spPr>
        <p:txBody>
          <a:bodyPr vert="horz" lIns="72000" tIns="45720" rIns="720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「弱くなる」「力や いきおいが おとろえる」「こまる」という いみが あります。</a:t>
            </a:r>
          </a:p>
        </p:txBody>
      </p:sp>
      <p:pic>
        <p:nvPicPr>
          <p:cNvPr id="11" name="図 10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DF9E964-225A-4D4C-9493-9C5D6EF84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20" y="5303520"/>
            <a:ext cx="1605218" cy="1498204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98AE3260-46E4-43D0-B1FD-E606905B39E5}"/>
              </a:ext>
            </a:extLst>
          </p:cNvPr>
          <p:cNvSpPr txBox="1">
            <a:spLocks/>
          </p:cNvSpPr>
          <p:nvPr/>
        </p:nvSpPr>
        <p:spPr>
          <a:xfrm>
            <a:off x="1041651" y="2124702"/>
            <a:ext cx="4279649" cy="807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5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よ　わ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4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5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6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5551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18996"/>
            <a:ext cx="9144000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7" name="図 6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BD29E2FB-C9FB-44D2-9D05-5935859F6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54" y="5040725"/>
            <a:ext cx="1064419" cy="165576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弱まる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1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2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3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5061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18996"/>
            <a:ext cx="9144001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弱まる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4B502E6E-E2C1-46B0-A3C3-42EFD89A15A3}"/>
              </a:ext>
            </a:extLst>
          </p:cNvPr>
          <p:cNvSpPr txBox="1">
            <a:spLocks/>
          </p:cNvSpPr>
          <p:nvPr/>
        </p:nvSpPr>
        <p:spPr>
          <a:xfrm>
            <a:off x="103370" y="5839004"/>
            <a:ext cx="7292289" cy="973376"/>
          </a:xfrm>
          <a:prstGeom prst="rect">
            <a:avLst/>
          </a:prstGeom>
          <a:solidFill>
            <a:srgbClr val="FFFFCC"/>
          </a:solidFill>
        </p:spPr>
        <p:txBody>
          <a:bodyPr vert="horz" lIns="72000" tIns="45720" rIns="720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「弱くなる」という いみです</a:t>
            </a:r>
            <a:r>
              <a:rPr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lang="en-US" altLang="ja-JP" sz="28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l">
              <a:lnSpc>
                <a:spcPct val="100000"/>
              </a:lnSpc>
            </a:pPr>
            <a:r>
              <a:rPr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力が 弱まる」などと つかいます。</a:t>
            </a:r>
          </a:p>
        </p:txBody>
      </p:sp>
      <p:pic>
        <p:nvPicPr>
          <p:cNvPr id="11" name="図 10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DF9E964-225A-4D4C-9493-9C5D6EF84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20" y="5303520"/>
            <a:ext cx="1605218" cy="1498204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98AE3260-46E4-43D0-B1FD-E606905B39E5}"/>
              </a:ext>
            </a:extLst>
          </p:cNvPr>
          <p:cNvSpPr txBox="1">
            <a:spLocks/>
          </p:cNvSpPr>
          <p:nvPr/>
        </p:nvSpPr>
        <p:spPr>
          <a:xfrm>
            <a:off x="-285499" y="2124702"/>
            <a:ext cx="4279649" cy="807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5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よ　わ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4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5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6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8761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18996"/>
            <a:ext cx="9144000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7" name="図 6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BD29E2FB-C9FB-44D2-9D05-5935859F6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54" y="5040725"/>
            <a:ext cx="1064419" cy="165576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首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1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2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3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80971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18996"/>
            <a:ext cx="9144001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首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4B502E6E-E2C1-46B0-A3C3-42EFD89A15A3}"/>
              </a:ext>
            </a:extLst>
          </p:cNvPr>
          <p:cNvSpPr txBox="1">
            <a:spLocks/>
          </p:cNvSpPr>
          <p:nvPr/>
        </p:nvSpPr>
        <p:spPr>
          <a:xfrm>
            <a:off x="103370" y="5839004"/>
            <a:ext cx="7292289" cy="914827"/>
          </a:xfrm>
          <a:prstGeom prst="rect">
            <a:avLst/>
          </a:prstGeom>
          <a:solidFill>
            <a:srgbClr val="FFFFCC"/>
          </a:solidFill>
        </p:spPr>
        <p:txBody>
          <a:bodyPr vert="horz" lIns="72000" tIns="45720" rIns="720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「首の たいそうを する」などと つかいます。</a:t>
            </a:r>
          </a:p>
        </p:txBody>
      </p:sp>
      <p:pic>
        <p:nvPicPr>
          <p:cNvPr id="11" name="図 10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DF9E964-225A-4D4C-9493-9C5D6EF84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20" y="5303520"/>
            <a:ext cx="1605218" cy="1498204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98AE3260-46E4-43D0-B1FD-E606905B39E5}"/>
              </a:ext>
            </a:extLst>
          </p:cNvPr>
          <p:cNvSpPr txBox="1">
            <a:spLocks/>
          </p:cNvSpPr>
          <p:nvPr/>
        </p:nvSpPr>
        <p:spPr>
          <a:xfrm>
            <a:off x="1041651" y="2124702"/>
            <a:ext cx="7060697" cy="807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5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く　び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4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5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6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97395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18996"/>
            <a:ext cx="9144000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7" name="図 6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BD29E2FB-C9FB-44D2-9D05-5935859F6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54" y="5040725"/>
            <a:ext cx="1064419" cy="165576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秋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1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2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3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22631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18996"/>
            <a:ext cx="9144001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秋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4B502E6E-E2C1-46B0-A3C3-42EFD89A15A3}"/>
              </a:ext>
            </a:extLst>
          </p:cNvPr>
          <p:cNvSpPr txBox="1">
            <a:spLocks/>
          </p:cNvSpPr>
          <p:nvPr/>
        </p:nvSpPr>
        <p:spPr>
          <a:xfrm>
            <a:off x="103370" y="5839004"/>
            <a:ext cx="7292289" cy="902095"/>
          </a:xfrm>
          <a:prstGeom prst="rect">
            <a:avLst/>
          </a:prstGeom>
          <a:solidFill>
            <a:srgbClr val="FFFFCC"/>
          </a:solidFill>
        </p:spPr>
        <p:txBody>
          <a:bodyPr vert="horz" lIns="72000" tIns="45720" rIns="720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「秋」は、「しょくよくの 秋」「どくしょの 秋」などと いわれています。</a:t>
            </a:r>
          </a:p>
        </p:txBody>
      </p:sp>
      <p:pic>
        <p:nvPicPr>
          <p:cNvPr id="11" name="図 10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DF9E964-225A-4D4C-9493-9C5D6EF84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20" y="5303520"/>
            <a:ext cx="1605218" cy="1498204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98AE3260-46E4-43D0-B1FD-E606905B39E5}"/>
              </a:ext>
            </a:extLst>
          </p:cNvPr>
          <p:cNvSpPr txBox="1">
            <a:spLocks/>
          </p:cNvSpPr>
          <p:nvPr/>
        </p:nvSpPr>
        <p:spPr>
          <a:xfrm>
            <a:off x="1041651" y="2124702"/>
            <a:ext cx="7060697" cy="807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5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　き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4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5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6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86692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18996"/>
            <a:ext cx="9144001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7" name="図 6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BD29E2FB-C9FB-44D2-9D05-5935859F6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54" y="5040725"/>
            <a:ext cx="1064419" cy="165576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週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1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2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3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99430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18996"/>
            <a:ext cx="9102240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週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4B502E6E-E2C1-46B0-A3C3-42EFD89A15A3}"/>
              </a:ext>
            </a:extLst>
          </p:cNvPr>
          <p:cNvSpPr txBox="1">
            <a:spLocks/>
          </p:cNvSpPr>
          <p:nvPr/>
        </p:nvSpPr>
        <p:spPr>
          <a:xfrm>
            <a:off x="103370" y="5839004"/>
            <a:ext cx="7292289" cy="902095"/>
          </a:xfrm>
          <a:prstGeom prst="rect">
            <a:avLst/>
          </a:prstGeom>
          <a:solidFill>
            <a:srgbClr val="FFFFCC"/>
          </a:solidFill>
        </p:spPr>
        <p:txBody>
          <a:bodyPr vert="horz" lIns="72000" tIns="45720" rIns="720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「週」は、「今週</a:t>
            </a:r>
            <a:r>
              <a:rPr lang="en-US" altLang="ja-JP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こんしゅう</a:t>
            </a:r>
            <a:r>
              <a:rPr lang="en-US" altLang="ja-JP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)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」「一週間</a:t>
            </a:r>
            <a:r>
              <a:rPr lang="en-US" altLang="ja-JP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</a:t>
            </a:r>
            <a:r>
              <a:rPr lang="ja-JP" altLang="en-US" sz="28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いっ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しゅうかん</a:t>
            </a:r>
            <a:r>
              <a:rPr lang="en-US" altLang="ja-JP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)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」などと つかいます。</a:t>
            </a:r>
          </a:p>
        </p:txBody>
      </p:sp>
      <p:pic>
        <p:nvPicPr>
          <p:cNvPr id="11" name="図 10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DF9E964-225A-4D4C-9493-9C5D6EF84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20" y="5303520"/>
            <a:ext cx="1605218" cy="1498204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98AE3260-46E4-43D0-B1FD-E606905B39E5}"/>
              </a:ext>
            </a:extLst>
          </p:cNvPr>
          <p:cNvSpPr txBox="1">
            <a:spLocks/>
          </p:cNvSpPr>
          <p:nvPr/>
        </p:nvSpPr>
        <p:spPr>
          <a:xfrm>
            <a:off x="1041651" y="2124702"/>
            <a:ext cx="7060697" cy="807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5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しゅう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4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5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6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0684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18996"/>
            <a:ext cx="9144000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7" name="図 6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BD29E2FB-C9FB-44D2-9D05-5935859F6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54" y="5040725"/>
            <a:ext cx="1064419" cy="165576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止まる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1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2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3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10355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18996"/>
            <a:ext cx="9144001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7" name="図 6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BD29E2FB-C9FB-44D2-9D05-5935859F6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54" y="5040725"/>
            <a:ext cx="1064419" cy="165576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冬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1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2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3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61003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18996"/>
            <a:ext cx="9144001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冬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4B502E6E-E2C1-46B0-A3C3-42EFD89A15A3}"/>
              </a:ext>
            </a:extLst>
          </p:cNvPr>
          <p:cNvSpPr txBox="1">
            <a:spLocks/>
          </p:cNvSpPr>
          <p:nvPr/>
        </p:nvSpPr>
        <p:spPr>
          <a:xfrm>
            <a:off x="103370" y="5518205"/>
            <a:ext cx="7292289" cy="1294175"/>
          </a:xfrm>
          <a:prstGeom prst="rect">
            <a:avLst/>
          </a:prstGeom>
          <a:solidFill>
            <a:srgbClr val="FFFFCC"/>
          </a:solidFill>
        </p:spPr>
        <p:txBody>
          <a:bodyPr vert="horz" lIns="72000" tIns="45720" rIns="720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みなさんが すんでいる ぎふけんでは、「冬」に なると、ゆきが ふることが あります。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1" name="図 10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DF9E964-225A-4D4C-9493-9C5D6EF84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20" y="5303520"/>
            <a:ext cx="1605218" cy="1498204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98AE3260-46E4-43D0-B1FD-E606905B39E5}"/>
              </a:ext>
            </a:extLst>
          </p:cNvPr>
          <p:cNvSpPr txBox="1">
            <a:spLocks/>
          </p:cNvSpPr>
          <p:nvPr/>
        </p:nvSpPr>
        <p:spPr>
          <a:xfrm>
            <a:off x="1041651" y="2124702"/>
            <a:ext cx="7060697" cy="807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5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　ゆ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4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5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6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42025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18996"/>
            <a:ext cx="9102239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7" name="図 6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BD29E2FB-C9FB-44D2-9D05-5935859F6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54" y="5040725"/>
            <a:ext cx="1064419" cy="165576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当たる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1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2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3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7423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18996"/>
            <a:ext cx="9144001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当たる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4B502E6E-E2C1-46B0-A3C3-42EFD89A15A3}"/>
              </a:ext>
            </a:extLst>
          </p:cNvPr>
          <p:cNvSpPr txBox="1">
            <a:spLocks/>
          </p:cNvSpPr>
          <p:nvPr/>
        </p:nvSpPr>
        <p:spPr>
          <a:xfrm>
            <a:off x="103370" y="5839004"/>
            <a:ext cx="7292289" cy="914827"/>
          </a:xfrm>
          <a:prstGeom prst="rect">
            <a:avLst/>
          </a:prstGeom>
          <a:solidFill>
            <a:srgbClr val="FFFFCC"/>
          </a:solidFill>
        </p:spPr>
        <p:txBody>
          <a:bodyPr vert="horz" lIns="72000" tIns="45720" rIns="720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「ぶつかる」「めいちゅうする」という いみが あります。</a:t>
            </a:r>
          </a:p>
        </p:txBody>
      </p:sp>
      <p:pic>
        <p:nvPicPr>
          <p:cNvPr id="11" name="図 10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DF9E964-225A-4D4C-9493-9C5D6EF84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20" y="5303520"/>
            <a:ext cx="1605218" cy="1498204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98AE3260-46E4-43D0-B1FD-E606905B39E5}"/>
              </a:ext>
            </a:extLst>
          </p:cNvPr>
          <p:cNvSpPr txBox="1">
            <a:spLocks/>
          </p:cNvSpPr>
          <p:nvPr/>
        </p:nvSpPr>
        <p:spPr>
          <a:xfrm>
            <a:off x="1041651" y="2124702"/>
            <a:ext cx="1485649" cy="807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5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4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5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6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41254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18996"/>
            <a:ext cx="9072438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7" name="図 6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BD29E2FB-C9FB-44D2-9D05-5935859F6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54" y="5040725"/>
            <a:ext cx="1064419" cy="165576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当てる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1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2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3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25039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18996"/>
            <a:ext cx="9144001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当てる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4B502E6E-E2C1-46B0-A3C3-42EFD89A15A3}"/>
              </a:ext>
            </a:extLst>
          </p:cNvPr>
          <p:cNvSpPr txBox="1">
            <a:spLocks/>
          </p:cNvSpPr>
          <p:nvPr/>
        </p:nvSpPr>
        <p:spPr>
          <a:xfrm>
            <a:off x="103370" y="5839004"/>
            <a:ext cx="7292289" cy="914827"/>
          </a:xfrm>
          <a:prstGeom prst="rect">
            <a:avLst/>
          </a:prstGeom>
          <a:solidFill>
            <a:srgbClr val="FFFFCC"/>
          </a:solidFill>
        </p:spPr>
        <p:txBody>
          <a:bodyPr vert="horz" lIns="72000" tIns="45720" rIns="720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「めいちゅうさせる」「ぶつける」という いみが あります。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1" name="図 10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DF9E964-225A-4D4C-9493-9C5D6EF84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20" y="5303520"/>
            <a:ext cx="1605218" cy="1498204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98AE3260-46E4-43D0-B1FD-E606905B39E5}"/>
              </a:ext>
            </a:extLst>
          </p:cNvPr>
          <p:cNvSpPr txBox="1">
            <a:spLocks/>
          </p:cNvSpPr>
          <p:nvPr/>
        </p:nvSpPr>
        <p:spPr>
          <a:xfrm>
            <a:off x="1041651" y="2124702"/>
            <a:ext cx="1485649" cy="807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5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4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5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6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14077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18996"/>
            <a:ext cx="9102239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7" name="図 6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BD29E2FB-C9FB-44D2-9D05-5935859F6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54" y="5040725"/>
            <a:ext cx="1064419" cy="165576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答える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1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2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3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47376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18996"/>
            <a:ext cx="9227128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答える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4B502E6E-E2C1-46B0-A3C3-42EFD89A15A3}"/>
              </a:ext>
            </a:extLst>
          </p:cNvPr>
          <p:cNvSpPr txBox="1">
            <a:spLocks/>
          </p:cNvSpPr>
          <p:nvPr/>
        </p:nvSpPr>
        <p:spPr>
          <a:xfrm>
            <a:off x="103370" y="5839004"/>
            <a:ext cx="7292289" cy="902095"/>
          </a:xfrm>
          <a:prstGeom prst="rect">
            <a:avLst/>
          </a:prstGeom>
          <a:solidFill>
            <a:srgbClr val="FFFFCC"/>
          </a:solidFill>
        </p:spPr>
        <p:txBody>
          <a:bodyPr vert="horz" lIns="72000" tIns="45720" rIns="720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「へんじを　する」「もんだ</a:t>
            </a:r>
            <a:r>
              <a:rPr lang="ja-JP" altLang="en-US" sz="28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いを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とく」という　いみが　あります。</a:t>
            </a:r>
          </a:p>
        </p:txBody>
      </p:sp>
      <p:pic>
        <p:nvPicPr>
          <p:cNvPr id="11" name="図 10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DF9E964-225A-4D4C-9493-9C5D6EF84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20" y="5303520"/>
            <a:ext cx="1605218" cy="1498204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98AE3260-46E4-43D0-B1FD-E606905B39E5}"/>
              </a:ext>
            </a:extLst>
          </p:cNvPr>
          <p:cNvSpPr txBox="1">
            <a:spLocks/>
          </p:cNvSpPr>
          <p:nvPr/>
        </p:nvSpPr>
        <p:spPr>
          <a:xfrm>
            <a:off x="103371" y="2124702"/>
            <a:ext cx="3389130" cy="807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5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　た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4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5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6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37771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18996"/>
            <a:ext cx="9102239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7" name="図 6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BD29E2FB-C9FB-44D2-9D05-5935859F6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54" y="5040725"/>
            <a:ext cx="1064419" cy="165576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1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2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3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42171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18996"/>
            <a:ext cx="9144001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4B502E6E-E2C1-46B0-A3C3-42EFD89A15A3}"/>
              </a:ext>
            </a:extLst>
          </p:cNvPr>
          <p:cNvSpPr txBox="1">
            <a:spLocks/>
          </p:cNvSpPr>
          <p:nvPr/>
        </p:nvSpPr>
        <p:spPr>
          <a:xfrm>
            <a:off x="101798" y="5458690"/>
            <a:ext cx="7292289" cy="1343033"/>
          </a:xfrm>
          <a:prstGeom prst="rect">
            <a:avLst/>
          </a:prstGeom>
          <a:solidFill>
            <a:srgbClr val="FFFFCC"/>
          </a:solidFill>
        </p:spPr>
        <p:txBody>
          <a:bodyPr vert="horz" lIns="72000" tIns="45720" rIns="720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「へんじ」「もんだ</a:t>
            </a:r>
            <a:r>
              <a:rPr lang="ja-JP" altLang="en-US" sz="2800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いを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といた けっか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」と</a:t>
            </a:r>
            <a:r>
              <a:rPr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いう いみ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　あります</a:t>
            </a:r>
            <a:r>
              <a:rPr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。「答えを かくにんする」「答えあわせ」などと つかいます。</a:t>
            </a:r>
            <a:endParaRPr lang="ja-JP" altLang="en-US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1" name="図 10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DF9E964-225A-4D4C-9493-9C5D6EF84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20" y="5303520"/>
            <a:ext cx="1605218" cy="1498204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98AE3260-46E4-43D0-B1FD-E606905B39E5}"/>
              </a:ext>
            </a:extLst>
          </p:cNvPr>
          <p:cNvSpPr txBox="1">
            <a:spLocks/>
          </p:cNvSpPr>
          <p:nvPr/>
        </p:nvSpPr>
        <p:spPr>
          <a:xfrm>
            <a:off x="1494021" y="2124702"/>
            <a:ext cx="3389130" cy="807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5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　た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4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5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6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9073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18996"/>
            <a:ext cx="9144001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止まる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4B502E6E-E2C1-46B0-A3C3-42EFD89A15A3}"/>
              </a:ext>
            </a:extLst>
          </p:cNvPr>
          <p:cNvSpPr txBox="1">
            <a:spLocks/>
          </p:cNvSpPr>
          <p:nvPr/>
        </p:nvSpPr>
        <p:spPr>
          <a:xfrm>
            <a:off x="103370" y="5839004"/>
            <a:ext cx="7292289" cy="973376"/>
          </a:xfrm>
          <a:prstGeom prst="rect">
            <a:avLst/>
          </a:prstGeom>
          <a:solidFill>
            <a:srgbClr val="FFFFCC"/>
          </a:solidFill>
        </p:spPr>
        <p:txBody>
          <a:bodyPr vert="horz" lIns="72000" tIns="45720" rIns="720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「うごかなくなる」「やむ」「おわる」という いみが あります。</a:t>
            </a:r>
          </a:p>
        </p:txBody>
      </p:sp>
      <p:pic>
        <p:nvPicPr>
          <p:cNvPr id="11" name="図 10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DF9E964-225A-4D4C-9493-9C5D6EF84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20" y="5303520"/>
            <a:ext cx="1605218" cy="1498204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98AE3260-46E4-43D0-B1FD-E606905B39E5}"/>
              </a:ext>
            </a:extLst>
          </p:cNvPr>
          <p:cNvSpPr txBox="1">
            <a:spLocks/>
          </p:cNvSpPr>
          <p:nvPr/>
        </p:nvSpPr>
        <p:spPr>
          <a:xfrm>
            <a:off x="41761" y="2124702"/>
            <a:ext cx="3603139" cy="807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5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4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5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6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55747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18996"/>
            <a:ext cx="9102239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7" name="図 6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BD29E2FB-C9FB-44D2-9D05-5935859F6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54" y="5040725"/>
            <a:ext cx="1064419" cy="165576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頭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1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2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3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24191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18996"/>
            <a:ext cx="9144001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頭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4B502E6E-E2C1-46B0-A3C3-42EFD89A15A3}"/>
              </a:ext>
            </a:extLst>
          </p:cNvPr>
          <p:cNvSpPr txBox="1">
            <a:spLocks/>
          </p:cNvSpPr>
          <p:nvPr/>
        </p:nvSpPr>
        <p:spPr>
          <a:xfrm>
            <a:off x="103370" y="5839004"/>
            <a:ext cx="7292289" cy="914827"/>
          </a:xfrm>
          <a:prstGeom prst="rect">
            <a:avLst/>
          </a:prstGeom>
          <a:solidFill>
            <a:srgbClr val="FFFFCC"/>
          </a:solidFill>
        </p:spPr>
        <p:txBody>
          <a:bodyPr vert="horz" lIns="72000" tIns="45720" rIns="720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かんがえることを、「頭を つかう」と いいます。</a:t>
            </a:r>
          </a:p>
        </p:txBody>
      </p:sp>
      <p:pic>
        <p:nvPicPr>
          <p:cNvPr id="11" name="図 10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DF9E964-225A-4D4C-9493-9C5D6EF84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20" y="5303520"/>
            <a:ext cx="1605218" cy="1498204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98AE3260-46E4-43D0-B1FD-E606905B39E5}"/>
              </a:ext>
            </a:extLst>
          </p:cNvPr>
          <p:cNvSpPr txBox="1">
            <a:spLocks/>
          </p:cNvSpPr>
          <p:nvPr/>
        </p:nvSpPr>
        <p:spPr>
          <a:xfrm>
            <a:off x="1041651" y="2124702"/>
            <a:ext cx="7060697" cy="807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5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あたま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4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5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6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42303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18996"/>
            <a:ext cx="9144000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7" name="図 6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BD29E2FB-C9FB-44D2-9D05-5935859F6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54" y="5040725"/>
            <a:ext cx="1064419" cy="165576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二頭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1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2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3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67317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18996"/>
            <a:ext cx="9072439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二頭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4B502E6E-E2C1-46B0-A3C3-42EFD89A15A3}"/>
              </a:ext>
            </a:extLst>
          </p:cNvPr>
          <p:cNvSpPr txBox="1">
            <a:spLocks/>
          </p:cNvSpPr>
          <p:nvPr/>
        </p:nvSpPr>
        <p:spPr>
          <a:xfrm>
            <a:off x="61340" y="5430982"/>
            <a:ext cx="7292289" cy="1370742"/>
          </a:xfrm>
          <a:prstGeom prst="rect">
            <a:avLst/>
          </a:prstGeom>
          <a:solidFill>
            <a:srgbClr val="FFFFCC"/>
          </a:solidFill>
        </p:spPr>
        <p:txBody>
          <a:bodyPr vert="horz" lIns="72000" tIns="45720" rIns="720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「頭」は「あたま」のほかに「とう」</a:t>
            </a:r>
            <a:r>
              <a:rPr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 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よみます</a:t>
            </a:r>
            <a:r>
              <a:rPr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lang="en-US" altLang="ja-JP" sz="28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l">
              <a:lnSpc>
                <a:spcPct val="100000"/>
              </a:lnSpc>
            </a:pPr>
            <a:r>
              <a:rPr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牛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や 馬などを かぞえる ときに つかいます。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1" name="図 10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DF9E964-225A-4D4C-9493-9C5D6EF84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20" y="5303520"/>
            <a:ext cx="1605218" cy="1498204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98AE3260-46E4-43D0-B1FD-E606905B39E5}"/>
              </a:ext>
            </a:extLst>
          </p:cNvPr>
          <p:cNvSpPr txBox="1">
            <a:spLocks/>
          </p:cNvSpPr>
          <p:nvPr/>
        </p:nvSpPr>
        <p:spPr>
          <a:xfrm>
            <a:off x="1378201" y="2124702"/>
            <a:ext cx="7060697" cy="807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5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　　と　う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4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5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6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4892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18996"/>
            <a:ext cx="9144000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7" name="図 6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BD29E2FB-C9FB-44D2-9D05-5935859F6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54" y="5040725"/>
            <a:ext cx="1064419" cy="165576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同じ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1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2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3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45556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18996"/>
            <a:ext cx="9144001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同じ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4B502E6E-E2C1-46B0-A3C3-42EFD89A15A3}"/>
              </a:ext>
            </a:extLst>
          </p:cNvPr>
          <p:cNvSpPr txBox="1">
            <a:spLocks/>
          </p:cNvSpPr>
          <p:nvPr/>
        </p:nvSpPr>
        <p:spPr>
          <a:xfrm>
            <a:off x="103370" y="5839004"/>
            <a:ext cx="7292289" cy="973376"/>
          </a:xfrm>
          <a:prstGeom prst="rect">
            <a:avLst/>
          </a:prstGeom>
          <a:solidFill>
            <a:srgbClr val="FFFFCC"/>
          </a:solidFill>
        </p:spPr>
        <p:txBody>
          <a:bodyPr vert="horz" lIns="72000" tIns="45720" rIns="720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「ちがいが ないこと」という いみが あります。</a:t>
            </a:r>
          </a:p>
        </p:txBody>
      </p:sp>
      <p:pic>
        <p:nvPicPr>
          <p:cNvPr id="11" name="図 10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DF9E964-225A-4D4C-9493-9C5D6EF84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20" y="5303520"/>
            <a:ext cx="1605218" cy="1498204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98AE3260-46E4-43D0-B1FD-E606905B39E5}"/>
              </a:ext>
            </a:extLst>
          </p:cNvPr>
          <p:cNvSpPr txBox="1">
            <a:spLocks/>
          </p:cNvSpPr>
          <p:nvPr/>
        </p:nvSpPr>
        <p:spPr>
          <a:xfrm>
            <a:off x="1041651" y="2124702"/>
            <a:ext cx="4336799" cy="807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5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　な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4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5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6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21476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18996"/>
            <a:ext cx="9144001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7" name="図 6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BD29E2FB-C9FB-44D2-9D05-5935859F6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54" y="5040725"/>
            <a:ext cx="1064419" cy="165576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道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1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2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3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19861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18996"/>
            <a:ext cx="9102240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道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4B502E6E-E2C1-46B0-A3C3-42EFD89A15A3}"/>
              </a:ext>
            </a:extLst>
          </p:cNvPr>
          <p:cNvSpPr txBox="1">
            <a:spLocks/>
          </p:cNvSpPr>
          <p:nvPr/>
        </p:nvSpPr>
        <p:spPr>
          <a:xfrm>
            <a:off x="103370" y="5839004"/>
            <a:ext cx="7292289" cy="973376"/>
          </a:xfrm>
          <a:prstGeom prst="rect">
            <a:avLst/>
          </a:prstGeom>
          <a:solidFill>
            <a:srgbClr val="FFFFCC"/>
          </a:solidFill>
        </p:spPr>
        <p:txBody>
          <a:bodyPr vert="horz" lIns="72000" tIns="45720" rIns="720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「人や 車が 通る ところ」という いみが あります。</a:t>
            </a:r>
          </a:p>
        </p:txBody>
      </p:sp>
      <p:pic>
        <p:nvPicPr>
          <p:cNvPr id="11" name="図 10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DF9E964-225A-4D4C-9493-9C5D6EF84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20" y="5303520"/>
            <a:ext cx="1605218" cy="1498204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98AE3260-46E4-43D0-B1FD-E606905B39E5}"/>
              </a:ext>
            </a:extLst>
          </p:cNvPr>
          <p:cNvSpPr txBox="1">
            <a:spLocks/>
          </p:cNvSpPr>
          <p:nvPr/>
        </p:nvSpPr>
        <p:spPr>
          <a:xfrm>
            <a:off x="1041651" y="2124702"/>
            <a:ext cx="7060697" cy="807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5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み　ち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4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5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6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73628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18996"/>
            <a:ext cx="9144000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7" name="図 6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BD29E2FB-C9FB-44D2-9D05-5935859F6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54" y="5040725"/>
            <a:ext cx="1064419" cy="165576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音読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1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2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3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5279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18996"/>
            <a:ext cx="9144001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音読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4B502E6E-E2C1-46B0-A3C3-42EFD89A15A3}"/>
              </a:ext>
            </a:extLst>
          </p:cNvPr>
          <p:cNvSpPr txBox="1">
            <a:spLocks/>
          </p:cNvSpPr>
          <p:nvPr/>
        </p:nvSpPr>
        <p:spPr>
          <a:xfrm>
            <a:off x="103370" y="5839004"/>
            <a:ext cx="7292289" cy="973376"/>
          </a:xfrm>
          <a:prstGeom prst="rect">
            <a:avLst/>
          </a:prstGeom>
          <a:solidFill>
            <a:srgbClr val="FFFFCC"/>
          </a:solidFill>
        </p:spPr>
        <p:txBody>
          <a:bodyPr vert="horz" lIns="72000" tIns="45720" rIns="720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「声に 出して 文などを 読むこと」という いみが あります。</a:t>
            </a:r>
          </a:p>
        </p:txBody>
      </p:sp>
      <p:pic>
        <p:nvPicPr>
          <p:cNvPr id="11" name="図 10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DF9E964-225A-4D4C-9493-9C5D6EF84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20" y="5303520"/>
            <a:ext cx="1605218" cy="1498204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98AE3260-46E4-43D0-B1FD-E606905B39E5}"/>
              </a:ext>
            </a:extLst>
          </p:cNvPr>
          <p:cNvSpPr txBox="1">
            <a:spLocks/>
          </p:cNvSpPr>
          <p:nvPr/>
        </p:nvSpPr>
        <p:spPr>
          <a:xfrm>
            <a:off x="1186719" y="2124702"/>
            <a:ext cx="6698999" cy="807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5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　ん　ど　く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4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5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6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3566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18996"/>
            <a:ext cx="9144000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7" name="図 6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BD29E2FB-C9FB-44D2-9D05-5935859F6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54" y="5040725"/>
            <a:ext cx="1064419" cy="165576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止める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1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2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3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13291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18996"/>
            <a:ext cx="9144000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7" name="図 6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BD29E2FB-C9FB-44D2-9D05-5935859F6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54" y="5040725"/>
            <a:ext cx="1064419" cy="165576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読む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1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2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3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19777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18996"/>
            <a:ext cx="9144001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読む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4B502E6E-E2C1-46B0-A3C3-42EFD89A15A3}"/>
              </a:ext>
            </a:extLst>
          </p:cNvPr>
          <p:cNvSpPr txBox="1">
            <a:spLocks/>
          </p:cNvSpPr>
          <p:nvPr/>
        </p:nvSpPr>
        <p:spPr>
          <a:xfrm>
            <a:off x="103369" y="5421745"/>
            <a:ext cx="7363851" cy="1390635"/>
          </a:xfrm>
          <a:prstGeom prst="rect">
            <a:avLst/>
          </a:prstGeom>
          <a:solidFill>
            <a:srgbClr val="FFFFCC"/>
          </a:solidFill>
        </p:spPr>
        <p:txBody>
          <a:bodyPr vert="horz" lIns="72000" tIns="45720" rIns="720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「読」は「どく」のほかに「</a:t>
            </a:r>
            <a:r>
              <a:rPr lang="ja-JP" altLang="en-US" sz="28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よ</a:t>
            </a:r>
            <a:r>
              <a:rPr lang="en-US" altLang="ja-JP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む</a:t>
            </a:r>
            <a:r>
              <a:rPr lang="en-US" altLang="ja-JP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)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」</a:t>
            </a:r>
            <a:r>
              <a:rPr lang="ja-JP" altLang="en-US"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 読みます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。「読む」は「書いて ある ことがらを 理</a:t>
            </a:r>
            <a:r>
              <a:rPr lang="ja-JP" altLang="en-US"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かいする」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という いみが あります。</a:t>
            </a:r>
          </a:p>
        </p:txBody>
      </p:sp>
      <p:pic>
        <p:nvPicPr>
          <p:cNvPr id="11" name="図 10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DF9E964-225A-4D4C-9493-9C5D6EF84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20" y="5303520"/>
            <a:ext cx="1605218" cy="1498204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98AE3260-46E4-43D0-B1FD-E606905B39E5}"/>
              </a:ext>
            </a:extLst>
          </p:cNvPr>
          <p:cNvSpPr txBox="1">
            <a:spLocks/>
          </p:cNvSpPr>
          <p:nvPr/>
        </p:nvSpPr>
        <p:spPr>
          <a:xfrm>
            <a:off x="1041651" y="2124702"/>
            <a:ext cx="4108199" cy="807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5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よ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4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5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6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9480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18996"/>
            <a:ext cx="7467221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止める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4B502E6E-E2C1-46B0-A3C3-42EFD89A15A3}"/>
              </a:ext>
            </a:extLst>
          </p:cNvPr>
          <p:cNvSpPr txBox="1">
            <a:spLocks/>
          </p:cNvSpPr>
          <p:nvPr/>
        </p:nvSpPr>
        <p:spPr>
          <a:xfrm>
            <a:off x="103370" y="5430982"/>
            <a:ext cx="7292289" cy="1381398"/>
          </a:xfrm>
          <a:prstGeom prst="rect">
            <a:avLst/>
          </a:prstGeom>
          <a:solidFill>
            <a:srgbClr val="FFFFCC"/>
          </a:solidFill>
        </p:spPr>
        <p:txBody>
          <a:bodyPr vert="horz" lIns="72000" tIns="45720" rIns="720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「うごいている ものを うごかなく する」「つづいている ことを やめさせる」といういみが あります。</a:t>
            </a:r>
          </a:p>
        </p:txBody>
      </p:sp>
      <p:pic>
        <p:nvPicPr>
          <p:cNvPr id="11" name="図 10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DF9E964-225A-4D4C-9493-9C5D6EF84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20" y="5303520"/>
            <a:ext cx="1605218" cy="1498204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98AE3260-46E4-43D0-B1FD-E606905B39E5}"/>
              </a:ext>
            </a:extLst>
          </p:cNvPr>
          <p:cNvSpPr txBox="1">
            <a:spLocks/>
          </p:cNvSpPr>
          <p:nvPr/>
        </p:nvSpPr>
        <p:spPr>
          <a:xfrm>
            <a:off x="41761" y="2124702"/>
            <a:ext cx="3603139" cy="807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5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4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5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6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0347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18996"/>
            <a:ext cx="9144000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7" name="図 6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BD29E2FB-C9FB-44D2-9D05-5935859F6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54" y="5040725"/>
            <a:ext cx="1064419" cy="1655763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朝市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1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2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3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8146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6D942-1CD0-4F8B-9E68-9C425F9B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018996"/>
            <a:ext cx="9144001" cy="730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46BFD3-455B-47D1-BB71-2A7D43F3EFA3}"/>
              </a:ext>
            </a:extLst>
          </p:cNvPr>
          <p:cNvSpPr/>
          <p:nvPr/>
        </p:nvSpPr>
        <p:spPr>
          <a:xfrm>
            <a:off x="0" y="765404"/>
            <a:ext cx="9144000" cy="342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7A2B7-4F6F-4EA6-8655-1553F17CC64C}"/>
              </a:ext>
            </a:extLst>
          </p:cNvPr>
          <p:cNvSpPr/>
          <p:nvPr/>
        </p:nvSpPr>
        <p:spPr>
          <a:xfrm>
            <a:off x="0" y="834460"/>
            <a:ext cx="9144000" cy="526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45CFE05-664C-49F3-94DA-4E89B46A8B4F}"/>
              </a:ext>
            </a:extLst>
          </p:cNvPr>
          <p:cNvSpPr/>
          <p:nvPr/>
        </p:nvSpPr>
        <p:spPr>
          <a:xfrm>
            <a:off x="45704" y="1933823"/>
            <a:ext cx="9056535" cy="462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朝市</a:t>
            </a:r>
            <a:endParaRPr kumimoji="1" lang="en-US" altLang="ja-JP" sz="2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FE11484-9100-4310-8920-E275DE6066AF}"/>
              </a:ext>
            </a:extLst>
          </p:cNvPr>
          <p:cNvSpPr txBox="1">
            <a:spLocks/>
          </p:cNvSpPr>
          <p:nvPr/>
        </p:nvSpPr>
        <p:spPr>
          <a:xfrm>
            <a:off x="0" y="104169"/>
            <a:ext cx="9072438" cy="73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８級　２年生がおわるまでに習う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r>
              <a:rPr lang="en-US" altLang="ja-JP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(6)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4B502E6E-E2C1-46B0-A3C3-42EFD89A15A3}"/>
              </a:ext>
            </a:extLst>
          </p:cNvPr>
          <p:cNvSpPr txBox="1">
            <a:spLocks/>
          </p:cNvSpPr>
          <p:nvPr/>
        </p:nvSpPr>
        <p:spPr>
          <a:xfrm>
            <a:off x="110318" y="6021932"/>
            <a:ext cx="7292289" cy="657212"/>
          </a:xfrm>
          <a:prstGeom prst="rect">
            <a:avLst/>
          </a:prstGeom>
          <a:solidFill>
            <a:srgbClr val="FFFFCC"/>
          </a:solidFill>
        </p:spPr>
        <p:txBody>
          <a:bodyPr vert="horz" lIns="72000" tIns="45720" rIns="720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「朝市へ 出かける」などと つかいます。</a:t>
            </a:r>
          </a:p>
        </p:txBody>
      </p:sp>
      <p:pic>
        <p:nvPicPr>
          <p:cNvPr id="11" name="図 10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DF9E964-225A-4D4C-9493-9C5D6EF84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20" y="5303520"/>
            <a:ext cx="1605218" cy="1498204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98AE3260-46E4-43D0-B1FD-E606905B39E5}"/>
              </a:ext>
            </a:extLst>
          </p:cNvPr>
          <p:cNvSpPr txBox="1">
            <a:spLocks/>
          </p:cNvSpPr>
          <p:nvPr/>
        </p:nvSpPr>
        <p:spPr>
          <a:xfrm>
            <a:off x="1255988" y="2124702"/>
            <a:ext cx="6567211" cy="807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5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　さ　い　ち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375575" y="0"/>
            <a:ext cx="7438516" cy="332197"/>
            <a:chOff x="375575" y="0"/>
            <a:chExt cx="7438516" cy="332197"/>
          </a:xfrm>
        </p:grpSpPr>
        <p:sp>
          <p:nvSpPr>
            <p:cNvPr id="14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375575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きゅう</a:t>
              </a:r>
            </a:p>
          </p:txBody>
        </p:sp>
        <p:sp>
          <p:nvSpPr>
            <p:cNvPr id="15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5956710" y="7625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なら</a:t>
              </a:r>
            </a:p>
          </p:txBody>
        </p:sp>
        <p:sp>
          <p:nvSpPr>
            <p:cNvPr id="16" name="タイトル 1">
              <a:extLst>
                <a:ext uri="{FF2B5EF4-FFF2-40B4-BE49-F238E27FC236}">
                  <a16:creationId xmlns:a16="http://schemas.microsoft.com/office/drawing/2014/main" id="{DFE11484-9100-4310-8920-E275DE6066AF}"/>
                </a:ext>
              </a:extLst>
            </p:cNvPr>
            <p:cNvSpPr txBox="1">
              <a:spLocks/>
            </p:cNvSpPr>
            <p:nvPr/>
          </p:nvSpPr>
          <p:spPr>
            <a:xfrm>
              <a:off x="6974083" y="0"/>
              <a:ext cx="840008" cy="32457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かんじ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3180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1958</Words>
  <Application>Microsoft Office PowerPoint</Application>
  <PresentationFormat>画面に合わせる (4:3)</PresentationFormat>
  <Paragraphs>435</Paragraphs>
  <Slides>61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61</vt:i4>
      </vt:variant>
    </vt:vector>
  </HeadingPairs>
  <TitlesOfParts>
    <vt:vector size="68" baseType="lpstr">
      <vt:lpstr>Arial</vt:lpstr>
      <vt:lpstr>游ゴシック Light</vt:lpstr>
      <vt:lpstr>Calibri Light</vt:lpstr>
      <vt:lpstr>Calibri</vt:lpstr>
      <vt:lpstr>游ゴシック</vt:lpstr>
      <vt:lpstr>UD デジタル 教科書体 N-B</vt:lpstr>
      <vt:lpstr>Office テーマ</vt:lpstr>
      <vt:lpstr>PowerPoint プレゼンテーション</vt:lpstr>
      <vt:lpstr>かん字をよみましょう</vt:lpstr>
      <vt:lpstr>こたえをかくにんしましょう</vt:lpstr>
      <vt:lpstr>かん字をよみましょう</vt:lpstr>
      <vt:lpstr>こたえをかくにんしましょう</vt:lpstr>
      <vt:lpstr>かん字をよみましょう</vt:lpstr>
      <vt:lpstr>こたえをかくにんしましょう</vt:lpstr>
      <vt:lpstr>かん字をよみましょう</vt:lpstr>
      <vt:lpstr>こたえをかくにんしましょう</vt:lpstr>
      <vt:lpstr>かん字をよみましょう</vt:lpstr>
      <vt:lpstr>こたえをかくにんしましょう</vt:lpstr>
      <vt:lpstr>かん字をよみましょう</vt:lpstr>
      <vt:lpstr>こたえをかくにんしましょう</vt:lpstr>
      <vt:lpstr>かん字をよみましょう</vt:lpstr>
      <vt:lpstr>こたえをかくにんしましょう</vt:lpstr>
      <vt:lpstr>かん字をよみましょう</vt:lpstr>
      <vt:lpstr>こたえをかくにんしましょう</vt:lpstr>
      <vt:lpstr>かん字をよみましょう</vt:lpstr>
      <vt:lpstr>こたえをかくにんしましょう</vt:lpstr>
      <vt:lpstr>かん字をよみましょう</vt:lpstr>
      <vt:lpstr>こたえをかくにんしましょう</vt:lpstr>
      <vt:lpstr>かん字をよみましょう</vt:lpstr>
      <vt:lpstr>こたえをかくにんしましょう</vt:lpstr>
      <vt:lpstr>かん字をよみましょう</vt:lpstr>
      <vt:lpstr>こたえをかくにんしましょう</vt:lpstr>
      <vt:lpstr>かん字をよみましょう</vt:lpstr>
      <vt:lpstr>こたえをかくにんしましょう</vt:lpstr>
      <vt:lpstr>かん字をよみましょう</vt:lpstr>
      <vt:lpstr>こたえをかくにんしましょう</vt:lpstr>
      <vt:lpstr>かん字をよみましょう</vt:lpstr>
      <vt:lpstr>こたえをかくにんしましょう</vt:lpstr>
      <vt:lpstr>かん字をよみましょう</vt:lpstr>
      <vt:lpstr>こたえをかくにんしましょう</vt:lpstr>
      <vt:lpstr>かん字をよみましょう</vt:lpstr>
      <vt:lpstr>こたえをかくにんしましょう</vt:lpstr>
      <vt:lpstr>かん字をよみましょう</vt:lpstr>
      <vt:lpstr>こたえをかくにんしましょう</vt:lpstr>
      <vt:lpstr>かん字をよみましょう</vt:lpstr>
      <vt:lpstr>こたえをかくにんしましょう</vt:lpstr>
      <vt:lpstr>かん字をよみましょう</vt:lpstr>
      <vt:lpstr>こたえをかくにんしましょう</vt:lpstr>
      <vt:lpstr>かん字をよみましょう</vt:lpstr>
      <vt:lpstr>こたえをかくにんしましょう</vt:lpstr>
      <vt:lpstr>かん字をよみましょう</vt:lpstr>
      <vt:lpstr>こたえをかくにんしましょう</vt:lpstr>
      <vt:lpstr>かん字をよみましょう</vt:lpstr>
      <vt:lpstr>こたえをかくにんしましょう</vt:lpstr>
      <vt:lpstr>かん字をよみましょう</vt:lpstr>
      <vt:lpstr>こたえをかくにんしましょう</vt:lpstr>
      <vt:lpstr>かん字をよみましょう</vt:lpstr>
      <vt:lpstr>答えをかくにんしましょう</vt:lpstr>
      <vt:lpstr>かん字をよみましょう</vt:lpstr>
      <vt:lpstr>答えをかくにんしましょう</vt:lpstr>
      <vt:lpstr>かん字をよみましょう</vt:lpstr>
      <vt:lpstr>答えをかくにんしましょう</vt:lpstr>
      <vt:lpstr>かん字をよみましょう</vt:lpstr>
      <vt:lpstr>答えをかくにんしましょう</vt:lpstr>
      <vt:lpstr>かん字をよみましょう</vt:lpstr>
      <vt:lpstr>答えをかくにんしましょう</vt:lpstr>
      <vt:lpstr>かん字をよみましょう</vt:lpstr>
      <vt:lpstr>答えをかくにんしましょう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かん字を読みましょう</dc:title>
  <dc:creator>加藤 尚子</dc:creator>
  <cp:lastModifiedBy>加藤 尚子</cp:lastModifiedBy>
  <cp:revision>40</cp:revision>
  <dcterms:modified xsi:type="dcterms:W3CDTF">2021-11-11T06:21:05Z</dcterms:modified>
</cp:coreProperties>
</file>