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5"/>
  </p:notesMasterIdLst>
  <p:sldIdLst>
    <p:sldId id="257" r:id="rId2"/>
    <p:sldId id="275" r:id="rId3"/>
    <p:sldId id="276" r:id="rId4"/>
    <p:sldId id="291" r:id="rId5"/>
    <p:sldId id="258" r:id="rId6"/>
    <p:sldId id="272" r:id="rId7"/>
    <p:sldId id="277" r:id="rId8"/>
    <p:sldId id="278" r:id="rId9"/>
    <p:sldId id="265" r:id="rId10"/>
    <p:sldId id="279" r:id="rId11"/>
    <p:sldId id="261" r:id="rId12"/>
    <p:sldId id="262" r:id="rId13"/>
    <p:sldId id="317" r:id="rId14"/>
    <p:sldId id="334" r:id="rId15"/>
    <p:sldId id="280" r:id="rId16"/>
    <p:sldId id="335" r:id="rId17"/>
    <p:sldId id="336" r:id="rId18"/>
    <p:sldId id="337" r:id="rId19"/>
    <p:sldId id="264" r:id="rId20"/>
    <p:sldId id="263" r:id="rId21"/>
    <p:sldId id="266" r:id="rId22"/>
    <p:sldId id="298" r:id="rId23"/>
    <p:sldId id="299" r:id="rId24"/>
    <p:sldId id="297" r:id="rId25"/>
    <p:sldId id="329" r:id="rId26"/>
    <p:sldId id="338" r:id="rId27"/>
    <p:sldId id="322" r:id="rId28"/>
    <p:sldId id="323" r:id="rId29"/>
    <p:sldId id="325" r:id="rId30"/>
    <p:sldId id="324" r:id="rId31"/>
    <p:sldId id="326" r:id="rId32"/>
    <p:sldId id="327" r:id="rId33"/>
    <p:sldId id="328" r:id="rId34"/>
    <p:sldId id="288" r:id="rId35"/>
    <p:sldId id="285" r:id="rId36"/>
    <p:sldId id="304" r:id="rId37"/>
    <p:sldId id="289" r:id="rId38"/>
    <p:sldId id="305" r:id="rId39"/>
    <p:sldId id="306" r:id="rId40"/>
    <p:sldId id="340" r:id="rId41"/>
    <p:sldId id="342" r:id="rId42"/>
    <p:sldId id="343" r:id="rId43"/>
    <p:sldId id="344" r:id="rId44"/>
    <p:sldId id="345" r:id="rId45"/>
    <p:sldId id="309" r:id="rId46"/>
    <p:sldId id="292" r:id="rId47"/>
    <p:sldId id="311" r:id="rId48"/>
    <p:sldId id="312" r:id="rId49"/>
    <p:sldId id="333" r:id="rId50"/>
    <p:sldId id="313" r:id="rId51"/>
    <p:sldId id="314" r:id="rId52"/>
    <p:sldId id="330" r:id="rId53"/>
    <p:sldId id="331" r:id="rId5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828048-8661-4D8A-9C00-0D527224F657}">
          <p14:sldIdLst>
            <p14:sldId id="257"/>
          </p14:sldIdLst>
        </p14:section>
        <p14:section name="はじめに" id="{819AD87A-5921-43F2-BE26-256C1EA5B129}">
          <p14:sldIdLst>
            <p14:sldId id="275"/>
          </p14:sldIdLst>
        </p14:section>
        <p14:section name="用語の注" id="{6EAACAF1-CC86-4EC6-B49D-F3F314646BD2}">
          <p14:sldIdLst>
            <p14:sldId id="276"/>
            <p14:sldId id="291"/>
          </p14:sldIdLst>
        </p14:section>
        <p14:section name="目次" id="{16D06CEF-B9D2-42EF-A9ED-72A5947CAC03}">
          <p14:sldIdLst>
            <p14:sldId id="258"/>
          </p14:sldIdLst>
        </p14:section>
        <p14:section name="１．総則" id="{413773FD-6A6A-4DE0-AEFC-C35F1E290461}">
          <p14:sldIdLst>
            <p14:sldId id="272"/>
            <p14:sldId id="277"/>
          </p14:sldIdLst>
        </p14:section>
        <p14:section name="２．一般型事業所の場合" id="{C78A12B0-6355-4F32-BEB6-14098F64D7E4}">
          <p14:sldIdLst>
            <p14:sldId id="278"/>
            <p14:sldId id="265"/>
            <p14:sldId id="279"/>
            <p14:sldId id="261"/>
            <p14:sldId id="262"/>
            <p14:sldId id="317"/>
            <p14:sldId id="334"/>
            <p14:sldId id="280"/>
            <p14:sldId id="335"/>
            <p14:sldId id="336"/>
            <p14:sldId id="337"/>
            <p14:sldId id="264"/>
            <p14:sldId id="263"/>
            <p14:sldId id="266"/>
            <p14:sldId id="298"/>
            <p14:sldId id="299"/>
            <p14:sldId id="297"/>
            <p14:sldId id="329"/>
            <p14:sldId id="338"/>
            <p14:sldId id="322"/>
            <p14:sldId id="323"/>
            <p14:sldId id="325"/>
            <p14:sldId id="324"/>
            <p14:sldId id="326"/>
            <p14:sldId id="327"/>
            <p14:sldId id="328"/>
          </p14:sldIdLst>
        </p14:section>
        <p14:section name="３．重心型事業所の場合（医ケア重心）" id="{C2F5F410-AB3A-428D-A60C-2E4CE53DE54E}">
          <p14:sldIdLst>
            <p14:sldId id="288"/>
            <p14:sldId id="285"/>
            <p14:sldId id="304"/>
            <p14:sldId id="289"/>
            <p14:sldId id="305"/>
            <p14:sldId id="306"/>
            <p14:sldId id="340"/>
            <p14:sldId id="342"/>
            <p14:sldId id="343"/>
            <p14:sldId id="344"/>
            <p14:sldId id="345"/>
            <p14:sldId id="309"/>
          </p14:sldIdLst>
        </p14:section>
        <p14:section name="４．共通事項" id="{03FA9456-FDE3-4FDE-8045-EFE62F41F520}">
          <p14:sldIdLst>
            <p14:sldId id="292"/>
            <p14:sldId id="311"/>
            <p14:sldId id="312"/>
            <p14:sldId id="333"/>
          </p14:sldIdLst>
        </p14:section>
        <p14:section name="５．多機能型の場合" id="{CEBC89B7-9F4B-454B-BD21-68CF55540172}">
          <p14:sldIdLst>
            <p14:sldId id="313"/>
            <p14:sldId id="314"/>
            <p14:sldId id="330"/>
            <p14:sldId id="331"/>
          </p14:sldIdLst>
        </p14:section>
      </p14:sectionLst>
    </p:ex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野 剛(tano-tsuyoshi)" initials="田野" lastIdx="1" clrIdx="0">
    <p:extLst>
      <p:ext uri="{19B8F6BF-5375-455C-9EA6-DF929625EA0E}">
        <p15:presenceInfo xmlns:p15="http://schemas.microsoft.com/office/powerpoint/2012/main" userId="S-1-5-21-4175116151-3849908774-3845857867-4001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5" autoAdjust="0"/>
    <p:restoredTop sz="93779" autoAdjust="0"/>
  </p:normalViewPr>
  <p:slideViewPr>
    <p:cSldViewPr>
      <p:cViewPr varScale="1">
        <p:scale>
          <a:sx n="104" d="100"/>
          <a:sy n="104" d="100"/>
        </p:scale>
        <p:origin x="1398" y="12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A3C301B-6381-4002-8646-6BFF73A2BA74}" type="datetimeFigureOut">
              <a:rPr kumimoji="1" lang="ja-JP" altLang="en-US" smtClean="0"/>
              <a:t>2021/3/23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B834AF5-00E5-47CA-8E5A-803A8CD15616}" type="slidenum">
              <a:rPr kumimoji="1" lang="ja-JP" altLang="en-US" smtClean="0"/>
              <a:t>‹#›</a:t>
            </a:fld>
            <a:endParaRPr kumimoji="1" lang="ja-JP" altLang="en-US"/>
          </a:p>
        </p:txBody>
      </p:sp>
    </p:spTree>
    <p:extLst>
      <p:ext uri="{BB962C8B-B14F-4D97-AF65-F5344CB8AC3E}">
        <p14:creationId xmlns:p14="http://schemas.microsoft.com/office/powerpoint/2010/main" val="15481083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7</a:t>
            </a:fld>
            <a:endParaRPr kumimoji="1" lang="ja-JP" altLang="en-US"/>
          </a:p>
        </p:txBody>
      </p:sp>
    </p:spTree>
    <p:extLst>
      <p:ext uri="{BB962C8B-B14F-4D97-AF65-F5344CB8AC3E}">
        <p14:creationId xmlns:p14="http://schemas.microsoft.com/office/powerpoint/2010/main" val="2858204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30</a:t>
            </a:fld>
            <a:endParaRPr kumimoji="1" lang="ja-JP" altLang="en-US"/>
          </a:p>
        </p:txBody>
      </p:sp>
    </p:spTree>
    <p:extLst>
      <p:ext uri="{BB962C8B-B14F-4D97-AF65-F5344CB8AC3E}">
        <p14:creationId xmlns:p14="http://schemas.microsoft.com/office/powerpoint/2010/main" val="3342565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31</a:t>
            </a:fld>
            <a:endParaRPr kumimoji="1" lang="ja-JP" altLang="en-US"/>
          </a:p>
        </p:txBody>
      </p:sp>
    </p:spTree>
    <p:extLst>
      <p:ext uri="{BB962C8B-B14F-4D97-AF65-F5344CB8AC3E}">
        <p14:creationId xmlns:p14="http://schemas.microsoft.com/office/powerpoint/2010/main" val="633877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32</a:t>
            </a:fld>
            <a:endParaRPr kumimoji="1" lang="ja-JP" altLang="en-US"/>
          </a:p>
        </p:txBody>
      </p:sp>
    </p:spTree>
    <p:extLst>
      <p:ext uri="{BB962C8B-B14F-4D97-AF65-F5344CB8AC3E}">
        <p14:creationId xmlns:p14="http://schemas.microsoft.com/office/powerpoint/2010/main" val="45274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12</a:t>
            </a:fld>
            <a:endParaRPr kumimoji="1" lang="ja-JP" altLang="en-US"/>
          </a:p>
        </p:txBody>
      </p:sp>
    </p:spTree>
    <p:extLst>
      <p:ext uri="{BB962C8B-B14F-4D97-AF65-F5344CB8AC3E}">
        <p14:creationId xmlns:p14="http://schemas.microsoft.com/office/powerpoint/2010/main" val="2470694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13</a:t>
            </a:fld>
            <a:endParaRPr kumimoji="1" lang="ja-JP" altLang="en-US"/>
          </a:p>
        </p:txBody>
      </p:sp>
    </p:spTree>
    <p:extLst>
      <p:ext uri="{BB962C8B-B14F-4D97-AF65-F5344CB8AC3E}">
        <p14:creationId xmlns:p14="http://schemas.microsoft.com/office/powerpoint/2010/main" val="2006886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16</a:t>
            </a:fld>
            <a:endParaRPr kumimoji="1" lang="ja-JP" altLang="en-US"/>
          </a:p>
        </p:txBody>
      </p:sp>
    </p:spTree>
    <p:extLst>
      <p:ext uri="{BB962C8B-B14F-4D97-AF65-F5344CB8AC3E}">
        <p14:creationId xmlns:p14="http://schemas.microsoft.com/office/powerpoint/2010/main" val="348062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22</a:t>
            </a:fld>
            <a:endParaRPr kumimoji="1" lang="ja-JP" altLang="en-US"/>
          </a:p>
        </p:txBody>
      </p:sp>
    </p:spTree>
    <p:extLst>
      <p:ext uri="{BB962C8B-B14F-4D97-AF65-F5344CB8AC3E}">
        <p14:creationId xmlns:p14="http://schemas.microsoft.com/office/powerpoint/2010/main" val="2259198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26</a:t>
            </a:fld>
            <a:endParaRPr kumimoji="1" lang="ja-JP" altLang="en-US"/>
          </a:p>
        </p:txBody>
      </p:sp>
    </p:spTree>
    <p:extLst>
      <p:ext uri="{BB962C8B-B14F-4D97-AF65-F5344CB8AC3E}">
        <p14:creationId xmlns:p14="http://schemas.microsoft.com/office/powerpoint/2010/main" val="3218652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27</a:t>
            </a:fld>
            <a:endParaRPr kumimoji="1" lang="ja-JP" altLang="en-US"/>
          </a:p>
        </p:txBody>
      </p:sp>
    </p:spTree>
    <p:extLst>
      <p:ext uri="{BB962C8B-B14F-4D97-AF65-F5344CB8AC3E}">
        <p14:creationId xmlns:p14="http://schemas.microsoft.com/office/powerpoint/2010/main" val="3766562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28</a:t>
            </a:fld>
            <a:endParaRPr kumimoji="1" lang="ja-JP" altLang="en-US"/>
          </a:p>
        </p:txBody>
      </p:sp>
    </p:spTree>
    <p:extLst>
      <p:ext uri="{BB962C8B-B14F-4D97-AF65-F5344CB8AC3E}">
        <p14:creationId xmlns:p14="http://schemas.microsoft.com/office/powerpoint/2010/main" val="180587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29</a:t>
            </a:fld>
            <a:endParaRPr kumimoji="1" lang="ja-JP" altLang="en-US"/>
          </a:p>
        </p:txBody>
      </p:sp>
    </p:spTree>
    <p:extLst>
      <p:ext uri="{BB962C8B-B14F-4D97-AF65-F5344CB8AC3E}">
        <p14:creationId xmlns:p14="http://schemas.microsoft.com/office/powerpoint/2010/main" val="3216358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6DBE370-1780-47AC-BCB3-5D0039EB3C7C}" type="datetime1">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052FF0-050C-4EFC-91F6-A0CEF055D0D2}" type="datetime1">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D9B711-9F7A-4995-A7C4-5654185A1BF6}" type="datetime1">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D8515E8-6FF8-4375-8FC1-FB26E84F9169}" type="datetime1">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610152" y="6525344"/>
            <a:ext cx="2311400" cy="365125"/>
          </a:xfrm>
        </p:spPr>
        <p:txBody>
          <a:bodyPr/>
          <a:lstStyle>
            <a:lvl1pPr>
              <a:defRPr sz="1100">
                <a:solidFill>
                  <a:schemeClr val="tx1"/>
                </a:solidFill>
                <a:latin typeface="HG丸ｺﾞｼｯｸM-PRO" panose="020F0600000000000000" pitchFamily="50" charset="-128"/>
                <a:ea typeface="HG丸ｺﾞｼｯｸM-PRO" panose="020F0600000000000000" pitchFamily="50" charset="-128"/>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14280476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5BBAC96-3BDE-48D4-A991-F693AD346C2B}" type="datetime1">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AA28702-D281-46CA-83A1-80E19F048ED8}" type="datetime1">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A24D0C-F38D-4B74-BCD4-289E6F87BE26}" type="datetime1">
              <a:rPr kumimoji="1" lang="ja-JP" altLang="en-US" smtClean="0"/>
              <a:t>2021/3/23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D13DD4-83D1-455E-BE83-847ABCFDBFAD}" type="datetime1">
              <a:rPr kumimoji="1" lang="ja-JP" altLang="en-US" smtClean="0"/>
              <a:t>2021/3/23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A35B36-D287-4291-BB4E-1CC34C4E43A2}" type="datetime1">
              <a:rPr kumimoji="1" lang="ja-JP" altLang="en-US" smtClean="0"/>
              <a:t>2021/3/23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7D3FA29-4CA3-49A2-9051-5D46847F3189}" type="datetime1">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017954F-E485-46CF-9CAA-586DE7A59295}" type="datetime1">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5271A-5CEE-4031-B21F-BF4282965030}" type="datetime1">
              <a:rPr kumimoji="1" lang="ja-JP" altLang="en-US" smtClean="0"/>
              <a:t>2021/3/23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
          <p:cNvSpPr txBox="1">
            <a:spLocks noChangeArrowheads="1"/>
          </p:cNvSpPr>
          <p:nvPr/>
        </p:nvSpPr>
        <p:spPr bwMode="auto">
          <a:xfrm>
            <a:off x="1" y="2828836"/>
            <a:ext cx="990599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eaLnBrk="0" fontAlgn="base" hangingPunct="0">
              <a:spcAft>
                <a:spcPct val="0"/>
              </a:spcAft>
            </a:pPr>
            <a:r>
              <a:rPr kumimoji="0" lang="ja-JP"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医療的ケア</a:t>
            </a:r>
            <a:r>
              <a:rPr kumimoji="0" lang="ja-JP" altLang="en-US"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を必要とする障害</a:t>
            </a:r>
            <a:r>
              <a:rPr kumimoji="0" lang="ja-JP"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児への支援に係る報酬</a:t>
            </a:r>
            <a:r>
              <a:rPr kumimoji="0" lang="ja-JP" altLang="en-US"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の取扱い</a:t>
            </a:r>
            <a:r>
              <a:rPr kumimoji="0" lang="ja-JP"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について</a:t>
            </a:r>
            <a:endParaRPr kumimoji="0" lang="en-US"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endParaRPr>
          </a:p>
          <a:p>
            <a:pPr eaLnBrk="0" fontAlgn="base" hangingPunct="0">
              <a:spcAft>
                <a:spcPct val="0"/>
              </a:spcAft>
            </a:pPr>
            <a:endParaRPr kumimoji="0" lang="en-US"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endParaRPr>
          </a:p>
          <a:p>
            <a:pPr eaLnBrk="0" fontAlgn="base" hangingPunct="0">
              <a:spcAft>
                <a:spcPct val="0"/>
              </a:spcAft>
            </a:pPr>
            <a:r>
              <a:rPr kumimoji="0" lang="ja-JP"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（児童発達支援・放課後等デイサービス）</a:t>
            </a:r>
            <a:endParaRPr kumimoji="0" lang="ja-JP" altLang="ja-JP" sz="3200" dirty="0" smtClean="0">
              <a:latin typeface="ＤＦ特太ゴシック体" panose="020B0509000000000000" pitchFamily="49" charset="-128"/>
              <a:ea typeface="ＤＦ特太ゴシック体" panose="020B0509000000000000" pitchFamily="49" charset="-128"/>
            </a:endParaRPr>
          </a:p>
        </p:txBody>
      </p:sp>
      <p:sp>
        <p:nvSpPr>
          <p:cNvPr id="12" name="正方形/長方形 11"/>
          <p:cNvSpPr/>
          <p:nvPr/>
        </p:nvSpPr>
        <p:spPr>
          <a:xfrm>
            <a:off x="8841544" y="44624"/>
            <a:ext cx="1008000" cy="36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別紙２</a:t>
            </a:r>
            <a:endParaRPr kumimoji="1" lang="ja-JP" altLang="en-US" sz="1400" dirty="0"/>
          </a:p>
        </p:txBody>
      </p:sp>
    </p:spTree>
    <p:extLst>
      <p:ext uri="{BB962C8B-B14F-4D97-AF65-F5344CB8AC3E}">
        <p14:creationId xmlns:p14="http://schemas.microsoft.com/office/powerpoint/2010/main" val="4191566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1"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２．一般型事業所の場合</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4" name="Rectangle 1"/>
          <p:cNvSpPr txBox="1">
            <a:spLocks noChangeArrowheads="1"/>
          </p:cNvSpPr>
          <p:nvPr/>
        </p:nvSpPr>
        <p:spPr bwMode="auto">
          <a:xfrm>
            <a:off x="200471" y="980728"/>
            <a:ext cx="9577065" cy="5184576"/>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医療的ケア児は、医療的ケアスコア（＝医療濃度）に応じて、医療的ケア区分の判定がされ、受給者証に医療的ケア区分が印字されることになる。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医療的ケア区分が高いほど、看護職員の配置を手厚くする必要が生じ、その分、報酬単価も高くなる。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なお、医療的ケア区分３（</a:t>
            </a:r>
            <a:r>
              <a:rPr lang="en-US" altLang="ja-JP" sz="1400" dirty="0" smtClean="0">
                <a:latin typeface="ＭＳ ゴシック" panose="020B0609070205080204" pitchFamily="49" charset="-128"/>
                <a:ea typeface="ＭＳ ゴシック" panose="020B0609070205080204" pitchFamily="49" charset="-128"/>
              </a:rPr>
              <a:t>32</a:t>
            </a:r>
            <a:r>
              <a:rPr lang="ja-JP" altLang="en-US" sz="1400" dirty="0" smtClean="0">
                <a:latin typeface="ＭＳ ゴシック" panose="020B0609070205080204" pitchFamily="49" charset="-128"/>
                <a:ea typeface="ＭＳ ゴシック" panose="020B0609070205080204" pitchFamily="49" charset="-128"/>
              </a:rPr>
              <a:t>点以上）の場合、医療的ケア区分１（３点以上）及び医療的ケア区分２（</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点以上）にも該当するため、医療的ケア区分３、２及び１のいずれの報酬も算定できることになる（医療的ケア区分２についても、医療的ケア区分２及び１のいずれの報酬も算定可能）。当該取扱いの詳細は後述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9</a:t>
            </a:fld>
            <a:endParaRPr kumimoji="1" lang="ja-JP" altLang="en-US"/>
          </a:p>
        </p:txBody>
      </p:sp>
      <p:sp>
        <p:nvSpPr>
          <p:cNvPr id="10" name="ホームベース 9"/>
          <p:cNvSpPr/>
          <p:nvPr/>
        </p:nvSpPr>
        <p:spPr>
          <a:xfrm>
            <a:off x="128976" y="836712"/>
            <a:ext cx="4608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算定の前提（医療的ケア区分と必要な看護職員数）</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55475411"/>
              </p:ext>
            </p:extLst>
          </p:nvPr>
        </p:nvGraphicFramePr>
        <p:xfrm>
          <a:off x="632520" y="2528864"/>
          <a:ext cx="8784976" cy="221488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1539019144"/>
                    </a:ext>
                  </a:extLst>
                </a:gridCol>
                <a:gridCol w="1872208">
                  <a:extLst>
                    <a:ext uri="{9D8B030D-6E8A-4147-A177-3AD203B41FA5}">
                      <a16:colId xmlns:a16="http://schemas.microsoft.com/office/drawing/2014/main" val="1343550470"/>
                    </a:ext>
                  </a:extLst>
                </a:gridCol>
                <a:gridCol w="2376264">
                  <a:extLst>
                    <a:ext uri="{9D8B030D-6E8A-4147-A177-3AD203B41FA5}">
                      <a16:colId xmlns:a16="http://schemas.microsoft.com/office/drawing/2014/main" val="1528549409"/>
                    </a:ext>
                  </a:extLst>
                </a:gridCol>
                <a:gridCol w="3024336">
                  <a:extLst>
                    <a:ext uri="{9D8B030D-6E8A-4147-A177-3AD203B41FA5}">
                      <a16:colId xmlns:a16="http://schemas.microsoft.com/office/drawing/2014/main" val="4259970641"/>
                    </a:ext>
                  </a:extLst>
                </a:gridCol>
              </a:tblGrid>
              <a:tr h="370840">
                <a:tc>
                  <a:txBody>
                    <a:bodyPr/>
                    <a:lstStyle/>
                    <a:p>
                      <a:pPr algn="ctr"/>
                      <a:r>
                        <a:rPr kumimoji="1" lang="ja-JP" altLang="en-US" sz="1400" dirty="0" smtClean="0">
                          <a:latin typeface="+mn-ea"/>
                          <a:ea typeface="+mn-ea"/>
                        </a:rPr>
                        <a:t>医療的ケア区分</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医療的ケアスコア</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医療的ケア児：看護職員数</a:t>
                      </a:r>
                      <a:endParaRPr kumimoji="1" lang="en-US" altLang="ja-JP" sz="1400" dirty="0" smtClean="0">
                        <a:latin typeface="+mn-ea"/>
                        <a:ea typeface="+mn-ea"/>
                      </a:endParaRPr>
                    </a:p>
                    <a:p>
                      <a:pPr algn="ctr"/>
                      <a:r>
                        <a:rPr kumimoji="1" lang="ja-JP" altLang="en-US" sz="1400" dirty="0" smtClean="0">
                          <a:latin typeface="+mn-ea"/>
                          <a:ea typeface="+mn-ea"/>
                        </a:rPr>
                        <a:t>の配置割合</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報酬</a:t>
                      </a:r>
                      <a:endParaRPr kumimoji="1" lang="en-US" altLang="ja-JP" sz="1400" dirty="0" smtClean="0">
                        <a:latin typeface="+mn-ea"/>
                        <a:ea typeface="+mn-ea"/>
                      </a:endParaRPr>
                    </a:p>
                    <a:p>
                      <a:pPr algn="ctr"/>
                      <a:r>
                        <a:rPr kumimoji="1" lang="ja-JP" altLang="en-US" sz="1400" dirty="0" smtClean="0">
                          <a:latin typeface="+mn-ea"/>
                          <a:ea typeface="+mn-ea"/>
                        </a:rPr>
                        <a:t>（放課後等デイサービス（３時間以上）</a:t>
                      </a:r>
                      <a:r>
                        <a:rPr kumimoji="1" lang="en-US" altLang="ja-JP" sz="1400" dirty="0" smtClean="0">
                          <a:latin typeface="+mn-ea"/>
                          <a:ea typeface="+mn-ea"/>
                        </a:rPr>
                        <a:t>10</a:t>
                      </a:r>
                      <a:r>
                        <a:rPr kumimoji="1" lang="ja-JP" altLang="en-US" sz="1400" dirty="0" smtClean="0">
                          <a:latin typeface="+mn-ea"/>
                          <a:ea typeface="+mn-ea"/>
                        </a:rPr>
                        <a:t>人定員の場合）</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37048684"/>
                  </a:ext>
                </a:extLst>
              </a:tr>
              <a:tr h="370840">
                <a:tc>
                  <a:txBody>
                    <a:bodyPr/>
                    <a:lstStyle/>
                    <a:p>
                      <a:pPr algn="ctr"/>
                      <a:r>
                        <a:rPr kumimoji="1" lang="ja-JP" altLang="en-US" sz="1400" dirty="0" smtClean="0">
                          <a:latin typeface="+mn-ea"/>
                          <a:ea typeface="+mn-ea"/>
                        </a:rPr>
                        <a:t>３</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32</a:t>
                      </a:r>
                      <a:r>
                        <a:rPr kumimoji="1" lang="ja-JP" altLang="en-US" sz="1400" dirty="0" smtClean="0">
                          <a:latin typeface="+mn-ea"/>
                          <a:ea typeface="+mn-ea"/>
                        </a:rPr>
                        <a:t>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１：１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2,604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2455599576"/>
                  </a:ext>
                </a:extLst>
              </a:tr>
              <a:tr h="370840">
                <a:tc>
                  <a:txBody>
                    <a:bodyPr/>
                    <a:lstStyle/>
                    <a:p>
                      <a:pPr algn="ctr"/>
                      <a:r>
                        <a:rPr kumimoji="1" lang="ja-JP" altLang="en-US" sz="1400" dirty="0" smtClean="0">
                          <a:latin typeface="+mn-ea"/>
                          <a:ea typeface="+mn-ea"/>
                        </a:rPr>
                        <a:t>２</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16</a:t>
                      </a:r>
                      <a:r>
                        <a:rPr kumimoji="1" lang="ja-JP" altLang="en-US" sz="1400" dirty="0" smtClean="0">
                          <a:latin typeface="+mn-ea"/>
                          <a:ea typeface="+mn-ea"/>
                        </a:rPr>
                        <a:t>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２：１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145996943"/>
                  </a:ext>
                </a:extLst>
              </a:tr>
              <a:tr h="370840">
                <a:tc>
                  <a:txBody>
                    <a:bodyPr/>
                    <a:lstStyle/>
                    <a:p>
                      <a:pPr algn="ctr"/>
                      <a:r>
                        <a:rPr kumimoji="1" lang="ja-JP" altLang="en-US" sz="1400" dirty="0" smtClean="0">
                          <a:latin typeface="+mn-ea"/>
                          <a:ea typeface="+mn-ea"/>
                        </a:rPr>
                        <a:t>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３点以上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３：１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1,271</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1277231182"/>
                  </a:ext>
                </a:extLst>
              </a:tr>
              <a:tr h="370840">
                <a:tc>
                  <a:txBody>
                    <a:bodyPr/>
                    <a:lstStyle/>
                    <a:p>
                      <a:pPr algn="ctr"/>
                      <a:r>
                        <a:rPr kumimoji="1" lang="ja-JP" altLang="en-US" sz="1400" dirty="0" smtClean="0">
                          <a:latin typeface="+mn-ea"/>
                          <a:ea typeface="+mn-ea"/>
                        </a:rPr>
                        <a:t>なし</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104683323"/>
                  </a:ext>
                </a:extLst>
              </a:tr>
            </a:tbl>
          </a:graphicData>
        </a:graphic>
      </p:graphicFrame>
    </p:spTree>
    <p:extLst>
      <p:ext uri="{BB962C8B-B14F-4D97-AF65-F5344CB8AC3E}">
        <p14:creationId xmlns:p14="http://schemas.microsoft.com/office/powerpoint/2010/main" val="38435755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２．一般型事業所の場合</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4" name="Rectangle 1"/>
          <p:cNvSpPr txBox="1">
            <a:spLocks noChangeArrowheads="1"/>
          </p:cNvSpPr>
          <p:nvPr/>
        </p:nvSpPr>
        <p:spPr bwMode="auto">
          <a:xfrm>
            <a:off x="200472" y="980728"/>
            <a:ext cx="9576000" cy="55800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医療的ケア区分に応じた基本報酬を算定するには、当該事業所を利用する医療的ケア児の医療的ケア区分に応じて</a:t>
            </a:r>
            <a:r>
              <a:rPr lang="ja-JP" altLang="en-US" sz="1400" u="sng" dirty="0" smtClean="0">
                <a:latin typeface="ＭＳ ゴシック" panose="020B0609070205080204" pitchFamily="49" charset="-128"/>
                <a:ea typeface="ＭＳ ゴシック" panose="020B0609070205080204" pitchFamily="49" charset="-128"/>
              </a:rPr>
              <a:t>看護職員を配置して支援を行う必要</a:t>
            </a:r>
            <a:r>
              <a:rPr lang="ja-JP" altLang="en-US" sz="1400" dirty="0" smtClean="0">
                <a:latin typeface="ＭＳ ゴシック" panose="020B0609070205080204" pitchFamily="49" charset="-128"/>
                <a:ea typeface="ＭＳ ゴシック" panose="020B0609070205080204" pitchFamily="49" charset="-128"/>
              </a:rPr>
              <a:t>がある。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医療的ケア区分３の児童と看護職員の配置＝１：１（１：１）</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医療的ケア</a:t>
            </a:r>
            <a:r>
              <a:rPr lang="ja-JP" altLang="en-US" sz="1400" dirty="0" smtClean="0">
                <a:latin typeface="ＭＳ ゴシック" panose="020B0609070205080204" pitchFamily="49" charset="-128"/>
                <a:ea typeface="ＭＳ ゴシック" panose="020B0609070205080204" pitchFamily="49" charset="-128"/>
              </a:rPr>
              <a:t>区分２の</a:t>
            </a:r>
            <a:r>
              <a:rPr lang="ja-JP" altLang="en-US" sz="1400" dirty="0">
                <a:latin typeface="ＭＳ ゴシック" panose="020B0609070205080204" pitchFamily="49" charset="-128"/>
                <a:ea typeface="ＭＳ ゴシック" panose="020B0609070205080204" pitchFamily="49" charset="-128"/>
              </a:rPr>
              <a:t>児童と看護職員の配置</a:t>
            </a:r>
            <a:r>
              <a:rPr lang="ja-JP" altLang="en-US" sz="1400" dirty="0" smtClean="0">
                <a:latin typeface="ＭＳ ゴシック" panose="020B0609070205080204" pitchFamily="49" charset="-128"/>
                <a:ea typeface="ＭＳ ゴシック" panose="020B0609070205080204" pitchFamily="49" charset="-128"/>
              </a:rPr>
              <a:t>＝２：１（１：</a:t>
            </a:r>
            <a:r>
              <a:rPr lang="en-US" altLang="ja-JP" sz="1400" dirty="0" smtClean="0">
                <a:latin typeface="ＭＳ ゴシック" panose="020B0609070205080204" pitchFamily="49" charset="-128"/>
                <a:ea typeface="ＭＳ ゴシック" panose="020B0609070205080204" pitchFamily="49" charset="-128"/>
              </a:rPr>
              <a:t>0.5</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a:t>
            </a:r>
            <a:r>
              <a:rPr lang="ja-JP" altLang="en-US" sz="1400" dirty="0" smtClean="0">
                <a:latin typeface="ＭＳ ゴシック" panose="020B0609070205080204" pitchFamily="49" charset="-128"/>
                <a:ea typeface="ＭＳ ゴシック" panose="020B0609070205080204" pitchFamily="49" charset="-128"/>
              </a:rPr>
              <a:t>区分１の</a:t>
            </a:r>
            <a:r>
              <a:rPr lang="ja-JP" altLang="en-US" sz="1400" dirty="0">
                <a:latin typeface="ＭＳ ゴシック" panose="020B0609070205080204" pitchFamily="49" charset="-128"/>
                <a:ea typeface="ＭＳ ゴシック" panose="020B0609070205080204" pitchFamily="49" charset="-128"/>
              </a:rPr>
              <a:t>児童と看護職員の配置</a:t>
            </a:r>
            <a:r>
              <a:rPr lang="ja-JP" altLang="en-US" sz="1400" dirty="0" smtClean="0">
                <a:latin typeface="ＭＳ ゴシック" panose="020B0609070205080204" pitchFamily="49" charset="-128"/>
                <a:ea typeface="ＭＳ ゴシック" panose="020B0609070205080204" pitchFamily="49" charset="-128"/>
              </a:rPr>
              <a:t>＝３：１（１：</a:t>
            </a:r>
            <a:r>
              <a:rPr lang="en-US" altLang="ja-JP" sz="1400" dirty="0" smtClean="0">
                <a:latin typeface="ＭＳ ゴシック" panose="020B0609070205080204" pitchFamily="49" charset="-128"/>
                <a:ea typeface="ＭＳ ゴシック" panose="020B0609070205080204" pitchFamily="49" charset="-128"/>
              </a:rPr>
              <a:t>0.33</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必要な配置が行われたかどうかの判定</a:t>
            </a:r>
            <a:r>
              <a:rPr lang="ja-JP" altLang="en-US" sz="1400" dirty="0" smtClean="0">
                <a:latin typeface="ＭＳ ゴシック" panose="020B0609070205080204" pitchFamily="49" charset="-128"/>
                <a:ea typeface="ＭＳ ゴシック" panose="020B0609070205080204" pitchFamily="49" charset="-128"/>
              </a:rPr>
              <a:t>は、</a:t>
            </a:r>
            <a:r>
              <a:rPr lang="ja-JP" altLang="en-US" sz="1400" u="sng" dirty="0" smtClean="0">
                <a:latin typeface="ＭＳ ゴシック" panose="020B0609070205080204" pitchFamily="49" charset="-128"/>
                <a:ea typeface="ＭＳ ゴシック" panose="020B0609070205080204" pitchFamily="49" charset="-128"/>
              </a:rPr>
              <a:t>一月を通じて配置が足りているかどうか</a:t>
            </a:r>
            <a:r>
              <a:rPr lang="ja-JP" altLang="en-US" sz="1400" dirty="0" smtClean="0">
                <a:latin typeface="ＭＳ ゴシック" panose="020B0609070205080204" pitchFamily="49" charset="-128"/>
                <a:ea typeface="ＭＳ ゴシック" panose="020B0609070205080204" pitchFamily="49" charset="-128"/>
              </a:rPr>
              <a:t>で考える。具体的には以下のとおり。</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800" dirty="0" smtClean="0">
              <a:latin typeface="ＭＳ ゴシック" panose="020B0609070205080204" pitchFamily="49" charset="-128"/>
              <a:ea typeface="ＭＳ ゴシック" panose="020B0609070205080204" pitchFamily="49" charset="-128"/>
            </a:endParaRPr>
          </a:p>
          <a:p>
            <a:pPr marL="542925" indent="-542925" algn="l"/>
            <a:r>
              <a:rPr lang="ja-JP" altLang="en-US" sz="1400" dirty="0" smtClean="0">
                <a:latin typeface="ＭＳ ゴシック" panose="020B0609070205080204" pitchFamily="49" charset="-128"/>
                <a:ea typeface="ＭＳ ゴシック" panose="020B0609070205080204" pitchFamily="49" charset="-128"/>
              </a:rPr>
              <a:t>　（例）４月に、医療的ケア区分３の医療的ケア児Ａは５日、医療的</a:t>
            </a:r>
            <a:r>
              <a:rPr lang="ja-JP" altLang="en-US" sz="1400" dirty="0">
                <a:latin typeface="ＭＳ ゴシック" panose="020B0609070205080204" pitchFamily="49" charset="-128"/>
                <a:ea typeface="ＭＳ ゴシック" panose="020B0609070205080204" pitchFamily="49" charset="-128"/>
              </a:rPr>
              <a:t>ケア区分</a:t>
            </a:r>
            <a:r>
              <a:rPr lang="ja-JP" altLang="en-US" sz="1400" dirty="0" smtClean="0">
                <a:latin typeface="ＭＳ ゴシック" panose="020B0609070205080204" pitchFamily="49" charset="-128"/>
                <a:ea typeface="ＭＳ ゴシック" panose="020B0609070205080204" pitchFamily="49" charset="-128"/>
              </a:rPr>
              <a:t>２の医療的ケア児Ｂは８日、</a:t>
            </a:r>
            <a:r>
              <a:rPr lang="ja-JP" altLang="en-US" sz="1400" dirty="0">
                <a:latin typeface="ＭＳ ゴシック" panose="020B0609070205080204" pitchFamily="49" charset="-128"/>
                <a:ea typeface="ＭＳ ゴシック" panose="020B0609070205080204" pitchFamily="49" charset="-128"/>
              </a:rPr>
              <a:t>医療的ケア区分</a:t>
            </a:r>
            <a:r>
              <a:rPr lang="ja-JP" altLang="en-US" sz="1400" dirty="0" smtClean="0">
                <a:latin typeface="ＭＳ ゴシック" panose="020B0609070205080204" pitchFamily="49" charset="-128"/>
                <a:ea typeface="ＭＳ ゴシック" panose="020B0609070205080204" pitchFamily="49" charset="-128"/>
              </a:rPr>
              <a:t>１の</a:t>
            </a:r>
            <a:r>
              <a:rPr lang="ja-JP" altLang="en-US" sz="1400" dirty="0">
                <a:latin typeface="ＭＳ ゴシック" panose="020B0609070205080204" pitchFamily="49" charset="-128"/>
                <a:ea typeface="ＭＳ ゴシック" panose="020B0609070205080204" pitchFamily="49" charset="-128"/>
              </a:rPr>
              <a:t>医療的</a:t>
            </a:r>
            <a:r>
              <a:rPr lang="ja-JP" altLang="en-US" sz="1400" dirty="0" smtClean="0">
                <a:latin typeface="ＭＳ ゴシック" panose="020B0609070205080204" pitchFamily="49" charset="-128"/>
                <a:ea typeface="ＭＳ ゴシック" panose="020B0609070205080204" pitchFamily="49" charset="-128"/>
              </a:rPr>
              <a:t>ケア児Ｃは</a:t>
            </a:r>
            <a:r>
              <a:rPr lang="en-US" altLang="ja-JP" sz="1400" dirty="0" smtClean="0">
                <a:latin typeface="ＭＳ ゴシック" panose="020B0609070205080204" pitchFamily="49" charset="-128"/>
                <a:ea typeface="ＭＳ ゴシック" panose="020B0609070205080204" pitchFamily="49" charset="-128"/>
              </a:rPr>
              <a:t>15</a:t>
            </a:r>
            <a:r>
              <a:rPr lang="ja-JP" altLang="en-US" sz="1400" dirty="0" smtClean="0">
                <a:latin typeface="ＭＳ ゴシック" panose="020B0609070205080204" pitchFamily="49" charset="-128"/>
                <a:ea typeface="ＭＳ ゴシック" panose="020B0609070205080204" pitchFamily="49" charset="-128"/>
              </a:rPr>
              <a:t>日、医療的ケア児Ｄは</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日利用した。</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800" dirty="0" smtClean="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　以下のとおり計算する。</a:t>
            </a:r>
            <a:endParaRPr lang="ja-JP" altLang="en-US"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a:t>
            </a:r>
            <a:r>
              <a:rPr lang="ja-JP" altLang="en-US" sz="1400" dirty="0" smtClean="0">
                <a:latin typeface="ＭＳ ゴシック" panose="020B0609070205080204" pitchFamily="49" charset="-128"/>
                <a:ea typeface="ＭＳ ゴシック" panose="020B0609070205080204" pitchFamily="49" charset="-128"/>
              </a:rPr>
              <a:t>区分３</a:t>
            </a:r>
            <a:r>
              <a:rPr lang="ja-JP" altLang="en-US" sz="1400" dirty="0">
                <a:latin typeface="ＭＳ ゴシック" panose="020B0609070205080204" pitchFamily="49" charset="-128"/>
                <a:ea typeface="ＭＳ ゴシック" panose="020B0609070205080204" pitchFamily="49" charset="-128"/>
              </a:rPr>
              <a:t>　医療的</a:t>
            </a:r>
            <a:r>
              <a:rPr lang="ja-JP" altLang="en-US" sz="1400" dirty="0" smtClean="0">
                <a:latin typeface="ＭＳ ゴシック" panose="020B0609070205080204" pitchFamily="49" charset="-128"/>
                <a:ea typeface="ＭＳ ゴシック" panose="020B0609070205080204" pitchFamily="49" charset="-128"/>
              </a:rPr>
              <a:t>ケア児１人</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５日</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看護</a:t>
            </a:r>
            <a:r>
              <a:rPr lang="ja-JP" altLang="en-US" sz="1400" dirty="0" smtClean="0">
                <a:latin typeface="ＭＳ ゴシック" panose="020B0609070205080204" pitchFamily="49" charset="-128"/>
                <a:ea typeface="ＭＳ ゴシック" panose="020B0609070205080204" pitchFamily="49" charset="-128"/>
              </a:rPr>
              <a:t>職員１人</a:t>
            </a:r>
            <a:r>
              <a:rPr lang="ja-JP" altLang="en-US" sz="1400" dirty="0">
                <a:latin typeface="ＭＳ ゴシック" panose="020B0609070205080204" pitchFamily="49" charset="-128"/>
                <a:ea typeface="ＭＳ ゴシック" panose="020B0609070205080204" pitchFamily="49" charset="-128"/>
              </a:rPr>
              <a:t>＝看護</a:t>
            </a:r>
            <a:r>
              <a:rPr lang="ja-JP" altLang="en-US" sz="1400" dirty="0" smtClean="0">
                <a:latin typeface="ＭＳ ゴシック" panose="020B0609070205080204" pitchFamily="49" charset="-128"/>
                <a:ea typeface="ＭＳ ゴシック" panose="020B0609070205080204" pitchFamily="49" charset="-128"/>
              </a:rPr>
              <a:t>職員５人</a:t>
            </a:r>
            <a:endParaRPr lang="ja-JP" altLang="en-US"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医療的ケア区分２　</a:t>
            </a:r>
            <a:r>
              <a:rPr lang="ja-JP" altLang="en-US" sz="1400" dirty="0" smtClean="0">
                <a:latin typeface="ＭＳ ゴシック" panose="020B0609070205080204" pitchFamily="49" charset="-128"/>
                <a:ea typeface="ＭＳ ゴシック" panose="020B0609070205080204" pitchFamily="49" charset="-128"/>
              </a:rPr>
              <a:t>医療的ケア児１人</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８日</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看護職員</a:t>
            </a:r>
            <a:r>
              <a:rPr lang="en-US" altLang="ja-JP" sz="1400" dirty="0" smtClean="0">
                <a:latin typeface="ＭＳ ゴシック" panose="020B0609070205080204" pitchFamily="49" charset="-128"/>
                <a:ea typeface="ＭＳ ゴシック" panose="020B0609070205080204" pitchFamily="49" charset="-128"/>
              </a:rPr>
              <a:t>0.5</a:t>
            </a:r>
            <a:r>
              <a:rPr lang="ja-JP" altLang="en-US" sz="1400" dirty="0" smtClean="0">
                <a:latin typeface="ＭＳ ゴシック" panose="020B0609070205080204" pitchFamily="49" charset="-128"/>
                <a:ea typeface="ＭＳ ゴシック" panose="020B0609070205080204" pitchFamily="49" charset="-128"/>
              </a:rPr>
              <a:t>人＝看護職員４人</a:t>
            </a:r>
            <a:endParaRPr lang="ja-JP" altLang="en-US"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医療的ケア区分１　医療的</a:t>
            </a:r>
            <a:r>
              <a:rPr lang="ja-JP" altLang="en-US" sz="1400" dirty="0" smtClean="0">
                <a:latin typeface="ＭＳ ゴシック" panose="020B0609070205080204" pitchFamily="49" charset="-128"/>
                <a:ea typeface="ＭＳ ゴシック" panose="020B0609070205080204" pitchFamily="49" charset="-128"/>
              </a:rPr>
              <a:t>ケア児（１人</a:t>
            </a:r>
            <a:r>
              <a:rPr lang="en-US" altLang="ja-JP" sz="1400" dirty="0" smtClean="0">
                <a:latin typeface="ＭＳ ゴシック" panose="020B0609070205080204" pitchFamily="49" charset="-128"/>
                <a:ea typeface="ＭＳ ゴシック" panose="020B0609070205080204" pitchFamily="49" charset="-128"/>
              </a:rPr>
              <a:t>×15</a:t>
            </a:r>
            <a:r>
              <a:rPr lang="ja-JP" altLang="en-US" sz="1400" dirty="0" smtClean="0">
                <a:latin typeface="ＭＳ ゴシック" panose="020B0609070205080204" pitchFamily="49" charset="-128"/>
                <a:ea typeface="ＭＳ ゴシック" panose="020B0609070205080204" pitchFamily="49" charset="-128"/>
              </a:rPr>
              <a:t>日＋１人</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看護職員</a:t>
            </a:r>
            <a:r>
              <a:rPr lang="en-US" altLang="ja-JP" sz="1400" dirty="0" smtClean="0">
                <a:latin typeface="ＭＳ ゴシック" panose="020B0609070205080204" pitchFamily="49" charset="-128"/>
                <a:ea typeface="ＭＳ ゴシック" panose="020B0609070205080204" pitchFamily="49" charset="-128"/>
              </a:rPr>
              <a:t>0.33</a:t>
            </a:r>
            <a:r>
              <a:rPr lang="ja-JP" altLang="en-US" sz="1400" dirty="0" smtClean="0">
                <a:latin typeface="ＭＳ ゴシック" panose="020B0609070205080204" pitchFamily="49" charset="-128"/>
                <a:ea typeface="ＭＳ ゴシック" panose="020B0609070205080204" pitchFamily="49" charset="-128"/>
              </a:rPr>
              <a:t>人＝看護職員</a:t>
            </a:r>
            <a:r>
              <a:rPr lang="en-US" altLang="ja-JP" sz="1400" dirty="0" smtClean="0">
                <a:latin typeface="ＭＳ ゴシック" panose="020B0609070205080204" pitchFamily="49" charset="-128"/>
                <a:ea typeface="ＭＳ ゴシック" panose="020B0609070205080204" pitchFamily="49" charset="-128"/>
              </a:rPr>
              <a:t>10.23</a:t>
            </a:r>
            <a:r>
              <a:rPr lang="ja-JP" altLang="en-US" sz="1400" dirty="0" smtClean="0">
                <a:latin typeface="ＭＳ ゴシック" panose="020B0609070205080204" pitchFamily="49" charset="-128"/>
                <a:ea typeface="ＭＳ ゴシック" panose="020B0609070205080204" pitchFamily="49" charset="-128"/>
              </a:rPr>
              <a:t>人</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５人＋４人＋</a:t>
            </a:r>
            <a:r>
              <a:rPr lang="en-US" altLang="ja-JP" sz="1400" dirty="0" smtClean="0">
                <a:latin typeface="ＭＳ ゴシック" panose="020B0609070205080204" pitchFamily="49" charset="-128"/>
                <a:ea typeface="ＭＳ ゴシック" panose="020B0609070205080204" pitchFamily="49" charset="-128"/>
              </a:rPr>
              <a:t>10.23</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19.23</a:t>
            </a:r>
            <a:r>
              <a:rPr lang="ja-JP" altLang="en-US" sz="1400" dirty="0" smtClean="0">
                <a:latin typeface="ＭＳ ゴシック" panose="020B0609070205080204" pitchFamily="49" charset="-128"/>
                <a:ea typeface="ＭＳ ゴシック" panose="020B0609070205080204" pitchFamily="49" charset="-128"/>
              </a:rPr>
              <a:t>人　←　一月に必要な看護職員数</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当月実績として、</a:t>
            </a:r>
            <a:r>
              <a:rPr lang="ja-JP" altLang="en-US" sz="1400" u="sng" dirty="0" smtClean="0">
                <a:latin typeface="ＭＳ ゴシック" panose="020B0609070205080204" pitchFamily="49" charset="-128"/>
                <a:ea typeface="ＭＳ ゴシック" panose="020B0609070205080204" pitchFamily="49" charset="-128"/>
              </a:rPr>
              <a:t>医療的ケア児が利用する日に配置した看護職員の人数（必要看護職員数）の合計人数（必要看護職員合計数）</a:t>
            </a:r>
            <a:r>
              <a:rPr lang="ja-JP" altLang="en-US" sz="1400" dirty="0" smtClean="0">
                <a:latin typeface="ＭＳ ゴシック" panose="020B0609070205080204" pitchFamily="49" charset="-128"/>
                <a:ea typeface="ＭＳ ゴシック" panose="020B0609070205080204" pitchFamily="49" charset="-128"/>
              </a:rPr>
              <a:t>が、上記の方法で算出した</a:t>
            </a:r>
            <a:r>
              <a:rPr lang="ja-JP" altLang="en-US" sz="1400" u="sng" dirty="0" smtClean="0">
                <a:latin typeface="ＭＳ ゴシック" panose="020B0609070205080204" pitchFamily="49" charset="-128"/>
                <a:ea typeface="ＭＳ ゴシック" panose="020B0609070205080204" pitchFamily="49" charset="-128"/>
              </a:rPr>
              <a:t>一月に必要な看護職員数（配置看護職員合計数）以上になった場合に、医療的ケア区分に応じた基本報酬を算定</a:t>
            </a:r>
            <a:r>
              <a:rPr lang="ja-JP" altLang="en-US" sz="1400" dirty="0" smtClean="0">
                <a:latin typeface="ＭＳ ゴシック" panose="020B0609070205080204" pitchFamily="49" charset="-128"/>
                <a:ea typeface="ＭＳ ゴシック" panose="020B0609070205080204" pitchFamily="49" charset="-128"/>
              </a:rPr>
              <a:t>することができる。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i="1" u="sng" dirty="0" smtClean="0">
                <a:solidFill>
                  <a:srgbClr val="FF0000"/>
                </a:solidFill>
                <a:latin typeface="ＭＳ ゴシック" panose="020B0609070205080204" pitchFamily="49" charset="-128"/>
                <a:ea typeface="ＭＳ ゴシック" panose="020B0609070205080204" pitchFamily="49" charset="-128"/>
              </a:rPr>
              <a:t>必要看護職員数　≦　配置看護職員合計数　←　医療的ケア区分に応じた基本報酬を算定できる。</a:t>
            </a:r>
            <a:endParaRPr lang="en-US" altLang="ja-JP" sz="1400" i="1" u="sng" dirty="0" smtClean="0">
              <a:solidFill>
                <a:srgbClr val="FF0000"/>
              </a:solidFill>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上記の例をシフト表のイメージで記載すると次のページのとおり。</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10</a:t>
            </a:fld>
            <a:endParaRPr kumimoji="1" lang="ja-JP" altLang="en-US"/>
          </a:p>
        </p:txBody>
      </p:sp>
      <p:sp>
        <p:nvSpPr>
          <p:cNvPr id="10" name="ホームベース 9"/>
          <p:cNvSpPr/>
          <p:nvPr/>
        </p:nvSpPr>
        <p:spPr>
          <a:xfrm>
            <a:off x="128816" y="836712"/>
            <a:ext cx="288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算定要件（基本的な考え方）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248738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82408478"/>
              </p:ext>
            </p:extLst>
          </p:nvPr>
        </p:nvGraphicFramePr>
        <p:xfrm>
          <a:off x="75007" y="1427257"/>
          <a:ext cx="9755986" cy="2419284"/>
        </p:xfrm>
        <a:graphic>
          <a:graphicData uri="http://schemas.openxmlformats.org/drawingml/2006/table">
            <a:tbl>
              <a:tblPr/>
              <a:tblGrid>
                <a:gridCol w="662969">
                  <a:extLst>
                    <a:ext uri="{9D8B030D-6E8A-4147-A177-3AD203B41FA5}">
                      <a16:colId xmlns:a16="http://schemas.microsoft.com/office/drawing/2014/main" val="785750226"/>
                    </a:ext>
                  </a:extLst>
                </a:gridCol>
                <a:gridCol w="1113059">
                  <a:extLst>
                    <a:ext uri="{9D8B030D-6E8A-4147-A177-3AD203B41FA5}">
                      <a16:colId xmlns:a16="http://schemas.microsoft.com/office/drawing/2014/main" val="841348149"/>
                    </a:ext>
                  </a:extLst>
                </a:gridCol>
                <a:gridCol w="255456">
                  <a:extLst>
                    <a:ext uri="{9D8B030D-6E8A-4147-A177-3AD203B41FA5}">
                      <a16:colId xmlns:a16="http://schemas.microsoft.com/office/drawing/2014/main" val="3059555226"/>
                    </a:ext>
                  </a:extLst>
                </a:gridCol>
                <a:gridCol w="255456">
                  <a:extLst>
                    <a:ext uri="{9D8B030D-6E8A-4147-A177-3AD203B41FA5}">
                      <a16:colId xmlns:a16="http://schemas.microsoft.com/office/drawing/2014/main" val="4097215081"/>
                    </a:ext>
                  </a:extLst>
                </a:gridCol>
                <a:gridCol w="255456">
                  <a:extLst>
                    <a:ext uri="{9D8B030D-6E8A-4147-A177-3AD203B41FA5}">
                      <a16:colId xmlns:a16="http://schemas.microsoft.com/office/drawing/2014/main" val="945872055"/>
                    </a:ext>
                  </a:extLst>
                </a:gridCol>
                <a:gridCol w="255456">
                  <a:extLst>
                    <a:ext uri="{9D8B030D-6E8A-4147-A177-3AD203B41FA5}">
                      <a16:colId xmlns:a16="http://schemas.microsoft.com/office/drawing/2014/main" val="2721761011"/>
                    </a:ext>
                  </a:extLst>
                </a:gridCol>
                <a:gridCol w="255456">
                  <a:extLst>
                    <a:ext uri="{9D8B030D-6E8A-4147-A177-3AD203B41FA5}">
                      <a16:colId xmlns:a16="http://schemas.microsoft.com/office/drawing/2014/main" val="1831236047"/>
                    </a:ext>
                  </a:extLst>
                </a:gridCol>
                <a:gridCol w="255456">
                  <a:extLst>
                    <a:ext uri="{9D8B030D-6E8A-4147-A177-3AD203B41FA5}">
                      <a16:colId xmlns:a16="http://schemas.microsoft.com/office/drawing/2014/main" val="3078716731"/>
                    </a:ext>
                  </a:extLst>
                </a:gridCol>
                <a:gridCol w="255456">
                  <a:extLst>
                    <a:ext uri="{9D8B030D-6E8A-4147-A177-3AD203B41FA5}">
                      <a16:colId xmlns:a16="http://schemas.microsoft.com/office/drawing/2014/main" val="3042011790"/>
                    </a:ext>
                  </a:extLst>
                </a:gridCol>
                <a:gridCol w="255456">
                  <a:extLst>
                    <a:ext uri="{9D8B030D-6E8A-4147-A177-3AD203B41FA5}">
                      <a16:colId xmlns:a16="http://schemas.microsoft.com/office/drawing/2014/main" val="1619403004"/>
                    </a:ext>
                  </a:extLst>
                </a:gridCol>
                <a:gridCol w="255456">
                  <a:extLst>
                    <a:ext uri="{9D8B030D-6E8A-4147-A177-3AD203B41FA5}">
                      <a16:colId xmlns:a16="http://schemas.microsoft.com/office/drawing/2014/main" val="1686572120"/>
                    </a:ext>
                  </a:extLst>
                </a:gridCol>
                <a:gridCol w="255456">
                  <a:extLst>
                    <a:ext uri="{9D8B030D-6E8A-4147-A177-3AD203B41FA5}">
                      <a16:colId xmlns:a16="http://schemas.microsoft.com/office/drawing/2014/main" val="3168517799"/>
                    </a:ext>
                  </a:extLst>
                </a:gridCol>
                <a:gridCol w="255456">
                  <a:extLst>
                    <a:ext uri="{9D8B030D-6E8A-4147-A177-3AD203B41FA5}">
                      <a16:colId xmlns:a16="http://schemas.microsoft.com/office/drawing/2014/main" val="2403033008"/>
                    </a:ext>
                  </a:extLst>
                </a:gridCol>
                <a:gridCol w="255456">
                  <a:extLst>
                    <a:ext uri="{9D8B030D-6E8A-4147-A177-3AD203B41FA5}">
                      <a16:colId xmlns:a16="http://schemas.microsoft.com/office/drawing/2014/main" val="1563019840"/>
                    </a:ext>
                  </a:extLst>
                </a:gridCol>
                <a:gridCol w="255456">
                  <a:extLst>
                    <a:ext uri="{9D8B030D-6E8A-4147-A177-3AD203B41FA5}">
                      <a16:colId xmlns:a16="http://schemas.microsoft.com/office/drawing/2014/main" val="1032256752"/>
                    </a:ext>
                  </a:extLst>
                </a:gridCol>
                <a:gridCol w="255456">
                  <a:extLst>
                    <a:ext uri="{9D8B030D-6E8A-4147-A177-3AD203B41FA5}">
                      <a16:colId xmlns:a16="http://schemas.microsoft.com/office/drawing/2014/main" val="1837708220"/>
                    </a:ext>
                  </a:extLst>
                </a:gridCol>
                <a:gridCol w="255456">
                  <a:extLst>
                    <a:ext uri="{9D8B030D-6E8A-4147-A177-3AD203B41FA5}">
                      <a16:colId xmlns:a16="http://schemas.microsoft.com/office/drawing/2014/main" val="2627372188"/>
                    </a:ext>
                  </a:extLst>
                </a:gridCol>
                <a:gridCol w="255456">
                  <a:extLst>
                    <a:ext uri="{9D8B030D-6E8A-4147-A177-3AD203B41FA5}">
                      <a16:colId xmlns:a16="http://schemas.microsoft.com/office/drawing/2014/main" val="1881361402"/>
                    </a:ext>
                  </a:extLst>
                </a:gridCol>
                <a:gridCol w="255456">
                  <a:extLst>
                    <a:ext uri="{9D8B030D-6E8A-4147-A177-3AD203B41FA5}">
                      <a16:colId xmlns:a16="http://schemas.microsoft.com/office/drawing/2014/main" val="2832816765"/>
                    </a:ext>
                  </a:extLst>
                </a:gridCol>
                <a:gridCol w="255456">
                  <a:extLst>
                    <a:ext uri="{9D8B030D-6E8A-4147-A177-3AD203B41FA5}">
                      <a16:colId xmlns:a16="http://schemas.microsoft.com/office/drawing/2014/main" val="3037791177"/>
                    </a:ext>
                  </a:extLst>
                </a:gridCol>
                <a:gridCol w="255456">
                  <a:extLst>
                    <a:ext uri="{9D8B030D-6E8A-4147-A177-3AD203B41FA5}">
                      <a16:colId xmlns:a16="http://schemas.microsoft.com/office/drawing/2014/main" val="2347104743"/>
                    </a:ext>
                  </a:extLst>
                </a:gridCol>
                <a:gridCol w="255456">
                  <a:extLst>
                    <a:ext uri="{9D8B030D-6E8A-4147-A177-3AD203B41FA5}">
                      <a16:colId xmlns:a16="http://schemas.microsoft.com/office/drawing/2014/main" val="4204156741"/>
                    </a:ext>
                  </a:extLst>
                </a:gridCol>
                <a:gridCol w="255456">
                  <a:extLst>
                    <a:ext uri="{9D8B030D-6E8A-4147-A177-3AD203B41FA5}">
                      <a16:colId xmlns:a16="http://schemas.microsoft.com/office/drawing/2014/main" val="2444464967"/>
                    </a:ext>
                  </a:extLst>
                </a:gridCol>
                <a:gridCol w="255456">
                  <a:extLst>
                    <a:ext uri="{9D8B030D-6E8A-4147-A177-3AD203B41FA5}">
                      <a16:colId xmlns:a16="http://schemas.microsoft.com/office/drawing/2014/main" val="1296581222"/>
                    </a:ext>
                  </a:extLst>
                </a:gridCol>
                <a:gridCol w="255456">
                  <a:extLst>
                    <a:ext uri="{9D8B030D-6E8A-4147-A177-3AD203B41FA5}">
                      <a16:colId xmlns:a16="http://schemas.microsoft.com/office/drawing/2014/main" val="3373784818"/>
                    </a:ext>
                  </a:extLst>
                </a:gridCol>
                <a:gridCol w="255456">
                  <a:extLst>
                    <a:ext uri="{9D8B030D-6E8A-4147-A177-3AD203B41FA5}">
                      <a16:colId xmlns:a16="http://schemas.microsoft.com/office/drawing/2014/main" val="3129034508"/>
                    </a:ext>
                  </a:extLst>
                </a:gridCol>
                <a:gridCol w="255456">
                  <a:extLst>
                    <a:ext uri="{9D8B030D-6E8A-4147-A177-3AD203B41FA5}">
                      <a16:colId xmlns:a16="http://schemas.microsoft.com/office/drawing/2014/main" val="600147126"/>
                    </a:ext>
                  </a:extLst>
                </a:gridCol>
                <a:gridCol w="255456">
                  <a:extLst>
                    <a:ext uri="{9D8B030D-6E8A-4147-A177-3AD203B41FA5}">
                      <a16:colId xmlns:a16="http://schemas.microsoft.com/office/drawing/2014/main" val="2026032139"/>
                    </a:ext>
                  </a:extLst>
                </a:gridCol>
                <a:gridCol w="255456">
                  <a:extLst>
                    <a:ext uri="{9D8B030D-6E8A-4147-A177-3AD203B41FA5}">
                      <a16:colId xmlns:a16="http://schemas.microsoft.com/office/drawing/2014/main" val="2714930374"/>
                    </a:ext>
                  </a:extLst>
                </a:gridCol>
                <a:gridCol w="255456">
                  <a:extLst>
                    <a:ext uri="{9D8B030D-6E8A-4147-A177-3AD203B41FA5}">
                      <a16:colId xmlns:a16="http://schemas.microsoft.com/office/drawing/2014/main" val="2853878349"/>
                    </a:ext>
                  </a:extLst>
                </a:gridCol>
                <a:gridCol w="255456">
                  <a:extLst>
                    <a:ext uri="{9D8B030D-6E8A-4147-A177-3AD203B41FA5}">
                      <a16:colId xmlns:a16="http://schemas.microsoft.com/office/drawing/2014/main" val="2802952865"/>
                    </a:ext>
                  </a:extLst>
                </a:gridCol>
                <a:gridCol w="255456">
                  <a:extLst>
                    <a:ext uri="{9D8B030D-6E8A-4147-A177-3AD203B41FA5}">
                      <a16:colId xmlns:a16="http://schemas.microsoft.com/office/drawing/2014/main" val="169631054"/>
                    </a:ext>
                  </a:extLst>
                </a:gridCol>
                <a:gridCol w="316278">
                  <a:extLst>
                    <a:ext uri="{9D8B030D-6E8A-4147-A177-3AD203B41FA5}">
                      <a16:colId xmlns:a16="http://schemas.microsoft.com/office/drawing/2014/main" val="768024150"/>
                    </a:ext>
                  </a:extLst>
                </a:gridCol>
              </a:tblGrid>
              <a:tr h="201607">
                <a:tc rowSpan="3" gridSpan="2">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3" hMerge="1">
                  <a:txBody>
                    <a:bodyPr/>
                    <a:lstStyle/>
                    <a:p>
                      <a:endParaRPr kumimoji="1" lang="ja-JP" altLang="en-US"/>
                    </a:p>
                  </a:txBody>
                  <a:tcPr/>
                </a:tc>
                <a:tc gridSpan="30">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４月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213813"/>
                  </a:ext>
                </a:extLst>
              </a:tr>
              <a:tr h="201607">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73864629"/>
                  </a:ext>
                </a:extLst>
              </a:tr>
              <a:tr h="201607">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185365788"/>
                  </a:ext>
                </a:extLst>
              </a:tr>
              <a:tr h="201607">
                <a:tc rowSpan="4">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医療的ケア児利用児童数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7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531506663"/>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7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3336829770"/>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226837808"/>
                  </a:ext>
                </a:extLst>
              </a:tr>
              <a:tr h="201607">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44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9984147"/>
                  </a:ext>
                </a:extLst>
              </a:tr>
              <a:tr h="201607">
                <a:tc rowSpan="4">
                  <a:txBody>
                    <a:bodyPr/>
                    <a:lstStyle/>
                    <a:p>
                      <a:pPr algn="l" fontAlgn="ct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必要看護</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7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590934909"/>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7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189572225"/>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804944954"/>
                  </a:ext>
                </a:extLst>
              </a:tr>
              <a:tr h="201607">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19.23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20826"/>
                  </a:ext>
                </a:extLst>
              </a:tr>
              <a:tr h="201607">
                <a:tc gridSpan="2">
                  <a:txBody>
                    <a:bodyPr/>
                    <a:lstStyle/>
                    <a:p>
                      <a:pPr algn="ctr" fontAlgn="ct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配置看護</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9399497"/>
                  </a:ext>
                </a:extLst>
              </a:tr>
            </a:tbl>
          </a:graphicData>
        </a:graphic>
      </p:graphicFrame>
      <p:sp>
        <p:nvSpPr>
          <p:cNvPr id="29" name="ホームベース 28"/>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11</a:t>
            </a:fld>
            <a:endParaRPr kumimoji="1" lang="ja-JP" altLang="en-US"/>
          </a:p>
        </p:txBody>
      </p:sp>
      <p:sp>
        <p:nvSpPr>
          <p:cNvPr id="16" name="正方形/長方形 15"/>
          <p:cNvSpPr/>
          <p:nvPr/>
        </p:nvSpPr>
        <p:spPr>
          <a:xfrm>
            <a:off x="128464" y="4797152"/>
            <a:ext cx="4248472" cy="11160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latin typeface="+mn-ea"/>
              </a:rPr>
              <a:t>区分３の医療的ケア児が１人・・・</a:t>
            </a:r>
            <a:r>
              <a:rPr lang="ja-JP" altLang="en-US" sz="1200" dirty="0" smtClean="0">
                <a:latin typeface="+mn-ea"/>
              </a:rPr>
              <a:t>必要看護職員数は</a:t>
            </a:r>
            <a:r>
              <a:rPr lang="ja-JP" altLang="en-US" sz="1200" dirty="0">
                <a:latin typeface="+mn-ea"/>
              </a:rPr>
              <a:t>１人</a:t>
            </a:r>
            <a:endParaRPr lang="en-US" altLang="ja-JP" sz="1200" dirty="0">
              <a:latin typeface="+mn-ea"/>
            </a:endParaRPr>
          </a:p>
          <a:p>
            <a:r>
              <a:rPr lang="ja-JP" altLang="en-US" sz="1200" dirty="0">
                <a:latin typeface="+mn-ea"/>
              </a:rPr>
              <a:t>区分２の医療的ケア児が１人・・・</a:t>
            </a:r>
            <a:r>
              <a:rPr lang="ja-JP" altLang="en-US" sz="1200" dirty="0" smtClean="0">
                <a:latin typeface="+mn-ea"/>
              </a:rPr>
              <a:t>必要看護</a:t>
            </a:r>
            <a:r>
              <a:rPr lang="ja-JP" altLang="en-US" sz="1200" dirty="0">
                <a:latin typeface="+mn-ea"/>
              </a:rPr>
              <a:t>職員数は</a:t>
            </a:r>
            <a:r>
              <a:rPr lang="en-US" altLang="ja-JP" sz="1200" dirty="0">
                <a:latin typeface="+mn-ea"/>
              </a:rPr>
              <a:t>0.5</a:t>
            </a:r>
            <a:r>
              <a:rPr lang="ja-JP" altLang="en-US" sz="1200" dirty="0">
                <a:latin typeface="+mn-ea"/>
              </a:rPr>
              <a:t>人</a:t>
            </a:r>
            <a:endParaRPr lang="en-US" altLang="ja-JP" sz="1200" dirty="0">
              <a:latin typeface="+mn-ea"/>
            </a:endParaRPr>
          </a:p>
          <a:p>
            <a:r>
              <a:rPr lang="ja-JP" altLang="en-US" sz="1200" dirty="0">
                <a:latin typeface="+mn-ea"/>
              </a:rPr>
              <a:t>区分１の医療的ケア児が２人・・・</a:t>
            </a:r>
            <a:r>
              <a:rPr lang="ja-JP" altLang="en-US" sz="1200" dirty="0" smtClean="0">
                <a:latin typeface="+mn-ea"/>
              </a:rPr>
              <a:t>必要看護</a:t>
            </a:r>
            <a:r>
              <a:rPr lang="ja-JP" altLang="en-US" sz="1200" dirty="0">
                <a:latin typeface="+mn-ea"/>
              </a:rPr>
              <a:t>職員数は</a:t>
            </a:r>
            <a:r>
              <a:rPr lang="en-US" altLang="ja-JP" sz="1200" dirty="0">
                <a:latin typeface="+mn-ea"/>
              </a:rPr>
              <a:t>0.66</a:t>
            </a:r>
            <a:r>
              <a:rPr lang="ja-JP" altLang="en-US" sz="1200" dirty="0">
                <a:latin typeface="+mn-ea"/>
              </a:rPr>
              <a:t>人</a:t>
            </a:r>
            <a:endParaRPr lang="en-US" altLang="ja-JP" sz="1200" dirty="0">
              <a:latin typeface="+mn-ea"/>
            </a:endParaRPr>
          </a:p>
          <a:p>
            <a:r>
              <a:rPr lang="ja-JP" altLang="en-US" sz="1200" u="sng" dirty="0">
                <a:latin typeface="+mn-ea"/>
              </a:rPr>
              <a:t>⇒　</a:t>
            </a:r>
            <a:r>
              <a:rPr lang="ja-JP" altLang="en-US" sz="1200" u="sng" dirty="0" smtClean="0">
                <a:latin typeface="+mn-ea"/>
              </a:rPr>
              <a:t>必要看護</a:t>
            </a:r>
            <a:r>
              <a:rPr lang="ja-JP" altLang="en-US" sz="1200" u="sng" dirty="0">
                <a:latin typeface="+mn-ea"/>
              </a:rPr>
              <a:t>職員数は合計</a:t>
            </a:r>
            <a:r>
              <a:rPr lang="en-US" altLang="ja-JP" sz="1200" u="sng" dirty="0">
                <a:latin typeface="+mn-ea"/>
              </a:rPr>
              <a:t>2.16</a:t>
            </a:r>
            <a:r>
              <a:rPr lang="ja-JP" altLang="en-US" sz="1200" u="sng" dirty="0" smtClean="0">
                <a:latin typeface="+mn-ea"/>
              </a:rPr>
              <a:t>人</a:t>
            </a:r>
            <a:endParaRPr kumimoji="1" lang="ja-JP" altLang="en-US" sz="1200" dirty="0"/>
          </a:p>
        </p:txBody>
      </p:sp>
      <p:cxnSp>
        <p:nvCxnSpPr>
          <p:cNvPr id="18" name="直線矢印コネクタ 17"/>
          <p:cNvCxnSpPr>
            <a:endCxn id="36" idx="2"/>
          </p:cNvCxnSpPr>
          <p:nvPr/>
        </p:nvCxnSpPr>
        <p:spPr>
          <a:xfrm flipV="1">
            <a:off x="1064568" y="3645024"/>
            <a:ext cx="900080" cy="1152128"/>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cxnSp>
        <p:nvCxnSpPr>
          <p:cNvPr id="23" name="直線矢印コネクタ 22"/>
          <p:cNvCxnSpPr>
            <a:stCxn id="22" idx="0"/>
            <a:endCxn id="45" idx="2"/>
          </p:cNvCxnSpPr>
          <p:nvPr/>
        </p:nvCxnSpPr>
        <p:spPr>
          <a:xfrm flipH="1" flipV="1">
            <a:off x="5544812" y="3889798"/>
            <a:ext cx="488308" cy="907354"/>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
        <p:nvSpPr>
          <p:cNvPr id="26" name="正方形/長方形 25"/>
          <p:cNvSpPr/>
          <p:nvPr/>
        </p:nvSpPr>
        <p:spPr>
          <a:xfrm>
            <a:off x="7689304" y="4797152"/>
            <a:ext cx="2160240" cy="11160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t>一月の合計で、</a:t>
            </a:r>
            <a:endParaRPr lang="en-US" altLang="ja-JP" sz="1200" dirty="0" smtClean="0"/>
          </a:p>
          <a:p>
            <a:r>
              <a:rPr lang="ja-JP" altLang="en-US" sz="1200" dirty="0" smtClean="0"/>
              <a:t>必要看護職員合計数</a:t>
            </a:r>
            <a:endParaRPr lang="en-US" altLang="ja-JP" sz="1200" dirty="0" smtClean="0"/>
          </a:p>
          <a:p>
            <a:r>
              <a:rPr lang="ja-JP" altLang="en-US" sz="1200" dirty="0" smtClean="0"/>
              <a:t>　　　　≦</a:t>
            </a:r>
            <a:endParaRPr lang="en-US" altLang="ja-JP" sz="1200" dirty="0" smtClean="0"/>
          </a:p>
          <a:p>
            <a:r>
              <a:rPr lang="ja-JP" altLang="en-US" sz="1200" dirty="0" smtClean="0"/>
              <a:t>配置看護職員合計数</a:t>
            </a:r>
            <a:endParaRPr lang="en-US" altLang="ja-JP" sz="1200" dirty="0" smtClean="0"/>
          </a:p>
          <a:p>
            <a:r>
              <a:rPr lang="ja-JP" altLang="en-US" sz="1200" dirty="0" smtClean="0"/>
              <a:t>となれば良い。</a:t>
            </a:r>
            <a:endParaRPr lang="ja-JP" altLang="en-US" sz="1200" dirty="0"/>
          </a:p>
        </p:txBody>
      </p:sp>
      <p:cxnSp>
        <p:nvCxnSpPr>
          <p:cNvPr id="30" name="直線矢印コネクタ 29"/>
          <p:cNvCxnSpPr>
            <a:stCxn id="26" idx="0"/>
            <a:endCxn id="51" idx="2"/>
          </p:cNvCxnSpPr>
          <p:nvPr/>
        </p:nvCxnSpPr>
        <p:spPr>
          <a:xfrm flipV="1">
            <a:off x="8769424" y="3933056"/>
            <a:ext cx="913529" cy="864096"/>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
        <p:nvSpPr>
          <p:cNvPr id="25" name="ホームベース 24"/>
          <p:cNvSpPr/>
          <p:nvPr/>
        </p:nvSpPr>
        <p:spPr>
          <a:xfrm>
            <a:off x="128464" y="836712"/>
            <a:ext cx="4032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算定要件（基本的な考え方（イメージ図））</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36" name="角丸四角形 35"/>
          <p:cNvSpPr/>
          <p:nvPr/>
        </p:nvSpPr>
        <p:spPr>
          <a:xfrm>
            <a:off x="1784648" y="1975969"/>
            <a:ext cx="360000" cy="1669055"/>
          </a:xfrm>
          <a:prstGeom prst="round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45" name="角丸四角形 44"/>
          <p:cNvSpPr/>
          <p:nvPr/>
        </p:nvSpPr>
        <p:spPr>
          <a:xfrm>
            <a:off x="5364812" y="3389590"/>
            <a:ext cx="360000" cy="500208"/>
          </a:xfrm>
          <a:prstGeom prst="round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46" name="角丸四角形 45"/>
          <p:cNvSpPr/>
          <p:nvPr/>
        </p:nvSpPr>
        <p:spPr>
          <a:xfrm>
            <a:off x="5889144" y="3386418"/>
            <a:ext cx="360000" cy="500208"/>
          </a:xfrm>
          <a:prstGeom prst="round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51" name="角丸四角形 50"/>
          <p:cNvSpPr/>
          <p:nvPr/>
        </p:nvSpPr>
        <p:spPr>
          <a:xfrm>
            <a:off x="9527594" y="3432848"/>
            <a:ext cx="310718" cy="500208"/>
          </a:xfrm>
          <a:prstGeom prst="round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21" name="正方形/長方形 20"/>
          <p:cNvSpPr/>
          <p:nvPr/>
        </p:nvSpPr>
        <p:spPr>
          <a:xfrm>
            <a:off x="6428412" y="4077072"/>
            <a:ext cx="2174421" cy="431984"/>
          </a:xfrm>
          <a:prstGeom prst="rect">
            <a:avLst/>
          </a:prstGeom>
          <a:ln w="19050">
            <a:solidFill>
              <a:srgbClr val="00B05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r>
              <a:rPr lang="ja-JP" altLang="en-US" sz="800" dirty="0" smtClean="0">
                <a:latin typeface="+mn-ea"/>
              </a:rPr>
              <a:t>注）医療的ケア児が利用し、看護職員が配置されない場合は基本的には想定していないが、ここでは考え方を示すために記載している。</a:t>
            </a:r>
            <a:endParaRPr lang="ja-JP" altLang="en-US" sz="800" dirty="0">
              <a:latin typeface="+mn-ea"/>
            </a:endParaRPr>
          </a:p>
        </p:txBody>
      </p:sp>
      <p:cxnSp>
        <p:nvCxnSpPr>
          <p:cNvPr id="9" name="曲線コネクタ 8"/>
          <p:cNvCxnSpPr>
            <a:stCxn id="21" idx="1"/>
          </p:cNvCxnSpPr>
          <p:nvPr/>
        </p:nvCxnSpPr>
        <p:spPr>
          <a:xfrm rot="10800000">
            <a:off x="6197452" y="3886626"/>
            <a:ext cx="230960" cy="406438"/>
          </a:xfrm>
          <a:prstGeom prst="curvedConnector2">
            <a:avLst/>
          </a:prstGeom>
          <a:ln w="1905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664968" y="4797152"/>
            <a:ext cx="2736304" cy="1116000"/>
          </a:xfrm>
          <a:prstGeom prst="rect">
            <a:avLst/>
          </a:prstGeom>
          <a:solidFill>
            <a:schemeClr val="bg1">
              <a:alpha val="90000"/>
            </a:schemeClr>
          </a:solidFill>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latin typeface="+mn-ea"/>
              </a:rPr>
              <a:t>実際に配置した看護</a:t>
            </a:r>
            <a:r>
              <a:rPr lang="ja-JP" altLang="en-US" sz="1200" dirty="0">
                <a:latin typeface="+mn-ea"/>
              </a:rPr>
              <a:t>職</a:t>
            </a:r>
            <a:r>
              <a:rPr lang="ja-JP" altLang="en-US" sz="1200" dirty="0" smtClean="0">
                <a:latin typeface="+mn-ea"/>
              </a:rPr>
              <a:t>員数（配置看護職員数）が、日ごと</a:t>
            </a:r>
            <a:r>
              <a:rPr lang="ja-JP" altLang="en-US" sz="1200" dirty="0">
                <a:latin typeface="+mn-ea"/>
              </a:rPr>
              <a:t>に</a:t>
            </a:r>
            <a:r>
              <a:rPr lang="ja-JP" altLang="en-US" sz="1200" dirty="0" smtClean="0">
                <a:latin typeface="+mn-ea"/>
              </a:rPr>
              <a:t>必要看護</a:t>
            </a:r>
            <a:r>
              <a:rPr lang="ja-JP" altLang="en-US" sz="1200" dirty="0">
                <a:latin typeface="+mn-ea"/>
              </a:rPr>
              <a:t>職</a:t>
            </a:r>
            <a:r>
              <a:rPr lang="ja-JP" altLang="en-US" sz="1200" dirty="0" smtClean="0">
                <a:latin typeface="+mn-ea"/>
              </a:rPr>
              <a:t>員数以上となる必要</a:t>
            </a:r>
            <a:r>
              <a:rPr lang="ja-JP" altLang="en-US" sz="1200" dirty="0">
                <a:latin typeface="+mn-ea"/>
              </a:rPr>
              <a:t>はない。</a:t>
            </a:r>
          </a:p>
        </p:txBody>
      </p:sp>
      <p:cxnSp>
        <p:nvCxnSpPr>
          <p:cNvPr id="28" name="直線矢印コネクタ 27"/>
          <p:cNvCxnSpPr>
            <a:stCxn id="22" idx="0"/>
            <a:endCxn id="46" idx="2"/>
          </p:cNvCxnSpPr>
          <p:nvPr/>
        </p:nvCxnSpPr>
        <p:spPr>
          <a:xfrm flipV="1">
            <a:off x="6033120" y="3886626"/>
            <a:ext cx="36024" cy="910526"/>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172955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ホームベース 28"/>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12</a:t>
            </a:fld>
            <a:endParaRPr kumimoji="1" lang="ja-JP" altLang="en-US"/>
          </a:p>
        </p:txBody>
      </p:sp>
      <p:sp>
        <p:nvSpPr>
          <p:cNvPr id="35" name="Rectangle 1"/>
          <p:cNvSpPr txBox="1">
            <a:spLocks noChangeArrowheads="1"/>
          </p:cNvSpPr>
          <p:nvPr/>
        </p:nvSpPr>
        <p:spPr bwMode="auto">
          <a:xfrm>
            <a:off x="200471" y="1268759"/>
            <a:ext cx="9577065" cy="2880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看護職員は、どのように配置すると「１」として数えられるのか。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Ａ．医療的ケア児へのサービス提供時間帯を通じて配置していた場合に「１」として数える。以下のような配置の場合は計上できない。</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　　（計上を認めない配置例）</a:t>
            </a:r>
            <a:endParaRPr lang="en-US" altLang="ja-JP" sz="1200" dirty="0" smtClean="0">
              <a:latin typeface="メイリオ" panose="020B0604030504040204" pitchFamily="50" charset="-128"/>
              <a:ea typeface="メイリオ" panose="020B0604030504040204" pitchFamily="50" charset="-128"/>
            </a:endParaRPr>
          </a:p>
          <a:p>
            <a:pPr marL="628650" indent="-628650" algn="l"/>
            <a:r>
              <a:rPr lang="ja-JP" altLang="en-US" sz="1200" dirty="0" smtClean="0">
                <a:latin typeface="メイリオ" panose="020B0604030504040204" pitchFamily="50" charset="-128"/>
                <a:ea typeface="メイリオ" panose="020B0604030504040204" pitchFamily="50" charset="-128"/>
              </a:rPr>
              <a:t>　　　・　医療的ケア児へのサービス</a:t>
            </a:r>
            <a:r>
              <a:rPr lang="ja-JP" altLang="en-US" sz="1200" dirty="0">
                <a:latin typeface="メイリオ" panose="020B0604030504040204" pitchFamily="50" charset="-128"/>
                <a:ea typeface="メイリオ" panose="020B0604030504040204" pitchFamily="50" charset="-128"/>
              </a:rPr>
              <a:t>提供</a:t>
            </a:r>
            <a:r>
              <a:rPr lang="ja-JP" altLang="en-US" sz="1200" dirty="0" smtClean="0">
                <a:latin typeface="メイリオ" panose="020B0604030504040204" pitchFamily="50" charset="-128"/>
                <a:ea typeface="メイリオ" panose="020B0604030504040204" pitchFamily="50" charset="-128"/>
              </a:rPr>
              <a:t>時間帯に兼務で、同一敷地内の他の建物や他のフロアで提供しているサービスと行き来し、医療的ケア児へのサービス提供時間帯に不在の場合がある。</a:t>
            </a:r>
            <a:endParaRPr lang="en-US" altLang="ja-JP" sz="12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　　　・　医療的ケア児へのサービス</a:t>
            </a:r>
            <a:r>
              <a:rPr lang="ja-JP" altLang="en-US" sz="1200" dirty="0">
                <a:latin typeface="メイリオ" panose="020B0604030504040204" pitchFamily="50" charset="-128"/>
                <a:ea typeface="メイリオ" panose="020B0604030504040204" pitchFamily="50" charset="-128"/>
              </a:rPr>
              <a:t>提供</a:t>
            </a:r>
            <a:r>
              <a:rPr lang="ja-JP" altLang="en-US" sz="1200" dirty="0" smtClean="0">
                <a:latin typeface="メイリオ" panose="020B0604030504040204" pitchFamily="50" charset="-128"/>
                <a:ea typeface="メイリオ" panose="020B0604030504040204" pitchFamily="50" charset="-128"/>
              </a:rPr>
              <a:t>時間帯の半分だけ配置している。</a:t>
            </a:r>
            <a:endParaRPr lang="en-US" altLang="ja-JP" sz="1200" dirty="0">
              <a:latin typeface="メイリオ" panose="020B0604030504040204" pitchFamily="50" charset="-128"/>
              <a:ea typeface="メイリオ" panose="020B0604030504040204"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2536393428"/>
              </p:ext>
            </p:extLst>
          </p:nvPr>
        </p:nvGraphicFramePr>
        <p:xfrm>
          <a:off x="537467" y="3319264"/>
          <a:ext cx="8702603" cy="685800"/>
        </p:xfrm>
        <a:graphic>
          <a:graphicData uri="http://schemas.openxmlformats.org/drawingml/2006/table">
            <a:tbl>
              <a:tblPr firstRow="1" bandRow="1">
                <a:tableStyleId>{5940675A-B579-460E-94D1-54222C63F5DA}</a:tableStyleId>
              </a:tblPr>
              <a:tblGrid>
                <a:gridCol w="1751237">
                  <a:extLst>
                    <a:ext uri="{9D8B030D-6E8A-4147-A177-3AD203B41FA5}">
                      <a16:colId xmlns:a16="http://schemas.microsoft.com/office/drawing/2014/main" val="2249363463"/>
                    </a:ext>
                  </a:extLst>
                </a:gridCol>
                <a:gridCol w="772374">
                  <a:extLst>
                    <a:ext uri="{9D8B030D-6E8A-4147-A177-3AD203B41FA5}">
                      <a16:colId xmlns:a16="http://schemas.microsoft.com/office/drawing/2014/main" val="1954322650"/>
                    </a:ext>
                  </a:extLst>
                </a:gridCol>
                <a:gridCol w="772374">
                  <a:extLst>
                    <a:ext uri="{9D8B030D-6E8A-4147-A177-3AD203B41FA5}">
                      <a16:colId xmlns:a16="http://schemas.microsoft.com/office/drawing/2014/main" val="1569044690"/>
                    </a:ext>
                  </a:extLst>
                </a:gridCol>
                <a:gridCol w="772374">
                  <a:extLst>
                    <a:ext uri="{9D8B030D-6E8A-4147-A177-3AD203B41FA5}">
                      <a16:colId xmlns:a16="http://schemas.microsoft.com/office/drawing/2014/main" val="1242400651"/>
                    </a:ext>
                  </a:extLst>
                </a:gridCol>
                <a:gridCol w="772374">
                  <a:extLst>
                    <a:ext uri="{9D8B030D-6E8A-4147-A177-3AD203B41FA5}">
                      <a16:colId xmlns:a16="http://schemas.microsoft.com/office/drawing/2014/main" val="1115415413"/>
                    </a:ext>
                  </a:extLst>
                </a:gridCol>
                <a:gridCol w="772374">
                  <a:extLst>
                    <a:ext uri="{9D8B030D-6E8A-4147-A177-3AD203B41FA5}">
                      <a16:colId xmlns:a16="http://schemas.microsoft.com/office/drawing/2014/main" val="2735237028"/>
                    </a:ext>
                  </a:extLst>
                </a:gridCol>
                <a:gridCol w="772374">
                  <a:extLst>
                    <a:ext uri="{9D8B030D-6E8A-4147-A177-3AD203B41FA5}">
                      <a16:colId xmlns:a16="http://schemas.microsoft.com/office/drawing/2014/main" val="114745520"/>
                    </a:ext>
                  </a:extLst>
                </a:gridCol>
                <a:gridCol w="772374">
                  <a:extLst>
                    <a:ext uri="{9D8B030D-6E8A-4147-A177-3AD203B41FA5}">
                      <a16:colId xmlns:a16="http://schemas.microsoft.com/office/drawing/2014/main" val="837230955"/>
                    </a:ext>
                  </a:extLst>
                </a:gridCol>
                <a:gridCol w="772374">
                  <a:extLst>
                    <a:ext uri="{9D8B030D-6E8A-4147-A177-3AD203B41FA5}">
                      <a16:colId xmlns:a16="http://schemas.microsoft.com/office/drawing/2014/main" val="1000740425"/>
                    </a:ext>
                  </a:extLst>
                </a:gridCol>
                <a:gridCol w="772374">
                  <a:extLst>
                    <a:ext uri="{9D8B030D-6E8A-4147-A177-3AD203B41FA5}">
                      <a16:colId xmlns:a16="http://schemas.microsoft.com/office/drawing/2014/main" val="1986128286"/>
                    </a:ext>
                  </a:extLst>
                </a:gridCol>
              </a:tblGrid>
              <a:tr h="0">
                <a:tc>
                  <a:txBody>
                    <a:bodyPr/>
                    <a:lstStyle/>
                    <a:p>
                      <a:r>
                        <a:rPr kumimoji="1" lang="ja-JP" altLang="en-US" sz="900" dirty="0" smtClean="0"/>
                        <a:t>営業時間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r>
                        <a:rPr kumimoji="1" lang="ja-JP" altLang="en-US" sz="900" dirty="0" smtClean="0"/>
                        <a:t>サービス提供時間全体</a:t>
                      </a:r>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r>
                        <a:rPr kumimoji="1" lang="ja-JP" altLang="en-US" sz="900" dirty="0" smtClean="0"/>
                        <a:t>医療的ケア児が利用する時間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773505468"/>
                  </a:ext>
                </a:extLst>
              </a:tr>
            </a:tbl>
          </a:graphicData>
        </a:graphic>
      </p:graphicFrame>
      <p:cxnSp>
        <p:nvCxnSpPr>
          <p:cNvPr id="39" name="直線矢印コネクタ 38"/>
          <p:cNvCxnSpPr/>
          <p:nvPr/>
        </p:nvCxnSpPr>
        <p:spPr>
          <a:xfrm>
            <a:off x="2360712" y="3418000"/>
            <a:ext cx="684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3080792" y="3679304"/>
            <a:ext cx="536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4628792" y="3895328"/>
            <a:ext cx="3816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4520952" y="2943808"/>
            <a:ext cx="5039800" cy="250304"/>
          </a:xfrm>
          <a:prstGeom prst="roundRect">
            <a:avLst/>
          </a:prstGeom>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b="1" i="1" dirty="0" smtClean="0">
                <a:solidFill>
                  <a:srgbClr val="FF0000"/>
                </a:solidFill>
                <a:latin typeface="+mn-ea"/>
              </a:rPr>
              <a:t>この時間帯を通じて配置されていないと、配置看護職員数として計上できない。</a:t>
            </a:r>
          </a:p>
        </p:txBody>
      </p:sp>
      <p:cxnSp>
        <p:nvCxnSpPr>
          <p:cNvPr id="44" name="直線矢印コネクタ 43"/>
          <p:cNvCxnSpPr>
            <a:stCxn id="42" idx="2"/>
          </p:cNvCxnSpPr>
          <p:nvPr/>
        </p:nvCxnSpPr>
        <p:spPr>
          <a:xfrm flipH="1">
            <a:off x="6465168" y="3194112"/>
            <a:ext cx="575684" cy="666936"/>
          </a:xfrm>
          <a:prstGeom prst="straightConnector1">
            <a:avLst/>
          </a:prstGeom>
          <a:ln w="28575">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424880" y="3015816"/>
            <a:ext cx="1152000"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a:t>
            </a:r>
            <a:endParaRPr kumimoji="1" lang="ja-JP" altLang="en-US" sz="1200" dirty="0">
              <a:latin typeface="メイリオ" panose="020B0604030504040204" pitchFamily="50" charset="-128"/>
              <a:ea typeface="メイリオ" panose="020B0604030504040204" pitchFamily="50" charset="-128"/>
            </a:endParaRPr>
          </a:p>
        </p:txBody>
      </p:sp>
      <p:sp>
        <p:nvSpPr>
          <p:cNvPr id="25" name="ホームベース 24"/>
          <p:cNvSpPr/>
          <p:nvPr/>
        </p:nvSpPr>
        <p:spPr>
          <a:xfrm>
            <a:off x="128464" y="836712"/>
            <a:ext cx="288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看護職員「１人」の数え方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31" name="Rectangle 1"/>
          <p:cNvSpPr txBox="1">
            <a:spLocks noChangeArrowheads="1"/>
          </p:cNvSpPr>
          <p:nvPr/>
        </p:nvSpPr>
        <p:spPr bwMode="auto">
          <a:xfrm>
            <a:off x="200471" y="4365344"/>
            <a:ext cx="9577065" cy="2160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医療的ケア児が利用する時間を通じて配置する看護職員は、同一の職員でないといけないのか。サービス提供時間帯の途中で交代して支援をするようなことは可能か。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Ａ．可能である。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4154711905"/>
              </p:ext>
            </p:extLst>
          </p:nvPr>
        </p:nvGraphicFramePr>
        <p:xfrm>
          <a:off x="537467" y="5335728"/>
          <a:ext cx="8702603" cy="685800"/>
        </p:xfrm>
        <a:graphic>
          <a:graphicData uri="http://schemas.openxmlformats.org/drawingml/2006/table">
            <a:tbl>
              <a:tblPr firstRow="1" bandRow="1">
                <a:tableStyleId>{5940675A-B579-460E-94D1-54222C63F5DA}</a:tableStyleId>
              </a:tblPr>
              <a:tblGrid>
                <a:gridCol w="1751237">
                  <a:extLst>
                    <a:ext uri="{9D8B030D-6E8A-4147-A177-3AD203B41FA5}">
                      <a16:colId xmlns:a16="http://schemas.microsoft.com/office/drawing/2014/main" val="2249363463"/>
                    </a:ext>
                  </a:extLst>
                </a:gridCol>
                <a:gridCol w="772374">
                  <a:extLst>
                    <a:ext uri="{9D8B030D-6E8A-4147-A177-3AD203B41FA5}">
                      <a16:colId xmlns:a16="http://schemas.microsoft.com/office/drawing/2014/main" val="1954322650"/>
                    </a:ext>
                  </a:extLst>
                </a:gridCol>
                <a:gridCol w="772374">
                  <a:extLst>
                    <a:ext uri="{9D8B030D-6E8A-4147-A177-3AD203B41FA5}">
                      <a16:colId xmlns:a16="http://schemas.microsoft.com/office/drawing/2014/main" val="1569044690"/>
                    </a:ext>
                  </a:extLst>
                </a:gridCol>
                <a:gridCol w="772374">
                  <a:extLst>
                    <a:ext uri="{9D8B030D-6E8A-4147-A177-3AD203B41FA5}">
                      <a16:colId xmlns:a16="http://schemas.microsoft.com/office/drawing/2014/main" val="1242400651"/>
                    </a:ext>
                  </a:extLst>
                </a:gridCol>
                <a:gridCol w="772374">
                  <a:extLst>
                    <a:ext uri="{9D8B030D-6E8A-4147-A177-3AD203B41FA5}">
                      <a16:colId xmlns:a16="http://schemas.microsoft.com/office/drawing/2014/main" val="1115415413"/>
                    </a:ext>
                  </a:extLst>
                </a:gridCol>
                <a:gridCol w="772374">
                  <a:extLst>
                    <a:ext uri="{9D8B030D-6E8A-4147-A177-3AD203B41FA5}">
                      <a16:colId xmlns:a16="http://schemas.microsoft.com/office/drawing/2014/main" val="2735237028"/>
                    </a:ext>
                  </a:extLst>
                </a:gridCol>
                <a:gridCol w="772374">
                  <a:extLst>
                    <a:ext uri="{9D8B030D-6E8A-4147-A177-3AD203B41FA5}">
                      <a16:colId xmlns:a16="http://schemas.microsoft.com/office/drawing/2014/main" val="114745520"/>
                    </a:ext>
                  </a:extLst>
                </a:gridCol>
                <a:gridCol w="772374">
                  <a:extLst>
                    <a:ext uri="{9D8B030D-6E8A-4147-A177-3AD203B41FA5}">
                      <a16:colId xmlns:a16="http://schemas.microsoft.com/office/drawing/2014/main" val="837230955"/>
                    </a:ext>
                  </a:extLst>
                </a:gridCol>
                <a:gridCol w="772374">
                  <a:extLst>
                    <a:ext uri="{9D8B030D-6E8A-4147-A177-3AD203B41FA5}">
                      <a16:colId xmlns:a16="http://schemas.microsoft.com/office/drawing/2014/main" val="1000740425"/>
                    </a:ext>
                  </a:extLst>
                </a:gridCol>
                <a:gridCol w="772374">
                  <a:extLst>
                    <a:ext uri="{9D8B030D-6E8A-4147-A177-3AD203B41FA5}">
                      <a16:colId xmlns:a16="http://schemas.microsoft.com/office/drawing/2014/main" val="1986128286"/>
                    </a:ext>
                  </a:extLst>
                </a:gridCol>
              </a:tblGrid>
              <a:tr h="0">
                <a:tc>
                  <a:txBody>
                    <a:bodyPr/>
                    <a:lstStyle/>
                    <a:p>
                      <a:r>
                        <a:rPr kumimoji="1" lang="ja-JP" altLang="en-US" sz="900" dirty="0" smtClean="0"/>
                        <a:t>営業時間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r>
                        <a:rPr kumimoji="1" lang="ja-JP" altLang="en-US" sz="900" dirty="0" smtClean="0"/>
                        <a:t>サービス提供時間全体</a:t>
                      </a:r>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r>
                        <a:rPr kumimoji="1" lang="ja-JP" altLang="en-US" sz="900" dirty="0" smtClean="0"/>
                        <a:t>医療的ケア児が利用する時間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773505468"/>
                  </a:ext>
                </a:extLst>
              </a:tr>
            </a:tbl>
          </a:graphicData>
        </a:graphic>
      </p:graphicFrame>
      <p:cxnSp>
        <p:nvCxnSpPr>
          <p:cNvPr id="33" name="直線矢印コネクタ 32"/>
          <p:cNvCxnSpPr/>
          <p:nvPr/>
        </p:nvCxnSpPr>
        <p:spPr>
          <a:xfrm>
            <a:off x="2360712" y="5434464"/>
            <a:ext cx="684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3080792" y="5695768"/>
            <a:ext cx="536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4628792" y="5911792"/>
            <a:ext cx="3816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424880" y="5032280"/>
            <a:ext cx="1152000"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a:t>
            </a:r>
            <a:endParaRPr kumimoji="1" lang="ja-JP" altLang="en-US" sz="1200" dirty="0">
              <a:latin typeface="メイリオ" panose="020B0604030504040204" pitchFamily="50" charset="-128"/>
              <a:ea typeface="メイリオ" panose="020B0604030504040204" pitchFamily="50" charset="-128"/>
            </a:endParaRPr>
          </a:p>
        </p:txBody>
      </p:sp>
      <p:sp>
        <p:nvSpPr>
          <p:cNvPr id="43" name="右中かっこ 42"/>
          <p:cNvSpPr/>
          <p:nvPr/>
        </p:nvSpPr>
        <p:spPr>
          <a:xfrm rot="16200000">
            <a:off x="5065222" y="4797309"/>
            <a:ext cx="679784" cy="1400028"/>
          </a:xfrm>
          <a:prstGeom prst="rightBrace">
            <a:avLst>
              <a:gd name="adj1" fmla="val 31964"/>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正方形/長方形 44"/>
          <p:cNvSpPr/>
          <p:nvPr/>
        </p:nvSpPr>
        <p:spPr>
          <a:xfrm>
            <a:off x="4659063" y="4777117"/>
            <a:ext cx="1492102" cy="360039"/>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latin typeface="+mn-ea"/>
              </a:rPr>
              <a:t>Ａ看護職員が支援。</a:t>
            </a:r>
            <a:endParaRPr lang="ja-JP" altLang="en-US" sz="1200" dirty="0">
              <a:latin typeface="+mn-ea"/>
            </a:endParaRPr>
          </a:p>
        </p:txBody>
      </p:sp>
      <p:sp>
        <p:nvSpPr>
          <p:cNvPr id="46" name="右中かっこ 45"/>
          <p:cNvSpPr/>
          <p:nvPr/>
        </p:nvSpPr>
        <p:spPr>
          <a:xfrm rot="16200000">
            <a:off x="6985104" y="4394724"/>
            <a:ext cx="679784" cy="2239591"/>
          </a:xfrm>
          <a:prstGeom prst="rightBrace">
            <a:avLst>
              <a:gd name="adj1" fmla="val 31964"/>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正方形/長方形 46"/>
          <p:cNvSpPr/>
          <p:nvPr/>
        </p:nvSpPr>
        <p:spPr>
          <a:xfrm>
            <a:off x="6557242" y="4786394"/>
            <a:ext cx="1492102" cy="360039"/>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latin typeface="+mn-ea"/>
              </a:rPr>
              <a:t>Ｂ看護職員が支援。</a:t>
            </a:r>
            <a:endParaRPr lang="ja-JP" altLang="en-US" sz="1200" dirty="0">
              <a:latin typeface="+mn-ea"/>
            </a:endParaRPr>
          </a:p>
        </p:txBody>
      </p:sp>
    </p:spTree>
    <p:extLst>
      <p:ext uri="{BB962C8B-B14F-4D97-AF65-F5344CB8AC3E}">
        <p14:creationId xmlns:p14="http://schemas.microsoft.com/office/powerpoint/2010/main" val="2198909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ホームベース 28"/>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13</a:t>
            </a:fld>
            <a:endParaRPr kumimoji="1" lang="ja-JP" altLang="en-US"/>
          </a:p>
        </p:txBody>
      </p:sp>
      <p:sp>
        <p:nvSpPr>
          <p:cNvPr id="25" name="ホームベース 24"/>
          <p:cNvSpPr/>
          <p:nvPr/>
        </p:nvSpPr>
        <p:spPr>
          <a:xfrm>
            <a:off x="128464" y="836712"/>
            <a:ext cx="338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⑤ 看護職員「１人」の数え方（続き）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6" name="Rectangle 1"/>
          <p:cNvSpPr txBox="1">
            <a:spLocks noChangeArrowheads="1"/>
          </p:cNvSpPr>
          <p:nvPr/>
        </p:nvSpPr>
        <p:spPr bwMode="auto">
          <a:xfrm>
            <a:off x="204082" y="1268760"/>
            <a:ext cx="9577065" cy="82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看護職員を配置している日に医療的ケア児が利用したものの、偶然、当該日において医療的ケアを提供する必要が</a:t>
            </a:r>
            <a:r>
              <a:rPr lang="ja-JP" altLang="en-US" sz="1200" dirty="0">
                <a:latin typeface="メイリオ" panose="020B0604030504040204" pitchFamily="50" charset="-128"/>
                <a:ea typeface="メイリオ" panose="020B0604030504040204" pitchFamily="50" charset="-128"/>
              </a:rPr>
              <a:t>なかった場合（例えば痙攣が発生しなかった等）も</a:t>
            </a:r>
            <a:r>
              <a:rPr lang="ja-JP" altLang="en-US" sz="1200" dirty="0" smtClean="0">
                <a:latin typeface="メイリオ" panose="020B0604030504040204" pitchFamily="50" charset="-128"/>
                <a:ea typeface="メイリオ" panose="020B0604030504040204" pitchFamily="50" charset="-128"/>
              </a:rPr>
              <a:t>、看護職員を「１」として計上することはできるか。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Ａ．可能である。</a:t>
            </a:r>
            <a:endParaRPr lang="en-US" altLang="ja-JP" sz="1200" dirty="0">
              <a:latin typeface="メイリオ" panose="020B0604030504040204" pitchFamily="50" charset="-128"/>
              <a:ea typeface="メイリオ" panose="020B0604030504040204" pitchFamily="50" charset="-128"/>
            </a:endParaRPr>
          </a:p>
        </p:txBody>
      </p:sp>
      <p:sp>
        <p:nvSpPr>
          <p:cNvPr id="7" name="Rectangle 1"/>
          <p:cNvSpPr txBox="1">
            <a:spLocks noChangeArrowheads="1"/>
          </p:cNvSpPr>
          <p:nvPr/>
        </p:nvSpPr>
        <p:spPr bwMode="auto">
          <a:xfrm>
            <a:off x="204216" y="2348319"/>
            <a:ext cx="9577065" cy="1080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訪問看護ステーション等から看護職員の派遣を受けて医療的ケアを提供する場合も、配置した看護職員として計上することはできるか。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Ａ．できない。訪問看護ステーション等から看護職員の派遣を受けて医療的ケアを提供する場合は、医療連携体制加算を算定することとされたい。</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78828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14</a:t>
            </a:fld>
            <a:endParaRPr kumimoji="1" lang="ja-JP" altLang="en-US"/>
          </a:p>
        </p:txBody>
      </p:sp>
      <p:sp>
        <p:nvSpPr>
          <p:cNvPr id="17" name="ホームベース 1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1" name="Rectangle 1"/>
          <p:cNvSpPr txBox="1">
            <a:spLocks noChangeArrowheads="1"/>
          </p:cNvSpPr>
          <p:nvPr/>
        </p:nvSpPr>
        <p:spPr bwMode="auto">
          <a:xfrm>
            <a:off x="200472" y="980727"/>
            <a:ext cx="9576000" cy="4392489"/>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前述のとおり、配置看護職員合計数が、上記</a:t>
            </a:r>
            <a:r>
              <a:rPr lang="ja-JP" altLang="en-US" sz="1400" dirty="0">
                <a:latin typeface="ＭＳ ゴシック" panose="020B0609070205080204" pitchFamily="49" charset="-128"/>
                <a:ea typeface="ＭＳ ゴシック" panose="020B0609070205080204" pitchFamily="49" charset="-128"/>
              </a:rPr>
              <a:t>の方法で算出</a:t>
            </a:r>
            <a:r>
              <a:rPr lang="ja-JP" altLang="en-US" sz="1400" dirty="0" smtClean="0">
                <a:latin typeface="ＭＳ ゴシック" panose="020B0609070205080204" pitchFamily="49" charset="-128"/>
                <a:ea typeface="ＭＳ ゴシック" panose="020B0609070205080204" pitchFamily="49" charset="-128"/>
              </a:rPr>
              <a:t>した必要看護職員合計数以上となった場合に、医療的ケア区分に応じた基本報酬を算定することができる。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算定は、</a:t>
            </a:r>
            <a:r>
              <a:rPr lang="ja-JP" altLang="en-US" sz="1400" u="sng" dirty="0" smtClean="0">
                <a:latin typeface="ＭＳ ゴシック" panose="020B0609070205080204" pitchFamily="49" charset="-128"/>
                <a:ea typeface="ＭＳ ゴシック" panose="020B0609070205080204" pitchFamily="49" charset="-128"/>
              </a:rPr>
              <a:t>医療的ケア児に対して、当該医療的ケア児の医療的ケア区分に応じて</a:t>
            </a:r>
            <a:r>
              <a:rPr lang="ja-JP" altLang="en-US" sz="1400" dirty="0" smtClean="0">
                <a:latin typeface="ＭＳ ゴシック" panose="020B0609070205080204" pitchFamily="49" charset="-128"/>
                <a:ea typeface="ＭＳ ゴシック" panose="020B0609070205080204" pitchFamily="49" charset="-128"/>
              </a:rPr>
              <a:t>行う。</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例</a:t>
            </a:r>
            <a:r>
              <a:rPr lang="ja-JP" altLang="en-US" sz="1400" dirty="0" smtClean="0">
                <a:latin typeface="ＭＳ ゴシック" panose="020B0609070205080204" pitchFamily="49" charset="-128"/>
                <a:ea typeface="ＭＳ ゴシック" panose="020B0609070205080204" pitchFamily="49" charset="-128"/>
              </a:rPr>
              <a:t>）放課後</a:t>
            </a:r>
            <a:r>
              <a:rPr lang="ja-JP" altLang="en-US" sz="1400" dirty="0">
                <a:latin typeface="ＭＳ ゴシック" panose="020B0609070205080204" pitchFamily="49" charset="-128"/>
                <a:ea typeface="ＭＳ ゴシック" panose="020B0609070205080204" pitchFamily="49" charset="-128"/>
              </a:rPr>
              <a:t>等デイサービス（３時間以上）</a:t>
            </a:r>
            <a:r>
              <a:rPr lang="en-US" altLang="ja-JP" sz="1400" dirty="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人定員の場合</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医療的ケア児（区分３）　Ａ　　　←　</a:t>
            </a:r>
            <a:r>
              <a:rPr lang="en-US" altLang="ja-JP" sz="1400" dirty="0" smtClean="0">
                <a:latin typeface="ＭＳ ゴシック" panose="020B0609070205080204" pitchFamily="49" charset="-128"/>
                <a:ea typeface="ＭＳ ゴシック" panose="020B0609070205080204" pitchFamily="49" charset="-128"/>
              </a:rPr>
              <a:t>2,604</a:t>
            </a:r>
            <a:r>
              <a:rPr lang="ja-JP" altLang="en-US" sz="1400" dirty="0" smtClean="0">
                <a:latin typeface="ＭＳ ゴシック" panose="020B0609070205080204" pitchFamily="49" charset="-128"/>
                <a:ea typeface="ＭＳ ゴシック" panose="020B0609070205080204" pitchFamily="49" charset="-128"/>
              </a:rPr>
              <a:t>単位を算定</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医療的ケア児（区分２）　Ｂ　　　←　</a:t>
            </a:r>
            <a:r>
              <a:rPr lang="en-US" altLang="ja-JP" sz="1400" dirty="0" smtClean="0">
                <a:latin typeface="ＭＳ ゴシック" panose="020B0609070205080204" pitchFamily="49" charset="-128"/>
                <a:ea typeface="ＭＳ ゴシック" panose="020B0609070205080204" pitchFamily="49" charset="-128"/>
              </a:rPr>
              <a:t>1,604</a:t>
            </a:r>
            <a:r>
              <a:rPr lang="ja-JP" altLang="en-US" sz="1400" dirty="0" smtClean="0">
                <a:latin typeface="ＭＳ ゴシック" panose="020B0609070205080204" pitchFamily="49" charset="-128"/>
                <a:ea typeface="ＭＳ ゴシック" panose="020B0609070205080204" pitchFamily="49" charset="-128"/>
              </a:rPr>
              <a:t>単位を算定</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医療的ケア児（区分１）　Ｃ　　　←　</a:t>
            </a:r>
            <a:r>
              <a:rPr lang="en-US" altLang="ja-JP" sz="1400" dirty="0" smtClean="0">
                <a:latin typeface="ＭＳ ゴシック" panose="020B0609070205080204" pitchFamily="49" charset="-128"/>
                <a:ea typeface="ＭＳ ゴシック" panose="020B0609070205080204" pitchFamily="49" charset="-128"/>
              </a:rPr>
              <a:t>1,271</a:t>
            </a:r>
            <a:r>
              <a:rPr lang="ja-JP" altLang="en-US" sz="1400" dirty="0" smtClean="0">
                <a:latin typeface="ＭＳ ゴシック" panose="020B0609070205080204" pitchFamily="49" charset="-128"/>
                <a:ea typeface="ＭＳ ゴシック" panose="020B0609070205080204" pitchFamily="49" charset="-128"/>
              </a:rPr>
              <a:t>単位を算定</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医ケア以外の障害児　　　Ｄ～Ｊ　←　　</a:t>
            </a:r>
            <a:r>
              <a:rPr lang="en-US" altLang="ja-JP" sz="1400" dirty="0" smtClean="0">
                <a:latin typeface="ＭＳ ゴシック" panose="020B0609070205080204" pitchFamily="49" charset="-128"/>
                <a:ea typeface="ＭＳ ゴシック" panose="020B0609070205080204" pitchFamily="49" charset="-128"/>
              </a:rPr>
              <a:t>604</a:t>
            </a:r>
            <a:r>
              <a:rPr lang="ja-JP" altLang="en-US" sz="1400" dirty="0" smtClean="0">
                <a:latin typeface="ＭＳ ゴシック" panose="020B0609070205080204" pitchFamily="49" charset="-128"/>
                <a:ea typeface="ＭＳ ゴシック" panose="020B0609070205080204" pitchFamily="49" charset="-128"/>
              </a:rPr>
              <a:t>単位を算定</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請求は、当該月の利用日全てにおいてできるが、医療的ケア児へのサービス提供時間帯を通じて全く看護職員が配置されていなかった日については算定できないものとする（一部であっても看護職員が配置されていれば報酬は算定できる）</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900" dirty="0" smtClean="0">
              <a:latin typeface="ＭＳ ゴシック" panose="020B0609070205080204" pitchFamily="49" charset="-128"/>
              <a:ea typeface="ＭＳ ゴシック" panose="020B0609070205080204" pitchFamily="49" charset="-128"/>
              <a:cs typeface="+mn-cs"/>
            </a:endParaRPr>
          </a:p>
          <a:p>
            <a:pPr marL="360363" indent="-360363" algn="l"/>
            <a:r>
              <a:rPr lang="ja-JP" altLang="en-US" sz="1050" dirty="0" smtClean="0">
                <a:latin typeface="ＭＳ ゴシック" panose="020B0609070205080204" pitchFamily="49" charset="-128"/>
                <a:ea typeface="ＭＳ ゴシック" panose="020B0609070205080204" pitchFamily="49" charset="-128"/>
                <a:cs typeface="+mn-cs"/>
              </a:rPr>
              <a:t>　（</a:t>
            </a:r>
            <a:r>
              <a:rPr lang="en-US" altLang="ja-JP" sz="1050" dirty="0">
                <a:latin typeface="ＭＳ ゴシック" panose="020B0609070205080204" pitchFamily="49" charset="-128"/>
                <a:ea typeface="ＭＳ ゴシック" panose="020B0609070205080204" pitchFamily="49" charset="-128"/>
                <a:cs typeface="+mn-cs"/>
              </a:rPr>
              <a:t>※</a:t>
            </a:r>
            <a:r>
              <a:rPr lang="ja-JP" altLang="en-US" sz="1050" dirty="0" smtClean="0">
                <a:latin typeface="ＭＳ ゴシック" panose="020B0609070205080204" pitchFamily="49" charset="-128"/>
                <a:ea typeface="ＭＳ ゴシック" panose="020B0609070205080204" pitchFamily="49" charset="-128"/>
                <a:cs typeface="+mn-cs"/>
              </a:rPr>
              <a:t>）</a:t>
            </a:r>
            <a:r>
              <a:rPr lang="ja-JP" altLang="en-US" sz="1050" dirty="0" smtClean="0">
                <a:latin typeface="+mn-ea"/>
                <a:ea typeface="+mn-ea"/>
              </a:rPr>
              <a:t>医療的</a:t>
            </a:r>
            <a:r>
              <a:rPr lang="ja-JP" altLang="en-US" sz="1050" dirty="0">
                <a:latin typeface="+mn-ea"/>
                <a:ea typeface="+mn-ea"/>
              </a:rPr>
              <a:t>ケア児を</a:t>
            </a:r>
            <a:r>
              <a:rPr lang="ja-JP" altLang="en-US" sz="1050" dirty="0" smtClean="0">
                <a:latin typeface="+mn-ea"/>
                <a:ea typeface="+mn-ea"/>
              </a:rPr>
              <a:t>受け入れて、医療的ケアを行う上</a:t>
            </a:r>
            <a:r>
              <a:rPr lang="ja-JP" altLang="en-US" sz="1050" dirty="0">
                <a:latin typeface="+mn-ea"/>
                <a:ea typeface="+mn-ea"/>
              </a:rPr>
              <a:t>で、看護職員</a:t>
            </a:r>
            <a:r>
              <a:rPr lang="ja-JP" altLang="en-US" sz="1050" dirty="0" smtClean="0">
                <a:latin typeface="+mn-ea"/>
                <a:ea typeface="+mn-ea"/>
              </a:rPr>
              <a:t>がいないという状況</a:t>
            </a:r>
            <a:r>
              <a:rPr lang="ja-JP" altLang="en-US" sz="1050" dirty="0">
                <a:latin typeface="+mn-ea"/>
                <a:ea typeface="+mn-ea"/>
              </a:rPr>
              <a:t>は基本的には想定していない。一義的には、事業者には、看護職員の欠勤等の可能性も考慮</a:t>
            </a:r>
            <a:r>
              <a:rPr lang="ja-JP" altLang="en-US" sz="1050" dirty="0" smtClean="0">
                <a:latin typeface="+mn-ea"/>
                <a:ea typeface="+mn-ea"/>
              </a:rPr>
              <a:t>して事業所の体制</a:t>
            </a:r>
            <a:r>
              <a:rPr lang="ja-JP" altLang="en-US" sz="1050" dirty="0">
                <a:latin typeface="+mn-ea"/>
                <a:ea typeface="+mn-ea"/>
              </a:rPr>
              <a:t>を整えることが求められる</a:t>
            </a:r>
            <a:r>
              <a:rPr lang="ja-JP" altLang="en-US" sz="1050" dirty="0" smtClean="0">
                <a:latin typeface="+mn-ea"/>
                <a:ea typeface="+mn-ea"/>
              </a:rPr>
              <a:t>。</a:t>
            </a:r>
            <a:endParaRPr lang="en-US" altLang="ja-JP" sz="1050" dirty="0" smtClean="0">
              <a:latin typeface="+mn-ea"/>
              <a:ea typeface="+mn-ea"/>
            </a:endParaRPr>
          </a:p>
          <a:p>
            <a:pPr marL="360363" indent="-360363" algn="l"/>
            <a:r>
              <a:rPr lang="ja-JP" altLang="en-US" sz="1050" dirty="0" smtClean="0">
                <a:latin typeface="+mn-ea"/>
                <a:ea typeface="+mn-ea"/>
              </a:rPr>
              <a:t>　　　　　  しかし</a:t>
            </a:r>
            <a:r>
              <a:rPr lang="ja-JP" altLang="en-US" sz="1050" dirty="0">
                <a:latin typeface="+mn-ea"/>
                <a:ea typeface="+mn-ea"/>
              </a:rPr>
              <a:t>、やむを得ない理由により、出勤予定の看護職員が出勤できなかった場合に</a:t>
            </a:r>
            <a:r>
              <a:rPr lang="ja-JP" altLang="en-US" sz="1050" dirty="0" smtClean="0">
                <a:latin typeface="+mn-ea"/>
                <a:ea typeface="+mn-ea"/>
              </a:rPr>
              <a:t>、例えば、</a:t>
            </a:r>
            <a:endParaRPr lang="en-US" altLang="ja-JP" sz="1050" dirty="0" smtClean="0">
              <a:latin typeface="+mn-ea"/>
              <a:ea typeface="+mn-ea"/>
            </a:endParaRPr>
          </a:p>
          <a:p>
            <a:pPr marL="360363" indent="-360363" algn="l"/>
            <a:r>
              <a:rPr lang="ja-JP" altLang="en-US" sz="1050" dirty="0" smtClean="0">
                <a:latin typeface="+mn-ea"/>
                <a:ea typeface="+mn-ea"/>
              </a:rPr>
              <a:t>　　　　　</a:t>
            </a:r>
            <a:r>
              <a:rPr lang="ja-JP" altLang="en-US" sz="1050" dirty="0">
                <a:latin typeface="+mn-ea"/>
                <a:ea typeface="+mn-ea"/>
              </a:rPr>
              <a:t>　</a:t>
            </a:r>
            <a:r>
              <a:rPr lang="ja-JP" altLang="en-US" sz="1050" dirty="0" smtClean="0">
                <a:latin typeface="+mn-ea"/>
                <a:ea typeface="+mn-ea"/>
              </a:rPr>
              <a:t>　①</a:t>
            </a:r>
            <a:r>
              <a:rPr lang="ja-JP" altLang="en-US" sz="1050" dirty="0">
                <a:latin typeface="+mn-ea"/>
                <a:ea typeface="+mn-ea"/>
              </a:rPr>
              <a:t>　医療的ケア児に短時間でもサービスを提供し</a:t>
            </a:r>
            <a:r>
              <a:rPr lang="ja-JP" altLang="en-US" sz="1050" dirty="0" smtClean="0">
                <a:latin typeface="+mn-ea"/>
                <a:ea typeface="+mn-ea"/>
              </a:rPr>
              <a:t>、保護者の理解を得て、医療的ケア児へのサービス提供時間が短くなるよう調整する。</a:t>
            </a:r>
            <a:endParaRPr lang="en-US" altLang="ja-JP" sz="1050" dirty="0" smtClean="0">
              <a:latin typeface="+mn-ea"/>
              <a:ea typeface="+mn-ea"/>
            </a:endParaRPr>
          </a:p>
          <a:p>
            <a:pPr marL="360363" indent="-360363" algn="l"/>
            <a:r>
              <a:rPr lang="ja-JP" altLang="en-US" sz="1050" dirty="0" smtClean="0">
                <a:latin typeface="+mn-ea"/>
                <a:ea typeface="+mn-ea"/>
              </a:rPr>
              <a:t>　　　　　　　②</a:t>
            </a:r>
            <a:r>
              <a:rPr lang="ja-JP" altLang="en-US" sz="1050" dirty="0">
                <a:latin typeface="+mn-ea"/>
                <a:ea typeface="+mn-ea"/>
              </a:rPr>
              <a:t>　隣接する同一法人の事業所の看護職員に、定点的に医療的ケアを実施してもらう</a:t>
            </a:r>
            <a:r>
              <a:rPr lang="ja-JP" altLang="en-US" sz="1050" dirty="0" smtClean="0">
                <a:latin typeface="+mn-ea"/>
                <a:ea typeface="+mn-ea"/>
              </a:rPr>
              <a:t>。</a:t>
            </a:r>
            <a:endParaRPr lang="en-US" altLang="ja-JP" sz="1050" dirty="0" smtClean="0">
              <a:latin typeface="+mn-ea"/>
              <a:ea typeface="+mn-ea"/>
            </a:endParaRPr>
          </a:p>
          <a:p>
            <a:pPr marL="360363" indent="-360363" algn="l"/>
            <a:r>
              <a:rPr lang="ja-JP" altLang="en-US" sz="1050" dirty="0" smtClean="0">
                <a:latin typeface="+mn-ea"/>
                <a:ea typeface="+mn-ea"/>
              </a:rPr>
              <a:t>　　　　といった事態が生じる</a:t>
            </a:r>
            <a:r>
              <a:rPr lang="ja-JP" altLang="en-US" sz="1050" dirty="0">
                <a:latin typeface="+mn-ea"/>
                <a:ea typeface="+mn-ea"/>
              </a:rPr>
              <a:t>可能性は否定</a:t>
            </a:r>
            <a:r>
              <a:rPr lang="ja-JP" altLang="en-US" sz="1050" dirty="0" smtClean="0">
                <a:latin typeface="+mn-ea"/>
                <a:ea typeface="+mn-ea"/>
              </a:rPr>
              <a:t>できないことから、取扱いを示すものである。</a:t>
            </a:r>
            <a:endParaRPr lang="en-US" altLang="ja-JP" sz="1050" dirty="0" smtClean="0">
              <a:latin typeface="+mn-ea"/>
              <a:ea typeface="+mn-ea"/>
            </a:endParaRPr>
          </a:p>
        </p:txBody>
      </p:sp>
      <p:sp>
        <p:nvSpPr>
          <p:cNvPr id="20" name="ホームベース 19"/>
          <p:cNvSpPr/>
          <p:nvPr/>
        </p:nvSpPr>
        <p:spPr>
          <a:xfrm>
            <a:off x="128464" y="836712"/>
            <a:ext cx="1836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⑥ 報酬の算定方法</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686760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15</a:t>
            </a:fld>
            <a:endParaRPr kumimoji="1" lang="ja-JP" altLang="en-US"/>
          </a:p>
        </p:txBody>
      </p:sp>
      <p:sp>
        <p:nvSpPr>
          <p:cNvPr id="17" name="ホームベース 1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1" name="Rectangle 1"/>
          <p:cNvSpPr txBox="1">
            <a:spLocks noChangeArrowheads="1"/>
          </p:cNvSpPr>
          <p:nvPr/>
        </p:nvSpPr>
        <p:spPr bwMode="auto">
          <a:xfrm>
            <a:off x="200472" y="980726"/>
            <a:ext cx="9576000" cy="55440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上記の取扱いは、「④ 看護職員「１人」の考え方」と異なる点に留意が必要（下表のとおり）。</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なお、配置看護職員合計数が、</a:t>
            </a:r>
            <a:r>
              <a:rPr lang="ja-JP" altLang="en-US" sz="1400" u="sng" dirty="0" smtClean="0">
                <a:latin typeface="ＭＳ ゴシック" panose="020B0609070205080204" pitchFamily="49" charset="-128"/>
                <a:ea typeface="ＭＳ ゴシック" panose="020B0609070205080204" pitchFamily="49" charset="-128"/>
              </a:rPr>
              <a:t>必要看護職員合計数未満となった場合</a:t>
            </a:r>
            <a:r>
              <a:rPr lang="ja-JP" altLang="en-US" sz="1400" dirty="0" smtClean="0">
                <a:latin typeface="ＭＳ ゴシック" panose="020B0609070205080204" pitchFamily="49" charset="-128"/>
                <a:ea typeface="ＭＳ ゴシック" panose="020B0609070205080204" pitchFamily="49" charset="-128"/>
              </a:rPr>
              <a:t>は、以下の方法で、配置看護職員合計数と必要看護職員数を計算し直す。</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①　当該月の医療的ケア児に係る利用日のうち、必要看護職員数に対する配置看護職員数の不足数が大きい日について、必要看護職員合計数と配置看護職員合計数から、それぞれ除外する。</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②　①を</a:t>
            </a:r>
            <a:r>
              <a:rPr lang="ja-JP" altLang="en-US" sz="1400" dirty="0">
                <a:latin typeface="ＭＳ ゴシック" panose="020B0609070205080204" pitchFamily="49" charset="-128"/>
                <a:ea typeface="ＭＳ ゴシック" panose="020B0609070205080204" pitchFamily="49" charset="-128"/>
              </a:rPr>
              <a:t>除外した必要看護職員合計数と配置看護職員</a:t>
            </a:r>
            <a:r>
              <a:rPr lang="ja-JP" altLang="en-US" sz="1400" dirty="0" smtClean="0">
                <a:latin typeface="ＭＳ ゴシック" panose="020B0609070205080204" pitchFamily="49" charset="-128"/>
                <a:ea typeface="ＭＳ ゴシック" panose="020B0609070205080204" pitchFamily="49" charset="-128"/>
              </a:rPr>
              <a:t>合計数を比較し、</a:t>
            </a:r>
            <a:r>
              <a:rPr lang="ja-JP" altLang="en-US" sz="1400" dirty="0">
                <a:latin typeface="+mn-ea"/>
              </a:rPr>
              <a:t>必要看護職員合計数≦配置看護</a:t>
            </a:r>
            <a:r>
              <a:rPr lang="ja-JP" altLang="en-US" sz="1400" dirty="0" smtClean="0">
                <a:latin typeface="+mn-ea"/>
              </a:rPr>
              <a:t>職員となるまで①を行う。</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③　①～②で、除外した日以外において利用した医療的ケア児について、医療的ケア区分に係る基本報酬を算定するものとする（除外した日については、医療的ケア児であっても、医ケア以外の障害児の基本報酬を算定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mn-ea"/>
            </a:endParaRPr>
          </a:p>
          <a:p>
            <a:pPr marL="176213" indent="-176213" algn="l"/>
            <a:r>
              <a:rPr lang="ja-JP" altLang="en-US" sz="1400" dirty="0" smtClean="0">
                <a:latin typeface="+mn-ea"/>
              </a:rPr>
              <a:t>○　なお、必要看護職員合計数と配置看護職員合計数は四捨五入は行わず、小数点以下も含めて比較するものとする。</a:t>
            </a:r>
          </a:p>
          <a:p>
            <a:pPr marL="176213" indent="-176213" algn="l"/>
            <a:endParaRPr lang="en-US" altLang="ja-JP" sz="1400" dirty="0">
              <a:latin typeface="ＭＳ ゴシック" panose="020B0609070205080204" pitchFamily="49" charset="-128"/>
              <a:ea typeface="ＭＳ ゴシック" panose="020B0609070205080204" pitchFamily="49" charset="-128"/>
            </a:endParaRPr>
          </a:p>
        </p:txBody>
      </p:sp>
      <p:sp>
        <p:nvSpPr>
          <p:cNvPr id="20" name="ホームベース 19"/>
          <p:cNvSpPr/>
          <p:nvPr/>
        </p:nvSpPr>
        <p:spPr>
          <a:xfrm>
            <a:off x="128464" y="836712"/>
            <a:ext cx="248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⑦ 報酬の算定方法（続き）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22" name="表 21"/>
          <p:cNvGraphicFramePr>
            <a:graphicFrameLocks noGrp="1"/>
          </p:cNvGraphicFramePr>
          <p:nvPr>
            <p:extLst/>
          </p:nvPr>
        </p:nvGraphicFramePr>
        <p:xfrm>
          <a:off x="632520" y="1628800"/>
          <a:ext cx="9001000" cy="1645920"/>
        </p:xfrm>
        <a:graphic>
          <a:graphicData uri="http://schemas.openxmlformats.org/drawingml/2006/table">
            <a:tbl>
              <a:tblPr firstRow="1" bandRow="1">
                <a:tableStyleId>{5940675A-B579-460E-94D1-54222C63F5DA}</a:tableStyleId>
              </a:tblPr>
              <a:tblGrid>
                <a:gridCol w="2592288">
                  <a:extLst>
                    <a:ext uri="{9D8B030D-6E8A-4147-A177-3AD203B41FA5}">
                      <a16:colId xmlns:a16="http://schemas.microsoft.com/office/drawing/2014/main" val="3434844140"/>
                    </a:ext>
                  </a:extLst>
                </a:gridCol>
                <a:gridCol w="2088232">
                  <a:extLst>
                    <a:ext uri="{9D8B030D-6E8A-4147-A177-3AD203B41FA5}">
                      <a16:colId xmlns:a16="http://schemas.microsoft.com/office/drawing/2014/main" val="524125437"/>
                    </a:ext>
                  </a:extLst>
                </a:gridCol>
                <a:gridCol w="4320480">
                  <a:extLst>
                    <a:ext uri="{9D8B030D-6E8A-4147-A177-3AD203B41FA5}">
                      <a16:colId xmlns:a16="http://schemas.microsoft.com/office/drawing/2014/main" val="446002644"/>
                    </a:ext>
                  </a:extLst>
                </a:gridCol>
              </a:tblGrid>
              <a:tr h="331457">
                <a:tc>
                  <a:txBody>
                    <a:bodyPr/>
                    <a:lstStyle/>
                    <a:p>
                      <a:pPr algn="ctr"/>
                      <a:r>
                        <a:rPr kumimoji="1" lang="ja-JP" altLang="en-US" sz="1400" dirty="0" smtClean="0">
                          <a:latin typeface="+mn-ea"/>
                          <a:ea typeface="+mn-ea"/>
                        </a:rPr>
                        <a:t>看護職員を医療的ケア児の</a:t>
                      </a:r>
                      <a:endParaRPr kumimoji="1" lang="en-US" altLang="ja-JP" sz="1400" dirty="0" smtClean="0">
                        <a:latin typeface="+mn-ea"/>
                        <a:ea typeface="+mn-ea"/>
                      </a:endParaRPr>
                    </a:p>
                    <a:p>
                      <a:pPr algn="ctr"/>
                      <a:r>
                        <a:rPr kumimoji="1" lang="ja-JP" altLang="en-US" sz="1400" dirty="0" smtClean="0">
                          <a:latin typeface="+mn-ea"/>
                          <a:ea typeface="+mn-ea"/>
                        </a:rPr>
                        <a:t>サービス提供時間帯を通じて</a:t>
                      </a:r>
                      <a:endParaRPr kumimoji="1" lang="en-US" altLang="ja-JP" sz="1400" dirty="0" smtClean="0">
                        <a:latin typeface="+mn-ea"/>
                        <a:ea typeface="+mn-ea"/>
                      </a:endParaRPr>
                    </a:p>
                    <a:p>
                      <a:pPr algn="ctr"/>
                      <a:r>
                        <a:rPr kumimoji="1" lang="ja-JP" altLang="en-US" sz="1400" dirty="0" smtClean="0">
                          <a:latin typeface="+mn-ea"/>
                          <a:ea typeface="+mn-ea"/>
                        </a:rPr>
                        <a:t>配置したかどうか。</a:t>
                      </a:r>
                      <a:endParaRPr kumimoji="1" lang="ja-JP" altLang="en-US" sz="1400" dirty="0">
                        <a:latin typeface="+mn-ea"/>
                        <a:ea typeface="+mn-ea"/>
                      </a:endParaRPr>
                    </a:p>
                  </a:txBody>
                  <a:tcPr marL="72000" marR="72000" anchor="ctr"/>
                </a:tc>
                <a:tc>
                  <a:txBody>
                    <a:bodyPr/>
                    <a:lstStyle/>
                    <a:p>
                      <a:pPr algn="ctr"/>
                      <a:r>
                        <a:rPr kumimoji="1" lang="ja-JP" altLang="en-US" sz="1400" u="sng" dirty="0" smtClean="0">
                          <a:latin typeface="+mn-ea"/>
                          <a:ea typeface="+mn-ea"/>
                        </a:rPr>
                        <a:t>配置看護職員</a:t>
                      </a:r>
                      <a:endParaRPr kumimoji="1" lang="en-US" altLang="ja-JP" sz="1400" u="sng" dirty="0" smtClean="0">
                        <a:latin typeface="+mn-ea"/>
                        <a:ea typeface="+mn-ea"/>
                      </a:endParaRPr>
                    </a:p>
                    <a:p>
                      <a:pPr algn="ctr"/>
                      <a:r>
                        <a:rPr kumimoji="1" lang="ja-JP" altLang="en-US" sz="1400" u="sng" dirty="0" smtClean="0">
                          <a:latin typeface="+mn-ea"/>
                          <a:ea typeface="+mn-ea"/>
                        </a:rPr>
                        <a:t>として計上</a:t>
                      </a:r>
                      <a:r>
                        <a:rPr kumimoji="1" lang="ja-JP" altLang="en-US" sz="1400" dirty="0" smtClean="0">
                          <a:latin typeface="+mn-ea"/>
                          <a:ea typeface="+mn-ea"/>
                        </a:rPr>
                        <a:t>できるか。</a:t>
                      </a:r>
                      <a:endParaRPr kumimoji="1" lang="ja-JP" altLang="en-US" sz="1400" dirty="0">
                        <a:latin typeface="+mn-ea"/>
                        <a:ea typeface="+mn-ea"/>
                      </a:endParaRPr>
                    </a:p>
                  </a:txBody>
                  <a:tcPr marL="72000" marR="72000" anchor="ctr"/>
                </a:tc>
                <a:tc>
                  <a:txBody>
                    <a:bodyPr/>
                    <a:lstStyle/>
                    <a:p>
                      <a:pPr algn="ctr"/>
                      <a:r>
                        <a:rPr lang="ja-JP" altLang="en-US" sz="1400" dirty="0" smtClean="0">
                          <a:latin typeface="+mn-ea"/>
                          <a:ea typeface="+mn-ea"/>
                        </a:rPr>
                        <a:t>必要看護職員合計数≦配置看護職員合計数のときに、</a:t>
                      </a:r>
                      <a:endParaRPr lang="en-US" altLang="ja-JP" sz="1400" dirty="0" smtClean="0">
                        <a:latin typeface="+mn-ea"/>
                        <a:ea typeface="+mn-ea"/>
                      </a:endParaRPr>
                    </a:p>
                    <a:p>
                      <a:pPr algn="ctr"/>
                      <a:r>
                        <a:rPr kumimoji="1" lang="ja-JP" altLang="en-US" sz="1400" u="sng" dirty="0" smtClean="0">
                          <a:latin typeface="+mn-ea"/>
                          <a:ea typeface="+mn-ea"/>
                        </a:rPr>
                        <a:t>医療的ケア区分に伴う報酬を請求</a:t>
                      </a:r>
                      <a:r>
                        <a:rPr kumimoji="1" lang="ja-JP" altLang="en-US" sz="1400" dirty="0" smtClean="0">
                          <a:latin typeface="+mn-ea"/>
                          <a:ea typeface="+mn-ea"/>
                        </a:rPr>
                        <a:t>できるか。</a:t>
                      </a:r>
                      <a:endParaRPr kumimoji="1" lang="ja-JP" altLang="en-US" sz="1400" dirty="0">
                        <a:latin typeface="+mn-ea"/>
                        <a:ea typeface="+mn-ea"/>
                      </a:endParaRPr>
                    </a:p>
                  </a:txBody>
                  <a:tcPr marL="72000" marR="72000" anchor="ctr"/>
                </a:tc>
                <a:extLst>
                  <a:ext uri="{0D108BD9-81ED-4DB2-BD59-A6C34878D82A}">
                    <a16:rowId xmlns:a16="http://schemas.microsoft.com/office/drawing/2014/main" val="850219766"/>
                  </a:ext>
                </a:extLst>
              </a:tr>
              <a:tr h="198874">
                <a:tc>
                  <a:txBody>
                    <a:bodyPr/>
                    <a:lstStyle/>
                    <a:p>
                      <a:pPr algn="l"/>
                      <a:r>
                        <a:rPr kumimoji="1" lang="ja-JP" altLang="en-US" sz="1400" dirty="0" smtClean="0">
                          <a:latin typeface="+mn-ea"/>
                          <a:ea typeface="+mn-ea"/>
                        </a:rPr>
                        <a:t>配置した。</a:t>
                      </a:r>
                      <a:endParaRPr kumimoji="1" lang="ja-JP" altLang="en-US" sz="1400" dirty="0">
                        <a:latin typeface="+mn-ea"/>
                        <a:ea typeface="+mn-ea"/>
                      </a:endParaRPr>
                    </a:p>
                  </a:txBody>
                  <a:tcPr marL="72000" marR="72000" anchor="ctr">
                    <a:lnB w="28575" cap="flat" cmpd="sng" algn="ctr">
                      <a:solidFill>
                        <a:srgbClr val="FF0000"/>
                      </a:solidFill>
                      <a:prstDash val="solid"/>
                      <a:round/>
                      <a:headEnd type="none" w="med" len="med"/>
                      <a:tailEnd type="none" w="med" len="med"/>
                    </a:lnB>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lnB w="28575" cap="flat" cmpd="sng" algn="ctr">
                      <a:solidFill>
                        <a:srgbClr val="FF0000"/>
                      </a:solidFill>
                      <a:prstDash val="solid"/>
                      <a:round/>
                      <a:headEnd type="none" w="med" len="med"/>
                      <a:tailEnd type="none" w="med" len="med"/>
                    </a:lnB>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247276474"/>
                  </a:ext>
                </a:extLst>
              </a:tr>
              <a:tr h="198874">
                <a:tc>
                  <a:txBody>
                    <a:bodyPr/>
                    <a:lstStyle/>
                    <a:p>
                      <a:pPr algn="l"/>
                      <a:r>
                        <a:rPr kumimoji="1" lang="ja-JP" altLang="en-US" sz="1400" dirty="0" smtClean="0">
                          <a:latin typeface="+mn-ea"/>
                          <a:ea typeface="+mn-ea"/>
                        </a:rPr>
                        <a:t>一部の時間帯だけ配置した。</a:t>
                      </a:r>
                      <a:endParaRPr kumimoji="1" lang="ja-JP" altLang="en-US" sz="1400" dirty="0">
                        <a:latin typeface="+mn-ea"/>
                        <a:ea typeface="+mn-ea"/>
                      </a:endParaRPr>
                    </a:p>
                  </a:txBody>
                  <a:tcPr marL="72000" marR="72000" anchor="ctr">
                    <a:lnL w="28575" cap="flat" cmpd="sng" algn="ctr">
                      <a:solidFill>
                        <a:srgbClr val="FF0000"/>
                      </a:solidFill>
                      <a:prstDash val="solid"/>
                      <a:round/>
                      <a:headEnd type="none" w="med" len="med"/>
                      <a:tailEnd type="none" w="med" len="med"/>
                    </a:lnL>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marL="72000" marR="72000" anchor="ct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651140588"/>
                  </a:ext>
                </a:extLst>
              </a:tr>
              <a:tr h="198874">
                <a:tc>
                  <a:txBody>
                    <a:bodyPr/>
                    <a:lstStyle/>
                    <a:p>
                      <a:pPr algn="l"/>
                      <a:r>
                        <a:rPr kumimoji="1" lang="ja-JP" altLang="en-US" sz="1400" dirty="0" smtClean="0">
                          <a:latin typeface="+mn-ea"/>
                          <a:ea typeface="+mn-ea"/>
                        </a:rPr>
                        <a:t>配置できなかった。</a:t>
                      </a:r>
                      <a:endParaRPr kumimoji="1" lang="ja-JP" altLang="en-US" sz="1400" dirty="0">
                        <a:latin typeface="+mn-ea"/>
                        <a:ea typeface="+mn-ea"/>
                      </a:endParaRPr>
                    </a:p>
                  </a:txBody>
                  <a:tcPr marL="72000" marR="72000" anchor="ctr">
                    <a:lnT w="28575" cap="flat" cmpd="sng" algn="ctr">
                      <a:solidFill>
                        <a:srgbClr val="FF0000"/>
                      </a:solidFill>
                      <a:prstDash val="solid"/>
                      <a:round/>
                      <a:headEnd type="none" w="med" len="med"/>
                      <a:tailEnd type="none" w="med" len="med"/>
                    </a:lnT>
                  </a:tcP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marL="72000" marR="72000" anchor="ctr">
                    <a:lnT w="28575" cap="flat" cmpd="sng" algn="ctr">
                      <a:solidFill>
                        <a:srgbClr val="FF0000"/>
                      </a:solidFill>
                      <a:prstDash val="solid"/>
                      <a:round/>
                      <a:headEnd type="none" w="med" len="med"/>
                      <a:tailEnd type="none" w="med" len="med"/>
                    </a:lnT>
                  </a:tcP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marL="72000" marR="72000" anchor="ctr">
                    <a:lnT w="28575"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1601011889"/>
                  </a:ext>
                </a:extLst>
              </a:tr>
            </a:tbl>
          </a:graphicData>
        </a:graphic>
      </p:graphicFrame>
    </p:spTree>
    <p:extLst>
      <p:ext uri="{BB962C8B-B14F-4D97-AF65-F5344CB8AC3E}">
        <p14:creationId xmlns:p14="http://schemas.microsoft.com/office/powerpoint/2010/main" val="9526321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16</a:t>
            </a:fld>
            <a:endParaRPr kumimoji="1" lang="ja-JP" altLang="en-US"/>
          </a:p>
        </p:txBody>
      </p:sp>
      <p:sp>
        <p:nvSpPr>
          <p:cNvPr id="17" name="ホームベース 1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1" name="Rectangle 1"/>
          <p:cNvSpPr txBox="1">
            <a:spLocks noChangeArrowheads="1"/>
          </p:cNvSpPr>
          <p:nvPr/>
        </p:nvSpPr>
        <p:spPr bwMode="auto">
          <a:xfrm>
            <a:off x="200472" y="980726"/>
            <a:ext cx="9576000" cy="55440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前ページの計算方法の例は以下のとおり。</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①　必要看護職員合計数（</a:t>
            </a:r>
            <a:r>
              <a:rPr lang="en-US" altLang="ja-JP" sz="1400" dirty="0" smtClean="0">
                <a:latin typeface="ＭＳ ゴシック" panose="020B0609070205080204" pitchFamily="49" charset="-128"/>
                <a:ea typeface="ＭＳ ゴシック" panose="020B0609070205080204" pitchFamily="49" charset="-128"/>
              </a:rPr>
              <a:t>19.23</a:t>
            </a:r>
            <a:r>
              <a:rPr lang="ja-JP" altLang="en-US" sz="1400" dirty="0" smtClean="0">
                <a:latin typeface="ＭＳ ゴシック" panose="020B0609070205080204" pitchFamily="49" charset="-128"/>
                <a:ea typeface="ＭＳ ゴシック" panose="020B0609070205080204" pitchFamily="49" charset="-128"/>
              </a:rPr>
              <a:t>人）＞配置看護職員合計数（</a:t>
            </a:r>
            <a:r>
              <a:rPr lang="en-US" altLang="ja-JP" sz="1400" dirty="0" smtClean="0">
                <a:latin typeface="ＭＳ ゴシック" panose="020B0609070205080204" pitchFamily="49" charset="-128"/>
                <a:ea typeface="ＭＳ ゴシック" panose="020B0609070205080204" pitchFamily="49" charset="-128"/>
              </a:rPr>
              <a:t>18</a:t>
            </a:r>
            <a:r>
              <a:rPr lang="ja-JP" altLang="en-US" sz="1400" dirty="0" smtClean="0">
                <a:latin typeface="ＭＳ ゴシック" panose="020B0609070205080204" pitchFamily="49" charset="-128"/>
                <a:ea typeface="ＭＳ ゴシック" panose="020B0609070205080204" pitchFamily="49" charset="-128"/>
              </a:rPr>
              <a:t>人）の</a:t>
            </a:r>
            <a:r>
              <a:rPr lang="ja-JP" altLang="en-US" sz="1400" dirty="0">
                <a:latin typeface="ＭＳ ゴシック" panose="020B0609070205080204" pitchFamily="49" charset="-128"/>
                <a:ea typeface="ＭＳ ゴシック" panose="020B0609070205080204" pitchFamily="49" charset="-128"/>
              </a:rPr>
              <a:t>ため、必要看護職員数に対する配置看護職員数の不足数が大きい</a:t>
            </a:r>
            <a:r>
              <a:rPr lang="ja-JP" altLang="en-US" sz="1400" dirty="0" smtClean="0">
                <a:latin typeface="ＭＳ ゴシック" panose="020B0609070205080204" pitchFamily="49" charset="-128"/>
                <a:ea typeface="ＭＳ ゴシック" panose="020B0609070205080204" pitchFamily="49" charset="-128"/>
              </a:rPr>
              <a:t>日を、</a:t>
            </a:r>
            <a:r>
              <a:rPr lang="ja-JP" altLang="en-US" sz="1400" dirty="0">
                <a:latin typeface="ＭＳ ゴシック" panose="020B0609070205080204" pitchFamily="49" charset="-128"/>
                <a:ea typeface="ＭＳ ゴシック" panose="020B0609070205080204" pitchFamily="49" charset="-128"/>
              </a:rPr>
              <a:t>必要看護職員</a:t>
            </a:r>
            <a:r>
              <a:rPr lang="ja-JP" altLang="en-US" sz="1400" dirty="0" smtClean="0">
                <a:latin typeface="ＭＳ ゴシック" panose="020B0609070205080204" pitchFamily="49" charset="-128"/>
                <a:ea typeface="ＭＳ ゴシック" panose="020B0609070205080204" pitchFamily="49" charset="-128"/>
              </a:rPr>
              <a:t>合計数及び配置</a:t>
            </a:r>
            <a:r>
              <a:rPr lang="ja-JP" altLang="en-US" sz="1400" dirty="0">
                <a:latin typeface="ＭＳ ゴシック" panose="020B0609070205080204" pitchFamily="49" charset="-128"/>
                <a:ea typeface="ＭＳ ゴシック" panose="020B0609070205080204" pitchFamily="49" charset="-128"/>
              </a:rPr>
              <a:t>看護職員</a:t>
            </a:r>
            <a:r>
              <a:rPr lang="ja-JP" altLang="en-US" sz="1400" dirty="0" smtClean="0">
                <a:latin typeface="ＭＳ ゴシック" panose="020B0609070205080204" pitchFamily="49" charset="-128"/>
                <a:ea typeface="ＭＳ ゴシック" panose="020B0609070205080204" pitchFamily="49" charset="-128"/>
              </a:rPr>
              <a:t>合計数から除外する。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この例では、</a:t>
            </a:r>
            <a:r>
              <a:rPr lang="en-US" altLang="ja-JP" sz="1400" dirty="0" smtClean="0">
                <a:latin typeface="ＭＳ ゴシック" panose="020B0609070205080204" pitchFamily="49" charset="-128"/>
                <a:ea typeface="ＭＳ ゴシック" panose="020B0609070205080204" pitchFamily="49" charset="-128"/>
              </a:rPr>
              <a:t>4/1</a:t>
            </a:r>
            <a:r>
              <a:rPr lang="ja-JP" altLang="en-US" sz="1400" dirty="0" smtClean="0">
                <a:latin typeface="ＭＳ ゴシック" panose="020B0609070205080204" pitchFamily="49" charset="-128"/>
                <a:ea typeface="ＭＳ ゴシック" panose="020B0609070205080204" pitchFamily="49" charset="-128"/>
              </a:rPr>
              <a:t>と</a:t>
            </a:r>
            <a:r>
              <a:rPr lang="en-US" altLang="ja-JP" sz="1400" dirty="0" smtClean="0">
                <a:latin typeface="ＭＳ ゴシック" panose="020B0609070205080204" pitchFamily="49" charset="-128"/>
                <a:ea typeface="ＭＳ ゴシック" panose="020B0609070205080204" pitchFamily="49" charset="-128"/>
              </a:rPr>
              <a:t>4/8</a:t>
            </a:r>
            <a:r>
              <a:rPr lang="ja-JP" altLang="en-US" sz="1400" dirty="0" smtClean="0">
                <a:latin typeface="ＭＳ ゴシック" panose="020B0609070205080204" pitchFamily="49" charset="-128"/>
                <a:ea typeface="ＭＳ ゴシック" panose="020B0609070205080204" pitchFamily="49" charset="-128"/>
              </a:rPr>
              <a:t>が、必要</a:t>
            </a:r>
            <a:r>
              <a:rPr lang="ja-JP" altLang="en-US" sz="1400" dirty="0">
                <a:latin typeface="ＭＳ ゴシック" panose="020B0609070205080204" pitchFamily="49" charset="-128"/>
                <a:ea typeface="ＭＳ ゴシック" panose="020B0609070205080204" pitchFamily="49" charset="-128"/>
              </a:rPr>
              <a:t>看護職</a:t>
            </a:r>
            <a:r>
              <a:rPr lang="ja-JP" altLang="en-US" sz="1400" dirty="0" smtClean="0">
                <a:latin typeface="ＭＳ ゴシック" panose="020B0609070205080204" pitchFamily="49" charset="-128"/>
                <a:ea typeface="ＭＳ ゴシック" panose="020B0609070205080204" pitchFamily="49" charset="-128"/>
              </a:rPr>
              <a:t>員数（</a:t>
            </a:r>
            <a:r>
              <a:rPr lang="en-US" altLang="ja-JP" sz="1400" dirty="0" smtClean="0">
                <a:latin typeface="ＭＳ ゴシック" panose="020B0609070205080204" pitchFamily="49" charset="-128"/>
                <a:ea typeface="ＭＳ ゴシック" panose="020B0609070205080204" pitchFamily="49" charset="-128"/>
              </a:rPr>
              <a:t>2.16</a:t>
            </a:r>
            <a:r>
              <a:rPr lang="ja-JP" altLang="en-US" sz="1400" dirty="0" smtClean="0">
                <a:latin typeface="ＭＳ ゴシック" panose="020B0609070205080204" pitchFamily="49" charset="-128"/>
                <a:ea typeface="ＭＳ ゴシック" panose="020B0609070205080204" pitchFamily="49" charset="-128"/>
              </a:rPr>
              <a:t>）に対して配置</a:t>
            </a:r>
            <a:r>
              <a:rPr lang="ja-JP" altLang="en-US" sz="1400" dirty="0">
                <a:latin typeface="ＭＳ ゴシック" panose="020B0609070205080204" pitchFamily="49" charset="-128"/>
                <a:ea typeface="ＭＳ ゴシック" panose="020B0609070205080204" pitchFamily="49" charset="-128"/>
              </a:rPr>
              <a:t>看護</a:t>
            </a:r>
            <a:r>
              <a:rPr lang="ja-JP" altLang="en-US" sz="1400" dirty="0" smtClean="0">
                <a:latin typeface="ＭＳ ゴシック" panose="020B0609070205080204" pitchFamily="49" charset="-128"/>
                <a:ea typeface="ＭＳ ゴシック" panose="020B0609070205080204" pitchFamily="49" charset="-128"/>
              </a:rPr>
              <a:t>職員数（１）と、その差が</a:t>
            </a:r>
            <a:r>
              <a:rPr lang="en-US" altLang="ja-JP" sz="1400" dirty="0" smtClean="0">
                <a:latin typeface="ＭＳ ゴシック" panose="020B0609070205080204" pitchFamily="49" charset="-128"/>
                <a:ea typeface="ＭＳ ゴシック" panose="020B0609070205080204" pitchFamily="49" charset="-128"/>
              </a:rPr>
              <a:t>1.16</a:t>
            </a:r>
            <a:r>
              <a:rPr lang="ja-JP" altLang="en-US" sz="1400" dirty="0" smtClean="0">
                <a:latin typeface="ＭＳ ゴシック" panose="020B0609070205080204" pitchFamily="49" charset="-128"/>
                <a:ea typeface="ＭＳ ゴシック" panose="020B0609070205080204" pitchFamily="49" charset="-128"/>
              </a:rPr>
              <a:t>と最も大きくなっているので、</a:t>
            </a:r>
            <a:r>
              <a:rPr lang="en-US" altLang="ja-JP" sz="1400" dirty="0" smtClean="0">
                <a:latin typeface="ＭＳ ゴシック" panose="020B0609070205080204" pitchFamily="49" charset="-128"/>
                <a:ea typeface="ＭＳ ゴシック" panose="020B0609070205080204" pitchFamily="49" charset="-128"/>
              </a:rPr>
              <a:t>4/1</a:t>
            </a:r>
            <a:r>
              <a:rPr lang="ja-JP" altLang="en-US" sz="1400" dirty="0" smtClean="0">
                <a:latin typeface="ＭＳ ゴシック" panose="020B0609070205080204" pitchFamily="49" charset="-128"/>
                <a:ea typeface="ＭＳ ゴシック" panose="020B0609070205080204" pitchFamily="49" charset="-128"/>
              </a:rPr>
              <a:t>の人数を除外する（差が同じなので</a:t>
            </a:r>
            <a:r>
              <a:rPr lang="en-US" altLang="ja-JP" sz="1400" dirty="0" smtClean="0">
                <a:latin typeface="ＭＳ ゴシック" panose="020B0609070205080204" pitchFamily="49" charset="-128"/>
                <a:ea typeface="ＭＳ ゴシック" panose="020B0609070205080204" pitchFamily="49" charset="-128"/>
              </a:rPr>
              <a:t>4/8</a:t>
            </a:r>
            <a:r>
              <a:rPr lang="ja-JP" altLang="en-US" sz="1400" dirty="0" smtClean="0">
                <a:latin typeface="ＭＳ ゴシック" panose="020B0609070205080204" pitchFamily="49" charset="-128"/>
                <a:ea typeface="ＭＳ ゴシック" panose="020B0609070205080204" pitchFamily="49" charset="-128"/>
              </a:rPr>
              <a:t>でも可）。</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②　</a:t>
            </a:r>
            <a:r>
              <a:rPr lang="en-US" altLang="ja-JP" sz="1400" dirty="0" smtClean="0">
                <a:latin typeface="ＭＳ ゴシック" panose="020B0609070205080204" pitchFamily="49" charset="-128"/>
                <a:ea typeface="ＭＳ ゴシック" panose="020B0609070205080204" pitchFamily="49" charset="-128"/>
              </a:rPr>
              <a:t>4/1</a:t>
            </a:r>
            <a:r>
              <a:rPr lang="ja-JP" altLang="en-US" sz="1400" dirty="0" smtClean="0">
                <a:latin typeface="ＭＳ ゴシック" panose="020B0609070205080204" pitchFamily="49" charset="-128"/>
                <a:ea typeface="ＭＳ ゴシック" panose="020B0609070205080204" pitchFamily="49" charset="-128"/>
              </a:rPr>
              <a:t>の人数を除外したときの</a:t>
            </a:r>
            <a:r>
              <a:rPr lang="ja-JP" altLang="en-US" sz="1400" dirty="0">
                <a:latin typeface="ＭＳ ゴシック" panose="020B0609070205080204" pitchFamily="49" charset="-128"/>
                <a:ea typeface="ＭＳ ゴシック" panose="020B0609070205080204" pitchFamily="49" charset="-128"/>
              </a:rPr>
              <a:t>必要看護職員</a:t>
            </a:r>
            <a:r>
              <a:rPr lang="ja-JP" altLang="en-US" sz="1400" dirty="0" smtClean="0">
                <a:latin typeface="ＭＳ ゴシック" panose="020B0609070205080204" pitchFamily="49" charset="-128"/>
                <a:ea typeface="ＭＳ ゴシック" panose="020B0609070205080204" pitchFamily="49" charset="-128"/>
              </a:rPr>
              <a:t>合計数は</a:t>
            </a:r>
            <a:r>
              <a:rPr lang="en-US" altLang="ja-JP" sz="1400" dirty="0" smtClean="0">
                <a:latin typeface="ＭＳ ゴシック" panose="020B0609070205080204" pitchFamily="49" charset="-128"/>
                <a:ea typeface="ＭＳ ゴシック" panose="020B0609070205080204" pitchFamily="49" charset="-128"/>
              </a:rPr>
              <a:t>17.07</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19.23</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2.16</a:t>
            </a:r>
            <a:r>
              <a:rPr lang="ja-JP" altLang="en-US" sz="1400" dirty="0" smtClean="0">
                <a:latin typeface="ＭＳ ゴシック" panose="020B0609070205080204" pitchFamily="49" charset="-128"/>
                <a:ea typeface="ＭＳ ゴシック" panose="020B0609070205080204" pitchFamily="49" charset="-128"/>
              </a:rPr>
              <a:t>人）、配置</a:t>
            </a:r>
            <a:r>
              <a:rPr lang="ja-JP" altLang="en-US" sz="1400" dirty="0">
                <a:latin typeface="ＭＳ ゴシック" panose="020B0609070205080204" pitchFamily="49" charset="-128"/>
                <a:ea typeface="ＭＳ ゴシック" panose="020B0609070205080204" pitchFamily="49" charset="-128"/>
              </a:rPr>
              <a:t>看護職員</a:t>
            </a:r>
            <a:r>
              <a:rPr lang="ja-JP" altLang="en-US" sz="1400" dirty="0" smtClean="0">
                <a:latin typeface="ＭＳ ゴシック" panose="020B0609070205080204" pitchFamily="49" charset="-128"/>
                <a:ea typeface="ＭＳ ゴシック" panose="020B0609070205080204" pitchFamily="49" charset="-128"/>
              </a:rPr>
              <a:t>合計数は</a:t>
            </a:r>
            <a:r>
              <a:rPr lang="en-US" altLang="ja-JP" sz="1400" dirty="0" smtClean="0">
                <a:latin typeface="ＭＳ ゴシック" panose="020B0609070205080204" pitchFamily="49" charset="-128"/>
                <a:ea typeface="ＭＳ ゴシック" panose="020B0609070205080204" pitchFamily="49" charset="-128"/>
              </a:rPr>
              <a:t>17</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18</a:t>
            </a:r>
            <a:r>
              <a:rPr lang="ja-JP" altLang="en-US" sz="1400" dirty="0" smtClean="0">
                <a:latin typeface="ＭＳ ゴシック" panose="020B0609070205080204" pitchFamily="49" charset="-128"/>
                <a:ea typeface="ＭＳ ゴシック" panose="020B0609070205080204" pitchFamily="49" charset="-128"/>
              </a:rPr>
              <a:t>人－１人）となる。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必要</a:t>
            </a:r>
            <a:r>
              <a:rPr lang="ja-JP" altLang="en-US" sz="1400" dirty="0">
                <a:latin typeface="ＭＳ ゴシック" panose="020B0609070205080204" pitchFamily="49" charset="-128"/>
                <a:ea typeface="ＭＳ ゴシック" panose="020B0609070205080204" pitchFamily="49" charset="-128"/>
              </a:rPr>
              <a:t>看護職員合計数（</a:t>
            </a:r>
            <a:r>
              <a:rPr lang="en-US" altLang="ja-JP" sz="1400" dirty="0" smtClean="0">
                <a:latin typeface="ＭＳ ゴシック" panose="020B0609070205080204" pitchFamily="49" charset="-128"/>
                <a:ea typeface="ＭＳ ゴシック" panose="020B0609070205080204" pitchFamily="49" charset="-128"/>
              </a:rPr>
              <a:t>17.07</a:t>
            </a:r>
            <a:r>
              <a:rPr lang="ja-JP" altLang="en-US" sz="1400" dirty="0" smtClean="0">
                <a:latin typeface="ＭＳ ゴシック" panose="020B0609070205080204" pitchFamily="49" charset="-128"/>
                <a:ea typeface="ＭＳ ゴシック" panose="020B0609070205080204" pitchFamily="49" charset="-128"/>
              </a:rPr>
              <a:t>人</a:t>
            </a:r>
            <a:r>
              <a:rPr lang="ja-JP" altLang="en-US" sz="1400" dirty="0">
                <a:latin typeface="ＭＳ ゴシック" panose="020B0609070205080204" pitchFamily="49" charset="-128"/>
                <a:ea typeface="ＭＳ ゴシック" panose="020B0609070205080204" pitchFamily="49" charset="-128"/>
              </a:rPr>
              <a:t>）＞配置看護職員合計数（</a:t>
            </a:r>
            <a:r>
              <a:rPr lang="en-US" altLang="ja-JP" sz="1400" dirty="0" smtClean="0">
                <a:latin typeface="ＭＳ ゴシック" panose="020B0609070205080204" pitchFamily="49" charset="-128"/>
                <a:ea typeface="ＭＳ ゴシック" panose="020B0609070205080204" pitchFamily="49" charset="-128"/>
              </a:rPr>
              <a:t>17</a:t>
            </a:r>
            <a:r>
              <a:rPr lang="ja-JP" altLang="en-US" sz="1400" dirty="0" smtClean="0">
                <a:latin typeface="ＭＳ ゴシック" panose="020B0609070205080204" pitchFamily="49" charset="-128"/>
                <a:ea typeface="ＭＳ ゴシック" panose="020B0609070205080204" pitchFamily="49" charset="-128"/>
              </a:rPr>
              <a:t>人</a:t>
            </a:r>
            <a:r>
              <a:rPr lang="ja-JP" altLang="en-US" sz="1400" dirty="0">
                <a:latin typeface="ＭＳ ゴシック" panose="020B0609070205080204" pitchFamily="49" charset="-128"/>
                <a:ea typeface="ＭＳ ゴシック" panose="020B0609070205080204" pitchFamily="49" charset="-128"/>
              </a:rPr>
              <a:t>）のため</a:t>
            </a:r>
            <a:r>
              <a:rPr lang="ja-JP" altLang="en-US" sz="1400" dirty="0" smtClean="0">
                <a:latin typeface="ＭＳ ゴシック" panose="020B0609070205080204" pitchFamily="49" charset="-128"/>
                <a:ea typeface="ＭＳ ゴシック" panose="020B0609070205080204" pitchFamily="49" charset="-128"/>
              </a:rPr>
              <a:t>、次に、</a:t>
            </a:r>
            <a:r>
              <a:rPr lang="ja-JP" altLang="en-US" sz="1400" dirty="0">
                <a:latin typeface="ＭＳ ゴシック" panose="020B0609070205080204" pitchFamily="49" charset="-128"/>
                <a:ea typeface="ＭＳ ゴシック" panose="020B0609070205080204" pitchFamily="49" charset="-128"/>
              </a:rPr>
              <a:t>必要看護職員数に対する配置看護職員数の不足数が大きい</a:t>
            </a:r>
            <a:r>
              <a:rPr lang="ja-JP" altLang="en-US" sz="1400" dirty="0" smtClean="0">
                <a:latin typeface="ＭＳ ゴシック" panose="020B0609070205080204" pitchFamily="49" charset="-128"/>
                <a:ea typeface="ＭＳ ゴシック" panose="020B0609070205080204" pitchFamily="49" charset="-128"/>
              </a:rPr>
              <a:t>日である</a:t>
            </a:r>
            <a:r>
              <a:rPr lang="en-US" altLang="ja-JP" sz="1400" dirty="0" smtClean="0">
                <a:latin typeface="ＭＳ ゴシック" panose="020B0609070205080204" pitchFamily="49" charset="-128"/>
                <a:ea typeface="ＭＳ ゴシック" panose="020B0609070205080204" pitchFamily="49" charset="-128"/>
              </a:rPr>
              <a:t>4/8</a:t>
            </a:r>
            <a:r>
              <a:rPr lang="ja-JP" altLang="en-US" sz="1400" dirty="0" smtClean="0">
                <a:latin typeface="ＭＳ ゴシック" panose="020B0609070205080204" pitchFamily="49" charset="-128"/>
                <a:ea typeface="ＭＳ ゴシック" panose="020B0609070205080204" pitchFamily="49" charset="-128"/>
              </a:rPr>
              <a:t>の人数を除外する。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p:txBody>
      </p:sp>
      <p:sp>
        <p:nvSpPr>
          <p:cNvPr id="20" name="ホームベース 19"/>
          <p:cNvSpPr/>
          <p:nvPr/>
        </p:nvSpPr>
        <p:spPr>
          <a:xfrm>
            <a:off x="128464" y="836712"/>
            <a:ext cx="248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⑧ 報酬の算定方法（続き）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596836034"/>
              </p:ext>
            </p:extLst>
          </p:nvPr>
        </p:nvGraphicFramePr>
        <p:xfrm>
          <a:off x="272480" y="1556792"/>
          <a:ext cx="9406965" cy="2419284"/>
        </p:xfrm>
        <a:graphic>
          <a:graphicData uri="http://schemas.openxmlformats.org/drawingml/2006/table">
            <a:tbl>
              <a:tblPr/>
              <a:tblGrid>
                <a:gridCol w="540000">
                  <a:extLst>
                    <a:ext uri="{9D8B030D-6E8A-4147-A177-3AD203B41FA5}">
                      <a16:colId xmlns:a16="http://schemas.microsoft.com/office/drawing/2014/main" val="785750226"/>
                    </a:ext>
                  </a:extLst>
                </a:gridCol>
                <a:gridCol w="1152000">
                  <a:extLst>
                    <a:ext uri="{9D8B030D-6E8A-4147-A177-3AD203B41FA5}">
                      <a16:colId xmlns:a16="http://schemas.microsoft.com/office/drawing/2014/main" val="841348149"/>
                    </a:ext>
                  </a:extLst>
                </a:gridCol>
                <a:gridCol w="246973">
                  <a:extLst>
                    <a:ext uri="{9D8B030D-6E8A-4147-A177-3AD203B41FA5}">
                      <a16:colId xmlns:a16="http://schemas.microsoft.com/office/drawing/2014/main" val="3059555226"/>
                    </a:ext>
                  </a:extLst>
                </a:gridCol>
                <a:gridCol w="246973">
                  <a:extLst>
                    <a:ext uri="{9D8B030D-6E8A-4147-A177-3AD203B41FA5}">
                      <a16:colId xmlns:a16="http://schemas.microsoft.com/office/drawing/2014/main" val="4097215081"/>
                    </a:ext>
                  </a:extLst>
                </a:gridCol>
                <a:gridCol w="246973">
                  <a:extLst>
                    <a:ext uri="{9D8B030D-6E8A-4147-A177-3AD203B41FA5}">
                      <a16:colId xmlns:a16="http://schemas.microsoft.com/office/drawing/2014/main" val="945872055"/>
                    </a:ext>
                  </a:extLst>
                </a:gridCol>
                <a:gridCol w="246973">
                  <a:extLst>
                    <a:ext uri="{9D8B030D-6E8A-4147-A177-3AD203B41FA5}">
                      <a16:colId xmlns:a16="http://schemas.microsoft.com/office/drawing/2014/main" val="2721761011"/>
                    </a:ext>
                  </a:extLst>
                </a:gridCol>
                <a:gridCol w="246973">
                  <a:extLst>
                    <a:ext uri="{9D8B030D-6E8A-4147-A177-3AD203B41FA5}">
                      <a16:colId xmlns:a16="http://schemas.microsoft.com/office/drawing/2014/main" val="1831236047"/>
                    </a:ext>
                  </a:extLst>
                </a:gridCol>
                <a:gridCol w="246973">
                  <a:extLst>
                    <a:ext uri="{9D8B030D-6E8A-4147-A177-3AD203B41FA5}">
                      <a16:colId xmlns:a16="http://schemas.microsoft.com/office/drawing/2014/main" val="3078716731"/>
                    </a:ext>
                  </a:extLst>
                </a:gridCol>
                <a:gridCol w="246973">
                  <a:extLst>
                    <a:ext uri="{9D8B030D-6E8A-4147-A177-3AD203B41FA5}">
                      <a16:colId xmlns:a16="http://schemas.microsoft.com/office/drawing/2014/main" val="3042011790"/>
                    </a:ext>
                  </a:extLst>
                </a:gridCol>
                <a:gridCol w="246973">
                  <a:extLst>
                    <a:ext uri="{9D8B030D-6E8A-4147-A177-3AD203B41FA5}">
                      <a16:colId xmlns:a16="http://schemas.microsoft.com/office/drawing/2014/main" val="1619403004"/>
                    </a:ext>
                  </a:extLst>
                </a:gridCol>
                <a:gridCol w="246973">
                  <a:extLst>
                    <a:ext uri="{9D8B030D-6E8A-4147-A177-3AD203B41FA5}">
                      <a16:colId xmlns:a16="http://schemas.microsoft.com/office/drawing/2014/main" val="1686572120"/>
                    </a:ext>
                  </a:extLst>
                </a:gridCol>
                <a:gridCol w="246973">
                  <a:extLst>
                    <a:ext uri="{9D8B030D-6E8A-4147-A177-3AD203B41FA5}">
                      <a16:colId xmlns:a16="http://schemas.microsoft.com/office/drawing/2014/main" val="3168517799"/>
                    </a:ext>
                  </a:extLst>
                </a:gridCol>
                <a:gridCol w="246973">
                  <a:extLst>
                    <a:ext uri="{9D8B030D-6E8A-4147-A177-3AD203B41FA5}">
                      <a16:colId xmlns:a16="http://schemas.microsoft.com/office/drawing/2014/main" val="2403033008"/>
                    </a:ext>
                  </a:extLst>
                </a:gridCol>
                <a:gridCol w="246973">
                  <a:extLst>
                    <a:ext uri="{9D8B030D-6E8A-4147-A177-3AD203B41FA5}">
                      <a16:colId xmlns:a16="http://schemas.microsoft.com/office/drawing/2014/main" val="1563019840"/>
                    </a:ext>
                  </a:extLst>
                </a:gridCol>
                <a:gridCol w="246973">
                  <a:extLst>
                    <a:ext uri="{9D8B030D-6E8A-4147-A177-3AD203B41FA5}">
                      <a16:colId xmlns:a16="http://schemas.microsoft.com/office/drawing/2014/main" val="1032256752"/>
                    </a:ext>
                  </a:extLst>
                </a:gridCol>
                <a:gridCol w="246973">
                  <a:extLst>
                    <a:ext uri="{9D8B030D-6E8A-4147-A177-3AD203B41FA5}">
                      <a16:colId xmlns:a16="http://schemas.microsoft.com/office/drawing/2014/main" val="1837708220"/>
                    </a:ext>
                  </a:extLst>
                </a:gridCol>
                <a:gridCol w="246973">
                  <a:extLst>
                    <a:ext uri="{9D8B030D-6E8A-4147-A177-3AD203B41FA5}">
                      <a16:colId xmlns:a16="http://schemas.microsoft.com/office/drawing/2014/main" val="2627372188"/>
                    </a:ext>
                  </a:extLst>
                </a:gridCol>
                <a:gridCol w="246973">
                  <a:extLst>
                    <a:ext uri="{9D8B030D-6E8A-4147-A177-3AD203B41FA5}">
                      <a16:colId xmlns:a16="http://schemas.microsoft.com/office/drawing/2014/main" val="1881361402"/>
                    </a:ext>
                  </a:extLst>
                </a:gridCol>
                <a:gridCol w="246973">
                  <a:extLst>
                    <a:ext uri="{9D8B030D-6E8A-4147-A177-3AD203B41FA5}">
                      <a16:colId xmlns:a16="http://schemas.microsoft.com/office/drawing/2014/main" val="2832816765"/>
                    </a:ext>
                  </a:extLst>
                </a:gridCol>
                <a:gridCol w="246973">
                  <a:extLst>
                    <a:ext uri="{9D8B030D-6E8A-4147-A177-3AD203B41FA5}">
                      <a16:colId xmlns:a16="http://schemas.microsoft.com/office/drawing/2014/main" val="3037791177"/>
                    </a:ext>
                  </a:extLst>
                </a:gridCol>
                <a:gridCol w="246973">
                  <a:extLst>
                    <a:ext uri="{9D8B030D-6E8A-4147-A177-3AD203B41FA5}">
                      <a16:colId xmlns:a16="http://schemas.microsoft.com/office/drawing/2014/main" val="2347104743"/>
                    </a:ext>
                  </a:extLst>
                </a:gridCol>
                <a:gridCol w="246973">
                  <a:extLst>
                    <a:ext uri="{9D8B030D-6E8A-4147-A177-3AD203B41FA5}">
                      <a16:colId xmlns:a16="http://schemas.microsoft.com/office/drawing/2014/main" val="4204156741"/>
                    </a:ext>
                  </a:extLst>
                </a:gridCol>
                <a:gridCol w="246973">
                  <a:extLst>
                    <a:ext uri="{9D8B030D-6E8A-4147-A177-3AD203B41FA5}">
                      <a16:colId xmlns:a16="http://schemas.microsoft.com/office/drawing/2014/main" val="2444464967"/>
                    </a:ext>
                  </a:extLst>
                </a:gridCol>
                <a:gridCol w="246973">
                  <a:extLst>
                    <a:ext uri="{9D8B030D-6E8A-4147-A177-3AD203B41FA5}">
                      <a16:colId xmlns:a16="http://schemas.microsoft.com/office/drawing/2014/main" val="1296581222"/>
                    </a:ext>
                  </a:extLst>
                </a:gridCol>
                <a:gridCol w="246973">
                  <a:extLst>
                    <a:ext uri="{9D8B030D-6E8A-4147-A177-3AD203B41FA5}">
                      <a16:colId xmlns:a16="http://schemas.microsoft.com/office/drawing/2014/main" val="3373784818"/>
                    </a:ext>
                  </a:extLst>
                </a:gridCol>
                <a:gridCol w="246973">
                  <a:extLst>
                    <a:ext uri="{9D8B030D-6E8A-4147-A177-3AD203B41FA5}">
                      <a16:colId xmlns:a16="http://schemas.microsoft.com/office/drawing/2014/main" val="3129034508"/>
                    </a:ext>
                  </a:extLst>
                </a:gridCol>
                <a:gridCol w="246973">
                  <a:extLst>
                    <a:ext uri="{9D8B030D-6E8A-4147-A177-3AD203B41FA5}">
                      <a16:colId xmlns:a16="http://schemas.microsoft.com/office/drawing/2014/main" val="600147126"/>
                    </a:ext>
                  </a:extLst>
                </a:gridCol>
                <a:gridCol w="246973">
                  <a:extLst>
                    <a:ext uri="{9D8B030D-6E8A-4147-A177-3AD203B41FA5}">
                      <a16:colId xmlns:a16="http://schemas.microsoft.com/office/drawing/2014/main" val="2026032139"/>
                    </a:ext>
                  </a:extLst>
                </a:gridCol>
                <a:gridCol w="246973">
                  <a:extLst>
                    <a:ext uri="{9D8B030D-6E8A-4147-A177-3AD203B41FA5}">
                      <a16:colId xmlns:a16="http://schemas.microsoft.com/office/drawing/2014/main" val="2714930374"/>
                    </a:ext>
                  </a:extLst>
                </a:gridCol>
                <a:gridCol w="246973">
                  <a:extLst>
                    <a:ext uri="{9D8B030D-6E8A-4147-A177-3AD203B41FA5}">
                      <a16:colId xmlns:a16="http://schemas.microsoft.com/office/drawing/2014/main" val="2853878349"/>
                    </a:ext>
                  </a:extLst>
                </a:gridCol>
                <a:gridCol w="246973">
                  <a:extLst>
                    <a:ext uri="{9D8B030D-6E8A-4147-A177-3AD203B41FA5}">
                      <a16:colId xmlns:a16="http://schemas.microsoft.com/office/drawing/2014/main" val="2802952865"/>
                    </a:ext>
                  </a:extLst>
                </a:gridCol>
                <a:gridCol w="246973">
                  <a:extLst>
                    <a:ext uri="{9D8B030D-6E8A-4147-A177-3AD203B41FA5}">
                      <a16:colId xmlns:a16="http://schemas.microsoft.com/office/drawing/2014/main" val="169631054"/>
                    </a:ext>
                  </a:extLst>
                </a:gridCol>
                <a:gridCol w="305775">
                  <a:extLst>
                    <a:ext uri="{9D8B030D-6E8A-4147-A177-3AD203B41FA5}">
                      <a16:colId xmlns:a16="http://schemas.microsoft.com/office/drawing/2014/main" val="768024150"/>
                    </a:ext>
                  </a:extLst>
                </a:gridCol>
              </a:tblGrid>
              <a:tr h="201607">
                <a:tc rowSpan="3" gridSpan="2">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3" hMerge="1">
                  <a:txBody>
                    <a:bodyPr/>
                    <a:lstStyle/>
                    <a:p>
                      <a:endParaRPr kumimoji="1" lang="ja-JP" altLang="en-US"/>
                    </a:p>
                  </a:txBody>
                  <a:tcPr/>
                </a:tc>
                <a:tc gridSpan="30">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４月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213813"/>
                  </a:ext>
                </a:extLst>
              </a:tr>
              <a:tr h="201607">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73864629"/>
                  </a:ext>
                </a:extLst>
              </a:tr>
              <a:tr h="201607">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185365788"/>
                  </a:ext>
                </a:extLst>
              </a:tr>
              <a:tr h="201607">
                <a:tc rowSpan="4">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医療的ケア児利用児童数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7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531506663"/>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7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3336829770"/>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226837808"/>
                  </a:ext>
                </a:extLst>
              </a:tr>
              <a:tr h="201607">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44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9984147"/>
                  </a:ext>
                </a:extLst>
              </a:tr>
              <a:tr h="201607">
                <a:tc rowSpan="4">
                  <a:txBody>
                    <a:bodyPr/>
                    <a:lstStyle/>
                    <a:p>
                      <a:pPr algn="l" fontAlgn="ct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必要看護</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7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590934909"/>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7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189572225"/>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804944954"/>
                  </a:ext>
                </a:extLst>
              </a:tr>
              <a:tr h="201607">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19.23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20826"/>
                  </a:ext>
                </a:extLst>
              </a:tr>
              <a:tr h="201607">
                <a:tc gridSpan="2">
                  <a:txBody>
                    <a:bodyPr/>
                    <a:lstStyle/>
                    <a:p>
                      <a:pPr algn="ctr" fontAlgn="ct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配置看護</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2</a:t>
                      </a:r>
                      <a:endPar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99399497"/>
                  </a:ext>
                </a:extLst>
              </a:tr>
            </a:tbl>
          </a:graphicData>
        </a:graphic>
      </p:graphicFrame>
    </p:spTree>
    <p:extLst>
      <p:ext uri="{BB962C8B-B14F-4D97-AF65-F5344CB8AC3E}">
        <p14:creationId xmlns:p14="http://schemas.microsoft.com/office/powerpoint/2010/main" val="4066166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17</a:t>
            </a:fld>
            <a:endParaRPr kumimoji="1" lang="ja-JP" altLang="en-US"/>
          </a:p>
        </p:txBody>
      </p:sp>
      <p:sp>
        <p:nvSpPr>
          <p:cNvPr id="17" name="ホームベース 1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1" name="Rectangle 1"/>
          <p:cNvSpPr txBox="1">
            <a:spLocks noChangeArrowheads="1"/>
          </p:cNvSpPr>
          <p:nvPr/>
        </p:nvSpPr>
        <p:spPr bwMode="auto">
          <a:xfrm>
            <a:off x="200472" y="980726"/>
            <a:ext cx="9576000" cy="4104458"/>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③</a:t>
            </a:r>
            <a:r>
              <a:rPr lang="ja-JP" altLang="en-US" sz="1400" dirty="0">
                <a:latin typeface="ＭＳ ゴシック" panose="020B0609070205080204" pitchFamily="49" charset="-128"/>
                <a:ea typeface="ＭＳ ゴシック" panose="020B0609070205080204" pitchFamily="49" charset="-128"/>
              </a:rPr>
              <a:t>　</a:t>
            </a:r>
            <a:r>
              <a:rPr lang="en-US" altLang="ja-JP" sz="1400" dirty="0">
                <a:latin typeface="ＭＳ ゴシック" panose="020B0609070205080204" pitchFamily="49" charset="-128"/>
                <a:ea typeface="ＭＳ ゴシック" panose="020B0609070205080204" pitchFamily="49" charset="-128"/>
              </a:rPr>
              <a:t>4/8</a:t>
            </a:r>
            <a:r>
              <a:rPr lang="ja-JP" altLang="en-US" sz="1400" dirty="0">
                <a:latin typeface="ＭＳ ゴシック" panose="020B0609070205080204" pitchFamily="49" charset="-128"/>
                <a:ea typeface="ＭＳ ゴシック" panose="020B0609070205080204" pitchFamily="49" charset="-128"/>
              </a:rPr>
              <a:t>の人数を除外したときの必要看護職員合計数は</a:t>
            </a:r>
            <a:r>
              <a:rPr lang="en-US" altLang="ja-JP" sz="1400" dirty="0">
                <a:latin typeface="ＭＳ ゴシック" panose="020B0609070205080204" pitchFamily="49" charset="-128"/>
                <a:ea typeface="ＭＳ ゴシック" panose="020B0609070205080204" pitchFamily="49" charset="-128"/>
              </a:rPr>
              <a:t>14.91</a:t>
            </a:r>
            <a:r>
              <a:rPr lang="ja-JP" altLang="en-US" sz="1400" dirty="0">
                <a:latin typeface="ＭＳ ゴシック" panose="020B0609070205080204" pitchFamily="49" charset="-128"/>
                <a:ea typeface="ＭＳ ゴシック" panose="020B0609070205080204" pitchFamily="49" charset="-128"/>
              </a:rPr>
              <a:t>人（</a:t>
            </a:r>
            <a:r>
              <a:rPr lang="en-US" altLang="ja-JP" sz="1400" dirty="0">
                <a:latin typeface="ＭＳ ゴシック" panose="020B0609070205080204" pitchFamily="49" charset="-128"/>
                <a:ea typeface="ＭＳ ゴシック" panose="020B0609070205080204" pitchFamily="49" charset="-128"/>
              </a:rPr>
              <a:t>17.07</a:t>
            </a:r>
            <a:r>
              <a:rPr lang="ja-JP" altLang="en-US" sz="1400" dirty="0">
                <a:latin typeface="ＭＳ ゴシック" panose="020B0609070205080204" pitchFamily="49" charset="-128"/>
                <a:ea typeface="ＭＳ ゴシック" panose="020B0609070205080204" pitchFamily="49" charset="-128"/>
              </a:rPr>
              <a:t>人－</a:t>
            </a:r>
            <a:r>
              <a:rPr lang="en-US" altLang="ja-JP" sz="1400" dirty="0">
                <a:latin typeface="ＭＳ ゴシック" panose="020B0609070205080204" pitchFamily="49" charset="-128"/>
                <a:ea typeface="ＭＳ ゴシック" panose="020B0609070205080204" pitchFamily="49" charset="-128"/>
              </a:rPr>
              <a:t>2.16</a:t>
            </a:r>
            <a:r>
              <a:rPr lang="ja-JP" altLang="en-US" sz="1400" dirty="0">
                <a:latin typeface="ＭＳ ゴシック" panose="020B0609070205080204" pitchFamily="49" charset="-128"/>
                <a:ea typeface="ＭＳ ゴシック" panose="020B0609070205080204" pitchFamily="49" charset="-128"/>
              </a:rPr>
              <a:t>人）、配置看護職員合計数は</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人（</a:t>
            </a:r>
            <a:r>
              <a:rPr lang="en-US" altLang="ja-JP" sz="1400" dirty="0">
                <a:latin typeface="ＭＳ ゴシック" panose="020B0609070205080204" pitchFamily="49" charset="-128"/>
                <a:ea typeface="ＭＳ ゴシック" panose="020B0609070205080204" pitchFamily="49" charset="-128"/>
              </a:rPr>
              <a:t>17</a:t>
            </a:r>
            <a:r>
              <a:rPr lang="ja-JP" altLang="en-US" sz="1400" dirty="0">
                <a:latin typeface="ＭＳ ゴシック" panose="020B0609070205080204" pitchFamily="49" charset="-128"/>
                <a:ea typeface="ＭＳ ゴシック" panose="020B0609070205080204" pitchFamily="49" charset="-128"/>
              </a:rPr>
              <a:t>人－１人）となる。必要看護職員合計数（</a:t>
            </a:r>
            <a:r>
              <a:rPr lang="en-US" altLang="ja-JP" sz="1400" dirty="0">
                <a:latin typeface="ＭＳ ゴシック" panose="020B0609070205080204" pitchFamily="49" charset="-128"/>
                <a:ea typeface="ＭＳ ゴシック" panose="020B0609070205080204" pitchFamily="49" charset="-128"/>
              </a:rPr>
              <a:t>14.91</a:t>
            </a:r>
            <a:r>
              <a:rPr lang="ja-JP" altLang="en-US" sz="1400" dirty="0">
                <a:latin typeface="ＭＳ ゴシック" panose="020B0609070205080204" pitchFamily="49" charset="-128"/>
                <a:ea typeface="ＭＳ ゴシック" panose="020B0609070205080204" pitchFamily="49" charset="-128"/>
              </a:rPr>
              <a:t>人）≦配置看護職員合計数（</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人）となるので、</a:t>
            </a:r>
            <a:r>
              <a:rPr lang="en-US" altLang="ja-JP" sz="1400" dirty="0">
                <a:latin typeface="ＭＳ ゴシック" panose="020B0609070205080204" pitchFamily="49" charset="-128"/>
                <a:ea typeface="ＭＳ ゴシック" panose="020B0609070205080204" pitchFamily="49" charset="-128"/>
              </a:rPr>
              <a:t>4/1</a:t>
            </a:r>
            <a:r>
              <a:rPr lang="ja-JP" altLang="en-US" sz="1400" dirty="0">
                <a:latin typeface="ＭＳ ゴシック" panose="020B0609070205080204" pitchFamily="49" charset="-128"/>
                <a:ea typeface="ＭＳ ゴシック" panose="020B0609070205080204" pitchFamily="49" charset="-128"/>
              </a:rPr>
              <a:t>と</a:t>
            </a:r>
            <a:r>
              <a:rPr lang="en-US" altLang="ja-JP" sz="1400" dirty="0">
                <a:latin typeface="ＭＳ ゴシック" panose="020B0609070205080204" pitchFamily="49" charset="-128"/>
                <a:ea typeface="ＭＳ ゴシック" panose="020B0609070205080204" pitchFamily="49" charset="-128"/>
              </a:rPr>
              <a:t>4/8</a:t>
            </a:r>
            <a:r>
              <a:rPr lang="ja-JP" altLang="en-US" sz="1400" dirty="0">
                <a:latin typeface="ＭＳ ゴシック" panose="020B0609070205080204" pitchFamily="49" charset="-128"/>
                <a:ea typeface="ＭＳ ゴシック" panose="020B0609070205080204" pitchFamily="49" charset="-128"/>
              </a:rPr>
              <a:t>以外の医療的ケア児の利用について、医療的ケア区分に応じた基本報酬を算定するものとする（</a:t>
            </a:r>
            <a:r>
              <a:rPr lang="en-US" altLang="ja-JP" sz="1400" dirty="0">
                <a:latin typeface="ＭＳ ゴシック" panose="020B0609070205080204" pitchFamily="49" charset="-128"/>
                <a:ea typeface="ＭＳ ゴシック" panose="020B0609070205080204" pitchFamily="49" charset="-128"/>
              </a:rPr>
              <a:t>4/1</a:t>
            </a:r>
            <a:r>
              <a:rPr lang="ja-JP" altLang="en-US" sz="1400" dirty="0">
                <a:latin typeface="ＭＳ ゴシック" panose="020B0609070205080204" pitchFamily="49" charset="-128"/>
                <a:ea typeface="ＭＳ ゴシック" panose="020B0609070205080204" pitchFamily="49" charset="-128"/>
              </a:rPr>
              <a:t>と</a:t>
            </a:r>
            <a:r>
              <a:rPr lang="en-US" altLang="ja-JP" sz="1400" dirty="0">
                <a:latin typeface="ＭＳ ゴシック" panose="020B0609070205080204" pitchFamily="49" charset="-128"/>
                <a:ea typeface="ＭＳ ゴシック" panose="020B0609070205080204" pitchFamily="49" charset="-128"/>
              </a:rPr>
              <a:t>4/8</a:t>
            </a:r>
            <a:r>
              <a:rPr lang="ja-JP" altLang="en-US" sz="1400" dirty="0">
                <a:latin typeface="ＭＳ ゴシック" panose="020B0609070205080204" pitchFamily="49" charset="-128"/>
                <a:ea typeface="ＭＳ ゴシック" panose="020B0609070205080204" pitchFamily="49" charset="-128"/>
              </a:rPr>
              <a:t>の医療的ケア児に係る報酬は、医ケア以外の障害児の基本報酬を算定する）。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200" dirty="0">
              <a:latin typeface="ＭＳ ゴシック" panose="020B0609070205080204" pitchFamily="49" charset="-128"/>
              <a:ea typeface="ＭＳ ゴシック" panose="020B0609070205080204" pitchFamily="49" charset="-128"/>
            </a:endParaRPr>
          </a:p>
        </p:txBody>
      </p:sp>
      <p:sp>
        <p:nvSpPr>
          <p:cNvPr id="20" name="ホームベース 19"/>
          <p:cNvSpPr/>
          <p:nvPr/>
        </p:nvSpPr>
        <p:spPr>
          <a:xfrm>
            <a:off x="128464" y="836712"/>
            <a:ext cx="248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⑨ 報酬の算定方法（続き）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681234870"/>
              </p:ext>
            </p:extLst>
          </p:nvPr>
        </p:nvGraphicFramePr>
        <p:xfrm>
          <a:off x="488384" y="2348880"/>
          <a:ext cx="9000176" cy="2377440"/>
        </p:xfrm>
        <a:graphic>
          <a:graphicData uri="http://schemas.openxmlformats.org/drawingml/2006/table">
            <a:tbl>
              <a:tblPr firstRow="1" bandRow="1">
                <a:tableStyleId>{5940675A-B579-460E-94D1-54222C63F5DA}</a:tableStyleId>
              </a:tblPr>
              <a:tblGrid>
                <a:gridCol w="1584176">
                  <a:extLst>
                    <a:ext uri="{9D8B030D-6E8A-4147-A177-3AD203B41FA5}">
                      <a16:colId xmlns:a16="http://schemas.microsoft.com/office/drawing/2014/main" val="3434844140"/>
                    </a:ext>
                  </a:extLst>
                </a:gridCol>
                <a:gridCol w="3708000">
                  <a:extLst>
                    <a:ext uri="{9D8B030D-6E8A-4147-A177-3AD203B41FA5}">
                      <a16:colId xmlns:a16="http://schemas.microsoft.com/office/drawing/2014/main" val="524125437"/>
                    </a:ext>
                  </a:extLst>
                </a:gridCol>
                <a:gridCol w="3708000">
                  <a:extLst>
                    <a:ext uri="{9D8B030D-6E8A-4147-A177-3AD203B41FA5}">
                      <a16:colId xmlns:a16="http://schemas.microsoft.com/office/drawing/2014/main" val="446002644"/>
                    </a:ext>
                  </a:extLst>
                </a:gridCol>
              </a:tblGrid>
              <a:tr h="0">
                <a:tc>
                  <a:txBody>
                    <a:bodyPr/>
                    <a:lstStyle/>
                    <a:p>
                      <a:pPr algn="ctr"/>
                      <a:r>
                        <a:rPr kumimoji="1" lang="ja-JP" altLang="en-US" sz="1400" dirty="0" smtClean="0">
                          <a:latin typeface="+mn-ea"/>
                          <a:ea typeface="+mn-ea"/>
                        </a:rPr>
                        <a:t>医療的ケア区分</a:t>
                      </a:r>
                      <a:endParaRPr kumimoji="1" lang="ja-JP" altLang="en-US" sz="1400" dirty="0">
                        <a:latin typeface="+mn-ea"/>
                        <a:ea typeface="+mn-ea"/>
                      </a:endParaRPr>
                    </a:p>
                  </a:txBody>
                  <a:tcPr marL="72000" marR="72000" anchor="ctr"/>
                </a:tc>
                <a:tc>
                  <a:txBody>
                    <a:bodyPr/>
                    <a:lstStyle/>
                    <a:p>
                      <a:pPr algn="ctr"/>
                      <a:r>
                        <a:rPr lang="ja-JP" altLang="en-US" sz="1400" dirty="0" smtClean="0">
                          <a:latin typeface="+mn-ea"/>
                          <a:ea typeface="+mn-ea"/>
                        </a:rPr>
                        <a:t>必要看護職員合計数</a:t>
                      </a:r>
                      <a:r>
                        <a:rPr lang="ja-JP" altLang="en-US" sz="1400" b="1" u="sng" dirty="0" smtClean="0">
                          <a:solidFill>
                            <a:srgbClr val="FF0000"/>
                          </a:solidFill>
                          <a:latin typeface="+mn-ea"/>
                          <a:ea typeface="+mn-ea"/>
                        </a:rPr>
                        <a:t>≦</a:t>
                      </a:r>
                      <a:r>
                        <a:rPr lang="ja-JP" altLang="en-US" sz="1400" dirty="0" smtClean="0">
                          <a:latin typeface="+mn-ea"/>
                          <a:ea typeface="+mn-ea"/>
                        </a:rPr>
                        <a:t>配置看護職員合計数</a:t>
                      </a:r>
                      <a:endParaRPr lang="en-US" altLang="ja-JP" sz="1400" dirty="0" smtClean="0">
                        <a:latin typeface="+mn-ea"/>
                        <a:ea typeface="+mn-ea"/>
                      </a:endParaRPr>
                    </a:p>
                    <a:p>
                      <a:pPr algn="ctr"/>
                      <a:r>
                        <a:rPr lang="ja-JP" altLang="en-US" sz="1400" dirty="0" smtClean="0">
                          <a:latin typeface="+mn-ea"/>
                          <a:ea typeface="+mn-ea"/>
                        </a:rPr>
                        <a:t>となった場合の</a:t>
                      </a:r>
                      <a:r>
                        <a:rPr kumimoji="1" lang="ja-JP" altLang="en-US" sz="1400" dirty="0" smtClean="0">
                          <a:latin typeface="+mn-ea"/>
                          <a:ea typeface="+mn-ea"/>
                        </a:rPr>
                        <a:t>基本報酬の単位</a:t>
                      </a:r>
                      <a:endParaRPr kumimoji="1" lang="en-US" altLang="ja-JP" sz="1400" dirty="0" smtClean="0">
                        <a:latin typeface="+mn-ea"/>
                        <a:ea typeface="+mn-ea"/>
                      </a:endParaRPr>
                    </a:p>
                    <a:p>
                      <a:pPr algn="ctr"/>
                      <a:endParaRPr kumimoji="1" lang="en-US" altLang="ja-JP" sz="1400" dirty="0" smtClean="0">
                        <a:latin typeface="+mn-ea"/>
                        <a:ea typeface="+mn-ea"/>
                      </a:endParaRPr>
                    </a:p>
                    <a:p>
                      <a:pPr marL="176213" indent="-176213" algn="l"/>
                      <a:r>
                        <a:rPr kumimoji="1" lang="en-US" altLang="ja-JP" sz="1400" dirty="0" smtClean="0">
                          <a:latin typeface="+mn-ea"/>
                          <a:ea typeface="+mn-ea"/>
                        </a:rPr>
                        <a:t>※</a:t>
                      </a:r>
                      <a:r>
                        <a:rPr kumimoji="1" lang="ja-JP" altLang="en-US" sz="1400" dirty="0" smtClean="0">
                          <a:latin typeface="+mn-ea"/>
                          <a:ea typeface="+mn-ea"/>
                        </a:rPr>
                        <a:t>　この例では</a:t>
                      </a:r>
                      <a:r>
                        <a:rPr kumimoji="1" lang="en-US" altLang="ja-JP" sz="1400" dirty="0" smtClean="0">
                          <a:latin typeface="+mn-ea"/>
                          <a:ea typeface="+mn-ea"/>
                        </a:rPr>
                        <a:t>4/1</a:t>
                      </a:r>
                      <a:r>
                        <a:rPr kumimoji="1" lang="ja-JP" altLang="en-US" sz="1400" dirty="0" smtClean="0">
                          <a:latin typeface="+mn-ea"/>
                          <a:ea typeface="+mn-ea"/>
                        </a:rPr>
                        <a:t>と</a:t>
                      </a:r>
                      <a:r>
                        <a:rPr kumimoji="1" lang="en-US" altLang="ja-JP" sz="1400" dirty="0" smtClean="0">
                          <a:latin typeface="+mn-ea"/>
                          <a:ea typeface="+mn-ea"/>
                        </a:rPr>
                        <a:t>4/8</a:t>
                      </a:r>
                      <a:r>
                        <a:rPr kumimoji="1" lang="ja-JP" altLang="en-US" sz="1400" dirty="0" smtClean="0">
                          <a:latin typeface="+mn-ea"/>
                          <a:ea typeface="+mn-ea"/>
                        </a:rPr>
                        <a:t>以外の利用日は、この報酬を算定する。）</a:t>
                      </a:r>
                      <a:endParaRPr kumimoji="1" lang="ja-JP" altLang="en-US" sz="1400" dirty="0">
                        <a:latin typeface="+mn-ea"/>
                        <a:ea typeface="+mn-ea"/>
                      </a:endParaRPr>
                    </a:p>
                  </a:txBody>
                  <a:tcPr marL="72000" marR="72000" anchor="ctr"/>
                </a:tc>
                <a:tc>
                  <a:txBody>
                    <a:bodyPr/>
                    <a:lstStyle/>
                    <a:p>
                      <a:pPr algn="ctr"/>
                      <a:r>
                        <a:rPr lang="ja-JP" altLang="en-US" sz="1400" dirty="0" smtClean="0">
                          <a:latin typeface="+mn-ea"/>
                          <a:ea typeface="+mn-ea"/>
                        </a:rPr>
                        <a:t>必要看護職員合計数</a:t>
                      </a:r>
                      <a:r>
                        <a:rPr lang="ja-JP" altLang="en-US" sz="1400" b="1" u="sng" dirty="0" smtClean="0">
                          <a:solidFill>
                            <a:srgbClr val="FF0000"/>
                          </a:solidFill>
                          <a:latin typeface="+mn-ea"/>
                          <a:ea typeface="+mn-ea"/>
                        </a:rPr>
                        <a:t>＞</a:t>
                      </a:r>
                      <a:r>
                        <a:rPr lang="ja-JP" altLang="en-US" sz="1400" dirty="0" smtClean="0">
                          <a:latin typeface="+mn-ea"/>
                          <a:ea typeface="+mn-ea"/>
                        </a:rPr>
                        <a:t>配置看護職員合計数</a:t>
                      </a:r>
                      <a:endParaRPr lang="en-US" altLang="ja-JP" sz="1400" dirty="0" smtClean="0">
                        <a:latin typeface="+mn-ea"/>
                        <a:ea typeface="+mn-ea"/>
                      </a:endParaRPr>
                    </a:p>
                    <a:p>
                      <a:pPr algn="ctr"/>
                      <a:r>
                        <a:rPr lang="ja-JP" altLang="en-US" sz="1400" dirty="0" smtClean="0">
                          <a:latin typeface="+mn-ea"/>
                          <a:ea typeface="+mn-ea"/>
                        </a:rPr>
                        <a:t>となった場合の</a:t>
                      </a:r>
                      <a:r>
                        <a:rPr kumimoji="1" lang="ja-JP" altLang="en-US" sz="1400" dirty="0" smtClean="0">
                          <a:latin typeface="+mn-ea"/>
                          <a:ea typeface="+mn-ea"/>
                        </a:rPr>
                        <a:t>基本報酬の単位</a:t>
                      </a:r>
                      <a:endParaRPr kumimoji="1" lang="en-US" altLang="ja-JP" sz="1400" dirty="0" smtClean="0">
                        <a:latin typeface="+mn-ea"/>
                        <a:ea typeface="+mn-ea"/>
                      </a:endParaRPr>
                    </a:p>
                    <a:p>
                      <a:pPr algn="ctr"/>
                      <a:endParaRPr kumimoji="1" lang="en-US" altLang="ja-JP" sz="1400" dirty="0" smtClean="0">
                        <a:latin typeface="+mn-ea"/>
                        <a:ea typeface="+mn-ea"/>
                      </a:endParaRPr>
                    </a:p>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この例では</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4/1</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と</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4/8</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は、この報酬を算定する。）</a:t>
                      </a:r>
                      <a:endParaRPr kumimoji="1" lang="ja-JP" altLang="en-US" sz="1400" dirty="0">
                        <a:latin typeface="+mn-ea"/>
                        <a:ea typeface="+mn-ea"/>
                      </a:endParaRPr>
                    </a:p>
                  </a:txBody>
                  <a:tcPr marL="72000" marR="72000" anchor="ctr"/>
                </a:tc>
                <a:extLst>
                  <a:ext uri="{0D108BD9-81ED-4DB2-BD59-A6C34878D82A}">
                    <a16:rowId xmlns:a16="http://schemas.microsoft.com/office/drawing/2014/main" val="850219766"/>
                  </a:ext>
                </a:extLst>
              </a:tr>
              <a:tr h="0">
                <a:tc>
                  <a:txBody>
                    <a:bodyPr/>
                    <a:lstStyle/>
                    <a:p>
                      <a:pPr algn="ctr"/>
                      <a:r>
                        <a:rPr kumimoji="1" lang="ja-JP" altLang="en-US" sz="1400" dirty="0" smtClean="0">
                          <a:latin typeface="+mn-ea"/>
                          <a:ea typeface="+mn-ea"/>
                        </a:rPr>
                        <a:t>３</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2,604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extLst>
                  <a:ext uri="{0D108BD9-81ED-4DB2-BD59-A6C34878D82A}">
                    <a16:rowId xmlns:a16="http://schemas.microsoft.com/office/drawing/2014/main" val="3247276474"/>
                  </a:ext>
                </a:extLst>
              </a:tr>
              <a:tr h="0">
                <a:tc>
                  <a:txBody>
                    <a:bodyPr/>
                    <a:lstStyle/>
                    <a:p>
                      <a:pPr algn="ctr"/>
                      <a:r>
                        <a:rPr kumimoji="1" lang="ja-JP" altLang="en-US" sz="1400" dirty="0" smtClean="0">
                          <a:latin typeface="+mn-ea"/>
                          <a:ea typeface="+mn-ea"/>
                        </a:rPr>
                        <a:t>２</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1,604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extLst>
                  <a:ext uri="{0D108BD9-81ED-4DB2-BD59-A6C34878D82A}">
                    <a16:rowId xmlns:a16="http://schemas.microsoft.com/office/drawing/2014/main" val="651140588"/>
                  </a:ext>
                </a:extLst>
              </a:tr>
              <a:tr h="0">
                <a:tc>
                  <a:txBody>
                    <a:bodyPr/>
                    <a:lstStyle/>
                    <a:p>
                      <a:pPr algn="ctr"/>
                      <a:r>
                        <a:rPr kumimoji="1" lang="ja-JP" altLang="en-US" sz="1400" dirty="0" smtClean="0">
                          <a:latin typeface="+mn-ea"/>
                          <a:ea typeface="+mn-ea"/>
                        </a:rPr>
                        <a:t>１</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1,271</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extLst>
                  <a:ext uri="{0D108BD9-81ED-4DB2-BD59-A6C34878D82A}">
                    <a16:rowId xmlns:a16="http://schemas.microsoft.com/office/drawing/2014/main" val="1601011889"/>
                  </a:ext>
                </a:extLst>
              </a:tr>
              <a:tr h="0">
                <a:tc>
                  <a:txBody>
                    <a:bodyPr/>
                    <a:lstStyle/>
                    <a:p>
                      <a:pPr algn="ctr"/>
                      <a:r>
                        <a:rPr kumimoji="1" lang="ja-JP" altLang="en-US" sz="1400" dirty="0" smtClean="0">
                          <a:latin typeface="+mn-ea"/>
                          <a:ea typeface="+mn-ea"/>
                        </a:rPr>
                        <a:t>なし</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extLst>
                  <a:ext uri="{0D108BD9-81ED-4DB2-BD59-A6C34878D82A}">
                    <a16:rowId xmlns:a16="http://schemas.microsoft.com/office/drawing/2014/main" val="3029739473"/>
                  </a:ext>
                </a:extLst>
              </a:tr>
            </a:tbl>
          </a:graphicData>
        </a:graphic>
      </p:graphicFrame>
    </p:spTree>
    <p:extLst>
      <p:ext uri="{BB962C8B-B14F-4D97-AF65-F5344CB8AC3E}">
        <p14:creationId xmlns:p14="http://schemas.microsoft.com/office/powerpoint/2010/main" val="9729215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18</a:t>
            </a:fld>
            <a:endParaRPr kumimoji="1" lang="ja-JP" altLang="en-US"/>
          </a:p>
        </p:txBody>
      </p:sp>
      <p:sp>
        <p:nvSpPr>
          <p:cNvPr id="7" name="Rectangle 1"/>
          <p:cNvSpPr txBox="1">
            <a:spLocks noChangeArrowheads="1"/>
          </p:cNvSpPr>
          <p:nvPr/>
        </p:nvSpPr>
        <p:spPr bwMode="auto">
          <a:xfrm>
            <a:off x="200471" y="980728"/>
            <a:ext cx="9577065" cy="2952328"/>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a:latin typeface="ＭＳ ゴシック" panose="020B0609070205080204" pitchFamily="49" charset="-128"/>
                <a:ea typeface="ＭＳ ゴシック" panose="020B0609070205080204" pitchFamily="49" charset="-128"/>
              </a:rPr>
              <a:t>○　医療的ケア児に係る基本報酬を算定する上では、</a:t>
            </a:r>
            <a:r>
              <a:rPr lang="ja-JP" altLang="en-US" sz="1400" dirty="0" smtClean="0">
                <a:latin typeface="ＭＳ ゴシック" panose="020B0609070205080204" pitchFamily="49" charset="-128"/>
                <a:ea typeface="ＭＳ ゴシック" panose="020B0609070205080204" pitchFamily="49" charset="-128"/>
              </a:rPr>
              <a:t>あらかじめ指定権者に</a:t>
            </a:r>
            <a:r>
              <a:rPr lang="ja-JP" altLang="en-US" sz="1400" dirty="0">
                <a:latin typeface="ＭＳ ゴシック" panose="020B0609070205080204" pitchFamily="49" charset="-128"/>
                <a:ea typeface="ＭＳ ゴシック" panose="020B0609070205080204" pitchFamily="49" charset="-128"/>
              </a:rPr>
              <a:t>届け出をする必要がある。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届け出に当たっては</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11</a:t>
            </a:r>
            <a:r>
              <a:rPr lang="ja-JP" altLang="en-US" sz="1400" dirty="0" smtClean="0">
                <a:latin typeface="ＭＳ ゴシック" panose="020B0609070205080204" pitchFamily="49" charset="-128"/>
                <a:ea typeface="ＭＳ ゴシック" panose="020B0609070205080204" pitchFamily="49" charset="-128"/>
              </a:rPr>
              <a:t>ページのような</a:t>
            </a:r>
            <a:r>
              <a:rPr lang="ja-JP" altLang="en-US" sz="1400" dirty="0">
                <a:latin typeface="ＭＳ ゴシック" panose="020B0609070205080204" pitchFamily="49" charset="-128"/>
                <a:ea typeface="ＭＳ ゴシック" panose="020B0609070205080204" pitchFamily="49" charset="-128"/>
              </a:rPr>
              <a:t>表により、標準的な月における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医療的ケア児の利用日数及び人数</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それに伴う</a:t>
            </a:r>
            <a:r>
              <a:rPr lang="ja-JP" altLang="en-US" sz="1400" dirty="0" smtClean="0">
                <a:latin typeface="ＭＳ ゴシック" panose="020B0609070205080204" pitchFamily="49" charset="-128"/>
                <a:ea typeface="ＭＳ ゴシック" panose="020B0609070205080204" pitchFamily="49" charset="-128"/>
              </a:rPr>
              <a:t>必要看護職員数</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a:t>
            </a:r>
            <a:r>
              <a:rPr lang="ja-JP" altLang="en-US" sz="1400" dirty="0" smtClean="0">
                <a:latin typeface="ＭＳ ゴシック" panose="020B0609070205080204" pitchFamily="49" charset="-128"/>
                <a:ea typeface="ＭＳ ゴシック" panose="020B0609070205080204" pitchFamily="49" charset="-128"/>
              </a:rPr>
              <a:t>配置看護職員数</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を記載し</a:t>
            </a:r>
            <a:r>
              <a:rPr lang="ja-JP" altLang="en-US" sz="1400" dirty="0" smtClean="0">
                <a:latin typeface="ＭＳ ゴシック" panose="020B0609070205080204" pitchFamily="49" charset="-128"/>
                <a:ea typeface="ＭＳ ゴシック" panose="020B0609070205080204" pitchFamily="49" charset="-128"/>
              </a:rPr>
              <a:t>、配置看護職員</a:t>
            </a:r>
            <a:r>
              <a:rPr lang="ja-JP" altLang="en-US" sz="1400" dirty="0">
                <a:latin typeface="ＭＳ ゴシック" panose="020B0609070205080204" pitchFamily="49" charset="-128"/>
                <a:ea typeface="ＭＳ ゴシック" panose="020B0609070205080204" pitchFamily="49" charset="-128"/>
              </a:rPr>
              <a:t>合計数が必要看護職員</a:t>
            </a:r>
            <a:r>
              <a:rPr lang="ja-JP" altLang="en-US" sz="1400" dirty="0" smtClean="0">
                <a:latin typeface="ＭＳ ゴシック" panose="020B0609070205080204" pitchFamily="49" charset="-128"/>
                <a:ea typeface="ＭＳ ゴシック" panose="020B0609070205080204" pitchFamily="49" charset="-128"/>
              </a:rPr>
              <a:t>合計数以上になっていること</a:t>
            </a:r>
            <a:r>
              <a:rPr lang="ja-JP" altLang="en-US" sz="1400" dirty="0">
                <a:latin typeface="ＭＳ ゴシック" panose="020B0609070205080204" pitchFamily="49" charset="-128"/>
                <a:ea typeface="ＭＳ ゴシック" panose="020B0609070205080204" pitchFamily="49" charset="-128"/>
              </a:rPr>
              <a:t>が分かる資料を作成し、都道府県に提出するものと</a:t>
            </a:r>
            <a:r>
              <a:rPr lang="ja-JP" altLang="en-US" sz="1400" dirty="0" smtClean="0">
                <a:latin typeface="ＭＳ ゴシック" panose="020B0609070205080204" pitchFamily="49" charset="-128"/>
                <a:ea typeface="ＭＳ ゴシック" panose="020B0609070205080204" pitchFamily="49" charset="-128"/>
              </a:rPr>
              <a:t>する。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なお、届け出をすれば必ず医療的ケア区分に応じた基本報酬を請求できるというものではなく、あくまで、前述の要件を</a:t>
            </a:r>
            <a:r>
              <a:rPr lang="ja-JP" altLang="en-US" sz="1400" dirty="0">
                <a:latin typeface="ＭＳ ゴシック" panose="020B0609070205080204" pitchFamily="49" charset="-128"/>
                <a:ea typeface="ＭＳ ゴシック" panose="020B0609070205080204" pitchFamily="49" charset="-128"/>
              </a:rPr>
              <a:t>満たして初めて医療的ケア区分に応じた基本報酬を</a:t>
            </a:r>
            <a:r>
              <a:rPr lang="ja-JP" altLang="en-US" sz="1400" dirty="0" smtClean="0">
                <a:latin typeface="ＭＳ ゴシック" panose="020B0609070205080204" pitchFamily="49" charset="-128"/>
                <a:ea typeface="ＭＳ ゴシック" panose="020B0609070205080204" pitchFamily="49" charset="-128"/>
              </a:rPr>
              <a:t>請求できるものである点に留意すること。</a:t>
            </a:r>
            <a:endParaRPr lang="ja-JP" altLang="ja-JP" sz="1400" dirty="0">
              <a:latin typeface="ＭＳ ゴシック" panose="020B0609070205080204" pitchFamily="49" charset="-128"/>
              <a:ea typeface="ＭＳ ゴシック" panose="020B0609070205080204" pitchFamily="49" charset="-128"/>
            </a:endParaRPr>
          </a:p>
        </p:txBody>
      </p:sp>
      <p:sp>
        <p:nvSpPr>
          <p:cNvPr id="9" name="ホームベース 8"/>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a:t>
            </a:r>
            <a:r>
              <a:rPr lang="ja-JP" altLang="en-US" dirty="0">
                <a:latin typeface="ＤＦ特太ゴシック体" panose="020B0509000000000000" pitchFamily="49" charset="-128"/>
                <a:ea typeface="ＤＦ特太ゴシック体" panose="020B0509000000000000" pitchFamily="49" charset="-128"/>
              </a:rPr>
              <a:t>．一般型事業所の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0" name="ホームベース 9"/>
          <p:cNvSpPr/>
          <p:nvPr/>
        </p:nvSpPr>
        <p:spPr>
          <a:xfrm>
            <a:off x="128465" y="836712"/>
            <a:ext cx="3240359"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⑩ 算定要件（指定権者への届け出）</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717260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E2A29CB-BA86-48A6-80E1-CB8750A963B5}" type="slidenum">
              <a:rPr lang="ja-JP" altLang="en-US" smtClean="0"/>
              <a:pPr/>
              <a:t>1</a:t>
            </a:fld>
            <a:endParaRPr lang="ja-JP" altLang="en-US"/>
          </a:p>
        </p:txBody>
      </p:sp>
      <p:sp>
        <p:nvSpPr>
          <p:cNvPr id="5" name="正方形/長方形 4"/>
          <p:cNvSpPr/>
          <p:nvPr/>
        </p:nvSpPr>
        <p:spPr>
          <a:xfrm>
            <a:off x="0" y="0"/>
            <a:ext cx="9906000" cy="28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はじめに</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6" name="Rectangle 1"/>
          <p:cNvSpPr txBox="1">
            <a:spLocks noChangeArrowheads="1"/>
          </p:cNvSpPr>
          <p:nvPr/>
        </p:nvSpPr>
        <p:spPr bwMode="auto">
          <a:xfrm>
            <a:off x="128465" y="692696"/>
            <a:ext cx="9649072" cy="28083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令和３年度障害福祉サービス等報酬改定において、医療的ケア児に対する支援の充実を図るため、児童</a:t>
            </a:r>
            <a:r>
              <a:rPr lang="ja-JP" altLang="en-US" sz="1600" dirty="0">
                <a:latin typeface="ＭＳ ゴシック" panose="020B0609070205080204" pitchFamily="49" charset="-128"/>
                <a:ea typeface="ＭＳ ゴシック" panose="020B0609070205080204" pitchFamily="49" charset="-128"/>
              </a:rPr>
              <a:t>発達</a:t>
            </a:r>
            <a:r>
              <a:rPr lang="ja-JP" altLang="en-US" sz="1600" dirty="0" smtClean="0">
                <a:latin typeface="ＭＳ ゴシック" panose="020B0609070205080204" pitchFamily="49" charset="-128"/>
                <a:ea typeface="ＭＳ ゴシック" panose="020B0609070205080204" pitchFamily="49" charset="-128"/>
              </a:rPr>
              <a:t>支援及び放課後</a:t>
            </a:r>
            <a:r>
              <a:rPr lang="ja-JP" altLang="en-US" sz="1600" dirty="0">
                <a:latin typeface="ＭＳ ゴシック" panose="020B0609070205080204" pitchFamily="49" charset="-128"/>
                <a:ea typeface="ＭＳ ゴシック" panose="020B0609070205080204" pitchFamily="49" charset="-128"/>
              </a:rPr>
              <a:t>等</a:t>
            </a:r>
            <a:r>
              <a:rPr lang="ja-JP" altLang="en-US" sz="1600" dirty="0" smtClean="0">
                <a:latin typeface="ＭＳ ゴシック" panose="020B0609070205080204" pitchFamily="49" charset="-128"/>
                <a:ea typeface="ＭＳ ゴシック" panose="020B0609070205080204" pitchFamily="49" charset="-128"/>
              </a:rPr>
              <a:t>デイサービスにおいて、看護職員を配置して医療的ケアを必要とする障害児を支援したときの報酬について見直しを行った。</a:t>
            </a:r>
            <a:endParaRPr lang="en-US" altLang="ja-JP" sz="16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600" dirty="0">
              <a:latin typeface="ＭＳ ゴシック" panose="020B0609070205080204" pitchFamily="49" charset="-128"/>
              <a:ea typeface="ＭＳ ゴシック" panose="020B0609070205080204" pitchFamily="49" charset="-128"/>
            </a:endParaRPr>
          </a:p>
          <a:p>
            <a:pPr marL="176213" indent="-176213" algn="l"/>
            <a:r>
              <a:rPr lang="ja-JP" altLang="en-US" sz="1600" dirty="0" smtClean="0">
                <a:latin typeface="ＭＳ ゴシック" panose="020B0609070205080204" pitchFamily="49" charset="-128"/>
                <a:ea typeface="ＭＳ ゴシック" panose="020B0609070205080204" pitchFamily="49" charset="-128"/>
              </a:rPr>
              <a:t>○　新たな報酬の算定要件等は、指定基準</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１）</a:t>
            </a:r>
            <a:r>
              <a:rPr lang="ja-JP" altLang="en-US" sz="1600" dirty="0" smtClean="0">
                <a:latin typeface="ＭＳ ゴシック" panose="020B0609070205080204" pitchFamily="49" charset="-128"/>
                <a:ea typeface="ＭＳ ゴシック" panose="020B0609070205080204" pitchFamily="49" charset="-128"/>
              </a:rPr>
              <a:t>、指定基準解釈通知</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２）</a:t>
            </a:r>
            <a:r>
              <a:rPr lang="ja-JP" altLang="en-US" sz="1600" dirty="0" smtClean="0">
                <a:latin typeface="ＭＳ ゴシック" panose="020B0609070205080204" pitchFamily="49" charset="-128"/>
                <a:ea typeface="ＭＳ ゴシック" panose="020B0609070205080204" pitchFamily="49" charset="-128"/>
              </a:rPr>
              <a:t>、報酬告示</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３）</a:t>
            </a:r>
            <a:r>
              <a:rPr lang="ja-JP" altLang="en-US" sz="1600" dirty="0" smtClean="0">
                <a:latin typeface="ＭＳ ゴシック" panose="020B0609070205080204" pitchFamily="49" charset="-128"/>
                <a:ea typeface="ＭＳ ゴシック" panose="020B0609070205080204" pitchFamily="49" charset="-128"/>
              </a:rPr>
              <a:t>、報酬告示留意事項通知</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４）</a:t>
            </a:r>
            <a:r>
              <a:rPr lang="ja-JP" altLang="en-US" sz="1600" dirty="0" smtClean="0">
                <a:latin typeface="ＭＳ ゴシック" panose="020B0609070205080204" pitchFamily="49" charset="-128"/>
                <a:ea typeface="ＭＳ ゴシック" panose="020B0609070205080204" pitchFamily="49" charset="-128"/>
              </a:rPr>
              <a:t>に規定しているところ、本資料では、これらの規定の詳細な取扱いについてお示しする。</a:t>
            </a:r>
            <a:endParaRPr lang="en-US" altLang="ja-JP" sz="16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600" dirty="0">
              <a:latin typeface="ＭＳ ゴシック" panose="020B0609070205080204" pitchFamily="49" charset="-128"/>
              <a:ea typeface="ＭＳ ゴシック" panose="020B0609070205080204" pitchFamily="49" charset="-128"/>
            </a:endParaRPr>
          </a:p>
          <a:p>
            <a:pPr marL="176213" indent="-176213" algn="l"/>
            <a:r>
              <a:rPr lang="ja-JP" altLang="en-US" sz="1600" dirty="0" smtClean="0">
                <a:latin typeface="ＭＳ ゴシック" panose="020B0609070205080204" pitchFamily="49" charset="-128"/>
                <a:ea typeface="ＭＳ ゴシック" panose="020B0609070205080204" pitchFamily="49" charset="-128"/>
              </a:rPr>
              <a:t>○　各自治体におかれては</a:t>
            </a:r>
            <a:r>
              <a:rPr lang="ja-JP" altLang="en-US" sz="1600" dirty="0">
                <a:latin typeface="ＭＳ ゴシック" panose="020B0609070205080204" pitchFamily="49" charset="-128"/>
                <a:ea typeface="ＭＳ ゴシック" panose="020B0609070205080204" pitchFamily="49" charset="-128"/>
              </a:rPr>
              <a:t>、指定児童発達支援事業所及び指定放課後等デイサービス</a:t>
            </a:r>
            <a:r>
              <a:rPr lang="ja-JP" altLang="en-US" sz="1600" dirty="0" smtClean="0">
                <a:latin typeface="ＭＳ ゴシック" panose="020B0609070205080204" pitchFamily="49" charset="-128"/>
                <a:ea typeface="ＭＳ ゴシック" panose="020B0609070205080204" pitchFamily="49" charset="-128"/>
              </a:rPr>
              <a:t>事業所において、医療的ケア児への支援や報酬の請求に遺漏が生じないよう、本件取扱いの周知についてお願いする。</a:t>
            </a:r>
            <a:endParaRPr lang="en-US" altLang="ja-JP" sz="1600" dirty="0" smtClean="0">
              <a:latin typeface="ＭＳ ゴシック" panose="020B0609070205080204" pitchFamily="49" charset="-128"/>
              <a:ea typeface="ＭＳ ゴシック" panose="020B0609070205080204" pitchFamily="49" charset="-128"/>
            </a:endParaRPr>
          </a:p>
        </p:txBody>
      </p:sp>
      <p:sp>
        <p:nvSpPr>
          <p:cNvPr id="7" name="Rectangle 1"/>
          <p:cNvSpPr txBox="1">
            <a:spLocks noChangeArrowheads="1"/>
          </p:cNvSpPr>
          <p:nvPr/>
        </p:nvSpPr>
        <p:spPr bwMode="auto">
          <a:xfrm>
            <a:off x="128465" y="3695491"/>
            <a:ext cx="9649072" cy="182174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１</a:t>
            </a:r>
            <a:r>
              <a:rPr lang="ja-JP" altLang="en-US" sz="1200" dirty="0">
                <a:latin typeface="ＭＳ ゴシック" panose="020B0609070205080204" pitchFamily="49" charset="-128"/>
                <a:ea typeface="ＭＳ ゴシック" panose="020B0609070205080204" pitchFamily="49" charset="-128"/>
              </a:rPr>
              <a:t>）児童福祉法に基づく指定通所支援の事業等の人員、設備及び運営に関する基準（</a:t>
            </a:r>
            <a:r>
              <a:rPr lang="ja-JP" altLang="en-US" sz="1200" dirty="0" smtClean="0">
                <a:latin typeface="ＭＳ ゴシック" panose="020B0609070205080204" pitchFamily="49" charset="-128"/>
                <a:ea typeface="ＭＳ ゴシック" panose="020B0609070205080204" pitchFamily="49" charset="-128"/>
              </a:rPr>
              <a:t>平成</a:t>
            </a:r>
            <a:r>
              <a:rPr lang="en-US" altLang="ja-JP" sz="1200" dirty="0" smtClean="0">
                <a:latin typeface="ＭＳ ゴシック" panose="020B0609070205080204" pitchFamily="49" charset="-128"/>
                <a:ea typeface="ＭＳ ゴシック" panose="020B0609070205080204" pitchFamily="49" charset="-128"/>
              </a:rPr>
              <a:t>24</a:t>
            </a:r>
            <a:r>
              <a:rPr lang="ja-JP" altLang="en-US" sz="1200" dirty="0" smtClean="0">
                <a:latin typeface="ＭＳ ゴシック" panose="020B0609070205080204" pitchFamily="49" charset="-128"/>
                <a:ea typeface="ＭＳ ゴシック" panose="020B0609070205080204" pitchFamily="49" charset="-128"/>
              </a:rPr>
              <a:t>年</a:t>
            </a:r>
            <a:r>
              <a:rPr lang="ja-JP" altLang="en-US" sz="1200" dirty="0">
                <a:latin typeface="ＭＳ ゴシック" panose="020B0609070205080204" pitchFamily="49" charset="-128"/>
                <a:ea typeface="ＭＳ ゴシック" panose="020B0609070205080204" pitchFamily="49" charset="-128"/>
              </a:rPr>
              <a:t>厚生労働省令</a:t>
            </a:r>
            <a:r>
              <a:rPr lang="ja-JP" altLang="en-US" sz="1200" dirty="0" smtClean="0">
                <a:latin typeface="ＭＳ ゴシック" panose="020B0609070205080204" pitchFamily="49" charset="-128"/>
                <a:ea typeface="ＭＳ ゴシック" panose="020B0609070205080204" pitchFamily="49" charset="-128"/>
              </a:rPr>
              <a:t>第</a:t>
            </a:r>
            <a:r>
              <a:rPr lang="en-US" altLang="ja-JP" sz="1200" dirty="0" smtClean="0">
                <a:latin typeface="ＭＳ ゴシック" panose="020B0609070205080204" pitchFamily="49" charset="-128"/>
                <a:ea typeface="ＭＳ ゴシック" panose="020B0609070205080204" pitchFamily="49" charset="-128"/>
              </a:rPr>
              <a:t>15</a:t>
            </a:r>
            <a:r>
              <a:rPr lang="ja-JP" altLang="en-US" sz="1200" dirty="0" smtClean="0">
                <a:latin typeface="ＭＳ ゴシック" panose="020B0609070205080204" pitchFamily="49" charset="-128"/>
                <a:ea typeface="ＭＳ ゴシック" panose="020B0609070205080204" pitchFamily="49" charset="-128"/>
              </a:rPr>
              <a:t>号）</a:t>
            </a:r>
            <a:endParaRPr lang="en-US" altLang="ja-JP" sz="12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200" dirty="0" smtClean="0">
              <a:latin typeface="ＭＳ ゴシック" panose="020B0609070205080204" pitchFamily="49" charset="-128"/>
              <a:ea typeface="ＭＳ ゴシック" panose="020B0609070205080204" pitchFamily="49" charset="-128"/>
            </a:endParaRPr>
          </a:p>
          <a:p>
            <a:pPr marL="176213" indent="-176213" algn="l"/>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２）</a:t>
            </a:r>
            <a:r>
              <a:rPr lang="ja-JP" altLang="en-US" sz="1200" dirty="0">
                <a:latin typeface="ＭＳ ゴシック" panose="020B0609070205080204" pitchFamily="49" charset="-128"/>
                <a:ea typeface="ＭＳ ゴシック" panose="020B0609070205080204" pitchFamily="49" charset="-128"/>
              </a:rPr>
              <a:t>児童福祉法に基づく指定通所支援の事業等の人員、設備及び運営に関する</a:t>
            </a:r>
            <a:r>
              <a:rPr lang="ja-JP" altLang="en-US" sz="1200" dirty="0" smtClean="0">
                <a:latin typeface="ＭＳ ゴシック" panose="020B0609070205080204" pitchFamily="49" charset="-128"/>
                <a:ea typeface="ＭＳ ゴシック" panose="020B0609070205080204" pitchFamily="49" charset="-128"/>
              </a:rPr>
              <a:t>基準について（平成</a:t>
            </a:r>
            <a:r>
              <a:rPr lang="en-US" altLang="ja-JP" sz="1200" dirty="0" smtClean="0">
                <a:latin typeface="ＭＳ ゴシック" panose="020B0609070205080204" pitchFamily="49" charset="-128"/>
                <a:ea typeface="ＭＳ ゴシック" panose="020B0609070205080204" pitchFamily="49" charset="-128"/>
              </a:rPr>
              <a:t>24</a:t>
            </a:r>
            <a:r>
              <a:rPr lang="ja-JP" altLang="en-US" sz="1200" dirty="0" smtClean="0">
                <a:latin typeface="ＭＳ ゴシック" panose="020B0609070205080204" pitchFamily="49" charset="-128"/>
                <a:ea typeface="ＭＳ ゴシック" panose="020B0609070205080204" pitchFamily="49" charset="-128"/>
              </a:rPr>
              <a:t>年３月</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日障発第</a:t>
            </a:r>
            <a:r>
              <a:rPr lang="en-US" altLang="ja-JP" sz="1200" dirty="0" smtClean="0">
                <a:latin typeface="ＭＳ ゴシック" panose="020B0609070205080204" pitchFamily="49" charset="-128"/>
                <a:ea typeface="ＭＳ ゴシック" panose="020B0609070205080204" pitchFamily="49" charset="-128"/>
              </a:rPr>
              <a:t>0330</a:t>
            </a:r>
            <a:r>
              <a:rPr lang="ja-JP" altLang="en-US" sz="1200" dirty="0" smtClean="0">
                <a:latin typeface="ＭＳ ゴシック" panose="020B0609070205080204" pitchFamily="49" charset="-128"/>
                <a:ea typeface="ＭＳ ゴシック" panose="020B0609070205080204" pitchFamily="49" charset="-128"/>
              </a:rPr>
              <a:t>第</a:t>
            </a:r>
            <a:r>
              <a:rPr lang="en-US" altLang="ja-JP" sz="1200" dirty="0" smtClean="0">
                <a:latin typeface="ＭＳ ゴシック" panose="020B0609070205080204" pitchFamily="49" charset="-128"/>
                <a:ea typeface="ＭＳ ゴシック" panose="020B0609070205080204" pitchFamily="49" charset="-128"/>
              </a:rPr>
              <a:t>12</a:t>
            </a:r>
            <a:r>
              <a:rPr lang="ja-JP" altLang="en-US" sz="1200" dirty="0" smtClean="0">
                <a:latin typeface="ＭＳ ゴシック" panose="020B0609070205080204" pitchFamily="49" charset="-128"/>
                <a:ea typeface="ＭＳ ゴシック" panose="020B0609070205080204" pitchFamily="49" charset="-128"/>
              </a:rPr>
              <a:t>号）</a:t>
            </a:r>
            <a:endParaRPr lang="en-US" altLang="ja-JP" sz="12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200" dirty="0">
              <a:latin typeface="ＭＳ ゴシック" panose="020B0609070205080204" pitchFamily="49" charset="-128"/>
              <a:ea typeface="ＭＳ ゴシック" panose="020B0609070205080204" pitchFamily="49" charset="-128"/>
            </a:endParaRPr>
          </a:p>
          <a:p>
            <a:pPr marL="627063" indent="-627063" algn="l"/>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３</a:t>
            </a:r>
            <a:r>
              <a:rPr lang="ja-JP" altLang="en-US" sz="1200" dirty="0" smtClean="0">
                <a:latin typeface="ＭＳ ゴシック" panose="020B0609070205080204" pitchFamily="49" charset="-128"/>
                <a:ea typeface="ＭＳ ゴシック" panose="020B0609070205080204" pitchFamily="49" charset="-128"/>
              </a:rPr>
              <a:t>）児童</a:t>
            </a:r>
            <a:r>
              <a:rPr lang="ja-JP" altLang="en-US" sz="1200" dirty="0">
                <a:latin typeface="ＭＳ ゴシック" panose="020B0609070205080204" pitchFamily="49" charset="-128"/>
                <a:ea typeface="ＭＳ ゴシック" panose="020B0609070205080204" pitchFamily="49" charset="-128"/>
              </a:rPr>
              <a:t>福祉法に基づく指定通所支援及び基準該当通所支援に要する費用の額の算定に関する</a:t>
            </a:r>
            <a:r>
              <a:rPr lang="ja-JP" altLang="en-US" sz="1200" dirty="0" smtClean="0">
                <a:latin typeface="ＭＳ ゴシック" panose="020B0609070205080204" pitchFamily="49" charset="-128"/>
                <a:ea typeface="ＭＳ ゴシック" panose="020B0609070205080204" pitchFamily="49" charset="-128"/>
              </a:rPr>
              <a:t>基準（平成</a:t>
            </a:r>
            <a:r>
              <a:rPr lang="en-US" altLang="ja-JP" sz="1200" dirty="0" smtClean="0">
                <a:latin typeface="ＭＳ ゴシック" panose="020B0609070205080204" pitchFamily="49" charset="-128"/>
                <a:ea typeface="ＭＳ ゴシック" panose="020B0609070205080204" pitchFamily="49" charset="-128"/>
              </a:rPr>
              <a:t>24</a:t>
            </a:r>
            <a:r>
              <a:rPr lang="ja-JP" altLang="en-US" sz="1200" dirty="0" smtClean="0">
                <a:latin typeface="ＭＳ ゴシック" panose="020B0609070205080204" pitchFamily="49" charset="-128"/>
                <a:ea typeface="ＭＳ ゴシック" panose="020B0609070205080204" pitchFamily="49" charset="-128"/>
              </a:rPr>
              <a:t>年厚生</a:t>
            </a:r>
            <a:r>
              <a:rPr lang="ja-JP" altLang="en-US" sz="1200" dirty="0">
                <a:latin typeface="ＭＳ ゴシック" panose="020B0609070205080204" pitchFamily="49" charset="-128"/>
                <a:ea typeface="ＭＳ ゴシック" panose="020B0609070205080204" pitchFamily="49" charset="-128"/>
              </a:rPr>
              <a:t>労働省告示</a:t>
            </a:r>
            <a:r>
              <a:rPr lang="ja-JP" altLang="en-US" sz="1200" dirty="0" smtClean="0">
                <a:latin typeface="ＭＳ ゴシック" panose="020B0609070205080204" pitchFamily="49" charset="-128"/>
                <a:ea typeface="ＭＳ ゴシック" panose="020B0609070205080204" pitchFamily="49" charset="-128"/>
              </a:rPr>
              <a:t>第</a:t>
            </a:r>
            <a:r>
              <a:rPr lang="en-US" altLang="ja-JP" sz="1200" dirty="0" smtClean="0">
                <a:latin typeface="ＭＳ ゴシック" panose="020B0609070205080204" pitchFamily="49" charset="-128"/>
                <a:ea typeface="ＭＳ ゴシック" panose="020B0609070205080204" pitchFamily="49" charset="-128"/>
              </a:rPr>
              <a:t>122</a:t>
            </a:r>
            <a:r>
              <a:rPr lang="ja-JP" altLang="en-US" sz="1200" dirty="0" smtClean="0">
                <a:latin typeface="ＭＳ ゴシック" panose="020B0609070205080204" pitchFamily="49" charset="-128"/>
                <a:ea typeface="ＭＳ ゴシック" panose="020B0609070205080204" pitchFamily="49" charset="-128"/>
              </a:rPr>
              <a:t>号）</a:t>
            </a:r>
            <a:endParaRPr lang="en-US" altLang="ja-JP" sz="1200" dirty="0" smtClean="0">
              <a:latin typeface="ＭＳ ゴシック" panose="020B0609070205080204" pitchFamily="49" charset="-128"/>
              <a:ea typeface="ＭＳ ゴシック" panose="020B0609070205080204" pitchFamily="49" charset="-128"/>
            </a:endParaRPr>
          </a:p>
          <a:p>
            <a:pPr marL="627063" indent="-627063" algn="l"/>
            <a:endParaRPr lang="en-US" altLang="ja-JP" sz="1200" dirty="0" smtClean="0">
              <a:latin typeface="ＭＳ ゴシック" panose="020B0609070205080204" pitchFamily="49" charset="-128"/>
              <a:ea typeface="ＭＳ ゴシック" panose="020B0609070205080204" pitchFamily="49" charset="-128"/>
            </a:endParaRPr>
          </a:p>
          <a:p>
            <a:pPr marL="627063" indent="-627063" algn="l"/>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４）児童福祉法に基づく指定通所支援及び基準該当通所支援に要する費用の額の算定に関する基準等の制定に伴う実施上の留意事項について（平成</a:t>
            </a:r>
            <a:r>
              <a:rPr lang="en-US" altLang="ja-JP" sz="1200" dirty="0">
                <a:latin typeface="ＭＳ ゴシック" panose="020B0609070205080204" pitchFamily="49" charset="-128"/>
                <a:ea typeface="ＭＳ ゴシック" panose="020B0609070205080204" pitchFamily="49" charset="-128"/>
              </a:rPr>
              <a:t>24</a:t>
            </a:r>
            <a:r>
              <a:rPr lang="ja-JP" altLang="en-US" sz="1200" dirty="0">
                <a:latin typeface="ＭＳ ゴシック" panose="020B0609070205080204" pitchFamily="49" charset="-128"/>
                <a:ea typeface="ＭＳ ゴシック" panose="020B0609070205080204" pitchFamily="49" charset="-128"/>
              </a:rPr>
              <a:t>年</a:t>
            </a:r>
            <a:r>
              <a:rPr lang="en-US" altLang="ja-JP" sz="1200" dirty="0">
                <a:latin typeface="ＭＳ ゴシック" panose="020B0609070205080204" pitchFamily="49" charset="-128"/>
                <a:ea typeface="ＭＳ ゴシック" panose="020B0609070205080204" pitchFamily="49" charset="-128"/>
              </a:rPr>
              <a:t>3</a:t>
            </a:r>
            <a:r>
              <a:rPr lang="ja-JP" altLang="en-US" sz="1200" dirty="0">
                <a:latin typeface="ＭＳ ゴシック" panose="020B0609070205080204" pitchFamily="49" charset="-128"/>
                <a:ea typeface="ＭＳ ゴシック" panose="020B0609070205080204" pitchFamily="49" charset="-128"/>
              </a:rPr>
              <a:t>月</a:t>
            </a:r>
            <a:r>
              <a:rPr lang="en-US" altLang="ja-JP" sz="1200" dirty="0">
                <a:latin typeface="ＭＳ ゴシック" panose="020B0609070205080204" pitchFamily="49" charset="-128"/>
                <a:ea typeface="ＭＳ ゴシック" panose="020B0609070205080204" pitchFamily="49" charset="-128"/>
              </a:rPr>
              <a:t>30</a:t>
            </a:r>
            <a:r>
              <a:rPr lang="ja-JP" altLang="en-US" sz="1200" dirty="0">
                <a:latin typeface="ＭＳ ゴシック" panose="020B0609070205080204" pitchFamily="49" charset="-128"/>
                <a:ea typeface="ＭＳ ゴシック" panose="020B0609070205080204" pitchFamily="49" charset="-128"/>
              </a:rPr>
              <a:t>日障発</a:t>
            </a:r>
            <a:r>
              <a:rPr lang="en-US" altLang="ja-JP" sz="1200" dirty="0">
                <a:latin typeface="ＭＳ ゴシック" panose="020B0609070205080204" pitchFamily="49" charset="-128"/>
                <a:ea typeface="ＭＳ ゴシック" panose="020B0609070205080204" pitchFamily="49" charset="-128"/>
              </a:rPr>
              <a:t>0330</a:t>
            </a:r>
            <a:r>
              <a:rPr lang="ja-JP" altLang="en-US" sz="1200" dirty="0">
                <a:latin typeface="ＭＳ ゴシック" panose="020B0609070205080204" pitchFamily="49" charset="-128"/>
                <a:ea typeface="ＭＳ ゴシック" panose="020B0609070205080204" pitchFamily="49" charset="-128"/>
              </a:rPr>
              <a:t>第</a:t>
            </a:r>
            <a:r>
              <a:rPr lang="en-US" altLang="ja-JP" sz="1200" dirty="0">
                <a:latin typeface="ＭＳ ゴシック" panose="020B0609070205080204" pitchFamily="49" charset="-128"/>
                <a:ea typeface="ＭＳ ゴシック" panose="020B0609070205080204" pitchFamily="49" charset="-128"/>
              </a:rPr>
              <a:t>16</a:t>
            </a:r>
            <a:r>
              <a:rPr lang="ja-JP" altLang="en-US" sz="1200" dirty="0">
                <a:latin typeface="ＭＳ ゴシック" panose="020B0609070205080204" pitchFamily="49" charset="-128"/>
                <a:ea typeface="ＭＳ ゴシック" panose="020B0609070205080204" pitchFamily="49" charset="-128"/>
              </a:rPr>
              <a:t>号</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93424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19</a:t>
            </a:fld>
            <a:endParaRPr kumimoji="1" lang="ja-JP" altLang="en-US"/>
          </a:p>
        </p:txBody>
      </p:sp>
      <p:sp>
        <p:nvSpPr>
          <p:cNvPr id="8" name="Rectangle 1"/>
          <p:cNvSpPr txBox="1">
            <a:spLocks noChangeArrowheads="1"/>
          </p:cNvSpPr>
          <p:nvPr/>
        </p:nvSpPr>
        <p:spPr bwMode="auto">
          <a:xfrm>
            <a:off x="200473" y="1268760"/>
            <a:ext cx="9577064" cy="1224136"/>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医療的ケア区分３であっても、医療的ケア児の状態像等によっては、看護職員を１対１で配置することを事業所が過剰と判断する場合が想定される。こうした場合にも看護職員１人を必要とすると、看護職員を確保することが困難となり、結果として医療的ケア児を受け入れられなくなる場合もあり得るのではない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そうした場合には、あらかじめ保護者の同意を得た上で、例えば医療的ケア区分３（１：１の配置）の医療的ケア児を、医療的ケア区分２の医療的ケア児（２：１の配置）として受け入れることも可能である。詳細は以下のとおり。</a:t>
            </a:r>
            <a:endParaRPr lang="en-US" altLang="ja-JP" sz="1200" dirty="0">
              <a:latin typeface="メイリオ" panose="020B0604030504040204" pitchFamily="50" charset="-128"/>
              <a:ea typeface="メイリオ" panose="020B0604030504040204" pitchFamily="50" charset="-128"/>
            </a:endParaRPr>
          </a:p>
        </p:txBody>
      </p:sp>
      <p:sp>
        <p:nvSpPr>
          <p:cNvPr id="9" name="Rectangle 1"/>
          <p:cNvSpPr txBox="1">
            <a:spLocks noChangeArrowheads="1"/>
          </p:cNvSpPr>
          <p:nvPr/>
        </p:nvSpPr>
        <p:spPr bwMode="auto">
          <a:xfrm>
            <a:off x="200473" y="2924944"/>
            <a:ext cx="9577064" cy="3816424"/>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gn="l"/>
            <a:r>
              <a:rPr lang="ja-JP" altLang="en-US" sz="1400" dirty="0" smtClean="0">
                <a:latin typeface="ＭＳ ゴシック" panose="020B0609070205080204" pitchFamily="49" charset="-128"/>
                <a:ea typeface="ＭＳ ゴシック" panose="020B0609070205080204" pitchFamily="49" charset="-128"/>
              </a:rPr>
              <a:t>○　上記ＱＡのように個々の障害児の状態等によっては、看護職員の人数を確保することが困難となる場合が考えられる。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こうした場合、</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r>
              <a:rPr lang="ja-JP" altLang="en-US" sz="1400" dirty="0" smtClean="0">
                <a:latin typeface="ＭＳ ゴシック" panose="020B0609070205080204" pitchFamily="49" charset="-128"/>
                <a:ea typeface="ＭＳ ゴシック" panose="020B0609070205080204" pitchFamily="49" charset="-128"/>
              </a:rPr>
              <a:t>　・　</a:t>
            </a:r>
            <a:r>
              <a:rPr lang="ja-JP" altLang="en-US" sz="1400" u="sng" dirty="0" smtClean="0">
                <a:latin typeface="ＭＳ ゴシック" panose="020B0609070205080204" pitchFamily="49" charset="-128"/>
                <a:ea typeface="ＭＳ ゴシック" panose="020B0609070205080204" pitchFamily="49" charset="-128"/>
              </a:rPr>
              <a:t>保護者に対して、本来の医療的ケア区分における必要看護職員より少ない看護職員数で支援を行うことについて同意</a:t>
            </a:r>
            <a:r>
              <a:rPr lang="ja-JP" altLang="en-US" sz="1400" dirty="0" smtClean="0">
                <a:latin typeface="ＭＳ ゴシック" panose="020B0609070205080204" pitchFamily="49" charset="-128"/>
                <a:ea typeface="ＭＳ ゴシック" panose="020B0609070205080204" pitchFamily="49" charset="-128"/>
              </a:rPr>
              <a:t>を得た上で、</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r>
              <a:rPr lang="ja-JP" altLang="en-US" sz="1400" dirty="0" smtClean="0">
                <a:latin typeface="ＭＳ ゴシック" panose="020B0609070205080204" pitchFamily="49" charset="-128"/>
                <a:ea typeface="ＭＳ ゴシック" panose="020B0609070205080204" pitchFamily="49" charset="-128"/>
              </a:rPr>
              <a:t>　・　医療的ケア区分３（又は２）の</a:t>
            </a:r>
            <a:r>
              <a:rPr lang="ja-JP" altLang="en-US" sz="1400" dirty="0">
                <a:latin typeface="ＭＳ ゴシック" panose="020B0609070205080204" pitchFamily="49" charset="-128"/>
                <a:ea typeface="ＭＳ ゴシック" panose="020B0609070205080204" pitchFamily="49" charset="-128"/>
              </a:rPr>
              <a:t>医療的ケア児</a:t>
            </a:r>
            <a:r>
              <a:rPr lang="ja-JP" altLang="en-US" sz="1400" dirty="0" smtClean="0">
                <a:latin typeface="ＭＳ ゴシック" panose="020B0609070205080204" pitchFamily="49" charset="-128"/>
                <a:ea typeface="ＭＳ ゴシック" panose="020B0609070205080204" pitchFamily="49" charset="-128"/>
              </a:rPr>
              <a:t>について、医療的ケア区分２（又は１）の医療的ケア児として計上して、必要看護職員合計数を算出し、これを満たす配置看護職員合計数を確保するものとして、都道府県に届け出る</a:t>
            </a:r>
            <a:endParaRPr lang="en-US" altLang="ja-JP" sz="1400" dirty="0" smtClean="0">
              <a:latin typeface="ＭＳ ゴシック" panose="020B0609070205080204" pitchFamily="49" charset="-128"/>
              <a:ea typeface="ＭＳ ゴシック" panose="020B0609070205080204" pitchFamily="49" charset="-128"/>
            </a:endParaRPr>
          </a:p>
          <a:p>
            <a:pPr marL="179388" indent="-179388" algn="l"/>
            <a:r>
              <a:rPr lang="ja-JP" altLang="en-US" sz="1400" dirty="0" smtClean="0">
                <a:latin typeface="ＭＳ ゴシック" panose="020B0609070205080204" pitchFamily="49" charset="-128"/>
                <a:ea typeface="ＭＳ ゴシック" panose="020B0609070205080204" pitchFamily="49" charset="-128"/>
              </a:rPr>
              <a:t>　ことで、本来の医療的ケア区分により必要とされる看護職員の人数より少ない人数で、医療的ケア児を受け入れることを可能とする。</a:t>
            </a:r>
            <a:endParaRPr lang="en-US" altLang="ja-JP" sz="1400" dirty="0" smtClean="0">
              <a:latin typeface="ＭＳ ゴシック" panose="020B0609070205080204" pitchFamily="49" charset="-128"/>
              <a:ea typeface="ＭＳ ゴシック" panose="020B0609070205080204" pitchFamily="49" charset="-128"/>
            </a:endParaRPr>
          </a:p>
          <a:p>
            <a:pPr marL="179388" indent="-179388" algn="l"/>
            <a:endParaRPr lang="en-US" altLang="ja-JP" sz="1400" dirty="0">
              <a:latin typeface="ＭＳ ゴシック" panose="020B0609070205080204" pitchFamily="49" charset="-128"/>
              <a:ea typeface="ＭＳ ゴシック" panose="020B0609070205080204" pitchFamily="49" charset="-128"/>
            </a:endParaRPr>
          </a:p>
          <a:p>
            <a:pPr marL="179388" indent="-179388" algn="l"/>
            <a:r>
              <a:rPr lang="ja-JP" altLang="en-US" sz="1400" dirty="0" smtClean="0">
                <a:latin typeface="ＭＳ ゴシック" panose="020B0609070205080204" pitchFamily="49" charset="-128"/>
                <a:ea typeface="ＭＳ ゴシック" panose="020B0609070205080204" pitchFamily="49" charset="-128"/>
              </a:rPr>
              <a:t>○　なお、</a:t>
            </a:r>
            <a:r>
              <a:rPr lang="ja-JP" altLang="en-US" sz="1400" u="sng" dirty="0" smtClean="0">
                <a:latin typeface="ＭＳ ゴシック" panose="020B0609070205080204" pitchFamily="49" charset="-128"/>
                <a:ea typeface="ＭＳ ゴシック" panose="020B0609070205080204" pitchFamily="49" charset="-128"/>
              </a:rPr>
              <a:t>本来の医療的ケア区分より低い医療的ケア区分で受け入れた場合、低い医療的ケア区分での基本報酬を算定</a:t>
            </a:r>
            <a:r>
              <a:rPr lang="ja-JP" altLang="en-US" sz="1400" dirty="0" smtClean="0">
                <a:latin typeface="ＭＳ ゴシック" panose="020B0609070205080204" pitchFamily="49" charset="-128"/>
                <a:ea typeface="ＭＳ ゴシック" panose="020B0609070205080204" pitchFamily="49" charset="-128"/>
              </a:rPr>
              <a:t>すること。</a:t>
            </a:r>
            <a:endParaRPr lang="en-US" altLang="ja-JP" sz="1400" dirty="0" smtClean="0">
              <a:latin typeface="ＭＳ ゴシック" panose="020B0609070205080204" pitchFamily="49" charset="-128"/>
              <a:ea typeface="ＭＳ ゴシック" panose="020B0609070205080204" pitchFamily="49" charset="-128"/>
            </a:endParaRPr>
          </a:p>
          <a:p>
            <a:pPr marL="179388" indent="-179388" algn="l"/>
            <a:endParaRPr lang="en-US" altLang="ja-JP" sz="1400" dirty="0">
              <a:latin typeface="ＭＳ ゴシック" panose="020B0609070205080204" pitchFamily="49" charset="-128"/>
              <a:ea typeface="ＭＳ ゴシック" panose="020B0609070205080204" pitchFamily="49" charset="-128"/>
            </a:endParaRPr>
          </a:p>
          <a:p>
            <a:pPr marL="179388" indent="-179388" algn="l"/>
            <a:r>
              <a:rPr lang="ja-JP" altLang="en-US" sz="1400" dirty="0" smtClean="0">
                <a:latin typeface="ＭＳ ゴシック" panose="020B0609070205080204" pitchFamily="49" charset="-128"/>
                <a:ea typeface="ＭＳ ゴシック" panose="020B0609070205080204" pitchFamily="49" charset="-128"/>
              </a:rPr>
              <a:t>○　また、この取扱いをする場合、受給者証の更新手続きは必要としない。</a:t>
            </a:r>
            <a:endParaRPr lang="ja-JP" altLang="ja-JP" sz="1400" dirty="0">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a:t>
            </a:r>
            <a:r>
              <a:rPr lang="ja-JP" altLang="en-US" dirty="0">
                <a:latin typeface="ＤＦ特太ゴシック体" panose="020B0509000000000000" pitchFamily="49" charset="-128"/>
                <a:ea typeface="ＤＦ特太ゴシック体" panose="020B0509000000000000" pitchFamily="49" charset="-128"/>
              </a:rPr>
              <a:t>．一般型事業所の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0" name="ホームベース 9"/>
          <p:cNvSpPr/>
          <p:nvPr/>
        </p:nvSpPr>
        <p:spPr>
          <a:xfrm>
            <a:off x="128465" y="836712"/>
            <a:ext cx="4212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solidFill>
                  <a:schemeClr val="tx1"/>
                </a:solidFill>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⑪ 算定要件（看護職員を少なく配置する取扱い）</a:t>
            </a:r>
            <a:endParaRPr kumimoji="1" lang="ja-JP" altLang="en-US" sz="1400" dirty="0">
              <a:solidFill>
                <a:schemeClr val="tx1"/>
              </a:solidFill>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1069649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20</a:t>
            </a:fld>
            <a:endParaRPr kumimoji="1" lang="ja-JP" altLang="en-US"/>
          </a:p>
        </p:txBody>
      </p:sp>
      <p:sp>
        <p:nvSpPr>
          <p:cNvPr id="8" name="Rectangle 1"/>
          <p:cNvSpPr txBox="1">
            <a:spLocks noChangeArrowheads="1"/>
          </p:cNvSpPr>
          <p:nvPr/>
        </p:nvSpPr>
        <p:spPr bwMode="auto">
          <a:xfrm>
            <a:off x="197050" y="1412776"/>
            <a:ext cx="9576000" cy="756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本来の医療的ケア区分に応じた必要看護職員数より少ない配置にする取扱いは、例えば１ヵ月に限るなど、一時的にしか認められないものか。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Ａ．一時的な取扱いではない。保護者との同意のもとであれば、恒常的に少ない配置にすることも差し支えない。</a:t>
            </a:r>
            <a:endParaRPr lang="en-US" altLang="ja-JP" sz="1200" dirty="0">
              <a:latin typeface="メイリオ" panose="020B0604030504040204" pitchFamily="50" charset="-128"/>
              <a:ea typeface="メイリオ" panose="020B0604030504040204" pitchFamily="50" charset="-128"/>
            </a:endParaRPr>
          </a:p>
        </p:txBody>
      </p:sp>
      <p:sp>
        <p:nvSpPr>
          <p:cNvPr id="11" name="Rectangle 1"/>
          <p:cNvSpPr txBox="1">
            <a:spLocks noChangeArrowheads="1"/>
          </p:cNvSpPr>
          <p:nvPr/>
        </p:nvSpPr>
        <p:spPr bwMode="auto">
          <a:xfrm>
            <a:off x="197050" y="2326540"/>
            <a:ext cx="9576000" cy="972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医療的ケア区分３を医療的ケア区分１として扱うことも可能か。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医療的ケア区分３の場合、人工呼吸器を装着している医療的ケア児になることが想定される。当該医療的ケア児を、他の医療的ケア児と併せて支援をすることにより、安全性が確保できるのかどうか、事業所において、当該医療的ケア児の保護者や主治医ともよく協議をした上で、可能だと判断するのであれば、差し支えない。</a:t>
            </a:r>
            <a:endParaRPr lang="en-US" altLang="ja-JP" sz="1200" dirty="0">
              <a:latin typeface="メイリオ" panose="020B0604030504040204" pitchFamily="50" charset="-128"/>
              <a:ea typeface="メイリオ" panose="020B0604030504040204" pitchFamily="50" charset="-128"/>
            </a:endParaRPr>
          </a:p>
        </p:txBody>
      </p:sp>
      <p:sp>
        <p:nvSpPr>
          <p:cNvPr id="12" name="Rectangle 1"/>
          <p:cNvSpPr txBox="1">
            <a:spLocks noChangeArrowheads="1"/>
          </p:cNvSpPr>
          <p:nvPr/>
        </p:nvSpPr>
        <p:spPr bwMode="auto">
          <a:xfrm>
            <a:off x="197050" y="3456304"/>
            <a:ext cx="9576000" cy="1152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市町村において医療的ケア区分を決定する時点で、あらかじめ低い区分にするような対応は必要か（</a:t>
            </a:r>
            <a:r>
              <a:rPr lang="en-US" altLang="ja-JP" sz="1200" dirty="0" smtClean="0">
                <a:latin typeface="メイリオ" panose="020B0604030504040204" pitchFamily="50" charset="-128"/>
                <a:ea typeface="メイリオ" panose="020B0604030504040204" pitchFamily="50" charset="-128"/>
              </a:rPr>
              <a:t>32</a:t>
            </a:r>
            <a:r>
              <a:rPr lang="ja-JP" altLang="en-US" sz="1200" dirty="0" smtClean="0">
                <a:latin typeface="メイリオ" panose="020B0604030504040204" pitchFamily="50" charset="-128"/>
                <a:ea typeface="メイリオ" panose="020B0604030504040204" pitchFamily="50" charset="-128"/>
              </a:rPr>
              <a:t>点以上でも医療的ケア区分２とするなど）。</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．市町村において医療的</a:t>
            </a:r>
            <a:r>
              <a:rPr lang="ja-JP" altLang="en-US" sz="1200" dirty="0">
                <a:latin typeface="メイリオ" panose="020B0604030504040204" pitchFamily="50" charset="-128"/>
                <a:ea typeface="メイリオ" panose="020B0604030504040204" pitchFamily="50" charset="-128"/>
              </a:rPr>
              <a:t>ケア</a:t>
            </a:r>
            <a:r>
              <a:rPr lang="ja-JP" altLang="en-US" sz="1200" dirty="0" smtClean="0">
                <a:latin typeface="メイリオ" panose="020B0604030504040204" pitchFamily="50" charset="-128"/>
                <a:ea typeface="メイリオ" panose="020B0604030504040204" pitchFamily="50" charset="-128"/>
              </a:rPr>
              <a:t>区分を決定する際には、</a:t>
            </a:r>
            <a:r>
              <a:rPr lang="ja-JP" altLang="en-US" sz="1200" dirty="0">
                <a:latin typeface="メイリオ" panose="020B0604030504040204" pitchFamily="50" charset="-128"/>
                <a:ea typeface="メイリオ" panose="020B0604030504040204" pitchFamily="50" charset="-128"/>
              </a:rPr>
              <a:t>あくまで医師の判定による新判定スコアの点数に応じて決定されたい。その上で、事業所における安全確保のための</a:t>
            </a:r>
            <a:r>
              <a:rPr lang="ja-JP" altLang="en-US" sz="1200" dirty="0" smtClean="0">
                <a:latin typeface="メイリオ" panose="020B0604030504040204" pitchFamily="50" charset="-128"/>
                <a:ea typeface="メイリオ" panose="020B0604030504040204" pitchFamily="50" charset="-128"/>
              </a:rPr>
              <a:t>取組や</a:t>
            </a:r>
            <a:r>
              <a:rPr lang="ja-JP" altLang="en-US" sz="1200" dirty="0">
                <a:latin typeface="メイリオ" panose="020B0604030504040204" pitchFamily="50" charset="-128"/>
                <a:ea typeface="メイリオ" panose="020B0604030504040204" pitchFamily="50" charset="-128"/>
              </a:rPr>
              <a:t>、保護者の個別の同意があって、本来の医療的ケア区分に</a:t>
            </a:r>
            <a:r>
              <a:rPr lang="ja-JP" altLang="en-US" sz="1200" dirty="0" smtClean="0">
                <a:latin typeface="メイリオ" panose="020B0604030504040204" pitchFamily="50" charset="-128"/>
                <a:ea typeface="メイリオ" panose="020B0604030504040204" pitchFamily="50" charset="-128"/>
              </a:rPr>
              <a:t>応じた必要看護</a:t>
            </a:r>
            <a:r>
              <a:rPr lang="ja-JP" altLang="en-US" sz="1200" dirty="0">
                <a:latin typeface="メイリオ" panose="020B0604030504040204" pitchFamily="50" charset="-128"/>
                <a:ea typeface="メイリオ" panose="020B0604030504040204" pitchFamily="50" charset="-128"/>
              </a:rPr>
              <a:t>職</a:t>
            </a:r>
            <a:r>
              <a:rPr lang="ja-JP" altLang="en-US" sz="1200" dirty="0" smtClean="0">
                <a:latin typeface="メイリオ" panose="020B0604030504040204" pitchFamily="50" charset="-128"/>
                <a:ea typeface="メイリオ" panose="020B0604030504040204" pitchFamily="50" charset="-128"/>
              </a:rPr>
              <a:t>員数</a:t>
            </a:r>
            <a:r>
              <a:rPr lang="ja-JP" altLang="en-US" sz="1200" dirty="0">
                <a:latin typeface="メイリオ" panose="020B0604030504040204" pitchFamily="50" charset="-128"/>
                <a:ea typeface="メイリオ" panose="020B0604030504040204" pitchFamily="50" charset="-128"/>
              </a:rPr>
              <a:t>より少ない配置にする</a:t>
            </a:r>
            <a:r>
              <a:rPr lang="ja-JP" altLang="en-US" sz="1200" dirty="0" smtClean="0">
                <a:latin typeface="メイリオ" panose="020B0604030504040204" pitchFamily="50" charset="-128"/>
                <a:ea typeface="メイリオ" panose="020B0604030504040204" pitchFamily="50" charset="-128"/>
              </a:rPr>
              <a:t>取扱いは可能なものとする。</a:t>
            </a:r>
            <a:endParaRPr lang="en-US" altLang="ja-JP" sz="1200" dirty="0">
              <a:latin typeface="メイリオ" panose="020B0604030504040204" pitchFamily="50" charset="-128"/>
              <a:ea typeface="メイリオ" panose="020B0604030504040204" pitchFamily="50" charset="-128"/>
            </a:endParaRPr>
          </a:p>
        </p:txBody>
      </p:sp>
      <p:sp>
        <p:nvSpPr>
          <p:cNvPr id="9" name="ホームベース 8"/>
          <p:cNvSpPr/>
          <p:nvPr/>
        </p:nvSpPr>
        <p:spPr>
          <a:xfrm>
            <a:off x="128463" y="836712"/>
            <a:ext cx="4968553"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⑫ 算定要件（看護職員を少なく配置する取扱い）（続き）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14" name="Rectangle 1"/>
          <p:cNvSpPr txBox="1">
            <a:spLocks noChangeArrowheads="1"/>
          </p:cNvSpPr>
          <p:nvPr/>
        </p:nvSpPr>
        <p:spPr bwMode="auto">
          <a:xfrm>
            <a:off x="197050" y="4766068"/>
            <a:ext cx="9576000" cy="82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もともと医療的ケア区分２の医療的ケア児について、状態が安定していたことから医療的ケア区分１としていたが、状態が悪化し、医療的ケアの頻度が増えた。このような場合、月の途中から医療的ケア区分２として扱うことはできるのか。</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．可能である。なお、区分１としていた取扱いから区分２とする場合も、保護者に対して同意を得るものとする。</a:t>
            </a:r>
            <a:endParaRPr lang="en-US" altLang="ja-JP" sz="1200" dirty="0" smtClean="0">
              <a:latin typeface="メイリオ" panose="020B0604030504040204" pitchFamily="50" charset="-128"/>
              <a:ea typeface="メイリオ" panose="020B0604030504040204" pitchFamily="50" charset="-128"/>
            </a:endParaRPr>
          </a:p>
        </p:txBody>
      </p:sp>
      <p:sp>
        <p:nvSpPr>
          <p:cNvPr id="19" name="Rectangle 1"/>
          <p:cNvSpPr txBox="1">
            <a:spLocks noChangeArrowheads="1"/>
          </p:cNvSpPr>
          <p:nvPr/>
        </p:nvSpPr>
        <p:spPr bwMode="auto">
          <a:xfrm>
            <a:off x="197050" y="5751832"/>
            <a:ext cx="9576000" cy="989536"/>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配置した看護職員が医療的ケアを提供して、医療的ケア児に係る基本報酬を算定できる場合であっても、医療的ケア児に係る基本報酬を算定せず、医療的ケア児以外の障害児の基本報酬を算定しつつ医療連携体制加算を算定することもできると思われるが、どちらの報酬を算定すべきか。</a:t>
            </a:r>
            <a:endParaRPr lang="en-US" altLang="ja-JP" sz="800" dirty="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Ａ．次のページ以降で詳細を解説する。</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139179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txBox="1">
            <a:spLocks noChangeArrowheads="1"/>
          </p:cNvSpPr>
          <p:nvPr/>
        </p:nvSpPr>
        <p:spPr bwMode="auto">
          <a:xfrm>
            <a:off x="200471" y="980728"/>
            <a:ext cx="9577065" cy="3816424"/>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gn="l"/>
            <a:r>
              <a:rPr lang="ja-JP" altLang="en-US" sz="1400" dirty="0" smtClean="0">
                <a:latin typeface="ＭＳ ゴシック" panose="020B0609070205080204" pitchFamily="49" charset="-128"/>
                <a:ea typeface="ＭＳ ゴシック" panose="020B0609070205080204" pitchFamily="49" charset="-128"/>
              </a:rPr>
              <a:t>○　医療連携体制加算は、基本的には、病院等から看護職員の訪問を受け、事業所を利用する障害児に看護を提供した場合に算定できる加算であるが、</a:t>
            </a:r>
            <a:r>
              <a:rPr lang="ja-JP" altLang="en-US" sz="1400" u="sng" dirty="0" smtClean="0">
                <a:latin typeface="ＭＳ ゴシック" panose="020B0609070205080204" pitchFamily="49" charset="-128"/>
                <a:ea typeface="ＭＳ ゴシック" panose="020B0609070205080204" pitchFamily="49" charset="-128"/>
              </a:rPr>
              <a:t>事業所に配置する看護職員が看護を行うことでも算定可能</a:t>
            </a:r>
            <a:r>
              <a:rPr lang="ja-JP" altLang="en-US" sz="1400" dirty="0" smtClean="0">
                <a:latin typeface="ＭＳ ゴシック" panose="020B0609070205080204" pitchFamily="49" charset="-128"/>
                <a:ea typeface="ＭＳ ゴシック" panose="020B0609070205080204" pitchFamily="49" charset="-128"/>
              </a:rPr>
              <a:t>としている</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pPr marL="180975" indent="-180975" algn="l"/>
            <a:endParaRPr lang="en-US" altLang="ja-JP" sz="800" dirty="0" smtClean="0">
              <a:latin typeface="メイリオ" panose="020B0604030504040204" pitchFamily="50" charset="-128"/>
              <a:ea typeface="メイリオ" panose="020B0604030504040204" pitchFamily="50" charset="-128"/>
              <a:cs typeface="+mn-cs"/>
            </a:endParaRPr>
          </a:p>
          <a:p>
            <a:pPr marL="180975" indent="-180975" algn="l"/>
            <a:r>
              <a:rPr lang="ja-JP" altLang="en-US" sz="1000" dirty="0" smtClean="0">
                <a:latin typeface="メイリオ" panose="020B0604030504040204" pitchFamily="50" charset="-128"/>
                <a:ea typeface="メイリオ" panose="020B0604030504040204" pitchFamily="50" charset="-128"/>
                <a:cs typeface="+mn-cs"/>
              </a:rPr>
              <a:t>　（</a:t>
            </a:r>
            <a:r>
              <a:rPr lang="en-US" altLang="ja-JP" sz="1000" dirty="0">
                <a:latin typeface="メイリオ" panose="020B0604030504040204" pitchFamily="50" charset="-128"/>
                <a:ea typeface="メイリオ" panose="020B0604030504040204" pitchFamily="50" charset="-128"/>
                <a:cs typeface="+mn-cs"/>
              </a:rPr>
              <a:t>※</a:t>
            </a:r>
            <a:r>
              <a:rPr lang="ja-JP" altLang="en-US" sz="1000" dirty="0">
                <a:latin typeface="メイリオ" panose="020B0604030504040204" pitchFamily="50" charset="-128"/>
                <a:ea typeface="メイリオ" panose="020B0604030504040204" pitchFamily="50" charset="-128"/>
                <a:cs typeface="+mn-cs"/>
              </a:rPr>
              <a:t>）平成</a:t>
            </a:r>
            <a:r>
              <a:rPr lang="en-US" altLang="ja-JP" sz="1000" dirty="0">
                <a:latin typeface="メイリオ" panose="020B0604030504040204" pitchFamily="50" charset="-128"/>
                <a:ea typeface="メイリオ" panose="020B0604030504040204" pitchFamily="50" charset="-128"/>
                <a:cs typeface="+mn-cs"/>
              </a:rPr>
              <a:t>21</a:t>
            </a:r>
            <a:r>
              <a:rPr lang="ja-JP" altLang="en-US" sz="1000" dirty="0">
                <a:latin typeface="メイリオ" panose="020B0604030504040204" pitchFamily="50" charset="-128"/>
                <a:ea typeface="メイリオ" panose="020B0604030504040204" pitchFamily="50" charset="-128"/>
                <a:cs typeface="+mn-cs"/>
              </a:rPr>
              <a:t>年度障害福祉サービス報酬改定に係るＱ＆Ａ（</a:t>
            </a:r>
            <a:r>
              <a:rPr lang="en-US" altLang="ja-JP" sz="1000" dirty="0">
                <a:latin typeface="メイリオ" panose="020B0604030504040204" pitchFamily="50" charset="-128"/>
                <a:ea typeface="メイリオ" panose="020B0604030504040204" pitchFamily="50" charset="-128"/>
                <a:cs typeface="+mn-cs"/>
              </a:rPr>
              <a:t>VOL.2 </a:t>
            </a:r>
            <a:r>
              <a:rPr lang="ja-JP" altLang="en-US" sz="1000" dirty="0">
                <a:latin typeface="メイリオ" panose="020B0604030504040204" pitchFamily="50" charset="-128"/>
                <a:ea typeface="メイリオ" panose="020B0604030504040204" pitchFamily="50" charset="-128"/>
                <a:cs typeface="+mn-cs"/>
              </a:rPr>
              <a:t>問</a:t>
            </a:r>
            <a:r>
              <a:rPr lang="en-US" altLang="ja-JP" sz="1000" dirty="0">
                <a:latin typeface="メイリオ" panose="020B0604030504040204" pitchFamily="50" charset="-128"/>
                <a:ea typeface="メイリオ" panose="020B0604030504040204" pitchFamily="50" charset="-128"/>
                <a:cs typeface="+mn-cs"/>
              </a:rPr>
              <a:t>18</a:t>
            </a:r>
            <a:r>
              <a:rPr lang="ja-JP" altLang="en-US" sz="1000" dirty="0">
                <a:latin typeface="メイリオ" panose="020B0604030504040204" pitchFamily="50" charset="-128"/>
                <a:ea typeface="メイリオ" panose="020B0604030504040204" pitchFamily="50" charset="-128"/>
                <a:cs typeface="+mn-cs"/>
              </a:rPr>
              <a:t>）</a:t>
            </a:r>
            <a:endParaRPr lang="en-US" altLang="ja-JP" sz="1400" dirty="0">
              <a:latin typeface="ＭＳ ゴシック" panose="020B0609070205080204" pitchFamily="49" charset="-128"/>
              <a:ea typeface="ＭＳ ゴシック" panose="020B0609070205080204" pitchFamily="49" charset="-128"/>
            </a:endParaRPr>
          </a:p>
          <a:p>
            <a:pPr marL="180975" indent="-180975" algn="l"/>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このため、看護職員が医療的ケア児に医療的ケアを提供した場合は、</a:t>
            </a:r>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①　医療的ケア区分に応じた基本報酬</a:t>
            </a:r>
            <a:endParaRPr lang="en-US" altLang="ja-JP" sz="1400" u="sng"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②　医療的ケア児以外の基本報酬＋医療連携体制加算</a:t>
            </a:r>
            <a:endParaRPr lang="en-US" altLang="ja-JP" sz="1400" u="sng"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のどちらかの請求が可能となる。</a:t>
            </a:r>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医療的</a:t>
            </a:r>
            <a:r>
              <a:rPr lang="ja-JP" altLang="en-US" sz="1400" dirty="0">
                <a:latin typeface="ＭＳ ゴシック" panose="020B0609070205080204" pitchFamily="49" charset="-128"/>
                <a:ea typeface="ＭＳ ゴシック" panose="020B0609070205080204" pitchFamily="49" charset="-128"/>
              </a:rPr>
              <a:t>ケア児については、本来、一定数の看護職員の配置のもとで安全に医療的ケアを提供する必要があることから、</a:t>
            </a:r>
            <a:r>
              <a:rPr lang="ja-JP" altLang="en-US" sz="1400" u="sng" dirty="0">
                <a:latin typeface="ＭＳ ゴシック" panose="020B0609070205080204" pitchFamily="49" charset="-128"/>
                <a:ea typeface="ＭＳ ゴシック" panose="020B0609070205080204" pitchFamily="49" charset="-128"/>
              </a:rPr>
              <a:t>医療的ケア児について、３人以上の利用が見込まれる場合は</a:t>
            </a:r>
            <a:r>
              <a:rPr lang="ja-JP" altLang="en-US" sz="1400" u="sng" dirty="0" smtClean="0">
                <a:latin typeface="ＭＳ ゴシック" panose="020B0609070205080204" pitchFamily="49" charset="-128"/>
                <a:ea typeface="ＭＳ ゴシック" panose="020B0609070205080204" pitchFamily="49" charset="-128"/>
              </a:rPr>
              <a:t>、①を算定する</a:t>
            </a:r>
            <a:r>
              <a:rPr lang="ja-JP" altLang="en-US" sz="1400" dirty="0" smtClean="0">
                <a:latin typeface="ＭＳ ゴシック" panose="020B0609070205080204" pitchFamily="49" charset="-128"/>
                <a:ea typeface="ＭＳ ゴシック" panose="020B0609070205080204" pitchFamily="49" charset="-128"/>
              </a:rPr>
              <a:t>ものとする（医療連携体制加算は算定できない）。</a:t>
            </a:r>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endParaRPr lang="en-US" altLang="ja-JP" sz="1400" dirty="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利用する</a:t>
            </a:r>
            <a:r>
              <a:rPr lang="ja-JP" altLang="en-US" sz="1400" u="sng" dirty="0" smtClean="0">
                <a:latin typeface="ＭＳ ゴシック" panose="020B0609070205080204" pitchFamily="49" charset="-128"/>
                <a:ea typeface="ＭＳ ゴシック" panose="020B0609070205080204" pitchFamily="49" charset="-128"/>
              </a:rPr>
              <a:t>医療的ケア児の人数が３人未満になるときは、①又は②を算定できる</a:t>
            </a:r>
            <a:r>
              <a:rPr lang="ja-JP" altLang="en-US" sz="1400" dirty="0" smtClean="0">
                <a:latin typeface="ＭＳ ゴシック" panose="020B0609070205080204" pitchFamily="49" charset="-128"/>
                <a:ea typeface="ＭＳ ゴシック" panose="020B0609070205080204" pitchFamily="49" charset="-128"/>
              </a:rPr>
              <a:t>ものとし、</a:t>
            </a:r>
            <a:r>
              <a:rPr lang="ja-JP" altLang="en-US" sz="1400" u="sng" dirty="0" smtClean="0">
                <a:latin typeface="ＭＳ ゴシック" panose="020B0609070205080204" pitchFamily="49" charset="-128"/>
                <a:ea typeface="ＭＳ ゴシック" panose="020B0609070205080204" pitchFamily="49" charset="-128"/>
              </a:rPr>
              <a:t>どちらを算定するかは事業所において決める</a:t>
            </a:r>
            <a:r>
              <a:rPr lang="ja-JP" altLang="en-US" sz="1400" dirty="0" smtClean="0">
                <a:latin typeface="ＭＳ ゴシック" panose="020B0609070205080204" pitchFamily="49" charset="-128"/>
                <a:ea typeface="ＭＳ ゴシック" panose="020B0609070205080204" pitchFamily="49" charset="-128"/>
              </a:rPr>
              <a:t>ものとする。</a:t>
            </a:r>
            <a:endParaRPr lang="en-US" altLang="ja-JP" sz="1400" dirty="0">
              <a:latin typeface="ＭＳ ゴシック" panose="020B0609070205080204" pitchFamily="49" charset="-128"/>
              <a:ea typeface="ＭＳ ゴシック" panose="020B0609070205080204" pitchFamily="49" charset="-128"/>
            </a:endParaRPr>
          </a:p>
          <a:p>
            <a:pPr marL="180975" indent="-180975" algn="l"/>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endParaRPr lang="en-US" altLang="ja-JP"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21</a:t>
            </a:fld>
            <a:endParaRPr kumimoji="1" lang="ja-JP" altLang="en-US"/>
          </a:p>
        </p:txBody>
      </p:sp>
      <p:sp>
        <p:nvSpPr>
          <p:cNvPr id="14" name="ホームベース 13"/>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12" name="正方形/長方形 11"/>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5" name="ホームベース 14"/>
          <p:cNvSpPr/>
          <p:nvPr/>
        </p:nvSpPr>
        <p:spPr>
          <a:xfrm>
            <a:off x="128462" y="836712"/>
            <a:ext cx="936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前提</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272480" y="4995112"/>
            <a:ext cx="9505056" cy="1260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医療的ケア児が３人以上いる事業所において、配置看護職員合計数が</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必要看護職員合計数未満となってしまった場合、医療的ケア区分に応じた基本報酬を算定できない代わりに、医療連携体制加算を算定できる</a:t>
            </a:r>
            <a:r>
              <a:rPr lang="ja-JP" altLang="en-US" sz="1200" dirty="0">
                <a:latin typeface="メイリオ" panose="020B0604030504040204" pitchFamily="50" charset="-128"/>
                <a:ea typeface="メイリオ" panose="020B0604030504040204" pitchFamily="50" charset="-128"/>
              </a:rPr>
              <a:t>か。</a:t>
            </a: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Ａ．できない。医療的ケア児が３人以上利用する場合は、医療連携体制加算の算定はできず、医療的ケア区分に応じた基本報酬の算定要件を満たした上</a:t>
            </a:r>
            <a:r>
              <a:rPr lang="ja-JP" altLang="en-US" sz="1200" dirty="0">
                <a:latin typeface="メイリオ" panose="020B0604030504040204" pitchFamily="50" charset="-128"/>
                <a:ea typeface="メイリオ" panose="020B0604030504040204" pitchFamily="50" charset="-128"/>
              </a:rPr>
              <a:t>で、医療的ケア区分に応じた基本</a:t>
            </a:r>
            <a:r>
              <a:rPr lang="ja-JP" altLang="en-US" sz="1200" dirty="0" smtClean="0">
                <a:latin typeface="メイリオ" panose="020B0604030504040204" pitchFamily="50" charset="-128"/>
                <a:ea typeface="メイリオ" panose="020B0604030504040204" pitchFamily="50" charset="-128"/>
              </a:rPr>
              <a:t>報酬を算定するものとし、</a:t>
            </a:r>
            <a:r>
              <a:rPr lang="ja-JP" altLang="en-US" sz="1200" dirty="0">
                <a:latin typeface="メイリオ" panose="020B0604030504040204" pitchFamily="50" charset="-128"/>
                <a:ea typeface="メイリオ" panose="020B0604030504040204" pitchFamily="50" charset="-128"/>
              </a:rPr>
              <a:t>配置看護職員合計数が、必要看護職員合計数</a:t>
            </a:r>
            <a:r>
              <a:rPr lang="ja-JP" altLang="en-US" sz="1200" dirty="0" smtClean="0">
                <a:latin typeface="メイリオ" panose="020B0604030504040204" pitchFamily="50" charset="-128"/>
                <a:ea typeface="メイリオ" panose="020B0604030504040204" pitchFamily="50" charset="-128"/>
              </a:rPr>
              <a:t>未満となった場合、</a:t>
            </a:r>
            <a:r>
              <a:rPr lang="en-US" altLang="ja-JP" sz="1200" dirty="0" smtClean="0">
                <a:latin typeface="メイリオ" panose="020B0604030504040204" pitchFamily="50" charset="-128"/>
                <a:ea typeface="メイリオ" panose="020B0604030504040204" pitchFamily="50" charset="-128"/>
              </a:rPr>
              <a:t>15</a:t>
            </a:r>
            <a:r>
              <a:rPr lang="ja-JP" altLang="en-US" sz="1200" dirty="0" smtClean="0">
                <a:latin typeface="メイリオ" panose="020B0604030504040204" pitchFamily="50" charset="-128"/>
                <a:ea typeface="メイリオ" panose="020B0604030504040204" pitchFamily="50" charset="-128"/>
              </a:rPr>
              <a:t>ページから</a:t>
            </a:r>
            <a:r>
              <a:rPr lang="en-US" altLang="ja-JP" sz="1200" dirty="0" smtClean="0">
                <a:latin typeface="メイリオ" panose="020B0604030504040204" pitchFamily="50" charset="-128"/>
                <a:ea typeface="メイリオ" panose="020B0604030504040204" pitchFamily="50" charset="-128"/>
              </a:rPr>
              <a:t>17</a:t>
            </a:r>
            <a:r>
              <a:rPr lang="ja-JP" altLang="en-US" sz="1200" dirty="0" smtClean="0">
                <a:latin typeface="メイリオ" panose="020B0604030504040204" pitchFamily="50" charset="-128"/>
                <a:ea typeface="メイリオ" panose="020B0604030504040204" pitchFamily="50" charset="-128"/>
              </a:rPr>
              <a:t>ページの考え方に基づき報酬を算定するものとする。</a:t>
            </a:r>
            <a:endParaRPr lang="en-US" altLang="ja-JP" sz="12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956090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
          <p:cNvSpPr txBox="1">
            <a:spLocks noChangeArrowheads="1"/>
          </p:cNvSpPr>
          <p:nvPr/>
        </p:nvSpPr>
        <p:spPr bwMode="auto">
          <a:xfrm>
            <a:off x="200471" y="980727"/>
            <a:ext cx="9577065" cy="5400601"/>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医療的ケア児が３人以上利用するかどうかについては、日ごとや、契約児童数によるのではなく、</a:t>
            </a:r>
            <a:r>
              <a:rPr lang="ja-JP" altLang="en-US" sz="1400" u="sng" dirty="0" smtClean="0">
                <a:latin typeface="ＭＳ ゴシック" panose="020B0609070205080204" pitchFamily="49" charset="-128"/>
                <a:ea typeface="ＭＳ ゴシック" panose="020B0609070205080204" pitchFamily="49" charset="-128"/>
              </a:rPr>
              <a:t>一月の利用実績の平均</a:t>
            </a:r>
            <a:r>
              <a:rPr lang="ja-JP" altLang="en-US" sz="1400" dirty="0" smtClean="0">
                <a:latin typeface="ＭＳ ゴシック" panose="020B0609070205080204" pitchFamily="49" charset="-128"/>
                <a:ea typeface="ＭＳ ゴシック" panose="020B0609070205080204" pitchFamily="49" charset="-128"/>
              </a:rPr>
              <a:t>に基づいて判断する。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800" dirty="0">
              <a:latin typeface="ＭＳ ゴシック" panose="020B0609070205080204" pitchFamily="49" charset="-128"/>
              <a:ea typeface="ＭＳ ゴシック" panose="020B0609070205080204" pitchFamily="49" charset="-128"/>
            </a:endParaRPr>
          </a:p>
          <a:p>
            <a:pPr marL="542925" indent="-542925"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例１）医療的</a:t>
            </a:r>
            <a:r>
              <a:rPr lang="ja-JP" altLang="en-US" sz="1400" dirty="0">
                <a:latin typeface="ＭＳ ゴシック" panose="020B0609070205080204" pitchFamily="49" charset="-128"/>
                <a:ea typeface="ＭＳ ゴシック" panose="020B0609070205080204" pitchFamily="49" charset="-128"/>
              </a:rPr>
              <a:t>ケア</a:t>
            </a:r>
            <a:r>
              <a:rPr lang="ja-JP" altLang="en-US" sz="1400" dirty="0" smtClean="0">
                <a:latin typeface="ＭＳ ゴシック" panose="020B0609070205080204" pitchFamily="49" charset="-128"/>
                <a:ea typeface="ＭＳ ゴシック" panose="020B0609070205080204" pitchFamily="49" charset="-128"/>
              </a:rPr>
              <a:t>区分２の医療的</a:t>
            </a:r>
            <a:r>
              <a:rPr lang="ja-JP" altLang="en-US" sz="1400" dirty="0">
                <a:latin typeface="ＭＳ ゴシック" panose="020B0609070205080204" pitchFamily="49" charset="-128"/>
                <a:ea typeface="ＭＳ ゴシック" panose="020B0609070205080204" pitchFamily="49" charset="-128"/>
              </a:rPr>
              <a:t>ケア児Ａ</a:t>
            </a:r>
            <a:r>
              <a:rPr lang="ja-JP" altLang="en-US" sz="1400" dirty="0" smtClean="0">
                <a:latin typeface="ＭＳ ゴシック" panose="020B0609070205080204" pitchFamily="49" charset="-128"/>
                <a:ea typeface="ＭＳ ゴシック" panose="020B0609070205080204" pitchFamily="49" charset="-128"/>
              </a:rPr>
              <a:t>は水曜日に利用、</a:t>
            </a:r>
            <a:r>
              <a:rPr lang="ja-JP" altLang="en-US" sz="1400" dirty="0">
                <a:latin typeface="ＭＳ ゴシック" panose="020B0609070205080204" pitchFamily="49" charset="-128"/>
                <a:ea typeface="ＭＳ ゴシック" panose="020B0609070205080204" pitchFamily="49" charset="-128"/>
              </a:rPr>
              <a:t>医療的ケア</a:t>
            </a:r>
            <a:r>
              <a:rPr lang="ja-JP" altLang="en-US" sz="1400" dirty="0" smtClean="0">
                <a:latin typeface="ＭＳ ゴシック" panose="020B0609070205080204" pitchFamily="49" charset="-128"/>
                <a:ea typeface="ＭＳ ゴシック" panose="020B0609070205080204" pitchFamily="49" charset="-128"/>
              </a:rPr>
              <a:t>区分１の</a:t>
            </a:r>
            <a:r>
              <a:rPr lang="ja-JP" altLang="en-US" sz="1400" dirty="0">
                <a:latin typeface="ＭＳ ゴシック" panose="020B0609070205080204" pitchFamily="49" charset="-128"/>
                <a:ea typeface="ＭＳ ゴシック" panose="020B0609070205080204" pitchFamily="49" charset="-128"/>
              </a:rPr>
              <a:t>医療的ケア児</a:t>
            </a:r>
            <a:r>
              <a:rPr lang="ja-JP" altLang="en-US" sz="1400" dirty="0" smtClean="0">
                <a:latin typeface="ＭＳ ゴシック" panose="020B0609070205080204" pitchFamily="49" charset="-128"/>
                <a:ea typeface="ＭＳ ゴシック" panose="020B0609070205080204" pitchFamily="49" charset="-128"/>
              </a:rPr>
              <a:t>Ｂ、Ｃ、Ｄは、月曜日と金曜日に利用、医療的</a:t>
            </a:r>
            <a:r>
              <a:rPr lang="ja-JP" altLang="en-US" sz="1400" dirty="0">
                <a:latin typeface="ＭＳ ゴシック" panose="020B0609070205080204" pitchFamily="49" charset="-128"/>
                <a:ea typeface="ＭＳ ゴシック" panose="020B0609070205080204" pitchFamily="49" charset="-128"/>
              </a:rPr>
              <a:t>ケア区分</a:t>
            </a:r>
            <a:r>
              <a:rPr lang="ja-JP" altLang="en-US" sz="1400" dirty="0" smtClean="0">
                <a:latin typeface="ＭＳ ゴシック" panose="020B0609070205080204" pitchFamily="49" charset="-128"/>
                <a:ea typeface="ＭＳ ゴシック" panose="020B0609070205080204" pitchFamily="49" charset="-128"/>
              </a:rPr>
              <a:t>１Ｅは火曜日、水曜日と木曜日に利用している（詳細は下表のとおり）。</a:t>
            </a:r>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800" dirty="0">
              <a:latin typeface="ＭＳ ゴシック" panose="020B0609070205080204" pitchFamily="49" charset="-128"/>
              <a:ea typeface="ＭＳ ゴシック" panose="020B0609070205080204" pitchFamily="49" charset="-128"/>
            </a:endParaRPr>
          </a:p>
          <a:p>
            <a:pPr marL="538163" indent="-538163" algn="l"/>
            <a:r>
              <a:rPr lang="ja-JP" altLang="en-US" sz="1400" dirty="0">
                <a:latin typeface="ＭＳ ゴシック" panose="020B0609070205080204" pitchFamily="49" charset="-128"/>
                <a:ea typeface="ＭＳ ゴシック" panose="020B0609070205080204" pitchFamily="49" charset="-128"/>
              </a:rPr>
              <a:t>　　　⇒　以下のとおり計算する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　一月で、医療的ケア児が利用した日は</a:t>
            </a:r>
            <a:r>
              <a:rPr lang="en-US" altLang="ja-JP" sz="1400" dirty="0" smtClean="0">
                <a:latin typeface="ＭＳ ゴシック" panose="020B0609070205080204" pitchFamily="49" charset="-128"/>
                <a:ea typeface="ＭＳ ゴシック" panose="020B0609070205080204" pitchFamily="49" charset="-128"/>
              </a:rPr>
              <a:t>22</a:t>
            </a:r>
            <a:r>
              <a:rPr lang="ja-JP" altLang="en-US" sz="1400" dirty="0" smtClean="0">
                <a:latin typeface="ＭＳ ゴシック" panose="020B0609070205080204" pitchFamily="49" charset="-128"/>
                <a:ea typeface="ＭＳ ゴシック" panose="020B0609070205080204" pitchFamily="49" charset="-128"/>
              </a:rPr>
              <a:t>日。</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　医療的ケア児の一月の延べ利用数は</a:t>
            </a:r>
            <a:r>
              <a:rPr lang="en-US" altLang="ja-JP" sz="1400" dirty="0" smtClean="0">
                <a:latin typeface="ＭＳ ゴシック" panose="020B0609070205080204" pitchFamily="49" charset="-128"/>
                <a:ea typeface="ＭＳ ゴシック" panose="020B0609070205080204" pitchFamily="49" charset="-128"/>
              </a:rPr>
              <a:t>44</a:t>
            </a:r>
            <a:r>
              <a:rPr lang="ja-JP" altLang="en-US" sz="1400" dirty="0" smtClean="0">
                <a:latin typeface="ＭＳ ゴシック" panose="020B0609070205080204" pitchFamily="49" charset="-128"/>
                <a:ea typeface="ＭＳ ゴシック" panose="020B0609070205080204" pitchFamily="49" charset="-128"/>
              </a:rPr>
              <a:t>人。</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　</a:t>
            </a:r>
            <a:r>
              <a:rPr lang="en-US" altLang="ja-JP" sz="1400" dirty="0" smtClean="0">
                <a:latin typeface="ＭＳ ゴシック" panose="020B0609070205080204" pitchFamily="49" charset="-128"/>
                <a:ea typeface="ＭＳ ゴシック" panose="020B0609070205080204" pitchFamily="49" charset="-128"/>
              </a:rPr>
              <a:t>44</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÷22</a:t>
            </a:r>
            <a:r>
              <a:rPr lang="ja-JP" altLang="en-US" sz="1400" dirty="0" smtClean="0">
                <a:latin typeface="ＭＳ ゴシック" panose="020B0609070205080204" pitchFamily="49" charset="-128"/>
                <a:ea typeface="ＭＳ ゴシック" panose="020B0609070205080204" pitchFamily="49" charset="-128"/>
              </a:rPr>
              <a:t>日＝２人　←３人以下となる。</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「医療的ケア児の利用した日」には、基本報酬の算定が発生しない日</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については計上しないものとする。</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800" dirty="0" smtClean="0">
              <a:latin typeface="ＭＳ ゴシック" panose="020B0609070205080204" pitchFamily="49" charset="-128"/>
              <a:ea typeface="ＭＳ ゴシック" panose="020B0609070205080204" pitchFamily="49" charset="-128"/>
            </a:endParaRPr>
          </a:p>
          <a:p>
            <a:pPr marL="538163" indent="-538163" algn="l"/>
            <a:r>
              <a:rPr lang="ja-JP" altLang="en-US" sz="1050" dirty="0" smtClean="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）家庭連携支援加算や事業所内相談支援加算、欠席時対応加算（</a:t>
            </a:r>
            <a:r>
              <a:rPr lang="en-US" altLang="ja-JP" sz="1050" dirty="0" smtClean="0">
                <a:latin typeface="ＭＳ ゴシック" panose="020B0609070205080204" pitchFamily="49" charset="-128"/>
                <a:ea typeface="ＭＳ ゴシック" panose="020B0609070205080204" pitchFamily="49" charset="-128"/>
              </a:rPr>
              <a:t>Ⅱ</a:t>
            </a:r>
            <a:r>
              <a:rPr lang="ja-JP" altLang="en-US" sz="1050" dirty="0" smtClean="0">
                <a:latin typeface="ＭＳ ゴシック" panose="020B0609070205080204" pitchFamily="49" charset="-128"/>
                <a:ea typeface="ＭＳ ゴシック" panose="020B0609070205080204" pitchFamily="49" charset="-128"/>
              </a:rPr>
              <a:t>）等のみを算定する日を想定。 　　　　　</a:t>
            </a:r>
            <a:endParaRPr lang="ja-JP" altLang="en-US" sz="1050" dirty="0">
              <a:latin typeface="ＭＳ ゴシック" panose="020B0609070205080204" pitchFamily="49" charset="-128"/>
              <a:ea typeface="ＭＳ ゴシック" panose="020B0609070205080204" pitchFamily="49"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281640858"/>
              </p:ext>
            </p:extLst>
          </p:nvPr>
        </p:nvGraphicFramePr>
        <p:xfrm>
          <a:off x="272475" y="3339928"/>
          <a:ext cx="9433066" cy="2327040"/>
        </p:xfrm>
        <a:graphic>
          <a:graphicData uri="http://schemas.openxmlformats.org/drawingml/2006/table">
            <a:tbl>
              <a:tblPr/>
              <a:tblGrid>
                <a:gridCol w="640757">
                  <a:extLst>
                    <a:ext uri="{9D8B030D-6E8A-4147-A177-3AD203B41FA5}">
                      <a16:colId xmlns:a16="http://schemas.microsoft.com/office/drawing/2014/main" val="4214724884"/>
                    </a:ext>
                  </a:extLst>
                </a:gridCol>
                <a:gridCol w="1064010">
                  <a:extLst>
                    <a:ext uri="{9D8B030D-6E8A-4147-A177-3AD203B41FA5}">
                      <a16:colId xmlns:a16="http://schemas.microsoft.com/office/drawing/2014/main" val="1629467211"/>
                    </a:ext>
                  </a:extLst>
                </a:gridCol>
                <a:gridCol w="246898">
                  <a:extLst>
                    <a:ext uri="{9D8B030D-6E8A-4147-A177-3AD203B41FA5}">
                      <a16:colId xmlns:a16="http://schemas.microsoft.com/office/drawing/2014/main" val="1189859805"/>
                    </a:ext>
                  </a:extLst>
                </a:gridCol>
                <a:gridCol w="246898">
                  <a:extLst>
                    <a:ext uri="{9D8B030D-6E8A-4147-A177-3AD203B41FA5}">
                      <a16:colId xmlns:a16="http://schemas.microsoft.com/office/drawing/2014/main" val="1697889541"/>
                    </a:ext>
                  </a:extLst>
                </a:gridCol>
                <a:gridCol w="246898">
                  <a:extLst>
                    <a:ext uri="{9D8B030D-6E8A-4147-A177-3AD203B41FA5}">
                      <a16:colId xmlns:a16="http://schemas.microsoft.com/office/drawing/2014/main" val="2364997814"/>
                    </a:ext>
                  </a:extLst>
                </a:gridCol>
                <a:gridCol w="246898">
                  <a:extLst>
                    <a:ext uri="{9D8B030D-6E8A-4147-A177-3AD203B41FA5}">
                      <a16:colId xmlns:a16="http://schemas.microsoft.com/office/drawing/2014/main" val="586043792"/>
                    </a:ext>
                  </a:extLst>
                </a:gridCol>
                <a:gridCol w="246898">
                  <a:extLst>
                    <a:ext uri="{9D8B030D-6E8A-4147-A177-3AD203B41FA5}">
                      <a16:colId xmlns:a16="http://schemas.microsoft.com/office/drawing/2014/main" val="4212610699"/>
                    </a:ext>
                  </a:extLst>
                </a:gridCol>
                <a:gridCol w="246898">
                  <a:extLst>
                    <a:ext uri="{9D8B030D-6E8A-4147-A177-3AD203B41FA5}">
                      <a16:colId xmlns:a16="http://schemas.microsoft.com/office/drawing/2014/main" val="4230502268"/>
                    </a:ext>
                  </a:extLst>
                </a:gridCol>
                <a:gridCol w="246898">
                  <a:extLst>
                    <a:ext uri="{9D8B030D-6E8A-4147-A177-3AD203B41FA5}">
                      <a16:colId xmlns:a16="http://schemas.microsoft.com/office/drawing/2014/main" val="370271558"/>
                    </a:ext>
                  </a:extLst>
                </a:gridCol>
                <a:gridCol w="246898">
                  <a:extLst>
                    <a:ext uri="{9D8B030D-6E8A-4147-A177-3AD203B41FA5}">
                      <a16:colId xmlns:a16="http://schemas.microsoft.com/office/drawing/2014/main" val="3339800050"/>
                    </a:ext>
                  </a:extLst>
                </a:gridCol>
                <a:gridCol w="246898">
                  <a:extLst>
                    <a:ext uri="{9D8B030D-6E8A-4147-A177-3AD203B41FA5}">
                      <a16:colId xmlns:a16="http://schemas.microsoft.com/office/drawing/2014/main" val="2946575534"/>
                    </a:ext>
                  </a:extLst>
                </a:gridCol>
                <a:gridCol w="246898">
                  <a:extLst>
                    <a:ext uri="{9D8B030D-6E8A-4147-A177-3AD203B41FA5}">
                      <a16:colId xmlns:a16="http://schemas.microsoft.com/office/drawing/2014/main" val="2769564293"/>
                    </a:ext>
                  </a:extLst>
                </a:gridCol>
                <a:gridCol w="246898">
                  <a:extLst>
                    <a:ext uri="{9D8B030D-6E8A-4147-A177-3AD203B41FA5}">
                      <a16:colId xmlns:a16="http://schemas.microsoft.com/office/drawing/2014/main" val="779481149"/>
                    </a:ext>
                  </a:extLst>
                </a:gridCol>
                <a:gridCol w="246898">
                  <a:extLst>
                    <a:ext uri="{9D8B030D-6E8A-4147-A177-3AD203B41FA5}">
                      <a16:colId xmlns:a16="http://schemas.microsoft.com/office/drawing/2014/main" val="988186305"/>
                    </a:ext>
                  </a:extLst>
                </a:gridCol>
                <a:gridCol w="246898">
                  <a:extLst>
                    <a:ext uri="{9D8B030D-6E8A-4147-A177-3AD203B41FA5}">
                      <a16:colId xmlns:a16="http://schemas.microsoft.com/office/drawing/2014/main" val="3386792278"/>
                    </a:ext>
                  </a:extLst>
                </a:gridCol>
                <a:gridCol w="246898">
                  <a:extLst>
                    <a:ext uri="{9D8B030D-6E8A-4147-A177-3AD203B41FA5}">
                      <a16:colId xmlns:a16="http://schemas.microsoft.com/office/drawing/2014/main" val="1036507676"/>
                    </a:ext>
                  </a:extLst>
                </a:gridCol>
                <a:gridCol w="246898">
                  <a:extLst>
                    <a:ext uri="{9D8B030D-6E8A-4147-A177-3AD203B41FA5}">
                      <a16:colId xmlns:a16="http://schemas.microsoft.com/office/drawing/2014/main" val="1123326137"/>
                    </a:ext>
                  </a:extLst>
                </a:gridCol>
                <a:gridCol w="246898">
                  <a:extLst>
                    <a:ext uri="{9D8B030D-6E8A-4147-A177-3AD203B41FA5}">
                      <a16:colId xmlns:a16="http://schemas.microsoft.com/office/drawing/2014/main" val="4044464873"/>
                    </a:ext>
                  </a:extLst>
                </a:gridCol>
                <a:gridCol w="246898">
                  <a:extLst>
                    <a:ext uri="{9D8B030D-6E8A-4147-A177-3AD203B41FA5}">
                      <a16:colId xmlns:a16="http://schemas.microsoft.com/office/drawing/2014/main" val="1279128496"/>
                    </a:ext>
                  </a:extLst>
                </a:gridCol>
                <a:gridCol w="246898">
                  <a:extLst>
                    <a:ext uri="{9D8B030D-6E8A-4147-A177-3AD203B41FA5}">
                      <a16:colId xmlns:a16="http://schemas.microsoft.com/office/drawing/2014/main" val="503993371"/>
                    </a:ext>
                  </a:extLst>
                </a:gridCol>
                <a:gridCol w="246898">
                  <a:extLst>
                    <a:ext uri="{9D8B030D-6E8A-4147-A177-3AD203B41FA5}">
                      <a16:colId xmlns:a16="http://schemas.microsoft.com/office/drawing/2014/main" val="209681020"/>
                    </a:ext>
                  </a:extLst>
                </a:gridCol>
                <a:gridCol w="246898">
                  <a:extLst>
                    <a:ext uri="{9D8B030D-6E8A-4147-A177-3AD203B41FA5}">
                      <a16:colId xmlns:a16="http://schemas.microsoft.com/office/drawing/2014/main" val="1864009113"/>
                    </a:ext>
                  </a:extLst>
                </a:gridCol>
                <a:gridCol w="246898">
                  <a:extLst>
                    <a:ext uri="{9D8B030D-6E8A-4147-A177-3AD203B41FA5}">
                      <a16:colId xmlns:a16="http://schemas.microsoft.com/office/drawing/2014/main" val="1480046340"/>
                    </a:ext>
                  </a:extLst>
                </a:gridCol>
                <a:gridCol w="246898">
                  <a:extLst>
                    <a:ext uri="{9D8B030D-6E8A-4147-A177-3AD203B41FA5}">
                      <a16:colId xmlns:a16="http://schemas.microsoft.com/office/drawing/2014/main" val="2320327299"/>
                    </a:ext>
                  </a:extLst>
                </a:gridCol>
                <a:gridCol w="246898">
                  <a:extLst>
                    <a:ext uri="{9D8B030D-6E8A-4147-A177-3AD203B41FA5}">
                      <a16:colId xmlns:a16="http://schemas.microsoft.com/office/drawing/2014/main" val="2246353268"/>
                    </a:ext>
                  </a:extLst>
                </a:gridCol>
                <a:gridCol w="246898">
                  <a:extLst>
                    <a:ext uri="{9D8B030D-6E8A-4147-A177-3AD203B41FA5}">
                      <a16:colId xmlns:a16="http://schemas.microsoft.com/office/drawing/2014/main" val="164830306"/>
                    </a:ext>
                  </a:extLst>
                </a:gridCol>
                <a:gridCol w="246898">
                  <a:extLst>
                    <a:ext uri="{9D8B030D-6E8A-4147-A177-3AD203B41FA5}">
                      <a16:colId xmlns:a16="http://schemas.microsoft.com/office/drawing/2014/main" val="3762446467"/>
                    </a:ext>
                  </a:extLst>
                </a:gridCol>
                <a:gridCol w="246898">
                  <a:extLst>
                    <a:ext uri="{9D8B030D-6E8A-4147-A177-3AD203B41FA5}">
                      <a16:colId xmlns:a16="http://schemas.microsoft.com/office/drawing/2014/main" val="3124714816"/>
                    </a:ext>
                  </a:extLst>
                </a:gridCol>
                <a:gridCol w="246898">
                  <a:extLst>
                    <a:ext uri="{9D8B030D-6E8A-4147-A177-3AD203B41FA5}">
                      <a16:colId xmlns:a16="http://schemas.microsoft.com/office/drawing/2014/main" val="593846598"/>
                    </a:ext>
                  </a:extLst>
                </a:gridCol>
                <a:gridCol w="246898">
                  <a:extLst>
                    <a:ext uri="{9D8B030D-6E8A-4147-A177-3AD203B41FA5}">
                      <a16:colId xmlns:a16="http://schemas.microsoft.com/office/drawing/2014/main" val="4197879477"/>
                    </a:ext>
                  </a:extLst>
                </a:gridCol>
                <a:gridCol w="246898">
                  <a:extLst>
                    <a:ext uri="{9D8B030D-6E8A-4147-A177-3AD203B41FA5}">
                      <a16:colId xmlns:a16="http://schemas.microsoft.com/office/drawing/2014/main" val="1699807393"/>
                    </a:ext>
                  </a:extLst>
                </a:gridCol>
                <a:gridCol w="246898">
                  <a:extLst>
                    <a:ext uri="{9D8B030D-6E8A-4147-A177-3AD203B41FA5}">
                      <a16:colId xmlns:a16="http://schemas.microsoft.com/office/drawing/2014/main" val="1703168350"/>
                    </a:ext>
                  </a:extLst>
                </a:gridCol>
                <a:gridCol w="321359">
                  <a:extLst>
                    <a:ext uri="{9D8B030D-6E8A-4147-A177-3AD203B41FA5}">
                      <a16:colId xmlns:a16="http://schemas.microsoft.com/office/drawing/2014/main" val="4132661697"/>
                    </a:ext>
                  </a:extLst>
                </a:gridCol>
              </a:tblGrid>
              <a:tr h="0">
                <a:tc rowSpan="3" gridSpan="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3" hMerge="1">
                  <a:txBody>
                    <a:bodyPr/>
                    <a:lstStyle/>
                    <a:p>
                      <a:endParaRPr kumimoji="1" lang="ja-JP" altLang="en-US"/>
                    </a:p>
                  </a:txBody>
                  <a:tcPr/>
                </a:tc>
                <a:tc gridSpan="30">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４月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5212"/>
                  </a:ext>
                </a:extLst>
              </a:tr>
              <a:tr h="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304237155"/>
                  </a:ext>
                </a:extLst>
              </a:tr>
              <a:tr h="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776312386"/>
                  </a:ext>
                </a:extLst>
              </a:tr>
              <a:tr h="0">
                <a:tc rowSpan="4">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医療的ケア児利用児童数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875192137"/>
                  </a:ext>
                </a:extLst>
              </a:tr>
              <a:tr h="0">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9323278"/>
                  </a:ext>
                </a:extLst>
              </a:tr>
              <a:tr h="0">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283497304"/>
                  </a:ext>
                </a:extLst>
              </a:tr>
              <a:tr h="0">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44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581775"/>
                  </a:ext>
                </a:extLst>
              </a:tr>
              <a:tr h="0">
                <a:tc rowSpan="4">
                  <a:txBody>
                    <a:bodyPr/>
                    <a:lstStyle/>
                    <a:p>
                      <a:pPr algn="l" fontAlgn="ct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必要看護</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8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063999637"/>
                  </a:ext>
                </a:extLst>
              </a:tr>
              <a:tr h="0">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964374976"/>
                  </a:ext>
                </a:extLst>
              </a:tr>
              <a:tr h="0">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628873169"/>
                  </a:ext>
                </a:extLst>
              </a:tr>
              <a:tr h="0">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0.83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0.83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0.83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0.83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15.20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7142522"/>
                  </a:ext>
                </a:extLst>
              </a:tr>
              <a:tr h="0">
                <a:tc gridSpan="2">
                  <a:txBody>
                    <a:bodyPr/>
                    <a:lstStyle/>
                    <a:p>
                      <a:pPr algn="ctr" fontAlgn="ctr"/>
                      <a:r>
                        <a:rPr lang="zh-TW"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配置看護</a:t>
                      </a:r>
                      <a:r>
                        <a:rPr lang="zh-TW"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3826971"/>
                  </a:ext>
                </a:extLst>
              </a:tr>
            </a:tbl>
          </a:graphicData>
        </a:graphic>
      </p:graphicFrame>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22</a:t>
            </a:fld>
            <a:endParaRPr kumimoji="1" lang="ja-JP" altLang="en-US"/>
          </a:p>
        </p:txBody>
      </p:sp>
      <p:sp>
        <p:nvSpPr>
          <p:cNvPr id="11" name="ホームベース 10"/>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14" name="正方形/長方形 13"/>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5" name="ホームベース 14"/>
          <p:cNvSpPr/>
          <p:nvPr/>
        </p:nvSpPr>
        <p:spPr>
          <a:xfrm>
            <a:off x="128462" y="836712"/>
            <a:ext cx="212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「３人」の考え方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884909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noChangeArrowheads="1"/>
          </p:cNvSpPr>
          <p:nvPr/>
        </p:nvSpPr>
        <p:spPr bwMode="auto">
          <a:xfrm>
            <a:off x="200472" y="980728"/>
            <a:ext cx="9577064" cy="54006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医療的ケア区分に応じた基本</a:t>
            </a:r>
            <a:r>
              <a:rPr lang="ja-JP" altLang="en-US" sz="1400" dirty="0" smtClean="0">
                <a:latin typeface="ＭＳ ゴシック" panose="020B0609070205080204" pitchFamily="49" charset="-128"/>
                <a:ea typeface="ＭＳ ゴシック" panose="020B0609070205080204" pitchFamily="49" charset="-128"/>
              </a:rPr>
              <a:t>報酬と、医療連携体制加算の算定に当たっては、以下のことには留意すること。</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医療的ケア区分に応じた基本</a:t>
            </a:r>
            <a:r>
              <a:rPr lang="ja-JP" altLang="en-US" sz="1400" dirty="0" smtClean="0">
                <a:latin typeface="ＭＳ ゴシック" panose="020B0609070205080204" pitchFamily="49" charset="-128"/>
                <a:ea typeface="ＭＳ ゴシック" panose="020B0609070205080204" pitchFamily="49" charset="-128"/>
              </a:rPr>
              <a:t>報酬は、前述</a:t>
            </a:r>
            <a:r>
              <a:rPr lang="ja-JP" altLang="en-US" sz="1400" dirty="0">
                <a:latin typeface="ＭＳ ゴシック" panose="020B0609070205080204" pitchFamily="49" charset="-128"/>
                <a:ea typeface="ＭＳ ゴシック" panose="020B0609070205080204" pitchFamily="49" charset="-128"/>
              </a:rPr>
              <a:t>の</a:t>
            </a:r>
            <a:r>
              <a:rPr lang="ja-JP" altLang="en-US" sz="1400" dirty="0" smtClean="0">
                <a:latin typeface="ＭＳ ゴシック" panose="020B0609070205080204" pitchFamily="49" charset="-128"/>
                <a:ea typeface="ＭＳ ゴシック" panose="020B0609070205080204" pitchFamily="49" charset="-128"/>
              </a:rPr>
              <a:t>とおり、当該月の必要看護職員合計数と</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配置看護職員合計数</a:t>
            </a:r>
            <a:r>
              <a:rPr lang="ja-JP" altLang="en-US" sz="1400" dirty="0">
                <a:latin typeface="ＭＳ ゴシック" panose="020B0609070205080204" pitchFamily="49" charset="-128"/>
                <a:ea typeface="ＭＳ ゴシック" panose="020B0609070205080204" pitchFamily="49" charset="-128"/>
              </a:rPr>
              <a:t>を比較するので</a:t>
            </a:r>
            <a:r>
              <a:rPr lang="ja-JP" altLang="en-US" sz="1400" dirty="0" smtClean="0">
                <a:latin typeface="ＭＳ ゴシック" panose="020B0609070205080204" pitchFamily="49" charset="-128"/>
                <a:ea typeface="ＭＳ ゴシック" panose="020B0609070205080204" pitchFamily="49" charset="-128"/>
              </a:rPr>
              <a:t>、</a:t>
            </a:r>
            <a:r>
              <a:rPr lang="ja-JP" altLang="en-US" sz="1400" u="sng" dirty="0" smtClean="0">
                <a:latin typeface="ＭＳ ゴシック" panose="020B0609070205080204" pitchFamily="49" charset="-128"/>
                <a:ea typeface="ＭＳ ゴシック" panose="020B0609070205080204" pitchFamily="49" charset="-128"/>
              </a:rPr>
              <a:t>一月の</a:t>
            </a:r>
            <a:r>
              <a:rPr lang="ja-JP" altLang="en-US" sz="1400" u="sng" dirty="0">
                <a:latin typeface="ＭＳ ゴシック" panose="020B0609070205080204" pitchFamily="49" charset="-128"/>
                <a:ea typeface="ＭＳ ゴシック" panose="020B0609070205080204" pitchFamily="49" charset="-128"/>
              </a:rPr>
              <a:t>請求において、</a:t>
            </a:r>
            <a:r>
              <a:rPr lang="ja-JP" altLang="en-US" sz="1400" u="sng" dirty="0" smtClean="0">
                <a:latin typeface="ＭＳ ゴシック" panose="020B0609070205080204" pitchFamily="49" charset="-128"/>
                <a:ea typeface="ＭＳ ゴシック" panose="020B0609070205080204" pitchFamily="49" charset="-128"/>
              </a:rPr>
              <a:t>事業所を利用した医療的</a:t>
            </a:r>
            <a:r>
              <a:rPr lang="ja-JP" altLang="en-US" sz="1400" u="sng" dirty="0">
                <a:latin typeface="ＭＳ ゴシック" panose="020B0609070205080204" pitchFamily="49" charset="-128"/>
                <a:ea typeface="ＭＳ ゴシック" panose="020B0609070205080204" pitchFamily="49" charset="-128"/>
              </a:rPr>
              <a:t>ケア児の報酬について</a:t>
            </a:r>
            <a:r>
              <a:rPr lang="ja-JP" altLang="en-US" sz="1400" u="sng" dirty="0" smtClean="0">
                <a:latin typeface="ＭＳ ゴシック" panose="020B0609070205080204" pitchFamily="49" charset="-128"/>
                <a:ea typeface="ＭＳ ゴシック" panose="020B0609070205080204" pitchFamily="49" charset="-128"/>
              </a:rPr>
              <a:t>、</a:t>
            </a:r>
            <a:endParaRPr lang="en-US" altLang="ja-JP" sz="1400" u="sng" dirty="0" smtClean="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　ある医療的ケア児については医療的ケア区分に応じた基本報酬を算定し、</a:t>
            </a:r>
            <a:endParaRPr lang="en-US" altLang="ja-JP" sz="1400" u="sng" dirty="0" smtClean="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　別の医療的ケア児については医療連携体制加算を算定する</a:t>
            </a:r>
            <a:endParaRPr lang="en-US" altLang="ja-JP" sz="1400" u="sng" dirty="0" smtClean="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といった取扱いはできない</a:t>
            </a:r>
            <a:r>
              <a:rPr lang="ja-JP" altLang="en-US" sz="1400" dirty="0" smtClean="0">
                <a:latin typeface="ＭＳ ゴシック" panose="020B0609070205080204" pitchFamily="49" charset="-128"/>
                <a:ea typeface="ＭＳ ゴシック" panose="020B0609070205080204" pitchFamily="49" charset="-128"/>
              </a:rPr>
              <a:t>もの</a:t>
            </a:r>
            <a:r>
              <a:rPr lang="ja-JP" altLang="en-US" sz="1400" dirty="0">
                <a:latin typeface="ＭＳ ゴシック" panose="020B0609070205080204" pitchFamily="49" charset="-128"/>
                <a:ea typeface="ＭＳ ゴシック" panose="020B0609070205080204" pitchFamily="49" charset="-128"/>
              </a:rPr>
              <a:t>と</a:t>
            </a:r>
            <a:r>
              <a:rPr lang="ja-JP" altLang="en-US" sz="1400" dirty="0" smtClean="0">
                <a:latin typeface="ＭＳ ゴシック" panose="020B0609070205080204" pitchFamily="49" charset="-128"/>
                <a:ea typeface="ＭＳ ゴシック" panose="020B0609070205080204" pitchFamily="49" charset="-128"/>
              </a:rPr>
              <a:t>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23</a:t>
            </a:fld>
            <a:endParaRPr kumimoji="1" lang="ja-JP" altLang="en-US"/>
          </a:p>
        </p:txBody>
      </p:sp>
      <p:sp>
        <p:nvSpPr>
          <p:cNvPr id="42" name="正方形/長方形 41"/>
          <p:cNvSpPr/>
          <p:nvPr/>
        </p:nvSpPr>
        <p:spPr>
          <a:xfrm>
            <a:off x="4615025" y="4088837"/>
            <a:ext cx="5004000" cy="25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u="sng" dirty="0" smtClean="0">
                <a:solidFill>
                  <a:schemeClr val="tx1"/>
                </a:solidFill>
              </a:rPr>
              <a:t>①医ケア区分２の基本報酬</a:t>
            </a:r>
            <a:r>
              <a:rPr kumimoji="1" lang="ja-JP" altLang="en-US" sz="900" dirty="0" smtClean="0">
                <a:solidFill>
                  <a:schemeClr val="tx1"/>
                </a:solidFill>
              </a:rPr>
              <a:t>　　又は　　</a:t>
            </a:r>
            <a:r>
              <a:rPr kumimoji="1" lang="ja-JP" altLang="en-US" sz="900" u="sng" dirty="0" smtClean="0">
                <a:solidFill>
                  <a:schemeClr val="tx1"/>
                </a:solidFill>
              </a:rPr>
              <a:t>②医療連携体制加算（＋医ケア以外の障害児の基本報酬）</a:t>
            </a:r>
            <a:endParaRPr kumimoji="1" lang="ja-JP" altLang="en-US" sz="900" u="sng" dirty="0">
              <a:solidFill>
                <a:schemeClr val="tx1"/>
              </a:solidFill>
            </a:endParaRPr>
          </a:p>
        </p:txBody>
      </p:sp>
      <p:sp>
        <p:nvSpPr>
          <p:cNvPr id="43" name="正方形/長方形 42"/>
          <p:cNvSpPr/>
          <p:nvPr/>
        </p:nvSpPr>
        <p:spPr>
          <a:xfrm>
            <a:off x="4615025" y="4618426"/>
            <a:ext cx="5004000" cy="25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u="sng" dirty="0" smtClean="0">
                <a:solidFill>
                  <a:schemeClr val="tx1"/>
                </a:solidFill>
              </a:rPr>
              <a:t>①医ケア区分１の基本報酬</a:t>
            </a:r>
            <a:r>
              <a:rPr kumimoji="1" lang="ja-JP" altLang="en-US" sz="900" dirty="0" smtClean="0">
                <a:solidFill>
                  <a:schemeClr val="tx1"/>
                </a:solidFill>
              </a:rPr>
              <a:t>　　又は　　</a:t>
            </a:r>
            <a:r>
              <a:rPr kumimoji="1" lang="ja-JP" altLang="en-US" sz="900" u="sng" dirty="0" smtClean="0">
                <a:solidFill>
                  <a:schemeClr val="tx1"/>
                </a:solidFill>
              </a:rPr>
              <a:t>②医療連携体制加算</a:t>
            </a:r>
            <a:r>
              <a:rPr lang="ja-JP" altLang="en-US" sz="900" u="sng" dirty="0">
                <a:solidFill>
                  <a:schemeClr val="tx1"/>
                </a:solidFill>
              </a:rPr>
              <a:t>（＋</a:t>
            </a:r>
            <a:r>
              <a:rPr lang="ja-JP" altLang="en-US" sz="900" u="sng" dirty="0" smtClean="0">
                <a:solidFill>
                  <a:schemeClr val="tx1"/>
                </a:solidFill>
              </a:rPr>
              <a:t>医ケア以外の障害児の</a:t>
            </a:r>
            <a:r>
              <a:rPr lang="ja-JP" altLang="en-US" sz="900" u="sng" dirty="0">
                <a:solidFill>
                  <a:schemeClr val="tx1"/>
                </a:solidFill>
              </a:rPr>
              <a:t>基本報酬</a:t>
            </a:r>
            <a:r>
              <a:rPr lang="ja-JP" altLang="en-US" sz="900" u="sng" dirty="0" smtClean="0">
                <a:solidFill>
                  <a:schemeClr val="tx1"/>
                </a:solidFill>
              </a:rPr>
              <a:t>）</a:t>
            </a:r>
            <a:endParaRPr lang="ja-JP" altLang="en-US" sz="900" u="sng" dirty="0">
              <a:solidFill>
                <a:schemeClr val="tx1"/>
              </a:solidFill>
            </a:endParaRPr>
          </a:p>
        </p:txBody>
      </p:sp>
      <p:sp>
        <p:nvSpPr>
          <p:cNvPr id="44" name="正方形/長方形 43"/>
          <p:cNvSpPr/>
          <p:nvPr/>
        </p:nvSpPr>
        <p:spPr>
          <a:xfrm>
            <a:off x="4615025" y="5135318"/>
            <a:ext cx="5004000" cy="25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医ケア児</a:t>
            </a:r>
            <a:r>
              <a:rPr lang="ja-JP" altLang="en-US" sz="900" dirty="0">
                <a:solidFill>
                  <a:schemeClr val="tx1"/>
                </a:solidFill>
              </a:rPr>
              <a:t>以外の</a:t>
            </a:r>
            <a:r>
              <a:rPr lang="ja-JP" altLang="en-US" sz="900" dirty="0" smtClean="0">
                <a:solidFill>
                  <a:schemeClr val="tx1"/>
                </a:solidFill>
              </a:rPr>
              <a:t>基本報酬　</a:t>
            </a:r>
            <a:r>
              <a:rPr kumimoji="1" lang="ja-JP" altLang="en-US" sz="900" dirty="0" smtClean="0">
                <a:solidFill>
                  <a:schemeClr val="tx1"/>
                </a:solidFill>
              </a:rPr>
              <a:t>　＋　　医療連携体制加算</a:t>
            </a:r>
            <a:endParaRPr kumimoji="1" lang="ja-JP" altLang="en-US" sz="900" dirty="0">
              <a:solidFill>
                <a:schemeClr val="tx1"/>
              </a:solidFill>
            </a:endParaRPr>
          </a:p>
        </p:txBody>
      </p:sp>
      <p:grpSp>
        <p:nvGrpSpPr>
          <p:cNvPr id="4" name="グループ化 3"/>
          <p:cNvGrpSpPr/>
          <p:nvPr/>
        </p:nvGrpSpPr>
        <p:grpSpPr>
          <a:xfrm>
            <a:off x="272480" y="3140968"/>
            <a:ext cx="3888432" cy="2401522"/>
            <a:chOff x="272480" y="2372254"/>
            <a:chExt cx="4464496" cy="2496905"/>
          </a:xfrm>
        </p:grpSpPr>
        <p:grpSp>
          <p:nvGrpSpPr>
            <p:cNvPr id="24" name="グループ化 23"/>
            <p:cNvGrpSpPr/>
            <p:nvPr/>
          </p:nvGrpSpPr>
          <p:grpSpPr>
            <a:xfrm>
              <a:off x="272480" y="2372254"/>
              <a:ext cx="4464496" cy="2496905"/>
              <a:chOff x="2036676" y="2564904"/>
              <a:chExt cx="1872208" cy="1584176"/>
            </a:xfrm>
            <a:effectLst/>
          </p:grpSpPr>
          <p:sp>
            <p:nvSpPr>
              <p:cNvPr id="26" name="フローチャート: 処理 25"/>
              <p:cNvSpPr/>
              <p:nvPr/>
            </p:nvSpPr>
            <p:spPr>
              <a:xfrm>
                <a:off x="2216696" y="3068960"/>
                <a:ext cx="1512168" cy="1080120"/>
              </a:xfrm>
              <a:prstGeom prst="flowChartProcess">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7" name="二等辺三角形 26"/>
              <p:cNvSpPr/>
              <p:nvPr/>
            </p:nvSpPr>
            <p:spPr>
              <a:xfrm>
                <a:off x="2036676" y="2564904"/>
                <a:ext cx="1872208" cy="504056"/>
              </a:xfrm>
              <a:prstGeom prst="triangle">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nchorCtr="0"/>
              <a:lstStyle/>
              <a:p>
                <a:pPr algn="ctr"/>
                <a:r>
                  <a:rPr kumimoji="1" lang="ja-JP" altLang="en-US" sz="1400" dirty="0" smtClean="0">
                    <a:solidFill>
                      <a:schemeClr val="tx1"/>
                    </a:solidFill>
                  </a:rPr>
                  <a:t>事業所</a:t>
                </a:r>
                <a:endParaRPr kumimoji="1" lang="en-US" altLang="ja-JP" sz="1400" dirty="0" smtClean="0">
                  <a:solidFill>
                    <a:schemeClr val="tx1"/>
                  </a:solidFill>
                </a:endParaRPr>
              </a:p>
            </p:txBody>
          </p:sp>
        </p:grpSp>
        <p:sp>
          <p:nvSpPr>
            <p:cNvPr id="28" name="楕円 27"/>
            <p:cNvSpPr/>
            <p:nvPr/>
          </p:nvSpPr>
          <p:spPr>
            <a:xfrm>
              <a:off x="776536" y="3290257"/>
              <a:ext cx="1224136" cy="432048"/>
            </a:xfrm>
            <a:prstGeom prst="ellipse">
              <a:avLst/>
            </a:prstGeom>
            <a:ln w="31750">
              <a:solidFill>
                <a:srgbClr val="FF99CC"/>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solidFill>
                    <a:schemeClr val="tx1"/>
                  </a:solidFill>
                </a:rPr>
                <a:t>看護職員</a:t>
              </a:r>
              <a:endParaRPr kumimoji="1" lang="ja-JP" altLang="en-US" sz="1050" dirty="0">
                <a:solidFill>
                  <a:schemeClr val="tx1"/>
                </a:solidFill>
              </a:endParaRPr>
            </a:p>
          </p:txBody>
        </p:sp>
        <p:sp>
          <p:nvSpPr>
            <p:cNvPr id="32" name="楕円 31"/>
            <p:cNvSpPr/>
            <p:nvPr/>
          </p:nvSpPr>
          <p:spPr>
            <a:xfrm>
              <a:off x="2573965" y="3290257"/>
              <a:ext cx="1586947" cy="432048"/>
            </a:xfrm>
            <a:prstGeom prst="ellipse">
              <a:avLst/>
            </a:prstGeom>
            <a:ln w="31750">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solidFill>
                    <a:schemeClr val="tx1"/>
                  </a:solidFill>
                </a:rPr>
                <a:t>医ケア区分２</a:t>
              </a:r>
              <a:endParaRPr kumimoji="1" lang="ja-JP" altLang="en-US" sz="1050" dirty="0">
                <a:solidFill>
                  <a:schemeClr val="tx1"/>
                </a:solidFill>
              </a:endParaRPr>
            </a:p>
          </p:txBody>
        </p:sp>
        <p:sp>
          <p:nvSpPr>
            <p:cNvPr id="35" name="楕円 34"/>
            <p:cNvSpPr/>
            <p:nvPr/>
          </p:nvSpPr>
          <p:spPr>
            <a:xfrm>
              <a:off x="2572132" y="3827681"/>
              <a:ext cx="1586947" cy="432048"/>
            </a:xfrm>
            <a:prstGeom prst="ellipse">
              <a:avLst/>
            </a:prstGeom>
            <a:ln w="31750">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solidFill>
                    <a:schemeClr val="tx1"/>
                  </a:solidFill>
                </a:rPr>
                <a:t>医ケア区分１</a:t>
              </a:r>
              <a:endParaRPr kumimoji="1" lang="ja-JP" altLang="en-US" sz="1050" dirty="0">
                <a:solidFill>
                  <a:schemeClr val="tx1"/>
                </a:solidFill>
              </a:endParaRPr>
            </a:p>
          </p:txBody>
        </p:sp>
        <p:sp>
          <p:nvSpPr>
            <p:cNvPr id="36" name="楕円 35"/>
            <p:cNvSpPr/>
            <p:nvPr/>
          </p:nvSpPr>
          <p:spPr>
            <a:xfrm>
              <a:off x="2572131" y="4365104"/>
              <a:ext cx="1586947" cy="432048"/>
            </a:xfrm>
            <a:prstGeom prst="ellipse">
              <a:avLst/>
            </a:prstGeom>
            <a:ln w="31750">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solidFill>
                    <a:schemeClr val="tx1"/>
                  </a:solidFill>
                </a:rPr>
                <a:t>医ケア以外の障害児</a:t>
              </a:r>
              <a:endParaRPr kumimoji="1" lang="ja-JP" altLang="en-US" sz="1050" dirty="0">
                <a:solidFill>
                  <a:schemeClr val="tx1"/>
                </a:solidFill>
              </a:endParaRPr>
            </a:p>
          </p:txBody>
        </p:sp>
        <p:cxnSp>
          <p:nvCxnSpPr>
            <p:cNvPr id="45" name="直線矢印コネクタ 44"/>
            <p:cNvCxnSpPr>
              <a:stCxn id="28" idx="6"/>
              <a:endCxn id="32" idx="2"/>
            </p:cNvCxnSpPr>
            <p:nvPr/>
          </p:nvCxnSpPr>
          <p:spPr>
            <a:xfrm>
              <a:off x="2000672" y="3506281"/>
              <a:ext cx="573293" cy="0"/>
            </a:xfrm>
            <a:prstGeom prst="straightConnector1">
              <a:avLst/>
            </a:prstGeom>
            <a:ln w="19050">
              <a:solidFill>
                <a:srgbClr val="FF99CC"/>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28" idx="6"/>
              <a:endCxn id="35" idx="2"/>
            </p:cNvCxnSpPr>
            <p:nvPr/>
          </p:nvCxnSpPr>
          <p:spPr>
            <a:xfrm>
              <a:off x="2000673" y="3506281"/>
              <a:ext cx="571460" cy="537424"/>
            </a:xfrm>
            <a:prstGeom prst="straightConnector1">
              <a:avLst/>
            </a:prstGeom>
            <a:ln w="19050">
              <a:solidFill>
                <a:srgbClr val="FF99CC"/>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28" idx="6"/>
              <a:endCxn id="36" idx="2"/>
            </p:cNvCxnSpPr>
            <p:nvPr/>
          </p:nvCxnSpPr>
          <p:spPr>
            <a:xfrm>
              <a:off x="2000672" y="3506281"/>
              <a:ext cx="571459" cy="1074847"/>
            </a:xfrm>
            <a:prstGeom prst="straightConnector1">
              <a:avLst/>
            </a:prstGeom>
            <a:ln w="19050">
              <a:solidFill>
                <a:srgbClr val="FF99CC"/>
              </a:solidFill>
              <a:tailEnd type="triangle" w="lg" len="lg"/>
            </a:ln>
          </p:spPr>
          <p:style>
            <a:lnRef idx="1">
              <a:schemeClr val="accent1"/>
            </a:lnRef>
            <a:fillRef idx="0">
              <a:schemeClr val="accent1"/>
            </a:fillRef>
            <a:effectRef idx="0">
              <a:schemeClr val="accent1"/>
            </a:effectRef>
            <a:fontRef idx="minor">
              <a:schemeClr val="tx1"/>
            </a:fontRef>
          </p:style>
        </p:cxnSp>
        <p:sp>
          <p:nvSpPr>
            <p:cNvPr id="48" name="楕円 47"/>
            <p:cNvSpPr/>
            <p:nvPr/>
          </p:nvSpPr>
          <p:spPr>
            <a:xfrm>
              <a:off x="1426441" y="3861048"/>
              <a:ext cx="934271" cy="432048"/>
            </a:xfrm>
            <a:prstGeom prst="ellipse">
              <a:avLst/>
            </a:prstGeom>
            <a:noFill/>
            <a:ln w="3175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b="1" dirty="0" smtClean="0">
                  <a:solidFill>
                    <a:srgbClr val="FF99CC"/>
                  </a:solidFill>
                  <a:latin typeface="+mn-ea"/>
                </a:rPr>
                <a:t>看護を</a:t>
              </a:r>
              <a:endParaRPr kumimoji="1" lang="en-US" altLang="ja-JP" sz="1050" b="1" dirty="0" smtClean="0">
                <a:solidFill>
                  <a:srgbClr val="FF99CC"/>
                </a:solidFill>
                <a:latin typeface="+mn-ea"/>
              </a:endParaRPr>
            </a:p>
            <a:p>
              <a:pPr algn="ctr"/>
              <a:r>
                <a:rPr kumimoji="1" lang="ja-JP" altLang="en-US" sz="1050" b="1" dirty="0" smtClean="0">
                  <a:solidFill>
                    <a:srgbClr val="FF99CC"/>
                  </a:solidFill>
                  <a:latin typeface="+mn-ea"/>
                </a:rPr>
                <a:t>提供</a:t>
              </a:r>
              <a:endParaRPr kumimoji="1" lang="ja-JP" altLang="en-US" sz="1050" b="1" dirty="0">
                <a:solidFill>
                  <a:srgbClr val="FF99CC"/>
                </a:solidFill>
                <a:latin typeface="+mn-ea"/>
              </a:endParaRPr>
            </a:p>
          </p:txBody>
        </p:sp>
      </p:grpSp>
      <p:sp>
        <p:nvSpPr>
          <p:cNvPr id="33" name="ホームベース 32"/>
          <p:cNvSpPr/>
          <p:nvPr/>
        </p:nvSpPr>
        <p:spPr>
          <a:xfrm>
            <a:off x="128462" y="836712"/>
            <a:ext cx="342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請求する報酬を選択する際の留意点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5" name="ホームベース 24"/>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9" name="正方形/長方形 28"/>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cxnSp>
        <p:nvCxnSpPr>
          <p:cNvPr id="38" name="直線矢印コネクタ 37"/>
          <p:cNvCxnSpPr>
            <a:endCxn id="32" idx="6"/>
          </p:cNvCxnSpPr>
          <p:nvPr/>
        </p:nvCxnSpPr>
        <p:spPr>
          <a:xfrm flipH="1">
            <a:off x="3659179" y="4231675"/>
            <a:ext cx="955846" cy="0"/>
          </a:xfrm>
          <a:prstGeom prst="straightConnector1">
            <a:avLst/>
          </a:prstGeom>
          <a:ln w="31750">
            <a:solidFill>
              <a:schemeClr val="tx1"/>
            </a:solidFill>
            <a:headEnd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endCxn id="35" idx="6"/>
          </p:cNvCxnSpPr>
          <p:nvPr/>
        </p:nvCxnSpPr>
        <p:spPr>
          <a:xfrm flipH="1">
            <a:off x="3657583" y="4748568"/>
            <a:ext cx="970417" cy="1"/>
          </a:xfrm>
          <a:prstGeom prst="straightConnector1">
            <a:avLst/>
          </a:prstGeom>
          <a:ln w="31750">
            <a:solidFill>
              <a:schemeClr val="tx1"/>
            </a:solidFill>
            <a:headEnd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endCxn id="36" idx="6"/>
          </p:cNvCxnSpPr>
          <p:nvPr/>
        </p:nvCxnSpPr>
        <p:spPr>
          <a:xfrm flipH="1">
            <a:off x="3657582" y="5265461"/>
            <a:ext cx="957443" cy="1"/>
          </a:xfrm>
          <a:prstGeom prst="straightConnector1">
            <a:avLst/>
          </a:prstGeom>
          <a:ln w="31750">
            <a:solidFill>
              <a:schemeClr val="tx1"/>
            </a:solidFill>
            <a:headEnd w="lg" len="med"/>
            <a:tailEnd type="triangle" w="lg" len="med"/>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4520952" y="3980253"/>
            <a:ext cx="1656000" cy="1008112"/>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6537176" y="3980321"/>
            <a:ext cx="3168016" cy="1008112"/>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4710091" y="3568359"/>
            <a:ext cx="4994709" cy="332731"/>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u="sng" dirty="0" smtClean="0">
                <a:solidFill>
                  <a:srgbClr val="FF0000"/>
                </a:solidFill>
              </a:rPr>
              <a:t>医療的ケア児の報酬は、全員①で請求するか、全員②で請求するか。</a:t>
            </a:r>
            <a:endParaRPr kumimoji="1" lang="ja-JP" altLang="en-US" sz="1200" u="sng" dirty="0">
              <a:solidFill>
                <a:srgbClr val="FF0000"/>
              </a:solidFill>
            </a:endParaRPr>
          </a:p>
        </p:txBody>
      </p:sp>
      <p:sp>
        <p:nvSpPr>
          <p:cNvPr id="50" name="正方形/長方形 49"/>
          <p:cNvSpPr/>
          <p:nvPr/>
        </p:nvSpPr>
        <p:spPr>
          <a:xfrm>
            <a:off x="4664968" y="5571652"/>
            <a:ext cx="4994709" cy="57600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u="sng" dirty="0" smtClean="0">
                <a:solidFill>
                  <a:srgbClr val="FF0000"/>
                </a:solidFill>
              </a:rPr>
              <a:t>医療的ケア児に請求する報酬が①と②のいずれの場合であっても、</a:t>
            </a:r>
            <a:endParaRPr kumimoji="1" lang="en-US" altLang="ja-JP" sz="1200" u="sng" dirty="0" smtClean="0">
              <a:solidFill>
                <a:srgbClr val="FF0000"/>
              </a:solidFill>
            </a:endParaRPr>
          </a:p>
          <a:p>
            <a:pPr algn="ctr"/>
            <a:r>
              <a:rPr kumimoji="1" lang="ja-JP" altLang="en-US" sz="1200" u="sng" dirty="0" smtClean="0">
                <a:solidFill>
                  <a:srgbClr val="FF0000"/>
                </a:solidFill>
              </a:rPr>
              <a:t>医ケア以外の障害児への報酬について、医療連携体制加算を</a:t>
            </a:r>
            <a:endParaRPr kumimoji="1" lang="en-US" altLang="ja-JP" sz="1200" u="sng" dirty="0" smtClean="0">
              <a:solidFill>
                <a:srgbClr val="FF0000"/>
              </a:solidFill>
            </a:endParaRPr>
          </a:p>
          <a:p>
            <a:pPr algn="ctr"/>
            <a:r>
              <a:rPr kumimoji="1" lang="ja-JP" altLang="en-US" sz="1200" u="sng" dirty="0" smtClean="0">
                <a:solidFill>
                  <a:srgbClr val="FF0000"/>
                </a:solidFill>
              </a:rPr>
              <a:t>算定することは可能。</a:t>
            </a:r>
            <a:endParaRPr kumimoji="1" lang="ja-JP" altLang="en-US" sz="1200" u="sng" dirty="0">
              <a:solidFill>
                <a:srgbClr val="FF0000"/>
              </a:solidFill>
            </a:endParaRPr>
          </a:p>
        </p:txBody>
      </p:sp>
    </p:spTree>
    <p:extLst>
      <p:ext uri="{BB962C8B-B14F-4D97-AF65-F5344CB8AC3E}">
        <p14:creationId xmlns:p14="http://schemas.microsoft.com/office/powerpoint/2010/main" val="3115354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noChangeArrowheads="1"/>
          </p:cNvSpPr>
          <p:nvPr/>
        </p:nvSpPr>
        <p:spPr bwMode="auto">
          <a:xfrm>
            <a:off x="200472" y="980728"/>
            <a:ext cx="9577064" cy="432048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医療連携体制加算は、以下のとおり、「医療的ケア児かどうか」、「算定する人数」、「看護を提供する時間」によって、算定する加算の区分が異なる。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医療連携体制加算を算定する場合、以下の点に留意すること。</a:t>
            </a: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①　医ケア以外の障害児の場合は、医ケア以外の障害児それぞれについて、直接に看護を提供した時間となり、複数の医ケア以外の障害児に看護を提供するために、長時間看護職員が訪問（配置）されていたとしても、訪問（配置）時間がそのまま加算の区分上の時間にはならない。また、医ケア以外の障害児と医ケア児は別々にカウントする。</a:t>
            </a: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24</a:t>
            </a:fld>
            <a:endParaRPr kumimoji="1" lang="ja-JP" altLang="en-US"/>
          </a:p>
        </p:txBody>
      </p:sp>
      <p:sp>
        <p:nvSpPr>
          <p:cNvPr id="33" name="ホームベース 32"/>
          <p:cNvSpPr/>
          <p:nvPr/>
        </p:nvSpPr>
        <p:spPr>
          <a:xfrm>
            <a:off x="128462" y="836712"/>
            <a:ext cx="2664298"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医療連携体制加算の考え方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5" name="ホームベース 24"/>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9" name="正方形/長方形 28"/>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graphicFrame>
        <p:nvGraphicFramePr>
          <p:cNvPr id="53" name="表 52"/>
          <p:cNvGraphicFramePr>
            <a:graphicFrameLocks noGrp="1"/>
          </p:cNvGraphicFramePr>
          <p:nvPr>
            <p:extLst>
              <p:ext uri="{D42A27DB-BD31-4B8C-83A1-F6EECF244321}">
                <p14:modId xmlns:p14="http://schemas.microsoft.com/office/powerpoint/2010/main" val="4239095456"/>
              </p:ext>
            </p:extLst>
          </p:nvPr>
        </p:nvGraphicFramePr>
        <p:xfrm>
          <a:off x="632520" y="1772816"/>
          <a:ext cx="6871644" cy="1920240"/>
        </p:xfrm>
        <a:graphic>
          <a:graphicData uri="http://schemas.openxmlformats.org/drawingml/2006/table">
            <a:tbl>
              <a:tblPr firstRow="1" bandRow="1">
                <a:tableStyleId>{5940675A-B579-460E-94D1-54222C63F5DA}</a:tableStyleId>
              </a:tblPr>
              <a:tblGrid>
                <a:gridCol w="549390">
                  <a:extLst>
                    <a:ext uri="{9D8B030D-6E8A-4147-A177-3AD203B41FA5}">
                      <a16:colId xmlns:a16="http://schemas.microsoft.com/office/drawing/2014/main" val="9839535"/>
                    </a:ext>
                  </a:extLst>
                </a:gridCol>
                <a:gridCol w="612068">
                  <a:extLst>
                    <a:ext uri="{9D8B030D-6E8A-4147-A177-3AD203B41FA5}">
                      <a16:colId xmlns:a16="http://schemas.microsoft.com/office/drawing/2014/main" val="3316521552"/>
                    </a:ext>
                  </a:extLst>
                </a:gridCol>
                <a:gridCol w="612068">
                  <a:extLst>
                    <a:ext uri="{9D8B030D-6E8A-4147-A177-3AD203B41FA5}">
                      <a16:colId xmlns:a16="http://schemas.microsoft.com/office/drawing/2014/main" val="3548904135"/>
                    </a:ext>
                  </a:extLst>
                </a:gridCol>
                <a:gridCol w="1425710">
                  <a:extLst>
                    <a:ext uri="{9D8B030D-6E8A-4147-A177-3AD203B41FA5}">
                      <a16:colId xmlns:a16="http://schemas.microsoft.com/office/drawing/2014/main" val="3211225578"/>
                    </a:ext>
                  </a:extLst>
                </a:gridCol>
                <a:gridCol w="1224136">
                  <a:extLst>
                    <a:ext uri="{9D8B030D-6E8A-4147-A177-3AD203B41FA5}">
                      <a16:colId xmlns:a16="http://schemas.microsoft.com/office/drawing/2014/main" val="524683342"/>
                    </a:ext>
                  </a:extLst>
                </a:gridCol>
                <a:gridCol w="1224136">
                  <a:extLst>
                    <a:ext uri="{9D8B030D-6E8A-4147-A177-3AD203B41FA5}">
                      <a16:colId xmlns:a16="http://schemas.microsoft.com/office/drawing/2014/main" val="1985145087"/>
                    </a:ext>
                  </a:extLst>
                </a:gridCol>
                <a:gridCol w="1224136">
                  <a:extLst>
                    <a:ext uri="{9D8B030D-6E8A-4147-A177-3AD203B41FA5}">
                      <a16:colId xmlns:a16="http://schemas.microsoft.com/office/drawing/2014/main" val="1171296015"/>
                    </a:ext>
                  </a:extLst>
                </a:gridCol>
              </a:tblGrid>
              <a:tr h="0">
                <a:tc rowSpan="2">
                  <a:txBody>
                    <a:bodyPr/>
                    <a:lstStyle/>
                    <a:p>
                      <a:pPr algn="ct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gridSpan="6">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算定要件（対象者数）</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h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h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61630307"/>
                  </a:ext>
                </a:extLst>
              </a:tr>
              <a:tr h="0">
                <a:tc v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医ケア</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以外</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医ケア</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時間</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1</a:t>
                      </a:r>
                      <a:r>
                        <a:rPr kumimoji="1" lang="ja-JP" altLang="en-US" sz="1050" dirty="0" smtClean="0">
                          <a:solidFill>
                            <a:schemeClr val="tx1"/>
                          </a:solidFill>
                          <a:latin typeface="メイリオ" panose="020B0604030504040204" pitchFamily="50" charset="-128"/>
                          <a:ea typeface="メイリオ" panose="020B0604030504040204" pitchFamily="50" charset="-128"/>
                        </a:rPr>
                        <a:t>名</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2</a:t>
                      </a:r>
                      <a:r>
                        <a:rPr kumimoji="1" lang="ja-JP" altLang="en-US" sz="1050" dirty="0" smtClean="0">
                          <a:solidFill>
                            <a:schemeClr val="tx1"/>
                          </a:solidFill>
                          <a:latin typeface="メイリオ" panose="020B0604030504040204" pitchFamily="50" charset="-128"/>
                          <a:ea typeface="メイリオ" panose="020B0604030504040204" pitchFamily="50" charset="-128"/>
                        </a:rPr>
                        <a:t>名</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3</a:t>
                      </a:r>
                      <a:r>
                        <a:rPr kumimoji="1" lang="ja-JP" altLang="en-US" sz="1050" dirty="0" smtClean="0">
                          <a:solidFill>
                            <a:schemeClr val="tx1"/>
                          </a:solidFill>
                          <a:latin typeface="メイリオ" panose="020B0604030504040204" pitchFamily="50" charset="-128"/>
                          <a:ea typeface="メイリオ" panose="020B0604030504040204" pitchFamily="50" charset="-128"/>
                        </a:rPr>
                        <a:t>～</a:t>
                      </a:r>
                      <a:r>
                        <a:rPr kumimoji="1" lang="en-US" altLang="ja-JP" sz="1050" dirty="0" smtClean="0">
                          <a:solidFill>
                            <a:schemeClr val="tx1"/>
                          </a:solidFill>
                          <a:latin typeface="メイリオ" panose="020B0604030504040204" pitchFamily="50" charset="-128"/>
                          <a:ea typeface="メイリオ" panose="020B0604030504040204" pitchFamily="50" charset="-128"/>
                        </a:rPr>
                        <a:t>8</a:t>
                      </a:r>
                      <a:r>
                        <a:rPr kumimoji="1" lang="ja-JP" altLang="en-US" sz="1050" dirty="0" smtClean="0">
                          <a:solidFill>
                            <a:schemeClr val="tx1"/>
                          </a:solidFill>
                          <a:latin typeface="メイリオ" panose="020B0604030504040204" pitchFamily="50" charset="-128"/>
                          <a:ea typeface="メイリオ" panose="020B0604030504040204" pitchFamily="50" charset="-128"/>
                        </a:rPr>
                        <a:t>名</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746969456"/>
                  </a:ext>
                </a:extLst>
              </a:tr>
              <a:tr h="0">
                <a:tc>
                  <a:txBody>
                    <a:bodyPr/>
                    <a:lstStyle/>
                    <a:p>
                      <a:pPr algn="ctr"/>
                      <a:r>
                        <a:rPr kumimoji="1" lang="en-US" altLang="ja-JP" sz="1050" dirty="0" smtClean="0">
                          <a:solidFill>
                            <a:schemeClr val="tx1"/>
                          </a:solidFill>
                          <a:latin typeface="メイリオ" panose="020B0604030504040204" pitchFamily="50" charset="-128"/>
                          <a:ea typeface="メイリオ" panose="020B0604030504040204" pitchFamily="50" charset="-128"/>
                        </a:rPr>
                        <a:t>Ⅰ</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〇</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r>
                        <a:rPr kumimoji="1" lang="en-US" altLang="ja-JP" sz="1050" dirty="0" smtClean="0">
                          <a:solidFill>
                            <a:schemeClr val="tx1"/>
                          </a:solidFill>
                          <a:latin typeface="メイリオ" panose="020B0604030504040204" pitchFamily="50" charset="-128"/>
                          <a:ea typeface="メイリオ" panose="020B0604030504040204" pitchFamily="50" charset="-128"/>
                        </a:rPr>
                        <a:t>1</a:t>
                      </a:r>
                      <a:r>
                        <a:rPr kumimoji="1" lang="ja-JP" altLang="en-US" sz="1050" dirty="0" smtClean="0">
                          <a:solidFill>
                            <a:schemeClr val="tx1"/>
                          </a:solidFill>
                          <a:latin typeface="メイリオ" panose="020B0604030504040204" pitchFamily="50" charset="-128"/>
                          <a:ea typeface="メイリオ" panose="020B0604030504040204" pitchFamily="50" charset="-128"/>
                        </a:rPr>
                        <a:t>時間未満</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32</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5890776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Ⅱ</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〇</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r>
                        <a:rPr kumimoji="1" lang="en-US" altLang="ja-JP" sz="1050" dirty="0" smtClean="0">
                          <a:solidFill>
                            <a:schemeClr val="tx1"/>
                          </a:solidFill>
                          <a:latin typeface="メイリオ" panose="020B0604030504040204" pitchFamily="50" charset="-128"/>
                          <a:ea typeface="メイリオ" panose="020B0604030504040204" pitchFamily="50" charset="-128"/>
                        </a:rPr>
                        <a:t>1</a:t>
                      </a:r>
                      <a:r>
                        <a:rPr kumimoji="1" lang="ja-JP" altLang="en-US" sz="1050" dirty="0" smtClean="0">
                          <a:solidFill>
                            <a:schemeClr val="tx1"/>
                          </a:solidFill>
                          <a:latin typeface="メイリオ" panose="020B0604030504040204" pitchFamily="50" charset="-128"/>
                          <a:ea typeface="メイリオ" panose="020B0604030504040204" pitchFamily="50" charset="-128"/>
                        </a:rPr>
                        <a:t>時間以上</a:t>
                      </a:r>
                      <a:r>
                        <a:rPr kumimoji="1" lang="en-US" altLang="ja-JP" sz="1050" dirty="0" smtClean="0">
                          <a:solidFill>
                            <a:schemeClr val="tx1"/>
                          </a:solidFill>
                          <a:latin typeface="メイリオ" panose="020B0604030504040204" pitchFamily="50" charset="-128"/>
                          <a:ea typeface="メイリオ" panose="020B0604030504040204" pitchFamily="50" charset="-128"/>
                        </a:rPr>
                        <a:t>2</a:t>
                      </a:r>
                      <a:r>
                        <a:rPr kumimoji="1" lang="ja-JP" altLang="en-US" sz="1050" dirty="0" smtClean="0">
                          <a:solidFill>
                            <a:schemeClr val="tx1"/>
                          </a:solidFill>
                          <a:latin typeface="メイリオ" panose="020B0604030504040204" pitchFamily="50" charset="-128"/>
                          <a:ea typeface="メイリオ" panose="020B0604030504040204" pitchFamily="50" charset="-128"/>
                        </a:rPr>
                        <a:t>時間未満</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63</a:t>
                      </a:r>
                      <a:r>
                        <a:rPr kumimoji="1" lang="ja-JP" altLang="en-US" sz="1050" dirty="0" smtClean="0">
                          <a:solidFill>
                            <a:schemeClr val="tx1"/>
                          </a:solidFill>
                          <a:latin typeface="メイリオ" panose="020B0604030504040204" pitchFamily="50" charset="-128"/>
                          <a:ea typeface="メイリオ" panose="020B0604030504040204" pitchFamily="50" charset="-128"/>
                        </a:rPr>
                        <a:t>単位　</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851656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Ⅲ</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〇</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r>
                        <a:rPr kumimoji="1" lang="en-US" altLang="ja-JP" sz="1050" dirty="0" smtClean="0">
                          <a:solidFill>
                            <a:schemeClr val="tx1"/>
                          </a:solidFill>
                          <a:latin typeface="メイリオ" panose="020B0604030504040204" pitchFamily="50" charset="-128"/>
                          <a:ea typeface="メイリオ" panose="020B0604030504040204" pitchFamily="50" charset="-128"/>
                        </a:rPr>
                        <a:t>2</a:t>
                      </a:r>
                      <a:r>
                        <a:rPr kumimoji="1" lang="ja-JP" altLang="en-US" sz="1050" dirty="0" smtClean="0">
                          <a:solidFill>
                            <a:schemeClr val="tx1"/>
                          </a:solidFill>
                          <a:latin typeface="メイリオ" panose="020B0604030504040204" pitchFamily="50" charset="-128"/>
                          <a:ea typeface="メイリオ" panose="020B0604030504040204" pitchFamily="50" charset="-128"/>
                        </a:rPr>
                        <a:t>時間以上</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125</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337568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Ⅳ</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〇</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4</a:t>
                      </a:r>
                      <a:r>
                        <a:rPr kumimoji="1" lang="ja-JP" altLang="en-US" sz="1050" dirty="0" smtClean="0">
                          <a:solidFill>
                            <a:schemeClr val="tx1"/>
                          </a:solidFill>
                          <a:latin typeface="メイリオ" panose="020B0604030504040204" pitchFamily="50" charset="-128"/>
                          <a:ea typeface="メイリオ" panose="020B0604030504040204" pitchFamily="50" charset="-128"/>
                        </a:rPr>
                        <a:t>時間未満</a:t>
                      </a:r>
                      <a:endParaRPr kumimoji="1" lang="ja-JP" altLang="en-US" sz="1050" baseline="3000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800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500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400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19563589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Ⅴ</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dbl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〇</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4</a:t>
                      </a:r>
                      <a:r>
                        <a:rPr kumimoji="1" lang="ja-JP" altLang="en-US" sz="1050" dirty="0" smtClean="0">
                          <a:solidFill>
                            <a:schemeClr val="tx1"/>
                          </a:solidFill>
                          <a:latin typeface="メイリオ" panose="020B0604030504040204" pitchFamily="50" charset="-128"/>
                          <a:ea typeface="メイリオ" panose="020B0604030504040204" pitchFamily="50" charset="-128"/>
                        </a:rPr>
                        <a:t>時間以上</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1,600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960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800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1149146787"/>
                  </a:ext>
                </a:extLst>
              </a:tr>
            </a:tbl>
          </a:graphicData>
        </a:graphic>
      </p:graphicFrame>
    </p:spTree>
    <p:extLst>
      <p:ext uri="{BB962C8B-B14F-4D97-AF65-F5344CB8AC3E}">
        <p14:creationId xmlns:p14="http://schemas.microsoft.com/office/powerpoint/2010/main" val="16100335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noChangeArrowheads="1"/>
          </p:cNvSpPr>
          <p:nvPr/>
        </p:nvSpPr>
        <p:spPr bwMode="auto">
          <a:xfrm>
            <a:off x="200472" y="980728"/>
            <a:ext cx="9577064" cy="57600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②　医療的ケア児の場合は、直接に看護を提供した時間以外の見守りの時間も含めた時間（看護職員が事業所に滞在した時間）となる。</a:t>
            </a:r>
            <a:endParaRPr lang="en-US" altLang="ja-JP" sz="8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③　医療的ケア児が</a:t>
            </a:r>
            <a:r>
              <a:rPr lang="ja-JP" altLang="en-US" sz="1400" dirty="0">
                <a:latin typeface="ＭＳ ゴシック" panose="020B0609070205080204" pitchFamily="49" charset="-128"/>
                <a:ea typeface="ＭＳ ゴシック" panose="020B0609070205080204" pitchFamily="49" charset="-128"/>
              </a:rPr>
              <a:t>事業所にいない時間帯は含めないこととし、例えば、医療的</a:t>
            </a:r>
            <a:r>
              <a:rPr lang="ja-JP" altLang="en-US" sz="1400" dirty="0" smtClean="0">
                <a:latin typeface="ＭＳ ゴシック" panose="020B0609070205080204" pitchFamily="49" charset="-128"/>
                <a:ea typeface="ＭＳ ゴシック" panose="020B0609070205080204" pitchFamily="49" charset="-128"/>
              </a:rPr>
              <a:t>ケア児が２時間利用</a:t>
            </a:r>
            <a:r>
              <a:rPr lang="ja-JP" altLang="en-US" sz="1400" dirty="0">
                <a:latin typeface="ＭＳ ゴシック" panose="020B0609070205080204" pitchFamily="49" charset="-128"/>
                <a:ea typeface="ＭＳ ゴシック" panose="020B0609070205080204" pitchFamily="49" charset="-128"/>
              </a:rPr>
              <a:t>し、看護職員が</a:t>
            </a:r>
            <a:r>
              <a:rPr lang="ja-JP" altLang="en-US" sz="1400" dirty="0" smtClean="0">
                <a:latin typeface="ＭＳ ゴシック" panose="020B0609070205080204" pitchFamily="49" charset="-128"/>
                <a:ea typeface="ＭＳ ゴシック" panose="020B0609070205080204" pitchFamily="49" charset="-128"/>
              </a:rPr>
              <a:t>当該２時間</a:t>
            </a:r>
            <a:r>
              <a:rPr lang="ja-JP" altLang="en-US" sz="1400" dirty="0">
                <a:latin typeface="ＭＳ ゴシック" panose="020B0609070205080204" pitchFamily="49" charset="-128"/>
                <a:ea typeface="ＭＳ ゴシック" panose="020B0609070205080204" pitchFamily="49" charset="-128"/>
              </a:rPr>
              <a:t>を含めて</a:t>
            </a:r>
            <a:r>
              <a:rPr lang="ja-JP" altLang="en-US" sz="1400" dirty="0" smtClean="0">
                <a:latin typeface="ＭＳ ゴシック" panose="020B0609070205080204" pitchFamily="49" charset="-128"/>
                <a:ea typeface="ＭＳ ゴシック" panose="020B0609070205080204" pitchFamily="49" charset="-128"/>
              </a:rPr>
              <a:t>計６時間</a:t>
            </a:r>
            <a:r>
              <a:rPr lang="ja-JP" altLang="en-US" sz="1400" dirty="0">
                <a:latin typeface="ＭＳ ゴシック" panose="020B0609070205080204" pitchFamily="49" charset="-128"/>
                <a:ea typeface="ＭＳ ゴシック" panose="020B0609070205080204" pitchFamily="49" charset="-128"/>
              </a:rPr>
              <a:t>事業所に滞在している場合は、看護職員</a:t>
            </a:r>
            <a:r>
              <a:rPr lang="ja-JP" altLang="en-US" sz="1400" dirty="0" smtClean="0">
                <a:latin typeface="ＭＳ ゴシック" panose="020B0609070205080204" pitchFamily="49" charset="-128"/>
                <a:ea typeface="ＭＳ ゴシック" panose="020B0609070205080204" pitchFamily="49" charset="-128"/>
              </a:rPr>
              <a:t>が２時間</a:t>
            </a:r>
            <a:r>
              <a:rPr lang="ja-JP" altLang="en-US" sz="1400" dirty="0">
                <a:latin typeface="ＭＳ ゴシック" panose="020B0609070205080204" pitchFamily="49" charset="-128"/>
                <a:ea typeface="ＭＳ ゴシック" panose="020B0609070205080204" pitchFamily="49" charset="-128"/>
              </a:rPr>
              <a:t>事業所に滞在していたものとして</a:t>
            </a:r>
            <a:r>
              <a:rPr lang="ja-JP" altLang="en-US" sz="1400" dirty="0" smtClean="0">
                <a:latin typeface="ＭＳ ゴシック" panose="020B0609070205080204" pitchFamily="49" charset="-128"/>
                <a:ea typeface="ＭＳ ゴシック" panose="020B0609070205080204" pitchFamily="49" charset="-128"/>
              </a:rPr>
              <a:t>取扱う（４時間未満の単位を算定する）。</a:t>
            </a: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④　医療的ケア児が複数利用している場合、１日で医療的ケア児が何人利用し、医療的ケア児が事業所にいた時間が何時間かで判断する。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25</a:t>
            </a:fld>
            <a:endParaRPr kumimoji="1" lang="ja-JP" altLang="en-US"/>
          </a:p>
        </p:txBody>
      </p:sp>
      <p:sp>
        <p:nvSpPr>
          <p:cNvPr id="33" name="ホームベース 32"/>
          <p:cNvSpPr/>
          <p:nvPr/>
        </p:nvSpPr>
        <p:spPr>
          <a:xfrm>
            <a:off x="128462" y="836712"/>
            <a:ext cx="3348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⑤ 医療連携体制加算の考え方（続き）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5" name="ホームベース 24"/>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9" name="正方形/長方形 28"/>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612894176"/>
              </p:ext>
            </p:extLst>
          </p:nvPr>
        </p:nvGraphicFramePr>
        <p:xfrm>
          <a:off x="776536" y="1817440"/>
          <a:ext cx="5741262" cy="6858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t>医療的ケア児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35341755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190920004"/>
                  </a:ext>
                </a:extLst>
              </a:tr>
            </a:tbl>
          </a:graphicData>
        </a:graphic>
      </p:graphicFrame>
      <p:cxnSp>
        <p:nvCxnSpPr>
          <p:cNvPr id="9" name="直線矢印コネクタ 8"/>
          <p:cNvCxnSpPr/>
          <p:nvPr/>
        </p:nvCxnSpPr>
        <p:spPr>
          <a:xfrm>
            <a:off x="3080792" y="2160000"/>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3080792" y="2376000"/>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7185248" y="1817440"/>
            <a:ext cx="2484000" cy="6858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100" dirty="0" smtClean="0">
                <a:solidFill>
                  <a:schemeClr val="tx1"/>
                </a:solidFill>
                <a:latin typeface="+mn-ea"/>
              </a:rPr>
              <a:t>・　見守りも含めて滞在している時間とする。</a:t>
            </a:r>
            <a:r>
              <a:rPr lang="en-US" altLang="ja-JP" sz="1100" dirty="0" smtClean="0">
                <a:solidFill>
                  <a:schemeClr val="tx1"/>
                </a:solidFill>
                <a:latin typeface="+mn-ea"/>
              </a:rPr>
              <a:t>【</a:t>
            </a:r>
            <a:r>
              <a:rPr lang="ja-JP" altLang="en-US" sz="1100" dirty="0" smtClean="0">
                <a:solidFill>
                  <a:schemeClr val="tx1"/>
                </a:solidFill>
                <a:latin typeface="+mn-ea"/>
              </a:rPr>
              <a:t>算定は</a:t>
            </a:r>
            <a:r>
              <a:rPr lang="en-US" altLang="ja-JP" sz="1100" dirty="0" smtClean="0">
                <a:solidFill>
                  <a:schemeClr val="tx1"/>
                </a:solidFill>
                <a:latin typeface="+mn-ea"/>
              </a:rPr>
              <a:t>(Ⅴ)</a:t>
            </a:r>
            <a:r>
              <a:rPr lang="ja-JP" altLang="en-US" sz="1100" dirty="0" smtClean="0">
                <a:solidFill>
                  <a:schemeClr val="tx1"/>
                </a:solidFill>
                <a:latin typeface="+mn-ea"/>
              </a:rPr>
              <a:t>を１名</a:t>
            </a:r>
            <a:r>
              <a:rPr lang="en-US" altLang="ja-JP" sz="1100" dirty="0" smtClean="0">
                <a:solidFill>
                  <a:schemeClr val="tx1"/>
                </a:solidFill>
                <a:latin typeface="+mn-ea"/>
              </a:rPr>
              <a:t>】</a:t>
            </a:r>
          </a:p>
        </p:txBody>
      </p:sp>
      <p:cxnSp>
        <p:nvCxnSpPr>
          <p:cNvPr id="13" name="直線矢印コネクタ 12"/>
          <p:cNvCxnSpPr>
            <a:stCxn id="11" idx="1"/>
          </p:cNvCxnSpPr>
          <p:nvPr/>
        </p:nvCxnSpPr>
        <p:spPr>
          <a:xfrm flipH="1" flipV="1">
            <a:off x="6681192" y="2160000"/>
            <a:ext cx="504056" cy="34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graphicFrame>
        <p:nvGraphicFramePr>
          <p:cNvPr id="19" name="表 18"/>
          <p:cNvGraphicFramePr>
            <a:graphicFrameLocks noGrp="1"/>
          </p:cNvGraphicFramePr>
          <p:nvPr>
            <p:extLst>
              <p:ext uri="{D42A27DB-BD31-4B8C-83A1-F6EECF244321}">
                <p14:modId xmlns:p14="http://schemas.microsoft.com/office/powerpoint/2010/main" val="1945467797"/>
              </p:ext>
            </p:extLst>
          </p:nvPr>
        </p:nvGraphicFramePr>
        <p:xfrm>
          <a:off x="776536" y="3612468"/>
          <a:ext cx="5741262" cy="11430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t>医療的ケア児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t>医ケア以外の障害児</a:t>
                      </a:r>
                      <a:r>
                        <a:rPr kumimoji="1" lang="en-US" altLang="ja-JP" sz="900" dirty="0" smtClean="0"/>
                        <a:t>A</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4348822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医ケア以外の障害児</a:t>
                      </a:r>
                      <a:r>
                        <a:rPr kumimoji="1" lang="en-US" altLang="ja-JP" sz="900" dirty="0" smtClean="0"/>
                        <a:t>B</a:t>
                      </a:r>
                      <a:endParaRPr kumimoji="1" lang="ja-JP" altLang="en-US"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4937685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190920004"/>
                  </a:ext>
                </a:extLst>
              </a:tr>
            </a:tbl>
          </a:graphicData>
        </a:graphic>
      </p:graphicFrame>
      <p:cxnSp>
        <p:nvCxnSpPr>
          <p:cNvPr id="20" name="直線矢印コネクタ 19"/>
          <p:cNvCxnSpPr/>
          <p:nvPr/>
        </p:nvCxnSpPr>
        <p:spPr>
          <a:xfrm>
            <a:off x="3080792" y="3955028"/>
            <a:ext cx="108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3080583" y="4653136"/>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7185248" y="3544879"/>
            <a:ext cx="2484000" cy="1210589"/>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100" dirty="0" smtClean="0">
                <a:solidFill>
                  <a:schemeClr val="tx1"/>
                </a:solidFill>
                <a:latin typeface="+mn-ea"/>
              </a:rPr>
              <a:t>・　医療的ケア児への医療連携体制加算は、２時間（４時間未満）となる。</a:t>
            </a:r>
            <a:r>
              <a:rPr lang="en-US" altLang="ja-JP" sz="1100" dirty="0" smtClean="0">
                <a:solidFill>
                  <a:schemeClr val="tx1"/>
                </a:solidFill>
                <a:latin typeface="+mn-ea"/>
              </a:rPr>
              <a:t>【</a:t>
            </a:r>
            <a:r>
              <a:rPr lang="ja-JP" altLang="en-US" sz="1100" dirty="0" smtClean="0">
                <a:solidFill>
                  <a:schemeClr val="tx1"/>
                </a:solidFill>
                <a:latin typeface="+mn-ea"/>
              </a:rPr>
              <a:t>算定は（</a:t>
            </a:r>
            <a:r>
              <a:rPr lang="en-US" altLang="ja-JP" sz="1100" dirty="0" smtClean="0">
                <a:solidFill>
                  <a:schemeClr val="tx1"/>
                </a:solidFill>
                <a:latin typeface="+mn-ea"/>
              </a:rPr>
              <a:t>Ⅳ</a:t>
            </a:r>
            <a:r>
              <a:rPr lang="ja-JP" altLang="en-US" sz="1100" dirty="0" smtClean="0">
                <a:solidFill>
                  <a:schemeClr val="tx1"/>
                </a:solidFill>
                <a:latin typeface="+mn-ea"/>
              </a:rPr>
              <a:t>）を１名</a:t>
            </a:r>
            <a:r>
              <a:rPr lang="en-US" altLang="ja-JP" sz="1100" dirty="0" smtClean="0">
                <a:solidFill>
                  <a:schemeClr val="tx1"/>
                </a:solidFill>
                <a:latin typeface="+mn-ea"/>
              </a:rPr>
              <a:t>】</a:t>
            </a:r>
          </a:p>
          <a:p>
            <a:pPr marL="88900" indent="-88900"/>
            <a:r>
              <a:rPr lang="ja-JP" altLang="en-US" sz="1100" dirty="0" smtClean="0">
                <a:solidFill>
                  <a:schemeClr val="tx1"/>
                </a:solidFill>
                <a:latin typeface="+mn-ea"/>
              </a:rPr>
              <a:t>・　医ケア児以外の障害児は、それぞれ看護を提供した時間となる。</a:t>
            </a:r>
            <a:r>
              <a:rPr lang="en-US" altLang="ja-JP" sz="1100" dirty="0" smtClean="0">
                <a:solidFill>
                  <a:schemeClr val="tx1"/>
                </a:solidFill>
                <a:latin typeface="+mn-ea"/>
              </a:rPr>
              <a:t>【</a:t>
            </a:r>
            <a:r>
              <a:rPr lang="ja-JP" altLang="en-US" sz="1100" dirty="0" smtClean="0">
                <a:solidFill>
                  <a:schemeClr val="tx1"/>
                </a:solidFill>
                <a:latin typeface="+mn-ea"/>
              </a:rPr>
              <a:t>算定は（</a:t>
            </a:r>
            <a:r>
              <a:rPr lang="en-US" altLang="ja-JP" sz="1100" dirty="0" smtClean="0">
                <a:solidFill>
                  <a:schemeClr val="tx1"/>
                </a:solidFill>
                <a:latin typeface="+mn-ea"/>
              </a:rPr>
              <a:t>Ⅰ</a:t>
            </a:r>
            <a:r>
              <a:rPr lang="ja-JP" altLang="en-US" sz="1100" dirty="0" smtClean="0">
                <a:solidFill>
                  <a:schemeClr val="tx1"/>
                </a:solidFill>
                <a:latin typeface="+mn-ea"/>
              </a:rPr>
              <a:t>～</a:t>
            </a:r>
            <a:r>
              <a:rPr lang="en-US" altLang="ja-JP" sz="1100" dirty="0" smtClean="0">
                <a:solidFill>
                  <a:schemeClr val="tx1"/>
                </a:solidFill>
                <a:latin typeface="+mn-ea"/>
              </a:rPr>
              <a:t>Ⅲ</a:t>
            </a:r>
            <a:r>
              <a:rPr lang="ja-JP" altLang="en-US" sz="1100" dirty="0" smtClean="0">
                <a:solidFill>
                  <a:schemeClr val="tx1"/>
                </a:solidFill>
                <a:latin typeface="+mn-ea"/>
              </a:rPr>
              <a:t>のいずれか）を２名</a:t>
            </a:r>
            <a:r>
              <a:rPr lang="en-US" altLang="ja-JP" sz="1100" dirty="0" smtClean="0">
                <a:solidFill>
                  <a:schemeClr val="tx1"/>
                </a:solidFill>
                <a:latin typeface="+mn-ea"/>
              </a:rPr>
              <a:t>】</a:t>
            </a:r>
          </a:p>
        </p:txBody>
      </p:sp>
      <p:cxnSp>
        <p:nvCxnSpPr>
          <p:cNvPr id="23" name="直線矢印コネクタ 22"/>
          <p:cNvCxnSpPr>
            <a:stCxn id="22" idx="1"/>
          </p:cNvCxnSpPr>
          <p:nvPr/>
        </p:nvCxnSpPr>
        <p:spPr>
          <a:xfrm flipH="1">
            <a:off x="6681192" y="4150174"/>
            <a:ext cx="504056"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cxnSp>
        <p:nvCxnSpPr>
          <p:cNvPr id="24" name="直線矢印コネクタ 23"/>
          <p:cNvCxnSpPr/>
          <p:nvPr/>
        </p:nvCxnSpPr>
        <p:spPr>
          <a:xfrm>
            <a:off x="3080792" y="4176000"/>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26" name="表 25"/>
          <p:cNvGraphicFramePr>
            <a:graphicFrameLocks noGrp="1"/>
          </p:cNvGraphicFramePr>
          <p:nvPr>
            <p:extLst>
              <p:ext uri="{D42A27DB-BD31-4B8C-83A1-F6EECF244321}">
                <p14:modId xmlns:p14="http://schemas.microsoft.com/office/powerpoint/2010/main" val="2174891033"/>
              </p:ext>
            </p:extLst>
          </p:nvPr>
        </p:nvGraphicFramePr>
        <p:xfrm>
          <a:off x="776327" y="5483705"/>
          <a:ext cx="5741262" cy="11430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t>医療的ケア児Ａ</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t>医療的ケア児Ｂ</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43488225"/>
                  </a:ext>
                </a:extLst>
              </a:tr>
              <a:tr h="0">
                <a:tc>
                  <a:txBody>
                    <a:bodyPr/>
                    <a:lstStyle/>
                    <a:p>
                      <a:r>
                        <a:rPr kumimoji="1" lang="ja-JP" altLang="en-US" sz="900" dirty="0" smtClean="0"/>
                        <a:t>医療的ケア児Ｃ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20946284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190920004"/>
                  </a:ext>
                </a:extLst>
              </a:tr>
            </a:tbl>
          </a:graphicData>
        </a:graphic>
      </p:graphicFrame>
      <p:cxnSp>
        <p:nvCxnSpPr>
          <p:cNvPr id="27" name="直線矢印コネクタ 26"/>
          <p:cNvCxnSpPr/>
          <p:nvPr/>
        </p:nvCxnSpPr>
        <p:spPr>
          <a:xfrm>
            <a:off x="3080583" y="5826265"/>
            <a:ext cx="108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3080583" y="6525344"/>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7185039" y="5483705"/>
            <a:ext cx="2484000" cy="11430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100" dirty="0" smtClean="0">
                <a:solidFill>
                  <a:schemeClr val="tx1"/>
                </a:solidFill>
                <a:latin typeface="+mn-ea"/>
              </a:rPr>
              <a:t>・　医療的ケア児への医療連携体制加算は、人数は３人（３人～８人）、時間は</a:t>
            </a:r>
            <a:r>
              <a:rPr lang="en-US" altLang="ja-JP" sz="1100" dirty="0" smtClean="0">
                <a:solidFill>
                  <a:schemeClr val="tx1"/>
                </a:solidFill>
                <a:latin typeface="+mn-ea"/>
              </a:rPr>
              <a:t>10</a:t>
            </a:r>
            <a:r>
              <a:rPr lang="ja-JP" altLang="en-US" sz="1100" dirty="0" smtClean="0">
                <a:solidFill>
                  <a:schemeClr val="tx1"/>
                </a:solidFill>
                <a:latin typeface="+mn-ea"/>
              </a:rPr>
              <a:t>～</a:t>
            </a:r>
            <a:r>
              <a:rPr lang="en-US" altLang="ja-JP" sz="1100" dirty="0" smtClean="0">
                <a:solidFill>
                  <a:schemeClr val="tx1"/>
                </a:solidFill>
                <a:latin typeface="+mn-ea"/>
              </a:rPr>
              <a:t>15</a:t>
            </a:r>
            <a:r>
              <a:rPr lang="ja-JP" altLang="en-US" sz="1100" dirty="0" smtClean="0">
                <a:solidFill>
                  <a:schemeClr val="tx1"/>
                </a:solidFill>
                <a:latin typeface="+mn-ea"/>
              </a:rPr>
              <a:t>時で６時間（４時間以上）となる。</a:t>
            </a:r>
            <a:r>
              <a:rPr lang="en-US" altLang="ja-JP" sz="1100" dirty="0" smtClean="0">
                <a:solidFill>
                  <a:schemeClr val="tx1"/>
                </a:solidFill>
                <a:latin typeface="+mn-ea"/>
              </a:rPr>
              <a:t>【</a:t>
            </a:r>
            <a:r>
              <a:rPr lang="ja-JP" altLang="en-US" sz="1100" dirty="0" smtClean="0">
                <a:solidFill>
                  <a:schemeClr val="tx1"/>
                </a:solidFill>
                <a:latin typeface="+mn-ea"/>
              </a:rPr>
              <a:t>算定は（</a:t>
            </a:r>
            <a:r>
              <a:rPr lang="en-US" altLang="ja-JP" sz="1100" dirty="0" smtClean="0">
                <a:solidFill>
                  <a:schemeClr val="tx1"/>
                </a:solidFill>
                <a:latin typeface="+mn-ea"/>
              </a:rPr>
              <a:t>Ⅴ</a:t>
            </a:r>
            <a:r>
              <a:rPr lang="ja-JP" altLang="en-US" sz="1100" dirty="0" smtClean="0">
                <a:solidFill>
                  <a:schemeClr val="tx1"/>
                </a:solidFill>
                <a:latin typeface="+mn-ea"/>
              </a:rPr>
              <a:t>）の３～８名</a:t>
            </a:r>
            <a:r>
              <a:rPr lang="en-US" altLang="ja-JP" sz="1100" dirty="0" smtClean="0">
                <a:solidFill>
                  <a:schemeClr val="tx1"/>
                </a:solidFill>
                <a:latin typeface="+mn-ea"/>
              </a:rPr>
              <a:t>】</a:t>
            </a:r>
          </a:p>
        </p:txBody>
      </p:sp>
      <p:cxnSp>
        <p:nvCxnSpPr>
          <p:cNvPr id="31" name="直線矢印コネクタ 30"/>
          <p:cNvCxnSpPr>
            <a:stCxn id="30" idx="1"/>
          </p:cNvCxnSpPr>
          <p:nvPr/>
        </p:nvCxnSpPr>
        <p:spPr>
          <a:xfrm flipH="1">
            <a:off x="6681193" y="6055205"/>
            <a:ext cx="503846"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cxnSp>
        <p:nvCxnSpPr>
          <p:cNvPr id="32" name="直線矢印コネクタ 31"/>
          <p:cNvCxnSpPr/>
          <p:nvPr/>
        </p:nvCxnSpPr>
        <p:spPr>
          <a:xfrm>
            <a:off x="3584848" y="6047237"/>
            <a:ext cx="230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4809240" y="6300000"/>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3080583" y="4437112"/>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71102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26</a:t>
            </a:fld>
            <a:endParaRPr kumimoji="1" lang="ja-JP" altLang="en-US"/>
          </a:p>
        </p:txBody>
      </p:sp>
      <p:sp>
        <p:nvSpPr>
          <p:cNvPr id="19" name="Rectangle 1"/>
          <p:cNvSpPr txBox="1">
            <a:spLocks noChangeArrowheads="1"/>
          </p:cNvSpPr>
          <p:nvPr/>
        </p:nvSpPr>
        <p:spPr bwMode="auto">
          <a:xfrm>
            <a:off x="200472" y="980728"/>
            <a:ext cx="9577064" cy="5256584"/>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前頁までは単位分けしていない場合を念頭に、医療的ケア児に係る報酬の取扱いをお示しした。</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単位分けをしている場合であっても、医療的ケア区分に応じた基本報酬の算定要件は変わらず、配置看護職員合計数が、必要看護職員合計数</a:t>
            </a:r>
            <a:r>
              <a:rPr lang="ja-JP" altLang="en-US" sz="1400" dirty="0">
                <a:latin typeface="ＭＳ ゴシック" panose="020B0609070205080204" pitchFamily="49" charset="-128"/>
                <a:ea typeface="ＭＳ ゴシック" panose="020B0609070205080204" pitchFamily="49" charset="-128"/>
              </a:rPr>
              <a:t>以上に</a:t>
            </a:r>
            <a:r>
              <a:rPr lang="ja-JP" altLang="en-US" sz="1400" dirty="0" smtClean="0">
                <a:latin typeface="ＭＳ ゴシック" panose="020B0609070205080204" pitchFamily="49" charset="-128"/>
                <a:ea typeface="ＭＳ ゴシック" panose="020B0609070205080204" pitchFamily="49" charset="-128"/>
              </a:rPr>
              <a:t>なった場合に算定できるものとする。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ただし、医療的ケア区分に応じた報酬は、医療的ケアを提供するために一定数の看護職員を配置することを評価しているため、看護職員の配置方法によっては、報酬の取扱いが異なる点に留意されたい。</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25" name="ホームベース 24"/>
          <p:cNvSpPr/>
          <p:nvPr/>
        </p:nvSpPr>
        <p:spPr>
          <a:xfrm>
            <a:off x="128464" y="836712"/>
            <a:ext cx="1332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 はじめに</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2281655557"/>
              </p:ext>
            </p:extLst>
          </p:nvPr>
        </p:nvGraphicFramePr>
        <p:xfrm>
          <a:off x="416496" y="3429000"/>
          <a:ext cx="6984000" cy="2214880"/>
        </p:xfrm>
        <a:graphic>
          <a:graphicData uri="http://schemas.openxmlformats.org/drawingml/2006/table">
            <a:tbl>
              <a:tblPr firstRow="1" bandRow="1">
                <a:tableStyleId>{5940675A-B579-460E-94D1-54222C63F5DA}</a:tableStyleId>
              </a:tblPr>
              <a:tblGrid>
                <a:gridCol w="1152000">
                  <a:extLst>
                    <a:ext uri="{9D8B030D-6E8A-4147-A177-3AD203B41FA5}">
                      <a16:colId xmlns:a16="http://schemas.microsoft.com/office/drawing/2014/main" val="1539019144"/>
                    </a:ext>
                  </a:extLst>
                </a:gridCol>
                <a:gridCol w="1656000">
                  <a:extLst>
                    <a:ext uri="{9D8B030D-6E8A-4147-A177-3AD203B41FA5}">
                      <a16:colId xmlns:a16="http://schemas.microsoft.com/office/drawing/2014/main" val="1343550470"/>
                    </a:ext>
                  </a:extLst>
                </a:gridCol>
                <a:gridCol w="1584000">
                  <a:extLst>
                    <a:ext uri="{9D8B030D-6E8A-4147-A177-3AD203B41FA5}">
                      <a16:colId xmlns:a16="http://schemas.microsoft.com/office/drawing/2014/main" val="1528549409"/>
                    </a:ext>
                  </a:extLst>
                </a:gridCol>
                <a:gridCol w="2592000">
                  <a:extLst>
                    <a:ext uri="{9D8B030D-6E8A-4147-A177-3AD203B41FA5}">
                      <a16:colId xmlns:a16="http://schemas.microsoft.com/office/drawing/2014/main" val="4259970641"/>
                    </a:ext>
                  </a:extLst>
                </a:gridCol>
              </a:tblGrid>
              <a:tr h="370840">
                <a:tc>
                  <a:txBody>
                    <a:bodyPr/>
                    <a:lstStyle/>
                    <a:p>
                      <a:pPr algn="ctr"/>
                      <a:r>
                        <a:rPr kumimoji="1" lang="ja-JP" altLang="en-US" sz="1400" dirty="0" smtClean="0">
                          <a:latin typeface="+mn-ea"/>
                          <a:ea typeface="+mn-ea"/>
                        </a:rPr>
                        <a:t>医療的ケア</a:t>
                      </a:r>
                      <a:endParaRPr kumimoji="1" lang="en-US" altLang="ja-JP" sz="1400" dirty="0" smtClean="0">
                        <a:latin typeface="+mn-ea"/>
                        <a:ea typeface="+mn-ea"/>
                      </a:endParaRPr>
                    </a:p>
                    <a:p>
                      <a:pPr algn="ctr"/>
                      <a:r>
                        <a:rPr kumimoji="1" lang="ja-JP" altLang="en-US" sz="1400" dirty="0" smtClean="0">
                          <a:latin typeface="+mn-ea"/>
                          <a:ea typeface="+mn-ea"/>
                        </a:rPr>
                        <a:t>区分</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医療的ケアスコア</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医療的ケア児：</a:t>
                      </a:r>
                      <a:endParaRPr kumimoji="1" lang="en-US" altLang="ja-JP" sz="1400" dirty="0" smtClean="0">
                        <a:latin typeface="+mn-ea"/>
                        <a:ea typeface="+mn-ea"/>
                      </a:endParaRPr>
                    </a:p>
                    <a:p>
                      <a:pPr algn="ctr"/>
                      <a:r>
                        <a:rPr kumimoji="1" lang="ja-JP" altLang="en-US" sz="1400" dirty="0" smtClean="0">
                          <a:latin typeface="+mn-ea"/>
                          <a:ea typeface="+mn-ea"/>
                        </a:rPr>
                        <a:t>看護職員数</a:t>
                      </a:r>
                      <a:endParaRPr kumimoji="1" lang="en-US" altLang="ja-JP" sz="1400" dirty="0" smtClean="0">
                        <a:latin typeface="+mn-ea"/>
                        <a:ea typeface="+mn-ea"/>
                      </a:endParaRPr>
                    </a:p>
                    <a:p>
                      <a:pPr algn="ctr"/>
                      <a:r>
                        <a:rPr kumimoji="1" lang="ja-JP" altLang="en-US" sz="1400" dirty="0" smtClean="0">
                          <a:latin typeface="+mn-ea"/>
                          <a:ea typeface="+mn-ea"/>
                        </a:rPr>
                        <a:t>の配置割合</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報酬</a:t>
                      </a:r>
                      <a:endParaRPr kumimoji="1" lang="en-US" altLang="ja-JP" sz="1400" dirty="0" smtClean="0">
                        <a:latin typeface="+mn-ea"/>
                        <a:ea typeface="+mn-ea"/>
                      </a:endParaRPr>
                    </a:p>
                    <a:p>
                      <a:pPr algn="ctr"/>
                      <a:r>
                        <a:rPr kumimoji="1" lang="ja-JP" altLang="en-US" sz="1400" dirty="0" smtClean="0">
                          <a:latin typeface="+mn-ea"/>
                          <a:ea typeface="+mn-ea"/>
                        </a:rPr>
                        <a:t>（放課後等デイサービス</a:t>
                      </a:r>
                      <a:endParaRPr kumimoji="1" lang="en-US" altLang="ja-JP" sz="1400" dirty="0" smtClean="0">
                        <a:latin typeface="+mn-ea"/>
                        <a:ea typeface="+mn-ea"/>
                      </a:endParaRPr>
                    </a:p>
                    <a:p>
                      <a:pPr algn="ctr"/>
                      <a:r>
                        <a:rPr kumimoji="1" lang="ja-JP" altLang="en-US" sz="1400" dirty="0" smtClean="0">
                          <a:latin typeface="+mn-ea"/>
                          <a:ea typeface="+mn-ea"/>
                        </a:rPr>
                        <a:t>（３時間以上）</a:t>
                      </a:r>
                      <a:r>
                        <a:rPr kumimoji="1" lang="en-US" altLang="ja-JP" sz="1400" dirty="0" smtClean="0">
                          <a:latin typeface="+mn-ea"/>
                          <a:ea typeface="+mn-ea"/>
                        </a:rPr>
                        <a:t>10</a:t>
                      </a:r>
                      <a:r>
                        <a:rPr kumimoji="1" lang="ja-JP" altLang="en-US" sz="1400" dirty="0" smtClean="0">
                          <a:latin typeface="+mn-ea"/>
                          <a:ea typeface="+mn-ea"/>
                        </a:rPr>
                        <a:t>人定員の場合）</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37048684"/>
                  </a:ext>
                </a:extLst>
              </a:tr>
              <a:tr h="370840">
                <a:tc>
                  <a:txBody>
                    <a:bodyPr/>
                    <a:lstStyle/>
                    <a:p>
                      <a:pPr algn="ctr"/>
                      <a:r>
                        <a:rPr kumimoji="1" lang="ja-JP" altLang="en-US" sz="1400" dirty="0" smtClean="0">
                          <a:latin typeface="+mn-ea"/>
                          <a:ea typeface="+mn-ea"/>
                        </a:rPr>
                        <a:t>３</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32</a:t>
                      </a:r>
                      <a:r>
                        <a:rPr kumimoji="1" lang="ja-JP" altLang="en-US" sz="1400" dirty="0" smtClean="0">
                          <a:latin typeface="+mn-ea"/>
                          <a:ea typeface="+mn-ea"/>
                        </a:rPr>
                        <a:t>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１：１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2,604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2455599576"/>
                  </a:ext>
                </a:extLst>
              </a:tr>
              <a:tr h="370840">
                <a:tc>
                  <a:txBody>
                    <a:bodyPr/>
                    <a:lstStyle/>
                    <a:p>
                      <a:pPr algn="ctr"/>
                      <a:r>
                        <a:rPr kumimoji="1" lang="ja-JP" altLang="en-US" sz="1400" dirty="0" smtClean="0">
                          <a:latin typeface="+mn-ea"/>
                          <a:ea typeface="+mn-ea"/>
                        </a:rPr>
                        <a:t>２</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16</a:t>
                      </a:r>
                      <a:r>
                        <a:rPr kumimoji="1" lang="ja-JP" altLang="en-US" sz="1400" dirty="0" smtClean="0">
                          <a:latin typeface="+mn-ea"/>
                          <a:ea typeface="+mn-ea"/>
                        </a:rPr>
                        <a:t>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２：１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145996943"/>
                  </a:ext>
                </a:extLst>
              </a:tr>
              <a:tr h="370840">
                <a:tc>
                  <a:txBody>
                    <a:bodyPr/>
                    <a:lstStyle/>
                    <a:p>
                      <a:pPr algn="ctr"/>
                      <a:r>
                        <a:rPr kumimoji="1" lang="ja-JP" altLang="en-US" sz="1400" dirty="0" smtClean="0">
                          <a:latin typeface="+mn-ea"/>
                          <a:ea typeface="+mn-ea"/>
                        </a:rPr>
                        <a:t>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３点以上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３：１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1,271</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1277231182"/>
                  </a:ext>
                </a:extLst>
              </a:tr>
              <a:tr h="370840">
                <a:tc>
                  <a:txBody>
                    <a:bodyPr/>
                    <a:lstStyle/>
                    <a:p>
                      <a:pPr algn="ctr"/>
                      <a:r>
                        <a:rPr kumimoji="1" lang="ja-JP" altLang="en-US" sz="1400" dirty="0" smtClean="0">
                          <a:latin typeface="+mn-ea"/>
                          <a:ea typeface="+mn-ea"/>
                        </a:rPr>
                        <a:t>なし</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104683323"/>
                  </a:ext>
                </a:extLst>
              </a:tr>
            </a:tbl>
          </a:graphicData>
        </a:graphic>
      </p:graphicFrame>
      <p:sp>
        <p:nvSpPr>
          <p:cNvPr id="4" name="右大かっこ 3"/>
          <p:cNvSpPr/>
          <p:nvPr/>
        </p:nvSpPr>
        <p:spPr>
          <a:xfrm flipV="1">
            <a:off x="7041232" y="4293096"/>
            <a:ext cx="720080" cy="1224136"/>
          </a:xfrm>
          <a:prstGeom prst="rightBracket">
            <a:avLst>
              <a:gd name="adj" fmla="val 112586"/>
            </a:avLst>
          </a:prstGeom>
          <a:noFill/>
          <a:ln w="19050">
            <a:solidFill>
              <a:schemeClr val="tx1"/>
            </a:solidFill>
            <a:prstDash val="sysDot"/>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p:cNvSpPr txBox="1">
            <a:spLocks/>
          </p:cNvSpPr>
          <p:nvPr/>
        </p:nvSpPr>
        <p:spPr>
          <a:xfrm>
            <a:off x="7904552" y="4149080"/>
            <a:ext cx="1800976" cy="1332084"/>
          </a:xfrm>
          <a:prstGeom prst="rect">
            <a:avLst/>
          </a:prstGeom>
          <a:noFill/>
          <a:ln>
            <a:solidFill>
              <a:schemeClr val="tx1"/>
            </a:solidFill>
            <a:prstDash val="dash"/>
          </a:ln>
        </p:spPr>
        <p:txBody>
          <a:bodyPr wrap="square" rtlCol="0" anchor="ctr" anchorCtr="0">
            <a:noAutofit/>
          </a:bodyPr>
          <a:lstStyle/>
          <a:p>
            <a:r>
              <a:rPr lang="ja-JP" altLang="en-US" sz="1200" dirty="0" smtClean="0"/>
              <a:t>医療的ケア区分３であれば、通常の基準に加え、看護職員を１人を配置することになるため、その費用を報酬で評価している。</a:t>
            </a:r>
            <a:endParaRPr kumimoji="1" lang="ja-JP" altLang="en-US" sz="1200" dirty="0"/>
          </a:p>
        </p:txBody>
      </p:sp>
    </p:spTree>
    <p:extLst>
      <p:ext uri="{BB962C8B-B14F-4D97-AF65-F5344CB8AC3E}">
        <p14:creationId xmlns:p14="http://schemas.microsoft.com/office/powerpoint/2010/main" val="26163659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5256584"/>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単位を分けており、それぞれの単位に医療的ケア児がいる場合、看護職員をどのように配置する必要があるのか。また、単位のサービス提供時間が異なる場合、２つの単位に同じ看護職員を配置することができ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Ａ．同一</a:t>
            </a:r>
            <a:r>
              <a:rPr lang="ja-JP" altLang="en-US" sz="1200" dirty="0">
                <a:latin typeface="メイリオ" panose="020B0604030504040204" pitchFamily="50" charset="-128"/>
                <a:ea typeface="メイリオ" panose="020B0604030504040204" pitchFamily="50" charset="-128"/>
              </a:rPr>
              <a:t>時間帯</a:t>
            </a:r>
            <a:r>
              <a:rPr lang="ja-JP" altLang="en-US" sz="1200" dirty="0" smtClean="0">
                <a:latin typeface="メイリオ" panose="020B0604030504040204" pitchFamily="50" charset="-128"/>
                <a:ea typeface="メイリオ" panose="020B0604030504040204" pitchFamily="50" charset="-128"/>
              </a:rPr>
              <a:t>に複数の単位を設ける場合、医療的ケア児の数は、各単位における医療的ケア児の数を合計する。看護職員の人数も同様である。異なる時間帯に複数の単位を設ける場合で、それぞれの単位に医療的ケア児がいる場合、それぞれの単位を通して看護職員を配置する必要があるものとする。</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p:txBody>
      </p:sp>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27</a:t>
            </a:fld>
            <a:endParaRPr kumimoji="1" lang="ja-JP" altLang="en-US"/>
          </a:p>
        </p:txBody>
      </p:sp>
      <p:sp>
        <p:nvSpPr>
          <p:cNvPr id="25" name="ホームベース 24"/>
          <p:cNvSpPr/>
          <p:nvPr/>
        </p:nvSpPr>
        <p:spPr>
          <a:xfrm>
            <a:off x="128464" y="836712"/>
            <a:ext cx="3276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 医療的ケア児と看護職員の数え方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883234877"/>
              </p:ext>
            </p:extLst>
          </p:nvPr>
        </p:nvGraphicFramePr>
        <p:xfrm>
          <a:off x="706235" y="3003358"/>
          <a:ext cx="5309262" cy="914400"/>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353917809"/>
                    </a:ext>
                  </a:extLst>
                </a:gridCol>
                <a:gridCol w="1152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endParaRPr kumimoji="1" lang="ja-JP" altLang="en-US" sz="900" dirty="0"/>
                    </a:p>
                  </a:txBody>
                  <a:tcPr>
                    <a:solidFill>
                      <a:schemeClr val="bg1"/>
                    </a:solidFill>
                  </a:tcPr>
                </a:tc>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rowSpan="2">
                  <a:txBody>
                    <a:bodyPr/>
                    <a:lstStyle/>
                    <a:p>
                      <a:r>
                        <a:rPr kumimoji="1" lang="ja-JP" altLang="en-US" sz="900" dirty="0" smtClean="0"/>
                        <a:t>単位①</a:t>
                      </a:r>
                      <a:endParaRPr kumimoji="1" lang="ja-JP" altLang="en-US" sz="900" dirty="0"/>
                    </a:p>
                  </a:txBody>
                  <a:tcPr>
                    <a:solidFill>
                      <a:schemeClr val="bg1"/>
                    </a:solidFill>
                  </a:tcPr>
                </a:tc>
                <a:tc>
                  <a:txBody>
                    <a:bodyPr/>
                    <a:lstStyle/>
                    <a:p>
                      <a:r>
                        <a:rPr kumimoji="1" lang="ja-JP" altLang="en-US" sz="900" dirty="0" smtClean="0"/>
                        <a:t>医療的ケア児Ａ</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r>
                        <a:rPr kumimoji="1" lang="ja-JP" altLang="en-US" sz="900" dirty="0" smtClean="0"/>
                        <a:t>単位②</a:t>
                      </a:r>
                      <a:endParaRPr kumimoji="1" lang="ja-JP" altLang="en-US" sz="900" dirty="0"/>
                    </a:p>
                  </a:txBody>
                  <a:tcPr>
                    <a:solidFill>
                      <a:schemeClr val="bg1"/>
                    </a:solidFill>
                  </a:tcPr>
                </a:tc>
                <a:tc>
                  <a:txBody>
                    <a:bodyPr/>
                    <a:lstStyle/>
                    <a:p>
                      <a:r>
                        <a:rPr kumimoji="1" lang="ja-JP" altLang="en-US" sz="900" dirty="0" smtClean="0"/>
                        <a:t>医療的ケア児Ｂ</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bl>
          </a:graphicData>
        </a:graphic>
      </p:graphicFrame>
      <p:sp>
        <p:nvSpPr>
          <p:cNvPr id="13" name="正方形/長方形 12"/>
          <p:cNvSpPr/>
          <p:nvPr/>
        </p:nvSpPr>
        <p:spPr>
          <a:xfrm>
            <a:off x="424880" y="2564904"/>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（イメージ）同一時間帯に２つの単位を設ける場合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cxnSp>
        <p:nvCxnSpPr>
          <p:cNvPr id="14" name="直線矢印コネクタ 13"/>
          <p:cNvCxnSpPr/>
          <p:nvPr/>
        </p:nvCxnSpPr>
        <p:spPr>
          <a:xfrm>
            <a:off x="2594924" y="3348080"/>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2594924" y="3573016"/>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2594924" y="3780128"/>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6681192" y="2837638"/>
            <a:ext cx="2880320" cy="1352853"/>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200" dirty="0" smtClean="0">
                <a:latin typeface="+mn-ea"/>
              </a:rPr>
              <a:t>・　医療的ケア児は２人利用、看護職員は１人配置として計算する。</a:t>
            </a:r>
            <a:endParaRPr lang="en-US" altLang="ja-JP" sz="1200" dirty="0" smtClean="0">
              <a:latin typeface="+mn-ea"/>
            </a:endParaRPr>
          </a:p>
          <a:p>
            <a:pPr marL="88900" indent="-88900"/>
            <a:r>
              <a:rPr kumimoji="1" lang="ja-JP" altLang="en-US" sz="1200" dirty="0" smtClean="0">
                <a:latin typeface="+mn-ea"/>
              </a:rPr>
              <a:t>・　報酬の算定要件としては、看護職員を単位ごとに配置する必要まではないが、この場合、医療的ケア児Ｂへの医療的ケアに支障がないことを前提とすること。</a:t>
            </a:r>
            <a:endParaRPr kumimoji="1" lang="ja-JP" altLang="en-US" sz="1200" dirty="0">
              <a:latin typeface="+mn-ea"/>
            </a:endParaRPr>
          </a:p>
        </p:txBody>
      </p:sp>
      <p:cxnSp>
        <p:nvCxnSpPr>
          <p:cNvPr id="27" name="直線矢印コネクタ 26"/>
          <p:cNvCxnSpPr>
            <a:stCxn id="26" idx="1"/>
          </p:cNvCxnSpPr>
          <p:nvPr/>
        </p:nvCxnSpPr>
        <p:spPr>
          <a:xfrm flipH="1">
            <a:off x="6105128" y="3514065"/>
            <a:ext cx="576064"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graphicFrame>
        <p:nvGraphicFramePr>
          <p:cNvPr id="42" name="表 41"/>
          <p:cNvGraphicFramePr>
            <a:graphicFrameLocks noGrp="1"/>
          </p:cNvGraphicFramePr>
          <p:nvPr>
            <p:extLst>
              <p:ext uri="{D42A27DB-BD31-4B8C-83A1-F6EECF244321}">
                <p14:modId xmlns:p14="http://schemas.microsoft.com/office/powerpoint/2010/main" val="631895000"/>
              </p:ext>
            </p:extLst>
          </p:nvPr>
        </p:nvGraphicFramePr>
        <p:xfrm>
          <a:off x="1354235" y="4706398"/>
          <a:ext cx="4661262" cy="1143000"/>
        </p:xfrm>
        <a:graphic>
          <a:graphicData uri="http://schemas.openxmlformats.org/drawingml/2006/table">
            <a:tbl>
              <a:tblPr firstRow="1" bandRow="1">
                <a:tableStyleId>{5940675A-B579-460E-94D1-54222C63F5DA}</a:tableStyleId>
              </a:tblPr>
              <a:tblGrid>
                <a:gridCol w="1152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pPr algn="ctr"/>
                      <a:endParaRPr kumimoji="1" lang="ja-JP" altLang="en-US" sz="900" dirty="0"/>
                    </a:p>
                  </a:txBody>
                  <a:tcPr>
                    <a:solidFill>
                      <a:schemeClr val="bg1"/>
                    </a:solidFill>
                  </a:tcPr>
                </a:tc>
                <a:tc gridSpan="2">
                  <a:txBody>
                    <a:bodyPr/>
                    <a:lstStyle/>
                    <a:p>
                      <a:pPr algn="ctr"/>
                      <a:r>
                        <a:rPr kumimoji="1" lang="ja-JP" altLang="en-US" sz="900" dirty="0" smtClean="0"/>
                        <a:t>単位①</a:t>
                      </a:r>
                      <a:endParaRPr kumimoji="1" lang="en-US" altLang="ja-JP" sz="900" dirty="0" smtClean="0"/>
                    </a:p>
                  </a:txBody>
                  <a:tcPr>
                    <a:solidFill>
                      <a:schemeClr val="bg1"/>
                    </a:solidFill>
                  </a:tcPr>
                </a:tc>
                <a:tc hMerge="1">
                  <a:txBody>
                    <a:bodyPr/>
                    <a:lstStyle/>
                    <a:p>
                      <a:pPr algn="ctr"/>
                      <a:endParaRPr kumimoji="1" lang="ja-JP" altLang="en-US" sz="900" dirty="0"/>
                    </a:p>
                  </a:txBody>
                  <a:tcPr>
                    <a:solidFill>
                      <a:schemeClr val="bg1"/>
                    </a:solidFill>
                  </a:tcPr>
                </a:tc>
                <a:tc>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単位②</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extLst>
                  <a:ext uri="{0D108BD9-81ED-4DB2-BD59-A6C34878D82A}">
                    <a16:rowId xmlns:a16="http://schemas.microsoft.com/office/drawing/2014/main" val="2077985589"/>
                  </a:ext>
                </a:extLst>
              </a:tr>
              <a:tr h="0">
                <a:tc>
                  <a:txBody>
                    <a:bodyPr/>
                    <a:lstStyle/>
                    <a:p>
                      <a:r>
                        <a:rPr kumimoji="1" lang="ja-JP" altLang="en-US" sz="900" dirty="0" smtClean="0"/>
                        <a:t>医療的ケア児Ａ</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医療的ケア児Ｂ</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bl>
          </a:graphicData>
        </a:graphic>
      </p:graphicFrame>
      <p:cxnSp>
        <p:nvCxnSpPr>
          <p:cNvPr id="43" name="直線矢印コネクタ 42"/>
          <p:cNvCxnSpPr/>
          <p:nvPr/>
        </p:nvCxnSpPr>
        <p:spPr>
          <a:xfrm>
            <a:off x="2594924" y="5267144"/>
            <a:ext cx="10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2594924" y="5724000"/>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4304928" y="5508000"/>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6681192" y="4599628"/>
            <a:ext cx="2880320" cy="14040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200" dirty="0" smtClean="0">
                <a:latin typeface="+mn-ea"/>
              </a:rPr>
              <a:t>・　医療的ケア児は２人利用。</a:t>
            </a:r>
            <a:endParaRPr lang="en-US" altLang="ja-JP" sz="1200" dirty="0" smtClean="0">
              <a:latin typeface="+mn-ea"/>
            </a:endParaRPr>
          </a:p>
          <a:p>
            <a:pPr marL="88900" indent="-88900"/>
            <a:r>
              <a:rPr lang="ja-JP" altLang="en-US" sz="1200" dirty="0" smtClean="0">
                <a:latin typeface="+mn-ea"/>
              </a:rPr>
              <a:t>・　医療的ケア児が利用する時間帯は</a:t>
            </a:r>
            <a:r>
              <a:rPr lang="en-US" altLang="ja-JP" sz="1200" dirty="0" smtClean="0">
                <a:latin typeface="+mn-ea"/>
              </a:rPr>
              <a:t>10</a:t>
            </a:r>
            <a:r>
              <a:rPr lang="ja-JP" altLang="en-US" sz="1200" dirty="0" smtClean="0">
                <a:latin typeface="+mn-ea"/>
              </a:rPr>
              <a:t>時から</a:t>
            </a:r>
            <a:r>
              <a:rPr lang="en-US" altLang="ja-JP" sz="1200" dirty="0" smtClean="0">
                <a:latin typeface="+mn-ea"/>
              </a:rPr>
              <a:t>15</a:t>
            </a:r>
            <a:r>
              <a:rPr lang="ja-JP" altLang="en-US" sz="1200" dirty="0" smtClean="0">
                <a:latin typeface="+mn-ea"/>
              </a:rPr>
              <a:t>時までとなるので、看護職員は１人の配置となる（２人配置したとはみなさない）。</a:t>
            </a:r>
            <a:endParaRPr lang="en-US" altLang="ja-JP" sz="1200" dirty="0" smtClean="0">
              <a:latin typeface="+mn-ea"/>
            </a:endParaRPr>
          </a:p>
          <a:p>
            <a:pPr marL="176213" indent="-176213"/>
            <a:r>
              <a:rPr kumimoji="1" lang="ja-JP" altLang="en-US" sz="1050" dirty="0" smtClean="0">
                <a:latin typeface="+mn-ea"/>
              </a:rPr>
              <a:t>　</a:t>
            </a:r>
            <a:r>
              <a:rPr kumimoji="1" lang="en-US" altLang="ja-JP" sz="1050" dirty="0" smtClean="0">
                <a:latin typeface="+mn-ea"/>
              </a:rPr>
              <a:t>※ 12</a:t>
            </a:r>
            <a:r>
              <a:rPr kumimoji="1" lang="ja-JP" altLang="en-US" sz="1050" dirty="0" smtClean="0">
                <a:latin typeface="+mn-ea"/>
              </a:rPr>
              <a:t>時台は利用がないので看護職員が不在でも構わない。</a:t>
            </a:r>
            <a:endParaRPr kumimoji="1" lang="ja-JP" altLang="en-US" sz="1050" dirty="0">
              <a:latin typeface="+mn-ea"/>
            </a:endParaRPr>
          </a:p>
        </p:txBody>
      </p:sp>
      <p:cxnSp>
        <p:nvCxnSpPr>
          <p:cNvPr id="48" name="直線矢印コネクタ 47"/>
          <p:cNvCxnSpPr>
            <a:stCxn id="47" idx="1"/>
          </p:cNvCxnSpPr>
          <p:nvPr/>
        </p:nvCxnSpPr>
        <p:spPr>
          <a:xfrm flipH="1">
            <a:off x="6105128" y="5301628"/>
            <a:ext cx="576064"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sp>
        <p:nvSpPr>
          <p:cNvPr id="54" name="正方形/長方形 53"/>
          <p:cNvSpPr/>
          <p:nvPr/>
        </p:nvSpPr>
        <p:spPr>
          <a:xfrm>
            <a:off x="424880" y="4302301"/>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（イメージ）時間を分けて２つの単位を設ける場合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396106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5256584"/>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時間</a:t>
            </a:r>
            <a:r>
              <a:rPr lang="ja-JP" altLang="en-US" sz="1200" dirty="0" smtClean="0">
                <a:latin typeface="メイリオ" panose="020B0604030504040204" pitchFamily="50" charset="-128"/>
                <a:ea typeface="メイリオ" panose="020B0604030504040204" pitchFamily="50" charset="-128"/>
              </a:rPr>
              <a:t>を分けて２つの単位を設ける場合において、それぞれの単位に医療的ケア区分３の医療的ケア児が</a:t>
            </a:r>
            <a:r>
              <a:rPr lang="ja-JP" altLang="en-US" sz="1200" dirty="0">
                <a:latin typeface="メイリオ" panose="020B0604030504040204" pitchFamily="50" charset="-128"/>
                <a:ea typeface="メイリオ" panose="020B0604030504040204" pitchFamily="50" charset="-128"/>
              </a:rPr>
              <a:t>利用</a:t>
            </a:r>
            <a:r>
              <a:rPr lang="ja-JP" altLang="en-US" sz="1200" dirty="0" smtClean="0">
                <a:latin typeface="メイリオ" panose="020B0604030504040204" pitchFamily="50" charset="-128"/>
                <a:ea typeface="メイリオ" panose="020B0604030504040204" pitchFamily="50" charset="-128"/>
              </a:rPr>
              <a:t>している場合、２つの単位でのサービス提供時間を通じて看護職員を２人配置することが必要になるが、それは必要となる医療的ケアに対して過剰な配置となるのではないか。</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２つの単位でのサービス提供時間を通じて看護職員を２人配置する必要があるという考え方は貴見のとおり。そのように、同一日のサービス提供時間が異なる単位において医療的ケア児が利用する場合、当該医療的ケア児の医療的ケア区分を低く見なし、必要な看護職員数を少なくすることができるものとする。なお、この取扱いをした場合、当該日における報酬区分は、低く見なした医療的ケア区分に応じたものとする。</a:t>
            </a:r>
            <a:endParaRPr lang="en-US" altLang="ja-JP" sz="1200" dirty="0" smtClean="0">
              <a:latin typeface="メイリオ" panose="020B0604030504040204" pitchFamily="50" charset="-128"/>
              <a:ea typeface="メイリオ" panose="020B0604030504040204" pitchFamily="50" charset="-128"/>
            </a:endParaRPr>
          </a:p>
        </p:txBody>
      </p:sp>
      <p:graphicFrame>
        <p:nvGraphicFramePr>
          <p:cNvPr id="36" name="表 35"/>
          <p:cNvGraphicFramePr>
            <a:graphicFrameLocks noGrp="1"/>
          </p:cNvGraphicFramePr>
          <p:nvPr>
            <p:extLst/>
          </p:nvPr>
        </p:nvGraphicFramePr>
        <p:xfrm>
          <a:off x="706235" y="3172449"/>
          <a:ext cx="5741262" cy="13716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pPr algn="ctr"/>
                      <a:endParaRPr kumimoji="1" lang="ja-JP" altLang="en-US" sz="900" dirty="0"/>
                    </a:p>
                  </a:txBody>
                  <a:tcPr>
                    <a:solidFill>
                      <a:schemeClr val="bg1"/>
                    </a:solidFill>
                  </a:tcPr>
                </a:tc>
                <a:tc gridSpan="2">
                  <a:txBody>
                    <a:bodyPr/>
                    <a:lstStyle/>
                    <a:p>
                      <a:pPr algn="ctr"/>
                      <a:r>
                        <a:rPr kumimoji="1" lang="ja-JP" altLang="en-US" sz="900" dirty="0" smtClean="0"/>
                        <a:t>単位①</a:t>
                      </a:r>
                      <a:endParaRPr kumimoji="1" lang="en-US" altLang="ja-JP" sz="900" dirty="0" smtClean="0"/>
                    </a:p>
                  </a:txBody>
                  <a:tcPr>
                    <a:solidFill>
                      <a:schemeClr val="bg1"/>
                    </a:solidFill>
                  </a:tcPr>
                </a:tc>
                <a:tc hMerge="1">
                  <a:txBody>
                    <a:bodyPr/>
                    <a:lstStyle/>
                    <a:p>
                      <a:pPr algn="ctr"/>
                      <a:endParaRPr kumimoji="1" lang="ja-JP" altLang="en-US" sz="900" dirty="0"/>
                    </a:p>
                  </a:txBody>
                  <a:tcPr>
                    <a:solidFill>
                      <a:schemeClr val="bg1"/>
                    </a:solidFill>
                  </a:tcPr>
                </a:tc>
                <a:tc>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単位②</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extLst>
                  <a:ext uri="{0D108BD9-81ED-4DB2-BD59-A6C34878D82A}">
                    <a16:rowId xmlns:a16="http://schemas.microsoft.com/office/drawing/2014/main" val="2077985589"/>
                  </a:ext>
                </a:extLst>
              </a:tr>
              <a:tr h="0">
                <a:tc>
                  <a:txBody>
                    <a:bodyPr/>
                    <a:lstStyle/>
                    <a:p>
                      <a:r>
                        <a:rPr kumimoji="1" lang="ja-JP" altLang="en-US" sz="900" dirty="0" smtClean="0"/>
                        <a:t>医療的ケア児Ａ（医療的ケア区分３）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医療的ケア児Ｂ（医療的ケア区分３）</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看護職員Ｄ</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4264780293"/>
                  </a:ext>
                </a:extLst>
              </a:tr>
            </a:tbl>
          </a:graphicData>
        </a:graphic>
      </p:graphicFrame>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28</a:t>
            </a:fld>
            <a:endParaRPr kumimoji="1" lang="ja-JP" altLang="en-US"/>
          </a:p>
        </p:txBody>
      </p:sp>
      <p:sp>
        <p:nvSpPr>
          <p:cNvPr id="25" name="ホームベース 24"/>
          <p:cNvSpPr/>
          <p:nvPr/>
        </p:nvSpPr>
        <p:spPr>
          <a:xfrm>
            <a:off x="128464" y="836712"/>
            <a:ext cx="396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医療的ケア児と看護職員の数え方（続き）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cxnSp>
        <p:nvCxnSpPr>
          <p:cNvPr id="43" name="直線矢印コネクタ 42"/>
          <p:cNvCxnSpPr/>
          <p:nvPr/>
        </p:nvCxnSpPr>
        <p:spPr>
          <a:xfrm>
            <a:off x="2972896" y="3742085"/>
            <a:ext cx="10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2972896" y="4171411"/>
            <a:ext cx="34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4737160" y="3955387"/>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424880" y="2780928"/>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（イメージ）時間を分けて２つの単位を設ける場合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cxnSp>
        <p:nvCxnSpPr>
          <p:cNvPr id="23" name="直線矢印コネクタ 22"/>
          <p:cNvCxnSpPr/>
          <p:nvPr/>
        </p:nvCxnSpPr>
        <p:spPr>
          <a:xfrm>
            <a:off x="2972896" y="4436305"/>
            <a:ext cx="34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6969224" y="3178598"/>
            <a:ext cx="2664296" cy="1257707"/>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200" dirty="0" smtClean="0"/>
              <a:t>・　医療的ケア区分３の医療的ケア児が２人利用するので、看護職員は２人必要になる。</a:t>
            </a:r>
            <a:endParaRPr lang="en-US" altLang="ja-JP" sz="1200" dirty="0" smtClean="0"/>
          </a:p>
          <a:p>
            <a:pPr marL="88900" indent="-88900"/>
            <a:r>
              <a:rPr lang="ja-JP" altLang="en-US" sz="1200" dirty="0" smtClean="0"/>
              <a:t>　  このような利用が一月続くなら、医療的ケア児が利用する日は全て２人の看護職員を配置する必要がある。</a:t>
            </a:r>
            <a:endParaRPr lang="en-US" altLang="ja-JP" sz="1200" dirty="0" smtClean="0"/>
          </a:p>
        </p:txBody>
      </p:sp>
      <p:cxnSp>
        <p:nvCxnSpPr>
          <p:cNvPr id="30" name="直線矢印コネクタ 29"/>
          <p:cNvCxnSpPr>
            <a:stCxn id="28" idx="1"/>
          </p:cNvCxnSpPr>
          <p:nvPr/>
        </p:nvCxnSpPr>
        <p:spPr>
          <a:xfrm flipH="1">
            <a:off x="6470718" y="3807452"/>
            <a:ext cx="498506"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sp>
        <p:nvSpPr>
          <p:cNvPr id="11" name="下矢印 10"/>
          <p:cNvSpPr/>
          <p:nvPr/>
        </p:nvSpPr>
        <p:spPr>
          <a:xfrm>
            <a:off x="3296816" y="4628069"/>
            <a:ext cx="864096" cy="19708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graphicFrame>
        <p:nvGraphicFramePr>
          <p:cNvPr id="39" name="表 38"/>
          <p:cNvGraphicFramePr>
            <a:graphicFrameLocks noGrp="1"/>
          </p:cNvGraphicFramePr>
          <p:nvPr>
            <p:extLst>
              <p:ext uri="{D42A27DB-BD31-4B8C-83A1-F6EECF244321}">
                <p14:modId xmlns:p14="http://schemas.microsoft.com/office/powerpoint/2010/main" val="267883851"/>
              </p:ext>
            </p:extLst>
          </p:nvPr>
        </p:nvGraphicFramePr>
        <p:xfrm>
          <a:off x="706235" y="4904089"/>
          <a:ext cx="5741262" cy="11430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pPr algn="ctr"/>
                      <a:endParaRPr kumimoji="1" lang="ja-JP" altLang="en-US" sz="900" dirty="0"/>
                    </a:p>
                  </a:txBody>
                  <a:tcPr>
                    <a:solidFill>
                      <a:schemeClr val="bg1"/>
                    </a:solidFill>
                  </a:tcPr>
                </a:tc>
                <a:tc gridSpan="2">
                  <a:txBody>
                    <a:bodyPr/>
                    <a:lstStyle/>
                    <a:p>
                      <a:pPr algn="ctr"/>
                      <a:r>
                        <a:rPr kumimoji="1" lang="ja-JP" altLang="en-US" sz="900" dirty="0" smtClean="0"/>
                        <a:t>単位①</a:t>
                      </a:r>
                      <a:endParaRPr kumimoji="1" lang="en-US" altLang="ja-JP" sz="900" dirty="0" smtClean="0"/>
                    </a:p>
                  </a:txBody>
                  <a:tcPr>
                    <a:solidFill>
                      <a:schemeClr val="bg1"/>
                    </a:solidFill>
                  </a:tcPr>
                </a:tc>
                <a:tc hMerge="1">
                  <a:txBody>
                    <a:bodyPr/>
                    <a:lstStyle/>
                    <a:p>
                      <a:pPr algn="ctr"/>
                      <a:endParaRPr kumimoji="1" lang="ja-JP" altLang="en-US" sz="900" dirty="0"/>
                    </a:p>
                  </a:txBody>
                  <a:tcPr>
                    <a:solidFill>
                      <a:schemeClr val="bg1"/>
                    </a:solidFill>
                  </a:tcPr>
                </a:tc>
                <a:tc>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単位②</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extLst>
                  <a:ext uri="{0D108BD9-81ED-4DB2-BD59-A6C34878D82A}">
                    <a16:rowId xmlns:a16="http://schemas.microsoft.com/office/drawing/2014/main" val="2077985589"/>
                  </a:ext>
                </a:extLst>
              </a:tr>
              <a:tr h="0">
                <a:tc>
                  <a:txBody>
                    <a:bodyPr/>
                    <a:lstStyle/>
                    <a:p>
                      <a:r>
                        <a:rPr kumimoji="1" lang="ja-JP" altLang="en-US" sz="900" dirty="0" smtClean="0"/>
                        <a:t>医療的ケア児Ａ（医療的ケア区分</a:t>
                      </a:r>
                      <a:r>
                        <a:rPr kumimoji="1" lang="ja-JP" altLang="en-US" sz="900" dirty="0" smtClean="0">
                          <a:solidFill>
                            <a:srgbClr val="FF0000"/>
                          </a:solidFill>
                        </a:rPr>
                        <a:t>３→２</a:t>
                      </a:r>
                      <a:r>
                        <a:rPr kumimoji="1" lang="ja-JP" altLang="en-US" sz="900" dirty="0" smtClean="0"/>
                        <a:t>）</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医療的ケア児Ｂ（医療的ケア区分</a:t>
                      </a:r>
                      <a:r>
                        <a:rPr kumimoji="1" lang="ja-JP" altLang="en-US" sz="900" dirty="0" smtClean="0">
                          <a:solidFill>
                            <a:srgbClr val="FF0000"/>
                          </a:solidFill>
                        </a:rPr>
                        <a:t>３→２</a:t>
                      </a:r>
                      <a:r>
                        <a:rPr kumimoji="1" lang="ja-JP" altLang="en-US" sz="900" dirty="0" smtClean="0"/>
                        <a:t>）</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bl>
          </a:graphicData>
        </a:graphic>
      </p:graphicFrame>
      <p:cxnSp>
        <p:nvCxnSpPr>
          <p:cNvPr id="40" name="直線矢印コネクタ 39"/>
          <p:cNvCxnSpPr/>
          <p:nvPr/>
        </p:nvCxnSpPr>
        <p:spPr>
          <a:xfrm>
            <a:off x="2972896" y="5473725"/>
            <a:ext cx="10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2972896" y="5903051"/>
            <a:ext cx="34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4737160" y="5687027"/>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6964164" y="4688064"/>
            <a:ext cx="2664296" cy="147724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200" dirty="0" smtClean="0"/>
              <a:t>・　医療的ケア区分２の医療的ケア児が２人利用することになるので、看護職員は１人必要になる。</a:t>
            </a:r>
            <a:endParaRPr lang="en-US" altLang="ja-JP" sz="1200" dirty="0" smtClean="0"/>
          </a:p>
          <a:p>
            <a:pPr marL="88900" indent="-88900"/>
            <a:r>
              <a:rPr lang="ja-JP" altLang="en-US" sz="1200" dirty="0" smtClean="0"/>
              <a:t>　  このような利用が一月続くなら、医療的ケア児が利用する日は全て１人の看護職員を配置する必要がある。</a:t>
            </a:r>
            <a:endParaRPr lang="en-US" altLang="ja-JP" sz="1200" dirty="0" smtClean="0"/>
          </a:p>
        </p:txBody>
      </p:sp>
      <p:cxnSp>
        <p:nvCxnSpPr>
          <p:cNvPr id="55" name="直線矢印コネクタ 54"/>
          <p:cNvCxnSpPr>
            <a:stCxn id="52" idx="1"/>
          </p:cNvCxnSpPr>
          <p:nvPr/>
        </p:nvCxnSpPr>
        <p:spPr>
          <a:xfrm flipH="1">
            <a:off x="6470718" y="5498064"/>
            <a:ext cx="493446"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87001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E2A29CB-BA86-48A6-80E1-CB8750A963B5}" type="slidenum">
              <a:rPr lang="ja-JP" altLang="en-US" smtClean="0"/>
              <a:pPr/>
              <a:t>2</a:t>
            </a:fld>
            <a:endParaRPr lang="ja-JP" altLang="en-US"/>
          </a:p>
        </p:txBody>
      </p:sp>
      <p:sp>
        <p:nvSpPr>
          <p:cNvPr id="5" name="正方形/長方形 4"/>
          <p:cNvSpPr/>
          <p:nvPr/>
        </p:nvSpPr>
        <p:spPr>
          <a:xfrm>
            <a:off x="0" y="0"/>
            <a:ext cx="9906000" cy="28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用語の注</a:t>
            </a:r>
            <a:r>
              <a:rPr kumimoji="1" lang="en-US" altLang="ja-JP" dirty="0" smtClean="0">
                <a:latin typeface="ＤＦ特太ゴシック体" panose="020B0509000000000000" pitchFamily="49" charset="-128"/>
                <a:ea typeface="ＤＦ特太ゴシック体" panose="020B0509000000000000" pitchFamily="49" charset="-128"/>
              </a:rPr>
              <a:t>_</a:t>
            </a:r>
            <a:r>
              <a:rPr kumimoji="1" lang="ja-JP" altLang="en-US" dirty="0" smtClean="0">
                <a:latin typeface="ＤＦ特太ゴシック体" panose="020B0509000000000000" pitchFamily="49" charset="-128"/>
                <a:ea typeface="ＤＦ特太ゴシック体" panose="020B0509000000000000" pitchFamily="49" charset="-128"/>
              </a:rPr>
              <a:t>①</a:t>
            </a:r>
            <a:endParaRPr kumimoji="1" lang="ja-JP" altLang="en-US" dirty="0">
              <a:latin typeface="ＤＦ特太ゴシック体" panose="020B0509000000000000" pitchFamily="49" charset="-128"/>
              <a:ea typeface="ＤＦ特太ゴシック体" panose="020B0509000000000000"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602086474"/>
              </p:ext>
            </p:extLst>
          </p:nvPr>
        </p:nvGraphicFramePr>
        <p:xfrm>
          <a:off x="128464" y="1052736"/>
          <a:ext cx="9577065" cy="4176466"/>
        </p:xfrm>
        <a:graphic>
          <a:graphicData uri="http://schemas.openxmlformats.org/drawingml/2006/table">
            <a:tbl>
              <a:tblPr firstRow="1" bandRow="1">
                <a:tableStyleId>{5940675A-B579-460E-94D1-54222C63F5DA}</a:tableStyleId>
              </a:tblPr>
              <a:tblGrid>
                <a:gridCol w="3960440">
                  <a:extLst>
                    <a:ext uri="{9D8B030D-6E8A-4147-A177-3AD203B41FA5}">
                      <a16:colId xmlns:a16="http://schemas.microsoft.com/office/drawing/2014/main" val="3615726776"/>
                    </a:ext>
                  </a:extLst>
                </a:gridCol>
                <a:gridCol w="2088232">
                  <a:extLst>
                    <a:ext uri="{9D8B030D-6E8A-4147-A177-3AD203B41FA5}">
                      <a16:colId xmlns:a16="http://schemas.microsoft.com/office/drawing/2014/main" val="2541868773"/>
                    </a:ext>
                  </a:extLst>
                </a:gridCol>
                <a:gridCol w="3528393">
                  <a:extLst>
                    <a:ext uri="{9D8B030D-6E8A-4147-A177-3AD203B41FA5}">
                      <a16:colId xmlns:a16="http://schemas.microsoft.com/office/drawing/2014/main" val="2321663139"/>
                    </a:ext>
                  </a:extLst>
                </a:gridCol>
              </a:tblGrid>
              <a:tr h="596638">
                <a:tc>
                  <a:txBody>
                    <a:bodyPr/>
                    <a:lstStyle/>
                    <a:p>
                      <a:pPr algn="ctr"/>
                      <a:r>
                        <a:rPr kumimoji="1" lang="ja-JP" altLang="en-US" sz="1400" dirty="0" smtClean="0"/>
                        <a:t>本来の用語</a:t>
                      </a:r>
                      <a:endParaRPr kumimoji="1" lang="ja-JP" altLang="en-US" sz="1400" dirty="0"/>
                    </a:p>
                  </a:txBody>
                  <a:tcPr anchor="ctr">
                    <a:solidFill>
                      <a:schemeClr val="bg1">
                        <a:lumMod val="95000"/>
                      </a:schemeClr>
                    </a:solidFill>
                  </a:tcPr>
                </a:tc>
                <a:tc>
                  <a:txBody>
                    <a:bodyPr/>
                    <a:lstStyle/>
                    <a:p>
                      <a:pPr algn="ctr"/>
                      <a:r>
                        <a:rPr kumimoji="1" lang="ja-JP" altLang="en-US" sz="1400" dirty="0" smtClean="0"/>
                        <a:t>本資料上の用語</a:t>
                      </a:r>
                      <a:endParaRPr kumimoji="1" lang="ja-JP" altLang="en-US" sz="1400" dirty="0"/>
                    </a:p>
                  </a:txBody>
                  <a:tcPr anchor="ctr">
                    <a:solidFill>
                      <a:schemeClr val="bg1">
                        <a:lumMod val="95000"/>
                      </a:schemeClr>
                    </a:solidFill>
                  </a:tcPr>
                </a:tc>
                <a:tc>
                  <a:txBody>
                    <a:bodyPr/>
                    <a:lstStyle/>
                    <a:p>
                      <a:pPr algn="ctr"/>
                      <a:r>
                        <a:rPr kumimoji="1" lang="ja-JP" altLang="en-US" sz="1400" dirty="0" smtClean="0"/>
                        <a:t>補足</a:t>
                      </a:r>
                      <a:endParaRPr kumimoji="1" lang="ja-JP" altLang="en-US" sz="1400" dirty="0"/>
                    </a:p>
                  </a:txBody>
                  <a:tcPr anchor="ctr">
                    <a:solidFill>
                      <a:schemeClr val="bg1">
                        <a:lumMod val="95000"/>
                      </a:schemeClr>
                    </a:solidFill>
                  </a:tcPr>
                </a:tc>
                <a:extLst>
                  <a:ext uri="{0D108BD9-81ED-4DB2-BD59-A6C34878D82A}">
                    <a16:rowId xmlns:a16="http://schemas.microsoft.com/office/drawing/2014/main" val="3610537188"/>
                  </a:ext>
                </a:extLst>
              </a:tr>
              <a:tr h="596638">
                <a:tc>
                  <a:txBody>
                    <a:bodyPr/>
                    <a:lstStyle/>
                    <a:p>
                      <a:pPr algn="l"/>
                      <a:r>
                        <a:rPr kumimoji="1" lang="ja-JP" altLang="en-US" sz="1400" dirty="0" smtClean="0"/>
                        <a:t>障害児</a:t>
                      </a:r>
                      <a:endParaRPr kumimoji="1" lang="ja-JP" altLang="en-US" sz="1400" dirty="0"/>
                    </a:p>
                  </a:txBody>
                  <a:tcPr anchor="ctr"/>
                </a:tc>
                <a:tc>
                  <a:txBody>
                    <a:bodyPr/>
                    <a:lstStyle/>
                    <a:p>
                      <a:pPr algn="l"/>
                      <a:r>
                        <a:rPr kumimoji="1" lang="ja-JP" altLang="en-US" sz="1400" dirty="0" smtClean="0"/>
                        <a:t>障害児</a:t>
                      </a:r>
                      <a:endParaRPr kumimoji="1" lang="ja-JP" altLang="en-US" sz="1400" dirty="0"/>
                    </a:p>
                  </a:txBody>
                  <a:tcPr anchor="ctr"/>
                </a:tc>
                <a:tc rowSpan="6">
                  <a:txBody>
                    <a:bodyPr/>
                    <a:lstStyle/>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marL="185738" indent="-185738" algn="l"/>
                      <a:r>
                        <a:rPr kumimoji="1" lang="en-US" altLang="ja-JP" sz="1400" dirty="0" smtClean="0">
                          <a:solidFill>
                            <a:srgbClr val="FF0000"/>
                          </a:solidFill>
                          <a:latin typeface="+mn-ea"/>
                          <a:ea typeface="+mn-ea"/>
                        </a:rPr>
                        <a:t>※</a:t>
                      </a:r>
                      <a:r>
                        <a:rPr kumimoji="1" lang="ja-JP" altLang="en-US" sz="1400" dirty="0" smtClean="0">
                          <a:solidFill>
                            <a:srgbClr val="FF0000"/>
                          </a:solidFill>
                          <a:latin typeface="+mn-ea"/>
                          <a:ea typeface="+mn-ea"/>
                        </a:rPr>
                        <a:t>　特に、本資料では「医療的ケア児」と標記している箇所については、「重心医ケア児」を含まないこととしている点に注意されたい。</a:t>
                      </a:r>
                      <a:endParaRPr kumimoji="1" lang="en-US" altLang="ja-JP" sz="1400" dirty="0" smtClean="0">
                        <a:solidFill>
                          <a:srgbClr val="FF0000"/>
                        </a:solidFill>
                        <a:latin typeface="+mn-ea"/>
                        <a:ea typeface="+mn-ea"/>
                      </a:endParaRPr>
                    </a:p>
                  </a:txBody>
                  <a:tcPr anchor="ctr"/>
                </a:tc>
                <a:extLst>
                  <a:ext uri="{0D108BD9-81ED-4DB2-BD59-A6C34878D82A}">
                    <a16:rowId xmlns:a16="http://schemas.microsoft.com/office/drawing/2014/main" val="3781105732"/>
                  </a:ext>
                </a:extLst>
              </a:tr>
              <a:tr h="596638">
                <a:tc>
                  <a:txBody>
                    <a:bodyPr/>
                    <a:lstStyle/>
                    <a:p>
                      <a:pPr algn="l"/>
                      <a:r>
                        <a:rPr kumimoji="1" lang="ja-JP" altLang="en-US" sz="1400" dirty="0" smtClean="0"/>
                        <a:t>医療的ケアを必要とする障害児（重症心身障害児を除く。）</a:t>
                      </a:r>
                      <a:endParaRPr kumimoji="1" lang="ja-JP" altLang="en-US" sz="1400" dirty="0"/>
                    </a:p>
                  </a:txBody>
                  <a:tcPr anchor="ctr"/>
                </a:tc>
                <a:tc>
                  <a:txBody>
                    <a:bodyPr/>
                    <a:lstStyle/>
                    <a:p>
                      <a:pPr algn="l"/>
                      <a:r>
                        <a:rPr kumimoji="1" lang="ja-JP" altLang="en-US" sz="1400" dirty="0" smtClean="0"/>
                        <a:t>医療的ケア児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3693640975"/>
                  </a:ext>
                </a:extLst>
              </a:tr>
              <a:tr h="596638">
                <a:tc>
                  <a:txBody>
                    <a:bodyPr/>
                    <a:lstStyle/>
                    <a:p>
                      <a:pPr algn="l"/>
                      <a:r>
                        <a:rPr kumimoji="1" lang="ja-JP" altLang="en-US" sz="1400" dirty="0" smtClean="0"/>
                        <a:t>医療的ケアを必要としない障害児（重症心身障害児を除く。）</a:t>
                      </a:r>
                      <a:endParaRPr kumimoji="1" lang="ja-JP" altLang="en-US" sz="1400" dirty="0"/>
                    </a:p>
                  </a:txBody>
                  <a:tcPr anchor="ctr"/>
                </a:tc>
                <a:tc>
                  <a:txBody>
                    <a:bodyPr/>
                    <a:lstStyle/>
                    <a:p>
                      <a:pPr algn="l"/>
                      <a:r>
                        <a:rPr kumimoji="1" lang="ja-JP" altLang="en-US" sz="1400" dirty="0" smtClean="0"/>
                        <a:t>医ケア以外の障害児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2591522708"/>
                  </a:ext>
                </a:extLst>
              </a:tr>
              <a:tr h="596638">
                <a:tc>
                  <a:txBody>
                    <a:bodyPr/>
                    <a:lstStyle/>
                    <a:p>
                      <a:pPr algn="l"/>
                      <a:r>
                        <a:rPr kumimoji="1" lang="ja-JP" altLang="en-US" sz="1400" dirty="0" smtClean="0"/>
                        <a:t>重症心身障害児</a:t>
                      </a:r>
                      <a:endParaRPr kumimoji="1" lang="ja-JP" altLang="en-US" sz="1400" dirty="0"/>
                    </a:p>
                  </a:txBody>
                  <a:tcPr anchor="ctr"/>
                </a:tc>
                <a:tc>
                  <a:txBody>
                    <a:bodyPr/>
                    <a:lstStyle/>
                    <a:p>
                      <a:pPr algn="l"/>
                      <a:r>
                        <a:rPr kumimoji="1" lang="ja-JP" altLang="en-US" sz="1400" dirty="0" smtClean="0"/>
                        <a:t>重症心身障害児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1788361432"/>
                  </a:ext>
                </a:extLst>
              </a:tr>
              <a:tr h="596638">
                <a:tc>
                  <a:txBody>
                    <a:bodyPr/>
                    <a:lstStyle/>
                    <a:p>
                      <a:pPr algn="l"/>
                      <a:r>
                        <a:rPr kumimoji="1" lang="ja-JP" altLang="en-US" sz="1400" dirty="0" smtClean="0"/>
                        <a:t>重症心身障害児以外の障害児</a:t>
                      </a:r>
                      <a:endParaRPr kumimoji="1" lang="ja-JP" altLang="en-US" sz="1400" dirty="0"/>
                    </a:p>
                  </a:txBody>
                  <a:tcPr anchor="ctr"/>
                </a:tc>
                <a:tc>
                  <a:txBody>
                    <a:bodyPr/>
                    <a:lstStyle/>
                    <a:p>
                      <a:pPr algn="l"/>
                      <a:r>
                        <a:rPr kumimoji="1" lang="ja-JP" altLang="en-US" sz="1400" dirty="0" smtClean="0"/>
                        <a:t>重心以外の障害児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1753462876"/>
                  </a:ext>
                </a:extLst>
              </a:tr>
              <a:tr h="596638">
                <a:tc>
                  <a:txBody>
                    <a:bodyPr/>
                    <a:lstStyle/>
                    <a:p>
                      <a:pPr algn="l"/>
                      <a:r>
                        <a:rPr kumimoji="1" lang="ja-JP" altLang="en-US" sz="1400" dirty="0" smtClean="0"/>
                        <a:t>重症心身障害かつ医療的ケアを必要とする障害児</a:t>
                      </a:r>
                      <a:endParaRPr kumimoji="1" lang="ja-JP" altLang="en-US" sz="1400" dirty="0"/>
                    </a:p>
                  </a:txBody>
                  <a:tcPr anchor="ctr"/>
                </a:tc>
                <a:tc>
                  <a:txBody>
                    <a:bodyPr/>
                    <a:lstStyle/>
                    <a:p>
                      <a:pPr algn="l"/>
                      <a:r>
                        <a:rPr kumimoji="1" lang="ja-JP" altLang="en-US" sz="1400" dirty="0" smtClean="0"/>
                        <a:t>重心医ケア児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2055320700"/>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831830379"/>
              </p:ext>
            </p:extLst>
          </p:nvPr>
        </p:nvGraphicFramePr>
        <p:xfrm>
          <a:off x="6321152" y="2017008"/>
          <a:ext cx="3265744" cy="1844040"/>
        </p:xfrm>
        <a:graphic>
          <a:graphicData uri="http://schemas.openxmlformats.org/drawingml/2006/table">
            <a:tbl>
              <a:tblPr firstRow="1" bandRow="1">
                <a:tableStyleId>{5940675A-B579-460E-94D1-54222C63F5DA}</a:tableStyleId>
              </a:tblPr>
              <a:tblGrid>
                <a:gridCol w="504056">
                  <a:extLst>
                    <a:ext uri="{9D8B030D-6E8A-4147-A177-3AD203B41FA5}">
                      <a16:colId xmlns:a16="http://schemas.microsoft.com/office/drawing/2014/main" val="2473844144"/>
                    </a:ext>
                  </a:extLst>
                </a:gridCol>
                <a:gridCol w="1380844">
                  <a:extLst>
                    <a:ext uri="{9D8B030D-6E8A-4147-A177-3AD203B41FA5}">
                      <a16:colId xmlns:a16="http://schemas.microsoft.com/office/drawing/2014/main" val="2376433197"/>
                    </a:ext>
                  </a:extLst>
                </a:gridCol>
                <a:gridCol w="1380844">
                  <a:extLst>
                    <a:ext uri="{9D8B030D-6E8A-4147-A177-3AD203B41FA5}">
                      <a16:colId xmlns:a16="http://schemas.microsoft.com/office/drawing/2014/main" val="1293102526"/>
                    </a:ext>
                  </a:extLst>
                </a:gridCol>
              </a:tblGrid>
              <a:tr h="784860">
                <a:tc rowSpan="2">
                  <a:txBody>
                    <a:bodyPr/>
                    <a:lstStyle/>
                    <a:p>
                      <a:pPr algn="r"/>
                      <a:r>
                        <a:rPr kumimoji="1" lang="ja-JP" altLang="en-US" sz="1200" dirty="0" smtClean="0">
                          <a:latin typeface="+mn-ea"/>
                          <a:ea typeface="+mn-ea"/>
                        </a:rPr>
                        <a:t>あり</a:t>
                      </a:r>
                      <a:endParaRPr kumimoji="1" lang="en-US" altLang="ja-JP" sz="1200" dirty="0" smtClean="0">
                        <a:latin typeface="+mn-ea"/>
                        <a:ea typeface="+mn-ea"/>
                      </a:endParaRPr>
                    </a:p>
                    <a:p>
                      <a:pPr algn="r"/>
                      <a:endParaRPr kumimoji="1" lang="en-US" altLang="ja-JP" sz="500" dirty="0" smtClean="0">
                        <a:latin typeface="+mn-ea"/>
                        <a:ea typeface="+mn-ea"/>
                      </a:endParaRPr>
                    </a:p>
                    <a:p>
                      <a:pPr algn="r"/>
                      <a:r>
                        <a:rPr kumimoji="1" lang="ja-JP" altLang="en-US" sz="1200" dirty="0" smtClean="0">
                          <a:latin typeface="+mn-ea"/>
                          <a:ea typeface="+mn-ea"/>
                        </a:rPr>
                        <a:t>↑</a:t>
                      </a:r>
                      <a:endParaRPr kumimoji="1" lang="en-US" altLang="ja-JP" sz="1200" dirty="0" smtClean="0">
                        <a:latin typeface="+mn-ea"/>
                        <a:ea typeface="+mn-ea"/>
                      </a:endParaRPr>
                    </a:p>
                    <a:p>
                      <a:pPr algn="r"/>
                      <a:r>
                        <a:rPr kumimoji="1" lang="ja-JP" altLang="en-US" sz="1200" dirty="0" smtClean="0">
                          <a:latin typeface="+mn-ea"/>
                          <a:ea typeface="+mn-ea"/>
                        </a:rPr>
                        <a:t>医</a:t>
                      </a:r>
                      <a:endParaRPr kumimoji="1" lang="en-US" altLang="ja-JP" sz="1200" dirty="0" smtClean="0">
                        <a:latin typeface="+mn-ea"/>
                        <a:ea typeface="+mn-ea"/>
                      </a:endParaRPr>
                    </a:p>
                    <a:p>
                      <a:pPr algn="r"/>
                      <a:r>
                        <a:rPr kumimoji="1" lang="ja-JP" altLang="en-US" sz="1200" dirty="0" smtClean="0">
                          <a:latin typeface="+mn-ea"/>
                          <a:ea typeface="+mn-ea"/>
                        </a:rPr>
                        <a:t>ケ</a:t>
                      </a:r>
                      <a:endParaRPr kumimoji="1" lang="en-US" altLang="ja-JP" sz="1200" dirty="0" smtClean="0">
                        <a:latin typeface="+mn-ea"/>
                        <a:ea typeface="+mn-ea"/>
                      </a:endParaRPr>
                    </a:p>
                    <a:p>
                      <a:pPr algn="r"/>
                      <a:r>
                        <a:rPr kumimoji="1" lang="ja-JP" altLang="en-US" sz="1200" dirty="0" smtClean="0">
                          <a:latin typeface="+mn-ea"/>
                          <a:ea typeface="+mn-ea"/>
                        </a:rPr>
                        <a:t>ア</a:t>
                      </a:r>
                      <a:endParaRPr kumimoji="1" lang="en-US" altLang="ja-JP" sz="1200" dirty="0" smtClean="0">
                        <a:latin typeface="+mn-ea"/>
                        <a:ea typeface="+mn-ea"/>
                      </a:endParaRPr>
                    </a:p>
                    <a:p>
                      <a:pPr algn="r"/>
                      <a:r>
                        <a:rPr kumimoji="1" lang="ja-JP" altLang="en-US" sz="1200" dirty="0" smtClean="0">
                          <a:latin typeface="+mn-ea"/>
                          <a:ea typeface="+mn-ea"/>
                        </a:rPr>
                        <a:t>↓</a:t>
                      </a:r>
                      <a:endParaRPr kumimoji="1" lang="en-US" altLang="ja-JP" sz="1200" dirty="0" smtClean="0">
                        <a:latin typeface="+mn-ea"/>
                        <a:ea typeface="+mn-ea"/>
                      </a:endParaRPr>
                    </a:p>
                    <a:p>
                      <a:pPr algn="r"/>
                      <a:endParaRPr kumimoji="1" lang="en-US" altLang="ja-JP" sz="800" dirty="0" smtClean="0">
                        <a:latin typeface="+mn-ea"/>
                        <a:ea typeface="+mn-ea"/>
                      </a:endParaRPr>
                    </a:p>
                    <a:p>
                      <a:pPr algn="r"/>
                      <a:r>
                        <a:rPr kumimoji="1" lang="ja-JP" altLang="en-US" sz="1200" dirty="0" smtClean="0">
                          <a:latin typeface="+mn-ea"/>
                          <a:ea typeface="+mn-ea"/>
                        </a:rPr>
                        <a:t>なし</a:t>
                      </a:r>
                      <a:endParaRPr kumimoji="1" lang="ja-JP" altLang="en-US" sz="1200" dirty="0">
                        <a:latin typeface="+mn-ea"/>
                        <a:ea typeface="+mn-ea"/>
                      </a:endParaRPr>
                    </a:p>
                  </a:txBody>
                  <a:tcPr>
                    <a:solidFill>
                      <a:schemeClr val="bg1"/>
                    </a:solidFill>
                  </a:tcPr>
                </a:tc>
                <a:tc>
                  <a:txBody>
                    <a:bodyPr/>
                    <a:lstStyle/>
                    <a:p>
                      <a:pPr algn="ctr"/>
                      <a:r>
                        <a:rPr kumimoji="1" lang="ja-JP" altLang="en-US" sz="1200" dirty="0" smtClean="0">
                          <a:latin typeface="+mn-ea"/>
                          <a:ea typeface="+mn-ea"/>
                        </a:rPr>
                        <a:t>医療的ケア児</a:t>
                      </a:r>
                      <a:endParaRPr kumimoji="1" lang="ja-JP" altLang="en-US" sz="1200" dirty="0">
                        <a:latin typeface="+mn-ea"/>
                        <a:ea typeface="+mn-ea"/>
                      </a:endParaRPr>
                    </a:p>
                  </a:txBody>
                  <a:tcPr anchor="ctr">
                    <a:solidFill>
                      <a:schemeClr val="bg1"/>
                    </a:solidFill>
                  </a:tcPr>
                </a:tc>
                <a:tc>
                  <a:txBody>
                    <a:bodyPr/>
                    <a:lstStyle/>
                    <a:p>
                      <a:pPr algn="ctr"/>
                      <a:r>
                        <a:rPr kumimoji="1" lang="ja-JP" altLang="en-US" sz="1200" dirty="0" smtClean="0">
                          <a:latin typeface="+mn-ea"/>
                          <a:ea typeface="+mn-ea"/>
                        </a:rPr>
                        <a:t>重心医ケア児</a:t>
                      </a:r>
                      <a:endParaRPr kumimoji="1" lang="ja-JP" altLang="en-US" sz="1200" dirty="0">
                        <a:latin typeface="+mn-ea"/>
                        <a:ea typeface="+mn-ea"/>
                      </a:endParaRPr>
                    </a:p>
                  </a:txBody>
                  <a:tcPr anchor="ctr">
                    <a:solidFill>
                      <a:schemeClr val="bg1"/>
                    </a:solidFill>
                  </a:tcPr>
                </a:tc>
                <a:extLst>
                  <a:ext uri="{0D108BD9-81ED-4DB2-BD59-A6C34878D82A}">
                    <a16:rowId xmlns:a16="http://schemas.microsoft.com/office/drawing/2014/main" val="1340691110"/>
                  </a:ext>
                </a:extLst>
              </a:tr>
              <a:tr h="784860">
                <a:tc vMerge="1">
                  <a:txBody>
                    <a:bodyPr/>
                    <a:lstStyle/>
                    <a:p>
                      <a:endParaRPr kumimoji="1" lang="ja-JP" altLang="en-US" dirty="0"/>
                    </a:p>
                  </a:txBody>
                  <a:tcPr>
                    <a:solidFill>
                      <a:schemeClr val="bg1"/>
                    </a:solidFill>
                  </a:tcPr>
                </a:tc>
                <a:tc>
                  <a:txBody>
                    <a:bodyPr/>
                    <a:lstStyle/>
                    <a:p>
                      <a:pPr algn="ctr"/>
                      <a:r>
                        <a:rPr kumimoji="1" lang="ja-JP" altLang="en-US" sz="1200" dirty="0" smtClean="0">
                          <a:latin typeface="+mn-ea"/>
                          <a:ea typeface="+mn-ea"/>
                        </a:rPr>
                        <a:t>医ケア以外（重心以外）の障害児</a:t>
                      </a:r>
                      <a:endParaRPr kumimoji="1" lang="ja-JP" altLang="en-US" sz="1200" dirty="0">
                        <a:latin typeface="+mn-ea"/>
                        <a:ea typeface="+mn-ea"/>
                      </a:endParaRPr>
                    </a:p>
                  </a:txBody>
                  <a:tcPr anchor="ctr">
                    <a:solidFill>
                      <a:schemeClr val="bg1"/>
                    </a:solidFill>
                  </a:tcPr>
                </a:tc>
                <a:tc>
                  <a:txBody>
                    <a:bodyPr/>
                    <a:lstStyle/>
                    <a:p>
                      <a:pPr algn="ctr"/>
                      <a:r>
                        <a:rPr kumimoji="1" lang="ja-JP" altLang="en-US" sz="1200" dirty="0" smtClean="0">
                          <a:latin typeface="+mn-ea"/>
                          <a:ea typeface="+mn-ea"/>
                        </a:rPr>
                        <a:t>重症心身</a:t>
                      </a:r>
                      <a:endParaRPr kumimoji="1" lang="en-US" altLang="ja-JP" sz="1200" dirty="0" smtClean="0">
                        <a:latin typeface="+mn-ea"/>
                        <a:ea typeface="+mn-ea"/>
                      </a:endParaRPr>
                    </a:p>
                    <a:p>
                      <a:pPr algn="ctr"/>
                      <a:r>
                        <a:rPr kumimoji="1" lang="ja-JP" altLang="en-US" sz="1200" dirty="0" smtClean="0">
                          <a:latin typeface="+mn-ea"/>
                          <a:ea typeface="+mn-ea"/>
                        </a:rPr>
                        <a:t>障害児</a:t>
                      </a:r>
                      <a:endParaRPr kumimoji="1" lang="ja-JP" altLang="en-US" sz="1200" dirty="0">
                        <a:latin typeface="+mn-ea"/>
                        <a:ea typeface="+mn-ea"/>
                      </a:endParaRPr>
                    </a:p>
                  </a:txBody>
                  <a:tcPr anchor="ctr">
                    <a:solidFill>
                      <a:schemeClr val="bg1"/>
                    </a:solidFill>
                  </a:tcPr>
                </a:tc>
                <a:extLst>
                  <a:ext uri="{0D108BD9-81ED-4DB2-BD59-A6C34878D82A}">
                    <a16:rowId xmlns:a16="http://schemas.microsoft.com/office/drawing/2014/main" val="76243406"/>
                  </a:ext>
                </a:extLst>
              </a:tr>
              <a:tr h="0">
                <a:tc>
                  <a:txBody>
                    <a:bodyPr/>
                    <a:lstStyle/>
                    <a:p>
                      <a:endParaRPr kumimoji="1" lang="ja-JP" altLang="en-US" sz="1200" dirty="0">
                        <a:latin typeface="+mn-ea"/>
                        <a:ea typeface="+mn-ea"/>
                      </a:endParaRPr>
                    </a:p>
                  </a:txBody>
                  <a:tcPr>
                    <a:solidFill>
                      <a:schemeClr val="bg1"/>
                    </a:solidFill>
                  </a:tcPr>
                </a:tc>
                <a:tc gridSpan="2">
                  <a:txBody>
                    <a:bodyPr/>
                    <a:lstStyle/>
                    <a:p>
                      <a:pPr algn="dist"/>
                      <a:r>
                        <a:rPr kumimoji="1" lang="ja-JP" altLang="en-US" sz="1200" dirty="0" smtClean="0">
                          <a:latin typeface="+mn-ea"/>
                          <a:ea typeface="+mn-ea"/>
                        </a:rPr>
                        <a:t>非該当　　←重症心身障害→　　該当</a:t>
                      </a:r>
                      <a:endParaRPr kumimoji="1" lang="ja-JP" altLang="en-US" sz="1200" dirty="0">
                        <a:latin typeface="+mn-ea"/>
                        <a:ea typeface="+mn-ea"/>
                      </a:endParaRPr>
                    </a:p>
                  </a:txBody>
                  <a:tcPr>
                    <a:solidFill>
                      <a:schemeClr val="bg1"/>
                    </a:solidFill>
                  </a:tcPr>
                </a:tc>
                <a:tc hMerge="1">
                  <a:txBody>
                    <a:bodyPr/>
                    <a:lstStyle/>
                    <a:p>
                      <a:endParaRPr kumimoji="1" lang="ja-JP" altLang="en-US" dirty="0"/>
                    </a:p>
                  </a:txBody>
                  <a:tcPr/>
                </a:tc>
                <a:extLst>
                  <a:ext uri="{0D108BD9-81ED-4DB2-BD59-A6C34878D82A}">
                    <a16:rowId xmlns:a16="http://schemas.microsoft.com/office/drawing/2014/main" val="4082828885"/>
                  </a:ext>
                </a:extLst>
              </a:tr>
            </a:tbl>
          </a:graphicData>
        </a:graphic>
      </p:graphicFrame>
      <p:sp>
        <p:nvSpPr>
          <p:cNvPr id="6" name="テキスト ボックス 5"/>
          <p:cNvSpPr txBox="1"/>
          <p:nvPr/>
        </p:nvSpPr>
        <p:spPr>
          <a:xfrm>
            <a:off x="6169992" y="1747761"/>
            <a:ext cx="1440160" cy="276999"/>
          </a:xfrm>
          <a:prstGeom prst="rect">
            <a:avLst/>
          </a:prstGeom>
          <a:noFill/>
        </p:spPr>
        <p:txBody>
          <a:bodyPr wrap="square" rtlCol="0">
            <a:spAutoFit/>
          </a:bodyPr>
          <a:lstStyle/>
          <a:p>
            <a:r>
              <a:rPr kumimoji="1" lang="ja-JP" altLang="en-US" sz="1200" dirty="0" smtClean="0"/>
              <a:t>（分類のイメージ）</a:t>
            </a:r>
            <a:endParaRPr kumimoji="1" lang="ja-JP" altLang="en-US" sz="1200" dirty="0"/>
          </a:p>
        </p:txBody>
      </p:sp>
    </p:spTree>
    <p:extLst>
      <p:ext uri="{BB962C8B-B14F-4D97-AF65-F5344CB8AC3E}">
        <p14:creationId xmlns:p14="http://schemas.microsoft.com/office/powerpoint/2010/main" val="23216701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5256584"/>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　　区分</a:t>
            </a:r>
            <a:r>
              <a:rPr lang="ja-JP" altLang="en-US" sz="1200" dirty="0">
                <a:latin typeface="メイリオ" panose="020B0604030504040204" pitchFamily="50" charset="-128"/>
                <a:ea typeface="メイリオ" panose="020B0604030504040204" pitchFamily="50" charset="-128"/>
              </a:rPr>
              <a:t>３の医療的ケア児を２人受け入れ、日曜は単位分けして支援している</a:t>
            </a:r>
            <a:r>
              <a:rPr lang="ja-JP" altLang="en-US" sz="1200" dirty="0" smtClean="0">
                <a:latin typeface="メイリオ" panose="020B0604030504040204" pitchFamily="50" charset="-128"/>
                <a:ea typeface="メイリオ" panose="020B0604030504040204" pitchFamily="50" charset="-128"/>
              </a:rPr>
              <a:t>場合に、看護職員を１人だけ配置する場合の、必要</a:t>
            </a:r>
            <a:r>
              <a:rPr lang="ja-JP" altLang="en-US" sz="1200" dirty="0">
                <a:latin typeface="メイリオ" panose="020B0604030504040204" pitchFamily="50" charset="-128"/>
                <a:ea typeface="メイリオ" panose="020B0604030504040204" pitchFamily="50" charset="-128"/>
              </a:rPr>
              <a:t>な看護職員数と実際に配置した看護職員数の整理の仕方</a:t>
            </a:r>
            <a:r>
              <a:rPr lang="ja-JP" altLang="en-US" sz="1200" dirty="0" smtClean="0">
                <a:latin typeface="メイリオ" panose="020B0604030504040204" pitchFamily="50" charset="-128"/>
                <a:ea typeface="メイリオ" panose="020B0604030504040204" pitchFamily="50" charset="-128"/>
              </a:rPr>
              <a:t>は上記表のように</a:t>
            </a:r>
            <a:r>
              <a:rPr lang="ja-JP" altLang="en-US" sz="1200" dirty="0">
                <a:latin typeface="メイリオ" panose="020B0604030504040204" pitchFamily="50" charset="-128"/>
                <a:ea typeface="メイリオ" panose="020B0604030504040204" pitchFamily="50" charset="-128"/>
              </a:rPr>
              <a:t>なる</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　　上記の表の例で言えば、日曜日の請求においてのみ、医療的ケア区分２を適用することになる。</a:t>
            </a:r>
            <a:endParaRPr lang="en-US" altLang="ja-JP" sz="1200" dirty="0" smtClean="0">
              <a:latin typeface="メイリオ" panose="020B0604030504040204" pitchFamily="50" charset="-128"/>
              <a:ea typeface="メイリオ" panose="020B0604030504040204" pitchFamily="50" charset="-128"/>
            </a:endParaRPr>
          </a:p>
        </p:txBody>
      </p:sp>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29</a:t>
            </a:fld>
            <a:endParaRPr kumimoji="1" lang="ja-JP" altLang="en-US"/>
          </a:p>
        </p:txBody>
      </p:sp>
      <p:sp>
        <p:nvSpPr>
          <p:cNvPr id="25" name="ホームベース 24"/>
          <p:cNvSpPr/>
          <p:nvPr/>
        </p:nvSpPr>
        <p:spPr>
          <a:xfrm>
            <a:off x="128464" y="836712"/>
            <a:ext cx="396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医療的ケア児と看護職員の数え方（続き）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58" name="正方形/長方形 57"/>
          <p:cNvSpPr/>
          <p:nvPr/>
        </p:nvSpPr>
        <p:spPr>
          <a:xfrm>
            <a:off x="424880" y="1340768"/>
            <a:ext cx="7912496"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200" dirty="0">
              <a:latin typeface="メイリオ" panose="020B0604030504040204" pitchFamily="50" charset="-128"/>
              <a:ea typeface="メイリオ"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4169223745"/>
              </p:ext>
            </p:extLst>
          </p:nvPr>
        </p:nvGraphicFramePr>
        <p:xfrm>
          <a:off x="272480" y="1340768"/>
          <a:ext cx="9461938" cy="2327040"/>
        </p:xfrm>
        <a:graphic>
          <a:graphicData uri="http://schemas.openxmlformats.org/drawingml/2006/table">
            <a:tbl>
              <a:tblPr/>
              <a:tblGrid>
                <a:gridCol w="468000">
                  <a:extLst>
                    <a:ext uri="{9D8B030D-6E8A-4147-A177-3AD203B41FA5}">
                      <a16:colId xmlns:a16="http://schemas.microsoft.com/office/drawing/2014/main" val="1634851473"/>
                    </a:ext>
                  </a:extLst>
                </a:gridCol>
                <a:gridCol w="1296000">
                  <a:extLst>
                    <a:ext uri="{9D8B030D-6E8A-4147-A177-3AD203B41FA5}">
                      <a16:colId xmlns:a16="http://schemas.microsoft.com/office/drawing/2014/main" val="2983354047"/>
                    </a:ext>
                  </a:extLst>
                </a:gridCol>
                <a:gridCol w="245928">
                  <a:extLst>
                    <a:ext uri="{9D8B030D-6E8A-4147-A177-3AD203B41FA5}">
                      <a16:colId xmlns:a16="http://schemas.microsoft.com/office/drawing/2014/main" val="2893506712"/>
                    </a:ext>
                  </a:extLst>
                </a:gridCol>
                <a:gridCol w="245928">
                  <a:extLst>
                    <a:ext uri="{9D8B030D-6E8A-4147-A177-3AD203B41FA5}">
                      <a16:colId xmlns:a16="http://schemas.microsoft.com/office/drawing/2014/main" val="3037221595"/>
                    </a:ext>
                  </a:extLst>
                </a:gridCol>
                <a:gridCol w="245928">
                  <a:extLst>
                    <a:ext uri="{9D8B030D-6E8A-4147-A177-3AD203B41FA5}">
                      <a16:colId xmlns:a16="http://schemas.microsoft.com/office/drawing/2014/main" val="101512666"/>
                    </a:ext>
                  </a:extLst>
                </a:gridCol>
                <a:gridCol w="245928">
                  <a:extLst>
                    <a:ext uri="{9D8B030D-6E8A-4147-A177-3AD203B41FA5}">
                      <a16:colId xmlns:a16="http://schemas.microsoft.com/office/drawing/2014/main" val="402899361"/>
                    </a:ext>
                  </a:extLst>
                </a:gridCol>
                <a:gridCol w="245928">
                  <a:extLst>
                    <a:ext uri="{9D8B030D-6E8A-4147-A177-3AD203B41FA5}">
                      <a16:colId xmlns:a16="http://schemas.microsoft.com/office/drawing/2014/main" val="1700343543"/>
                    </a:ext>
                  </a:extLst>
                </a:gridCol>
                <a:gridCol w="245928">
                  <a:extLst>
                    <a:ext uri="{9D8B030D-6E8A-4147-A177-3AD203B41FA5}">
                      <a16:colId xmlns:a16="http://schemas.microsoft.com/office/drawing/2014/main" val="1038452720"/>
                    </a:ext>
                  </a:extLst>
                </a:gridCol>
                <a:gridCol w="245928">
                  <a:extLst>
                    <a:ext uri="{9D8B030D-6E8A-4147-A177-3AD203B41FA5}">
                      <a16:colId xmlns:a16="http://schemas.microsoft.com/office/drawing/2014/main" val="3534124702"/>
                    </a:ext>
                  </a:extLst>
                </a:gridCol>
                <a:gridCol w="245928">
                  <a:extLst>
                    <a:ext uri="{9D8B030D-6E8A-4147-A177-3AD203B41FA5}">
                      <a16:colId xmlns:a16="http://schemas.microsoft.com/office/drawing/2014/main" val="2036121549"/>
                    </a:ext>
                  </a:extLst>
                </a:gridCol>
                <a:gridCol w="245928">
                  <a:extLst>
                    <a:ext uri="{9D8B030D-6E8A-4147-A177-3AD203B41FA5}">
                      <a16:colId xmlns:a16="http://schemas.microsoft.com/office/drawing/2014/main" val="3448843961"/>
                    </a:ext>
                  </a:extLst>
                </a:gridCol>
                <a:gridCol w="245928">
                  <a:extLst>
                    <a:ext uri="{9D8B030D-6E8A-4147-A177-3AD203B41FA5}">
                      <a16:colId xmlns:a16="http://schemas.microsoft.com/office/drawing/2014/main" val="2126372633"/>
                    </a:ext>
                  </a:extLst>
                </a:gridCol>
                <a:gridCol w="245928">
                  <a:extLst>
                    <a:ext uri="{9D8B030D-6E8A-4147-A177-3AD203B41FA5}">
                      <a16:colId xmlns:a16="http://schemas.microsoft.com/office/drawing/2014/main" val="2508919736"/>
                    </a:ext>
                  </a:extLst>
                </a:gridCol>
                <a:gridCol w="245928">
                  <a:extLst>
                    <a:ext uri="{9D8B030D-6E8A-4147-A177-3AD203B41FA5}">
                      <a16:colId xmlns:a16="http://schemas.microsoft.com/office/drawing/2014/main" val="1872813657"/>
                    </a:ext>
                  </a:extLst>
                </a:gridCol>
                <a:gridCol w="245928">
                  <a:extLst>
                    <a:ext uri="{9D8B030D-6E8A-4147-A177-3AD203B41FA5}">
                      <a16:colId xmlns:a16="http://schemas.microsoft.com/office/drawing/2014/main" val="184552916"/>
                    </a:ext>
                  </a:extLst>
                </a:gridCol>
                <a:gridCol w="245928">
                  <a:extLst>
                    <a:ext uri="{9D8B030D-6E8A-4147-A177-3AD203B41FA5}">
                      <a16:colId xmlns:a16="http://schemas.microsoft.com/office/drawing/2014/main" val="826213942"/>
                    </a:ext>
                  </a:extLst>
                </a:gridCol>
                <a:gridCol w="245928">
                  <a:extLst>
                    <a:ext uri="{9D8B030D-6E8A-4147-A177-3AD203B41FA5}">
                      <a16:colId xmlns:a16="http://schemas.microsoft.com/office/drawing/2014/main" val="4232958683"/>
                    </a:ext>
                  </a:extLst>
                </a:gridCol>
                <a:gridCol w="245928">
                  <a:extLst>
                    <a:ext uri="{9D8B030D-6E8A-4147-A177-3AD203B41FA5}">
                      <a16:colId xmlns:a16="http://schemas.microsoft.com/office/drawing/2014/main" val="1527881977"/>
                    </a:ext>
                  </a:extLst>
                </a:gridCol>
                <a:gridCol w="245928">
                  <a:extLst>
                    <a:ext uri="{9D8B030D-6E8A-4147-A177-3AD203B41FA5}">
                      <a16:colId xmlns:a16="http://schemas.microsoft.com/office/drawing/2014/main" val="3618565866"/>
                    </a:ext>
                  </a:extLst>
                </a:gridCol>
                <a:gridCol w="245928">
                  <a:extLst>
                    <a:ext uri="{9D8B030D-6E8A-4147-A177-3AD203B41FA5}">
                      <a16:colId xmlns:a16="http://schemas.microsoft.com/office/drawing/2014/main" val="215660529"/>
                    </a:ext>
                  </a:extLst>
                </a:gridCol>
                <a:gridCol w="245928">
                  <a:extLst>
                    <a:ext uri="{9D8B030D-6E8A-4147-A177-3AD203B41FA5}">
                      <a16:colId xmlns:a16="http://schemas.microsoft.com/office/drawing/2014/main" val="2451892591"/>
                    </a:ext>
                  </a:extLst>
                </a:gridCol>
                <a:gridCol w="245928">
                  <a:extLst>
                    <a:ext uri="{9D8B030D-6E8A-4147-A177-3AD203B41FA5}">
                      <a16:colId xmlns:a16="http://schemas.microsoft.com/office/drawing/2014/main" val="2483889662"/>
                    </a:ext>
                  </a:extLst>
                </a:gridCol>
                <a:gridCol w="245928">
                  <a:extLst>
                    <a:ext uri="{9D8B030D-6E8A-4147-A177-3AD203B41FA5}">
                      <a16:colId xmlns:a16="http://schemas.microsoft.com/office/drawing/2014/main" val="3467644553"/>
                    </a:ext>
                  </a:extLst>
                </a:gridCol>
                <a:gridCol w="245928">
                  <a:extLst>
                    <a:ext uri="{9D8B030D-6E8A-4147-A177-3AD203B41FA5}">
                      <a16:colId xmlns:a16="http://schemas.microsoft.com/office/drawing/2014/main" val="1866895216"/>
                    </a:ext>
                  </a:extLst>
                </a:gridCol>
                <a:gridCol w="245928">
                  <a:extLst>
                    <a:ext uri="{9D8B030D-6E8A-4147-A177-3AD203B41FA5}">
                      <a16:colId xmlns:a16="http://schemas.microsoft.com/office/drawing/2014/main" val="2535187614"/>
                    </a:ext>
                  </a:extLst>
                </a:gridCol>
                <a:gridCol w="245928">
                  <a:extLst>
                    <a:ext uri="{9D8B030D-6E8A-4147-A177-3AD203B41FA5}">
                      <a16:colId xmlns:a16="http://schemas.microsoft.com/office/drawing/2014/main" val="2678473277"/>
                    </a:ext>
                  </a:extLst>
                </a:gridCol>
                <a:gridCol w="245928">
                  <a:extLst>
                    <a:ext uri="{9D8B030D-6E8A-4147-A177-3AD203B41FA5}">
                      <a16:colId xmlns:a16="http://schemas.microsoft.com/office/drawing/2014/main" val="1557240044"/>
                    </a:ext>
                  </a:extLst>
                </a:gridCol>
                <a:gridCol w="245928">
                  <a:extLst>
                    <a:ext uri="{9D8B030D-6E8A-4147-A177-3AD203B41FA5}">
                      <a16:colId xmlns:a16="http://schemas.microsoft.com/office/drawing/2014/main" val="1816787643"/>
                    </a:ext>
                  </a:extLst>
                </a:gridCol>
                <a:gridCol w="245928">
                  <a:extLst>
                    <a:ext uri="{9D8B030D-6E8A-4147-A177-3AD203B41FA5}">
                      <a16:colId xmlns:a16="http://schemas.microsoft.com/office/drawing/2014/main" val="3293337913"/>
                    </a:ext>
                  </a:extLst>
                </a:gridCol>
                <a:gridCol w="245928">
                  <a:extLst>
                    <a:ext uri="{9D8B030D-6E8A-4147-A177-3AD203B41FA5}">
                      <a16:colId xmlns:a16="http://schemas.microsoft.com/office/drawing/2014/main" val="1310033604"/>
                    </a:ext>
                  </a:extLst>
                </a:gridCol>
                <a:gridCol w="245928">
                  <a:extLst>
                    <a:ext uri="{9D8B030D-6E8A-4147-A177-3AD203B41FA5}">
                      <a16:colId xmlns:a16="http://schemas.microsoft.com/office/drawing/2014/main" val="145212592"/>
                    </a:ext>
                  </a:extLst>
                </a:gridCol>
                <a:gridCol w="245928">
                  <a:extLst>
                    <a:ext uri="{9D8B030D-6E8A-4147-A177-3AD203B41FA5}">
                      <a16:colId xmlns:a16="http://schemas.microsoft.com/office/drawing/2014/main" val="507609225"/>
                    </a:ext>
                  </a:extLst>
                </a:gridCol>
                <a:gridCol w="320098">
                  <a:extLst>
                    <a:ext uri="{9D8B030D-6E8A-4147-A177-3AD203B41FA5}">
                      <a16:colId xmlns:a16="http://schemas.microsoft.com/office/drawing/2014/main" val="1685068810"/>
                    </a:ext>
                  </a:extLst>
                </a:gridCol>
              </a:tblGrid>
              <a:tr h="137132">
                <a:tc rowSpan="3" gridSpan="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3" hMerge="1">
                  <a:txBody>
                    <a:bodyPr/>
                    <a:lstStyle/>
                    <a:p>
                      <a:endParaRPr kumimoji="1" lang="ja-JP" altLang="en-US"/>
                    </a:p>
                  </a:txBody>
                  <a:tcPr/>
                </a:tc>
                <a:tc gridSpan="30">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４月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8340748"/>
                  </a:ext>
                </a:extLst>
              </a:tr>
              <a:tr h="137132">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49221003"/>
                  </a:ext>
                </a:extLst>
              </a:tr>
              <a:tr h="137132">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511041362"/>
                  </a:ext>
                </a:extLst>
              </a:tr>
              <a:tr h="137132">
                <a:tc rowSpan="4">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医療的ケア児利用児童数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8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937395654"/>
                  </a:ext>
                </a:extLst>
              </a:tr>
              <a:tr h="137132">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263005712"/>
                  </a:ext>
                </a:extLst>
              </a:tr>
              <a:tr h="137132">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932320281"/>
                  </a:ext>
                </a:extLst>
              </a:tr>
              <a:tr h="137132">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34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6925136"/>
                  </a:ext>
                </a:extLst>
              </a:tr>
              <a:tr h="137132">
                <a:tc rowSpan="4">
                  <a:txBody>
                    <a:bodyPr/>
                    <a:lstStyle/>
                    <a:p>
                      <a:pPr algn="l" fontAlgn="ct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必要看護</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8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284347880"/>
                  </a:ext>
                </a:extLst>
              </a:tr>
              <a:tr h="137132">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023909775"/>
                  </a:ext>
                </a:extLst>
              </a:tr>
              <a:tr h="137132">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632792544"/>
                  </a:ext>
                </a:extLst>
              </a:tr>
              <a:tr h="137132">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30.00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1047978"/>
                  </a:ext>
                </a:extLst>
              </a:tr>
              <a:tr h="137132">
                <a:tc gridSpan="2">
                  <a:txBody>
                    <a:bodyPr/>
                    <a:lstStyle/>
                    <a:p>
                      <a:pPr algn="ctr" fontAlgn="ctr"/>
                      <a:r>
                        <a:rPr lang="zh-TW"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配置看護</a:t>
                      </a:r>
                      <a:r>
                        <a:rPr lang="zh-TW"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5960089"/>
                  </a:ext>
                </a:extLst>
              </a:tr>
            </a:tbl>
          </a:graphicData>
        </a:graphic>
      </p:graphicFrame>
      <p:sp>
        <p:nvSpPr>
          <p:cNvPr id="61" name="角丸四角形 60"/>
          <p:cNvSpPr/>
          <p:nvPr/>
        </p:nvSpPr>
        <p:spPr>
          <a:xfrm>
            <a:off x="3440832" y="1556760"/>
            <a:ext cx="360040" cy="2138887"/>
          </a:xfrm>
          <a:prstGeom prst="roundRect">
            <a:avLst>
              <a:gd name="adj" fmla="val 10928"/>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pic>
        <p:nvPicPr>
          <p:cNvPr id="67" name="図 66"/>
          <p:cNvPicPr>
            <a:picLocks noChangeAspect="1"/>
          </p:cNvPicPr>
          <p:nvPr/>
        </p:nvPicPr>
        <p:blipFill>
          <a:blip r:embed="rId3"/>
          <a:stretch>
            <a:fillRect/>
          </a:stretch>
        </p:blipFill>
        <p:spPr>
          <a:xfrm>
            <a:off x="418510" y="4071107"/>
            <a:ext cx="4392000" cy="888529"/>
          </a:xfrm>
          <a:prstGeom prst="rect">
            <a:avLst/>
          </a:prstGeom>
        </p:spPr>
      </p:pic>
      <p:cxnSp>
        <p:nvCxnSpPr>
          <p:cNvPr id="69" name="直線矢印コネクタ 68"/>
          <p:cNvCxnSpPr>
            <a:endCxn id="70" idx="0"/>
          </p:cNvCxnSpPr>
          <p:nvPr/>
        </p:nvCxnSpPr>
        <p:spPr>
          <a:xfrm flipH="1">
            <a:off x="2612740" y="3429000"/>
            <a:ext cx="828092" cy="522924"/>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
        <p:nvSpPr>
          <p:cNvPr id="70" name="正方形/長方形 69"/>
          <p:cNvSpPr/>
          <p:nvPr/>
        </p:nvSpPr>
        <p:spPr>
          <a:xfrm>
            <a:off x="344488" y="3951924"/>
            <a:ext cx="4536504" cy="1061252"/>
          </a:xfrm>
          <a:prstGeom prst="rect">
            <a:avLst/>
          </a:prstGeom>
          <a:noFill/>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200" dirty="0"/>
          </a:p>
        </p:txBody>
      </p:sp>
      <p:sp>
        <p:nvSpPr>
          <p:cNvPr id="75" name="楕円 74"/>
          <p:cNvSpPr/>
          <p:nvPr/>
        </p:nvSpPr>
        <p:spPr>
          <a:xfrm rot="836260">
            <a:off x="2913685" y="1952248"/>
            <a:ext cx="936000" cy="360000"/>
          </a:xfrm>
          <a:prstGeom prst="ellipse">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493638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2592288"/>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この取扱いについて、単位が３つの時間帯に分かれる場合で、それぞれの単位に医療的ケア区分３（又は２）の医療的ケア児が３名いるような場合は、医療的ケア区分１と見なして、必要な看護職員数の計算を行い、当該日については医療的ケア区分１の基本報酬を請求することができるものとする。</a:t>
            </a:r>
            <a:endParaRPr lang="en-US" altLang="ja-JP" sz="1200" dirty="0" smtClean="0">
              <a:latin typeface="メイリオ" panose="020B0604030504040204" pitchFamily="50" charset="-128"/>
              <a:ea typeface="メイリオ" panose="020B0604030504040204" pitchFamily="50" charset="-128"/>
            </a:endParaRPr>
          </a:p>
        </p:txBody>
      </p:sp>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30</a:t>
            </a:fld>
            <a:endParaRPr kumimoji="1" lang="ja-JP" altLang="en-US"/>
          </a:p>
        </p:txBody>
      </p:sp>
      <p:sp>
        <p:nvSpPr>
          <p:cNvPr id="25" name="ホームベース 24"/>
          <p:cNvSpPr/>
          <p:nvPr/>
        </p:nvSpPr>
        <p:spPr>
          <a:xfrm>
            <a:off x="128464" y="836712"/>
            <a:ext cx="396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⑤ 医療的ケア児と看護職員の数え方（続き）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135206167"/>
              </p:ext>
            </p:extLst>
          </p:nvPr>
        </p:nvGraphicFramePr>
        <p:xfrm>
          <a:off x="706235" y="2204864"/>
          <a:ext cx="7631998" cy="1371600"/>
        </p:xfrm>
        <a:graphic>
          <a:graphicData uri="http://schemas.openxmlformats.org/drawingml/2006/table">
            <a:tbl>
              <a:tblPr firstRow="1" bandRow="1">
                <a:tableStyleId>{5940675A-B579-460E-94D1-54222C63F5DA}</a:tableStyleId>
              </a:tblPr>
              <a:tblGrid>
                <a:gridCol w="2272534">
                  <a:extLst>
                    <a:ext uri="{9D8B030D-6E8A-4147-A177-3AD203B41FA5}">
                      <a16:colId xmlns:a16="http://schemas.microsoft.com/office/drawing/2014/main" val="2249363463"/>
                    </a:ext>
                  </a:extLst>
                </a:gridCol>
                <a:gridCol w="595496">
                  <a:extLst>
                    <a:ext uri="{9D8B030D-6E8A-4147-A177-3AD203B41FA5}">
                      <a16:colId xmlns:a16="http://schemas.microsoft.com/office/drawing/2014/main" val="1954322650"/>
                    </a:ext>
                  </a:extLst>
                </a:gridCol>
                <a:gridCol w="595496">
                  <a:extLst>
                    <a:ext uri="{9D8B030D-6E8A-4147-A177-3AD203B41FA5}">
                      <a16:colId xmlns:a16="http://schemas.microsoft.com/office/drawing/2014/main" val="1569044690"/>
                    </a:ext>
                  </a:extLst>
                </a:gridCol>
                <a:gridCol w="595496">
                  <a:extLst>
                    <a:ext uri="{9D8B030D-6E8A-4147-A177-3AD203B41FA5}">
                      <a16:colId xmlns:a16="http://schemas.microsoft.com/office/drawing/2014/main" val="1242400651"/>
                    </a:ext>
                  </a:extLst>
                </a:gridCol>
                <a:gridCol w="595496">
                  <a:extLst>
                    <a:ext uri="{9D8B030D-6E8A-4147-A177-3AD203B41FA5}">
                      <a16:colId xmlns:a16="http://schemas.microsoft.com/office/drawing/2014/main" val="1115415413"/>
                    </a:ext>
                  </a:extLst>
                </a:gridCol>
                <a:gridCol w="595496">
                  <a:extLst>
                    <a:ext uri="{9D8B030D-6E8A-4147-A177-3AD203B41FA5}">
                      <a16:colId xmlns:a16="http://schemas.microsoft.com/office/drawing/2014/main" val="2735237028"/>
                    </a:ext>
                  </a:extLst>
                </a:gridCol>
                <a:gridCol w="595496">
                  <a:extLst>
                    <a:ext uri="{9D8B030D-6E8A-4147-A177-3AD203B41FA5}">
                      <a16:colId xmlns:a16="http://schemas.microsoft.com/office/drawing/2014/main" val="114745520"/>
                    </a:ext>
                  </a:extLst>
                </a:gridCol>
                <a:gridCol w="595496">
                  <a:extLst>
                    <a:ext uri="{9D8B030D-6E8A-4147-A177-3AD203B41FA5}">
                      <a16:colId xmlns:a16="http://schemas.microsoft.com/office/drawing/2014/main" val="3190561823"/>
                    </a:ext>
                  </a:extLst>
                </a:gridCol>
                <a:gridCol w="595496">
                  <a:extLst>
                    <a:ext uri="{9D8B030D-6E8A-4147-A177-3AD203B41FA5}">
                      <a16:colId xmlns:a16="http://schemas.microsoft.com/office/drawing/2014/main" val="1606819500"/>
                    </a:ext>
                  </a:extLst>
                </a:gridCol>
                <a:gridCol w="595496">
                  <a:extLst>
                    <a:ext uri="{9D8B030D-6E8A-4147-A177-3AD203B41FA5}">
                      <a16:colId xmlns:a16="http://schemas.microsoft.com/office/drawing/2014/main" val="1422106136"/>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16</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17</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18</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pPr algn="ctr"/>
                      <a:endParaRPr kumimoji="1" lang="ja-JP" altLang="en-US" sz="900" dirty="0"/>
                    </a:p>
                  </a:txBody>
                  <a:tcPr>
                    <a:solidFill>
                      <a:schemeClr val="bg1"/>
                    </a:solidFill>
                  </a:tcPr>
                </a:tc>
                <a:tc gridSpan="2">
                  <a:txBody>
                    <a:bodyPr/>
                    <a:lstStyle/>
                    <a:p>
                      <a:pPr algn="ctr"/>
                      <a:r>
                        <a:rPr kumimoji="1" lang="ja-JP" altLang="en-US" sz="900" dirty="0" smtClean="0"/>
                        <a:t>単位①</a:t>
                      </a:r>
                      <a:endParaRPr kumimoji="1" lang="en-US" altLang="ja-JP" sz="900" dirty="0" smtClean="0"/>
                    </a:p>
                  </a:txBody>
                  <a:tcPr>
                    <a:solidFill>
                      <a:schemeClr val="bg1"/>
                    </a:solidFill>
                  </a:tcPr>
                </a:tc>
                <a:tc hMerge="1">
                  <a:txBody>
                    <a:bodyPr/>
                    <a:lstStyle/>
                    <a:p>
                      <a:pPr algn="ctr"/>
                      <a:endParaRPr kumimoji="1" lang="ja-JP" altLang="en-US" sz="900" dirty="0"/>
                    </a:p>
                  </a:txBody>
                  <a:tcPr>
                    <a:solidFill>
                      <a:schemeClr val="bg1"/>
                    </a:solidFill>
                  </a:tcPr>
                </a:tc>
                <a:tc>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単位②</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単位③</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extLst>
                  <a:ext uri="{0D108BD9-81ED-4DB2-BD59-A6C34878D82A}">
                    <a16:rowId xmlns:a16="http://schemas.microsoft.com/office/drawing/2014/main" val="2077985589"/>
                  </a:ext>
                </a:extLst>
              </a:tr>
              <a:tr h="0">
                <a:tc>
                  <a:txBody>
                    <a:bodyPr/>
                    <a:lstStyle/>
                    <a:p>
                      <a:r>
                        <a:rPr kumimoji="1" lang="ja-JP" altLang="en-US" sz="900" dirty="0" smtClean="0"/>
                        <a:t>医療的ケア児Ａ（医療的ケア区分</a:t>
                      </a:r>
                      <a:r>
                        <a:rPr kumimoji="1" lang="ja-JP" altLang="en-US" sz="900" dirty="0" smtClean="0">
                          <a:solidFill>
                            <a:srgbClr val="FF0000"/>
                          </a:solidFill>
                        </a:rPr>
                        <a:t>２→１</a:t>
                      </a:r>
                      <a:r>
                        <a:rPr kumimoji="1" lang="ja-JP" altLang="en-US" sz="900" dirty="0" smtClean="0"/>
                        <a:t>）</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医療的ケア児Ｂ（医療的ケア区分</a:t>
                      </a:r>
                      <a:r>
                        <a:rPr kumimoji="1" lang="ja-JP" altLang="en-US" sz="900" dirty="0" smtClean="0">
                          <a:solidFill>
                            <a:srgbClr val="FF0000"/>
                          </a:solidFill>
                        </a:rPr>
                        <a:t>２→１</a:t>
                      </a:r>
                      <a:r>
                        <a:rPr kumimoji="1" lang="ja-JP" altLang="en-US" sz="900" dirty="0" smtClean="0"/>
                        <a:t>）</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医療的ケア児Ｃ（医療的ケア区分</a:t>
                      </a:r>
                      <a:r>
                        <a:rPr kumimoji="1" lang="ja-JP" altLang="en-US" sz="900" dirty="0" smtClean="0">
                          <a:solidFill>
                            <a:srgbClr val="FF0000"/>
                          </a:solidFill>
                        </a:rPr>
                        <a:t>２→１</a:t>
                      </a:r>
                      <a:r>
                        <a:rPr kumimoji="1" lang="ja-JP" altLang="en-US" sz="900" dirty="0" smtClean="0"/>
                        <a:t>）</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49178568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bl>
          </a:graphicData>
        </a:graphic>
      </p:graphicFrame>
      <p:cxnSp>
        <p:nvCxnSpPr>
          <p:cNvPr id="40" name="直線矢印コネクタ 39"/>
          <p:cNvCxnSpPr/>
          <p:nvPr/>
        </p:nvCxnSpPr>
        <p:spPr>
          <a:xfrm>
            <a:off x="3044904" y="2780928"/>
            <a:ext cx="10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3045168" y="3429000"/>
            <a:ext cx="52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4809168" y="2996952"/>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6609184" y="3212976"/>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60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864096"/>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Ｑ．医療的ケア児が３人以上利用しているときは、</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医療的</a:t>
            </a:r>
            <a:r>
              <a:rPr lang="ja-JP" altLang="en-US" sz="1200" dirty="0">
                <a:latin typeface="メイリオ" panose="020B0604030504040204" pitchFamily="50" charset="-128"/>
                <a:ea typeface="メイリオ" panose="020B0604030504040204" pitchFamily="50" charset="-128"/>
              </a:rPr>
              <a:t>ケア児以外の基本報酬＋医療連携体制</a:t>
            </a:r>
            <a:r>
              <a:rPr lang="ja-JP" altLang="en-US" sz="1200" dirty="0" smtClean="0">
                <a:latin typeface="メイリオ" panose="020B0604030504040204" pitchFamily="50" charset="-128"/>
                <a:ea typeface="メイリオ" panose="020B0604030504040204" pitchFamily="50" charset="-128"/>
              </a:rPr>
              <a:t>加算</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ではなく、医療的</a:t>
            </a:r>
            <a:r>
              <a:rPr lang="ja-JP" altLang="en-US" sz="1200" dirty="0">
                <a:latin typeface="メイリオ" panose="020B0604030504040204" pitchFamily="50" charset="-128"/>
                <a:ea typeface="メイリオ" panose="020B0604030504040204" pitchFamily="50" charset="-128"/>
              </a:rPr>
              <a:t>ケア区分に応じた</a:t>
            </a:r>
            <a:r>
              <a:rPr lang="ja-JP" altLang="en-US" sz="1200" dirty="0" smtClean="0">
                <a:latin typeface="メイリオ" panose="020B0604030504040204" pitchFamily="50" charset="-128"/>
                <a:ea typeface="メイリオ" panose="020B0604030504040204" pitchFamily="50" charset="-128"/>
              </a:rPr>
              <a:t>基本報酬を算定することとされているが、単位分けしている場合でも、この考え方に変わりはないか。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．貴見のとおり。</a:t>
            </a:r>
            <a:endParaRPr lang="en-US" altLang="ja-JP" sz="1200" dirty="0" smtClean="0">
              <a:latin typeface="メイリオ" panose="020B0604030504040204" pitchFamily="50" charset="-128"/>
              <a:ea typeface="メイリオ" panose="020B0604030504040204" pitchFamily="50" charset="-128"/>
            </a:endParaRPr>
          </a:p>
        </p:txBody>
      </p:sp>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31</a:t>
            </a:fld>
            <a:endParaRPr kumimoji="1" lang="ja-JP" altLang="en-US"/>
          </a:p>
        </p:txBody>
      </p:sp>
      <p:sp>
        <p:nvSpPr>
          <p:cNvPr id="25" name="ホームベース 24"/>
          <p:cNvSpPr/>
          <p:nvPr/>
        </p:nvSpPr>
        <p:spPr>
          <a:xfrm>
            <a:off x="128464" y="836712"/>
            <a:ext cx="5616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⑥ 医療的ケア区分に応じた基本報酬と医療連携体制加算の取扱い</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8360936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32</a:t>
            </a:fld>
            <a:endParaRPr kumimoji="1" lang="ja-JP" altLang="en-US"/>
          </a:p>
        </p:txBody>
      </p:sp>
      <p:sp>
        <p:nvSpPr>
          <p:cNvPr id="25" name="ホームベース 24"/>
          <p:cNvSpPr/>
          <p:nvPr/>
        </p:nvSpPr>
        <p:spPr>
          <a:xfrm>
            <a:off x="128464" y="836712"/>
            <a:ext cx="626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⑦ 医療的ケア区分に応じた基本報酬と医療連携体制加算の取扱い（続き）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13" name="Rectangle 1"/>
          <p:cNvSpPr txBox="1">
            <a:spLocks noChangeArrowheads="1"/>
          </p:cNvSpPr>
          <p:nvPr/>
        </p:nvSpPr>
        <p:spPr bwMode="auto">
          <a:xfrm>
            <a:off x="164467" y="1293941"/>
            <a:ext cx="9577065" cy="5519403"/>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Ｑ．医療連携体制加算は、看護を提供する医ケア以外の障害児又は医療的ケア児の人数や、看護を提供する時間によって算定する単位に違いが生じるが、単位が分かれている場合、どのように考えるのか。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．人数は合算するが、時間は各人に提供した看護に係る時間による。</a:t>
            </a:r>
            <a:endParaRPr lang="en-US" altLang="ja-JP" sz="1200" dirty="0" smtClean="0">
              <a:latin typeface="メイリオ" panose="020B0604030504040204" pitchFamily="50" charset="-128"/>
              <a:ea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981873960"/>
              </p:ext>
            </p:extLst>
          </p:nvPr>
        </p:nvGraphicFramePr>
        <p:xfrm>
          <a:off x="660201" y="2464296"/>
          <a:ext cx="5561262" cy="1828800"/>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353917809"/>
                    </a:ext>
                  </a:extLst>
                </a:gridCol>
                <a:gridCol w="1404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endParaRPr kumimoji="1" lang="ja-JP" altLang="en-US" sz="900" dirty="0"/>
                    </a:p>
                  </a:txBody>
                  <a:tcPr>
                    <a:solidFill>
                      <a:schemeClr val="bg1"/>
                    </a:solidFill>
                  </a:tcPr>
                </a:tc>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rowSpan="3">
                  <a:txBody>
                    <a:bodyPr/>
                    <a:lstStyle/>
                    <a:p>
                      <a:r>
                        <a:rPr kumimoji="1" lang="ja-JP" altLang="en-US" sz="900" dirty="0" smtClean="0"/>
                        <a:t>単位①</a:t>
                      </a:r>
                      <a:endParaRPr kumimoji="1" lang="ja-JP" altLang="en-US" sz="900" dirty="0"/>
                    </a:p>
                  </a:txBody>
                  <a:tcPr>
                    <a:solidFill>
                      <a:schemeClr val="bg1"/>
                    </a:solidFill>
                  </a:tcPr>
                </a:tc>
                <a:tc>
                  <a:txBody>
                    <a:bodyPr/>
                    <a:lstStyle/>
                    <a:p>
                      <a:r>
                        <a:rPr kumimoji="1" lang="ja-JP" altLang="en-US" sz="900" dirty="0" smtClean="0"/>
                        <a:t>医ケア以外の障害児Ａ</a:t>
                      </a:r>
                      <a:endParaRPr kumimoji="1" lang="en-US" altLang="ja-JP"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医ケア以外の障害児Ｂ</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医療的ケア児Ｃ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243338284"/>
                  </a:ext>
                </a:extLst>
              </a:tr>
              <a:tr h="0">
                <a:tc rowSpan="3">
                  <a:txBody>
                    <a:bodyPr/>
                    <a:lstStyle/>
                    <a:p>
                      <a:r>
                        <a:rPr kumimoji="1" lang="ja-JP" altLang="en-US" sz="900" dirty="0" smtClean="0"/>
                        <a:t>単位②</a:t>
                      </a:r>
                      <a:endParaRPr kumimoji="1" lang="ja-JP" altLang="en-US" sz="900" dirty="0"/>
                    </a:p>
                  </a:txBody>
                  <a:tcPr>
                    <a:solidFill>
                      <a:schemeClr val="bg1"/>
                    </a:solidFill>
                  </a:tcPr>
                </a:tc>
                <a:tc>
                  <a:txBody>
                    <a:bodyPr/>
                    <a:lstStyle/>
                    <a:p>
                      <a:r>
                        <a:rPr kumimoji="1" lang="ja-JP" altLang="en-US" sz="900" dirty="0" smtClean="0"/>
                        <a:t>医ケア以外の障害児Ｄ</a:t>
                      </a:r>
                      <a:endParaRPr kumimoji="1" lang="en-US" altLang="ja-JP"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826462338"/>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医ケア以外の障害児Ｅ</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07088830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医療的ケア児Ｆ</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r h="0">
                <a:tc gridSpan="2">
                  <a:txBody>
                    <a:bodyPr/>
                    <a:lstStyle/>
                    <a:p>
                      <a:r>
                        <a:rPr kumimoji="1" lang="ja-JP" altLang="en-US" sz="900" dirty="0" smtClean="0"/>
                        <a:t>看護職員</a:t>
                      </a:r>
                      <a:endParaRPr kumimoji="1" lang="ja-JP" altLang="en-US" sz="900" dirty="0"/>
                    </a:p>
                  </a:txBody>
                  <a:tcPr>
                    <a:solidFill>
                      <a:schemeClr val="bg1"/>
                    </a:solidFill>
                  </a:tcPr>
                </a:tc>
                <a:tc hMerge="1">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473878605"/>
                  </a:ext>
                </a:extLst>
              </a:tr>
            </a:tbl>
          </a:graphicData>
        </a:graphic>
      </p:graphicFrame>
      <p:sp>
        <p:nvSpPr>
          <p:cNvPr id="19" name="正方形/長方形 18"/>
          <p:cNvSpPr/>
          <p:nvPr/>
        </p:nvSpPr>
        <p:spPr>
          <a:xfrm>
            <a:off x="6644812" y="2464296"/>
            <a:ext cx="2988371" cy="18288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050" dirty="0" smtClean="0">
                <a:latin typeface="+mn-ea"/>
              </a:rPr>
              <a:t>・　医ケア以外の障害児Ａ、Ｂ、Ｄ、Ｅには、医療連携体制加算（</a:t>
            </a:r>
            <a:r>
              <a:rPr lang="en-US" altLang="ja-JP" sz="1050" dirty="0" smtClean="0">
                <a:latin typeface="+mn-ea"/>
              </a:rPr>
              <a:t>Ⅰ</a:t>
            </a:r>
            <a:r>
              <a:rPr lang="ja-JP" altLang="en-US" sz="1050" dirty="0" smtClean="0">
                <a:latin typeface="+mn-ea"/>
              </a:rPr>
              <a:t>）から（</a:t>
            </a:r>
            <a:r>
              <a:rPr lang="en-US" altLang="ja-JP" sz="1050" dirty="0" smtClean="0">
                <a:latin typeface="+mn-ea"/>
              </a:rPr>
              <a:t>Ⅲ</a:t>
            </a:r>
            <a:r>
              <a:rPr lang="ja-JP" altLang="en-US" sz="1050" dirty="0" smtClean="0">
                <a:latin typeface="+mn-ea"/>
              </a:rPr>
              <a:t>）について、Ａ、Ｂ、Ｄ、Ｅの</a:t>
            </a:r>
            <a:r>
              <a:rPr lang="ja-JP" altLang="en-US" sz="1050" dirty="0" smtClean="0">
                <a:solidFill>
                  <a:schemeClr val="tx1"/>
                </a:solidFill>
                <a:latin typeface="+mn-ea"/>
              </a:rPr>
              <a:t>それぞれに提供した看護時間に応じて算定するもの</a:t>
            </a:r>
            <a:r>
              <a:rPr lang="ja-JP" altLang="en-US" sz="1050" dirty="0" smtClean="0">
                <a:latin typeface="+mn-ea"/>
              </a:rPr>
              <a:t>とする。</a:t>
            </a:r>
            <a:endParaRPr lang="en-US" altLang="ja-JP" sz="1050" dirty="0" smtClean="0">
              <a:latin typeface="+mn-ea"/>
            </a:endParaRPr>
          </a:p>
          <a:p>
            <a:pPr marL="88900" indent="-88900"/>
            <a:r>
              <a:rPr lang="ja-JP" altLang="en-US" sz="1050" dirty="0">
                <a:latin typeface="+mn-ea"/>
              </a:rPr>
              <a:t>・　医療連携体制加算（</a:t>
            </a:r>
            <a:r>
              <a:rPr lang="en-US" altLang="ja-JP" sz="1050" dirty="0">
                <a:latin typeface="+mn-ea"/>
              </a:rPr>
              <a:t>Ⅰ</a:t>
            </a:r>
            <a:r>
              <a:rPr lang="ja-JP" altLang="en-US" sz="1050" dirty="0">
                <a:latin typeface="+mn-ea"/>
              </a:rPr>
              <a:t>）から（</a:t>
            </a:r>
            <a:r>
              <a:rPr lang="en-US" altLang="ja-JP" sz="1050" dirty="0">
                <a:latin typeface="+mn-ea"/>
              </a:rPr>
              <a:t>Ⅲ</a:t>
            </a:r>
            <a:r>
              <a:rPr lang="ja-JP" altLang="en-US" sz="1050" dirty="0">
                <a:latin typeface="+mn-ea"/>
              </a:rPr>
              <a:t>） </a:t>
            </a:r>
            <a:r>
              <a:rPr lang="ja-JP" altLang="en-US" sz="1050" dirty="0" smtClean="0">
                <a:latin typeface="+mn-ea"/>
              </a:rPr>
              <a:t>の人数の区分は、Ａ、Ｂ、Ｄ、Ｅの４人なので、「３人～８人」となる。</a:t>
            </a:r>
            <a:endParaRPr lang="en-US" altLang="ja-JP" sz="1050" dirty="0" smtClean="0">
              <a:latin typeface="+mn-ea"/>
            </a:endParaRPr>
          </a:p>
          <a:p>
            <a:pPr marL="88900" indent="-88900"/>
            <a:r>
              <a:rPr lang="ja-JP" altLang="en-US" sz="1050" dirty="0" smtClean="0">
                <a:latin typeface="+mn-ea"/>
              </a:rPr>
              <a:t>・　医療的ケア児Ｃ、Ｆについては、見守りも含めて６時間滞在しているので、医療連携体制加算（</a:t>
            </a:r>
            <a:r>
              <a:rPr lang="en-US" altLang="ja-JP" sz="1050" dirty="0" smtClean="0">
                <a:latin typeface="+mn-ea"/>
              </a:rPr>
              <a:t>Ⅴ</a:t>
            </a:r>
            <a:r>
              <a:rPr lang="ja-JP" altLang="en-US" sz="1050" dirty="0" smtClean="0">
                <a:latin typeface="+mn-ea"/>
              </a:rPr>
              <a:t>）の、「２人」　の単位を算定する。</a:t>
            </a:r>
            <a:endParaRPr lang="en-US" altLang="ja-JP" sz="1050" dirty="0" smtClean="0">
              <a:latin typeface="+mn-ea"/>
            </a:endParaRPr>
          </a:p>
        </p:txBody>
      </p:sp>
      <p:cxnSp>
        <p:nvCxnSpPr>
          <p:cNvPr id="20" name="直線矢印コネクタ 19"/>
          <p:cNvCxnSpPr>
            <a:stCxn id="19" idx="1"/>
          </p:cNvCxnSpPr>
          <p:nvPr/>
        </p:nvCxnSpPr>
        <p:spPr>
          <a:xfrm flipH="1">
            <a:off x="6266792" y="3378696"/>
            <a:ext cx="378020"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cxnSp>
        <p:nvCxnSpPr>
          <p:cNvPr id="32" name="直線矢印コネクタ 31"/>
          <p:cNvCxnSpPr/>
          <p:nvPr/>
        </p:nvCxnSpPr>
        <p:spPr>
          <a:xfrm>
            <a:off x="2756762" y="4149080"/>
            <a:ext cx="34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45" name="表 44"/>
          <p:cNvGraphicFramePr>
            <a:graphicFrameLocks noGrp="1"/>
          </p:cNvGraphicFramePr>
          <p:nvPr>
            <p:extLst>
              <p:ext uri="{D42A27DB-BD31-4B8C-83A1-F6EECF244321}">
                <p14:modId xmlns:p14="http://schemas.microsoft.com/office/powerpoint/2010/main" val="218633671"/>
              </p:ext>
            </p:extLst>
          </p:nvPr>
        </p:nvGraphicFramePr>
        <p:xfrm>
          <a:off x="687882" y="4859955"/>
          <a:ext cx="5561262" cy="1828800"/>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353917809"/>
                    </a:ext>
                  </a:extLst>
                </a:gridCol>
                <a:gridCol w="1404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endParaRPr kumimoji="1" lang="ja-JP" altLang="en-US" sz="900" dirty="0"/>
                    </a:p>
                  </a:txBody>
                  <a:tcPr>
                    <a:solidFill>
                      <a:schemeClr val="bg1"/>
                    </a:solidFill>
                  </a:tcPr>
                </a:tc>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rowSpan="3">
                  <a:txBody>
                    <a:bodyPr/>
                    <a:lstStyle/>
                    <a:p>
                      <a:r>
                        <a:rPr kumimoji="1" lang="ja-JP" altLang="en-US" sz="900" dirty="0" smtClean="0"/>
                        <a:t>単位①</a:t>
                      </a:r>
                      <a:endParaRPr kumimoji="1" lang="ja-JP" altLang="en-US" sz="900" dirty="0"/>
                    </a:p>
                  </a:txBody>
                  <a:tcPr>
                    <a:solidFill>
                      <a:schemeClr val="bg1"/>
                    </a:solidFill>
                  </a:tcPr>
                </a:tc>
                <a:tc>
                  <a:txBody>
                    <a:bodyPr/>
                    <a:lstStyle/>
                    <a:p>
                      <a:r>
                        <a:rPr kumimoji="1" lang="ja-JP" altLang="en-US" sz="900" dirty="0" smtClean="0"/>
                        <a:t>医ケア以外の障害児Ａ</a:t>
                      </a:r>
                      <a:endParaRPr kumimoji="1" lang="en-US" altLang="ja-JP"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医ケア以外の障害児Ｂ</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医療的ケア児Ｃ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243338284"/>
                  </a:ext>
                </a:extLst>
              </a:tr>
              <a:tr h="0">
                <a:tc rowSpan="3">
                  <a:txBody>
                    <a:bodyPr/>
                    <a:lstStyle/>
                    <a:p>
                      <a:r>
                        <a:rPr kumimoji="1" lang="ja-JP" altLang="en-US" sz="900" dirty="0" smtClean="0"/>
                        <a:t>単位②</a:t>
                      </a:r>
                      <a:endParaRPr kumimoji="1" lang="ja-JP" altLang="en-US" sz="900" dirty="0"/>
                    </a:p>
                  </a:txBody>
                  <a:tcPr>
                    <a:solidFill>
                      <a:schemeClr val="bg1"/>
                    </a:solidFill>
                  </a:tcPr>
                </a:tc>
                <a:tc>
                  <a:txBody>
                    <a:bodyPr/>
                    <a:lstStyle/>
                    <a:p>
                      <a:r>
                        <a:rPr kumimoji="1" lang="ja-JP" altLang="en-US" sz="900" dirty="0" smtClean="0"/>
                        <a:t>医ケア以外の障害児Ｄ</a:t>
                      </a:r>
                      <a:endParaRPr kumimoji="1" lang="en-US" altLang="ja-JP"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826462338"/>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医ケア以外の障害児Ｅ</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07088830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医療的ケア児Ｆ</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r h="0">
                <a:tc gridSpan="2">
                  <a:txBody>
                    <a:bodyPr/>
                    <a:lstStyle/>
                    <a:p>
                      <a:r>
                        <a:rPr kumimoji="1" lang="ja-JP" altLang="en-US" sz="900" dirty="0" smtClean="0"/>
                        <a:t>看護職員</a:t>
                      </a:r>
                      <a:endParaRPr kumimoji="1" lang="ja-JP" altLang="en-US" sz="900" dirty="0"/>
                    </a:p>
                  </a:txBody>
                  <a:tcPr>
                    <a:solidFill>
                      <a:schemeClr val="bg1"/>
                    </a:solidFill>
                  </a:tcPr>
                </a:tc>
                <a:tc hMerge="1">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473878605"/>
                  </a:ext>
                </a:extLst>
              </a:tr>
            </a:tbl>
          </a:graphicData>
        </a:graphic>
      </p:graphicFrame>
      <p:sp>
        <p:nvSpPr>
          <p:cNvPr id="16" name="正方形/長方形 15"/>
          <p:cNvSpPr/>
          <p:nvPr/>
        </p:nvSpPr>
        <p:spPr>
          <a:xfrm>
            <a:off x="424880" y="2132856"/>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（イメージ）同一時間帯に２つの単位を設ける場合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sp>
        <p:nvSpPr>
          <p:cNvPr id="17" name="正方形/長方形 16"/>
          <p:cNvSpPr/>
          <p:nvPr/>
        </p:nvSpPr>
        <p:spPr>
          <a:xfrm>
            <a:off x="424880" y="4509120"/>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（イメージ）時間を分けて２つの単位を設ける場合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cxnSp>
        <p:nvCxnSpPr>
          <p:cNvPr id="18" name="直線矢印コネクタ 17"/>
          <p:cNvCxnSpPr/>
          <p:nvPr/>
        </p:nvCxnSpPr>
        <p:spPr>
          <a:xfrm>
            <a:off x="2756762" y="2780928"/>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2756762" y="3024000"/>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2756762" y="3284984"/>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2756762" y="3501008"/>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756762" y="3717032"/>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756762" y="3933056"/>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756762" y="5157192"/>
            <a:ext cx="111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756762" y="5400264"/>
            <a:ext cx="111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2756762" y="5661248"/>
            <a:ext cx="111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4520952" y="5877272"/>
            <a:ext cx="1692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4520952" y="6093296"/>
            <a:ext cx="1692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4520952" y="6309320"/>
            <a:ext cx="1692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2756762" y="6552000"/>
            <a:ext cx="1116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4520952" y="6563500"/>
            <a:ext cx="1692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6644812" y="4509120"/>
            <a:ext cx="2988371" cy="2179635"/>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050" dirty="0" smtClean="0">
                <a:latin typeface="+mn-ea"/>
              </a:rPr>
              <a:t>・　医</a:t>
            </a:r>
            <a:r>
              <a:rPr lang="ja-JP" altLang="en-US" sz="1050" dirty="0">
                <a:latin typeface="+mn-ea"/>
              </a:rPr>
              <a:t>ケア以外の障害児Ａ、Ｂ、Ｄ、Ｅには、医療連携体制加算（</a:t>
            </a:r>
            <a:r>
              <a:rPr lang="en-US" altLang="ja-JP" sz="1050" dirty="0">
                <a:latin typeface="+mn-ea"/>
              </a:rPr>
              <a:t>Ⅰ</a:t>
            </a:r>
            <a:r>
              <a:rPr lang="ja-JP" altLang="en-US" sz="1050" dirty="0">
                <a:latin typeface="+mn-ea"/>
              </a:rPr>
              <a:t>）から（</a:t>
            </a:r>
            <a:r>
              <a:rPr lang="en-US" altLang="ja-JP" sz="1050" dirty="0">
                <a:latin typeface="+mn-ea"/>
              </a:rPr>
              <a:t>Ⅲ</a:t>
            </a:r>
            <a:r>
              <a:rPr lang="ja-JP" altLang="en-US" sz="1050" dirty="0">
                <a:latin typeface="+mn-ea"/>
              </a:rPr>
              <a:t>）について、Ａ、Ｂ、Ｄ、Ｅの</a:t>
            </a:r>
            <a:r>
              <a:rPr lang="ja-JP" altLang="en-US" sz="1050" dirty="0">
                <a:solidFill>
                  <a:schemeClr val="tx1"/>
                </a:solidFill>
                <a:latin typeface="+mn-ea"/>
              </a:rPr>
              <a:t>それぞれに提供した看護時間に応じて算定するもの</a:t>
            </a:r>
            <a:r>
              <a:rPr lang="ja-JP" altLang="en-US" sz="1050" dirty="0">
                <a:latin typeface="+mn-ea"/>
              </a:rPr>
              <a:t>とする。</a:t>
            </a:r>
            <a:endParaRPr lang="en-US" altLang="ja-JP" sz="1050" dirty="0">
              <a:latin typeface="+mn-ea"/>
            </a:endParaRPr>
          </a:p>
          <a:p>
            <a:pPr marL="88900" indent="-88900"/>
            <a:r>
              <a:rPr lang="ja-JP" altLang="en-US" sz="1050" dirty="0">
                <a:latin typeface="+mn-ea"/>
              </a:rPr>
              <a:t>・　医療連携体制加算（</a:t>
            </a:r>
            <a:r>
              <a:rPr lang="en-US" altLang="ja-JP" sz="1050" dirty="0">
                <a:latin typeface="+mn-ea"/>
              </a:rPr>
              <a:t>Ⅰ</a:t>
            </a:r>
            <a:r>
              <a:rPr lang="ja-JP" altLang="en-US" sz="1050" dirty="0">
                <a:latin typeface="+mn-ea"/>
              </a:rPr>
              <a:t>）から（</a:t>
            </a:r>
            <a:r>
              <a:rPr lang="en-US" altLang="ja-JP" sz="1050" dirty="0">
                <a:latin typeface="+mn-ea"/>
              </a:rPr>
              <a:t>Ⅲ</a:t>
            </a:r>
            <a:r>
              <a:rPr lang="ja-JP" altLang="en-US" sz="1050" dirty="0">
                <a:latin typeface="+mn-ea"/>
              </a:rPr>
              <a:t>） の人数の区分は、Ａ、Ｂ、Ｄ、Ｅの４人なので、「３人～８人」となる</a:t>
            </a:r>
            <a:r>
              <a:rPr lang="ja-JP" altLang="en-US" sz="1050" dirty="0" smtClean="0">
                <a:latin typeface="+mn-ea"/>
              </a:rPr>
              <a:t>。</a:t>
            </a:r>
            <a:endParaRPr lang="en-US" altLang="ja-JP" sz="1050" dirty="0" smtClean="0">
              <a:latin typeface="+mn-ea"/>
            </a:endParaRPr>
          </a:p>
          <a:p>
            <a:pPr marL="88900" indent="-88900"/>
            <a:r>
              <a:rPr lang="ja-JP" altLang="en-US" sz="1050" dirty="0" smtClean="0">
                <a:latin typeface="+mn-ea"/>
              </a:rPr>
              <a:t> </a:t>
            </a:r>
            <a:r>
              <a:rPr lang="ja-JP" altLang="en-US" sz="1050" dirty="0">
                <a:latin typeface="+mn-ea"/>
              </a:rPr>
              <a:t>・</a:t>
            </a:r>
            <a:r>
              <a:rPr lang="ja-JP" altLang="en-US" sz="1050" dirty="0" smtClean="0">
                <a:latin typeface="+mn-ea"/>
              </a:rPr>
              <a:t>　医療的ケア児Ｃ、Ｆについては、看護職員が、</a:t>
            </a:r>
            <a:r>
              <a:rPr lang="en-US" altLang="ja-JP" sz="1050" dirty="0" smtClean="0">
                <a:latin typeface="+mn-ea"/>
              </a:rPr>
              <a:t>10</a:t>
            </a:r>
            <a:r>
              <a:rPr lang="ja-JP" altLang="en-US" sz="1050" dirty="0" smtClean="0">
                <a:latin typeface="+mn-ea"/>
              </a:rPr>
              <a:t>～</a:t>
            </a:r>
            <a:r>
              <a:rPr lang="en-US" altLang="ja-JP" sz="1050" dirty="0" smtClean="0">
                <a:latin typeface="+mn-ea"/>
              </a:rPr>
              <a:t>15</a:t>
            </a:r>
            <a:r>
              <a:rPr lang="ja-JP" altLang="en-US" sz="1050" dirty="0" smtClean="0">
                <a:latin typeface="+mn-ea"/>
              </a:rPr>
              <a:t>時のうち５時間</a:t>
            </a:r>
            <a:r>
              <a:rPr lang="ja-JP" altLang="en-US" sz="900" dirty="0" smtClean="0">
                <a:latin typeface="+mn-ea"/>
              </a:rPr>
              <a:t>（</a:t>
            </a:r>
            <a:r>
              <a:rPr lang="en-US" altLang="ja-JP" sz="900" dirty="0" smtClean="0">
                <a:latin typeface="+mn-ea"/>
              </a:rPr>
              <a:t>※</a:t>
            </a:r>
            <a:r>
              <a:rPr lang="ja-JP" altLang="en-US" sz="900" dirty="0" smtClean="0">
                <a:latin typeface="+mn-ea"/>
              </a:rPr>
              <a:t>）</a:t>
            </a:r>
            <a:r>
              <a:rPr lang="ja-JP" altLang="en-US" sz="1050" dirty="0" smtClean="0">
                <a:latin typeface="+mn-ea"/>
              </a:rPr>
              <a:t>滞在しているので、医療連携体制加算（</a:t>
            </a:r>
            <a:r>
              <a:rPr lang="en-US" altLang="ja-JP" sz="1050" dirty="0" smtClean="0">
                <a:latin typeface="+mn-ea"/>
              </a:rPr>
              <a:t>Ⅴ</a:t>
            </a:r>
            <a:r>
              <a:rPr lang="ja-JP" altLang="en-US" sz="1050" dirty="0" smtClean="0">
                <a:latin typeface="+mn-ea"/>
              </a:rPr>
              <a:t>）の「２人」の単位を算定することになる。</a:t>
            </a:r>
            <a:endParaRPr lang="en-US" altLang="ja-JP" sz="1050" dirty="0" smtClean="0">
              <a:latin typeface="+mn-ea"/>
            </a:endParaRPr>
          </a:p>
          <a:p>
            <a:pPr marL="176213" indent="-176213"/>
            <a:r>
              <a:rPr lang="ja-JP" altLang="en-US" sz="1050" dirty="0" smtClean="0">
                <a:latin typeface="+mn-ea"/>
              </a:rPr>
              <a:t>　</a:t>
            </a:r>
            <a:r>
              <a:rPr lang="en-US" altLang="ja-JP" sz="900" dirty="0" smtClean="0">
                <a:latin typeface="+mn-ea"/>
              </a:rPr>
              <a:t>※</a:t>
            </a:r>
            <a:r>
              <a:rPr lang="ja-JP" altLang="en-US" sz="900" dirty="0" smtClean="0">
                <a:latin typeface="+mn-ea"/>
              </a:rPr>
              <a:t>　</a:t>
            </a:r>
            <a:r>
              <a:rPr lang="en-US" altLang="ja-JP" sz="900" dirty="0" smtClean="0">
                <a:latin typeface="+mn-ea"/>
              </a:rPr>
              <a:t>12</a:t>
            </a:r>
            <a:r>
              <a:rPr lang="ja-JP" altLang="en-US" sz="900" dirty="0" smtClean="0">
                <a:latin typeface="+mn-ea"/>
              </a:rPr>
              <a:t>時台は医療的ケア児がいないので、実際に滞在していても、滞在時間としてカウントしない。</a:t>
            </a:r>
            <a:endParaRPr lang="en-US" altLang="ja-JP" sz="1050" dirty="0" smtClean="0">
              <a:latin typeface="+mn-ea"/>
            </a:endParaRPr>
          </a:p>
        </p:txBody>
      </p:sp>
      <p:cxnSp>
        <p:nvCxnSpPr>
          <p:cNvPr id="49" name="直線矢印コネクタ 48"/>
          <p:cNvCxnSpPr>
            <a:stCxn id="48" idx="1"/>
          </p:cNvCxnSpPr>
          <p:nvPr/>
        </p:nvCxnSpPr>
        <p:spPr>
          <a:xfrm flipH="1">
            <a:off x="6249144" y="5598938"/>
            <a:ext cx="395668"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4352299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33</a:t>
            </a:fld>
            <a:endParaRPr kumimoji="1" lang="ja-JP" altLang="en-US"/>
          </a:p>
        </p:txBody>
      </p:sp>
      <p:sp>
        <p:nvSpPr>
          <p:cNvPr id="12" name="Rectangle 1"/>
          <p:cNvSpPr txBox="1">
            <a:spLocks noChangeArrowheads="1"/>
          </p:cNvSpPr>
          <p:nvPr/>
        </p:nvSpPr>
        <p:spPr bwMode="auto">
          <a:xfrm>
            <a:off x="128465" y="1052736"/>
            <a:ext cx="9649072" cy="2232248"/>
          </a:xfrm>
          <a:prstGeom prst="rect">
            <a:avLst/>
          </a:prstGeom>
          <a:noFill/>
          <a:ln w="25400">
            <a:solidFill>
              <a:srgbClr val="7030A0"/>
            </a:solidFill>
            <a:miter lim="800000"/>
            <a:headEnd/>
            <a:tailEnd/>
          </a:ln>
          <a:effectLst/>
          <a:extLst/>
        </p:spPr>
        <p:txBody>
          <a:bodyPr vert="horz" wrap="square" lIns="91440" tIns="180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は、基本的には重症心身障害児に支援を行うが、重心以外の障害児を支援することもある。この場合、重心以外の障害児については、一般型事業所で重心以外の障害児を支援したときの報酬を算定することとしてい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で重心医ケア児を受け入れ、看護職員を追加で配置して支援した場合は、看護職員加配加算を算定することとなるため、本項では、まず、（２）において、重心医ケア児に係る看護職員加配加算の算定に係る基本的な取り扱いを説明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次</a:t>
            </a:r>
            <a:r>
              <a:rPr lang="ja-JP" altLang="en-US" sz="1400" dirty="0" smtClean="0">
                <a:latin typeface="ＭＳ ゴシック" panose="020B0609070205080204" pitchFamily="49" charset="-128"/>
                <a:ea typeface="ＭＳ ゴシック" panose="020B0609070205080204" pitchFamily="49" charset="-128"/>
              </a:rPr>
              <a:t>に、（３）において、医療的ケア児を受け入れた場合に算定する報酬の取扱いについてお示しする。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7" name="ホームベース 6"/>
          <p:cNvSpPr/>
          <p:nvPr/>
        </p:nvSpPr>
        <p:spPr>
          <a:xfrm>
            <a:off x="0" y="0"/>
            <a:ext cx="198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（１）はじめに</a:t>
            </a: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7345394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ホームベース 2"/>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a:t>
            </a:r>
            <a:r>
              <a:rPr lang="ja-JP" altLang="en-US" sz="1400" dirty="0">
                <a:latin typeface="ＤＦ特太ゴシック体" panose="020B0509000000000000" pitchFamily="49" charset="-128"/>
                <a:ea typeface="ＤＦ特太ゴシック体" panose="020B0509000000000000" pitchFamily="49" charset="-128"/>
              </a:rPr>
              <a:t>重心医ケア児を受け入れる</a:t>
            </a:r>
            <a:r>
              <a:rPr lang="ja-JP" altLang="en-US" sz="1400" dirty="0" smtClean="0">
                <a:latin typeface="ＤＦ特太ゴシック体" panose="020B0509000000000000" pitchFamily="49" charset="-128"/>
                <a:ea typeface="ＤＦ特太ゴシック体" panose="020B0509000000000000" pitchFamily="49" charset="-128"/>
              </a:rPr>
              <a:t>場合　　</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34</a:t>
            </a:fld>
            <a:endParaRPr kumimoji="1" lang="ja-JP" altLang="en-US"/>
          </a:p>
        </p:txBody>
      </p:sp>
      <p:sp>
        <p:nvSpPr>
          <p:cNvPr id="12" name="Rectangle 1"/>
          <p:cNvSpPr txBox="1">
            <a:spLocks noChangeArrowheads="1"/>
          </p:cNvSpPr>
          <p:nvPr/>
        </p:nvSpPr>
        <p:spPr bwMode="auto">
          <a:xfrm>
            <a:off x="256928" y="980490"/>
            <a:ext cx="9540000" cy="828000"/>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重心型事業所は、医療的ケア児の利用の有無に関わらず、看護職員を配置することとしており、令和３年度障害福祉サービス等報酬改定後においても、同様の取扱いとなる。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14" name="Rectangle 1"/>
          <p:cNvSpPr txBox="1">
            <a:spLocks noChangeArrowheads="1"/>
          </p:cNvSpPr>
          <p:nvPr/>
        </p:nvSpPr>
        <p:spPr bwMode="auto">
          <a:xfrm>
            <a:off x="128696" y="836712"/>
            <a:ext cx="1296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指定基準</a:t>
            </a:r>
            <a:endPar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9786889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ホームベース 2"/>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a:latin typeface="ＤＦ特太ゴシック体" panose="020B0509000000000000" pitchFamily="49" charset="-128"/>
                <a:ea typeface="ＤＦ特太ゴシック体" panose="020B0509000000000000" pitchFamily="49" charset="-128"/>
              </a:rPr>
              <a:t>）重心医ケア児を受け入れる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35</a:t>
            </a:fld>
            <a:endParaRPr kumimoji="1" lang="ja-JP" altLang="en-US"/>
          </a:p>
        </p:txBody>
      </p:sp>
      <p:sp>
        <p:nvSpPr>
          <p:cNvPr id="17" name="Rectangle 1"/>
          <p:cNvSpPr txBox="1">
            <a:spLocks noChangeArrowheads="1"/>
          </p:cNvSpPr>
          <p:nvPr/>
        </p:nvSpPr>
        <p:spPr bwMode="auto">
          <a:xfrm>
            <a:off x="256928" y="980728"/>
            <a:ext cx="9540000" cy="3672408"/>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u="sng" dirty="0" smtClean="0">
                <a:latin typeface="ＭＳ ゴシック" panose="020B0609070205080204" pitchFamily="49" charset="-128"/>
                <a:ea typeface="ＭＳ ゴシック" panose="020B0609070205080204" pitchFamily="49" charset="-128"/>
              </a:rPr>
              <a:t>ア　看護職員加配加算の算定要件</a:t>
            </a:r>
            <a:endParaRPr lang="en-US" altLang="ja-JP" sz="1400" u="sng" dirty="0" smtClean="0">
              <a:latin typeface="ＭＳ ゴシック" panose="020B0609070205080204" pitchFamily="49" charset="-128"/>
              <a:ea typeface="ＭＳ ゴシック" panose="020B0609070205080204" pitchFamily="49" charset="-128"/>
            </a:endParaRPr>
          </a:p>
          <a:p>
            <a:pPr marL="2952750" indent="-2952750" algn="l"/>
            <a:endParaRPr lang="en-US" altLang="ja-JP" sz="800"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看護職員加配加算（</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）・・・利用する重心医ケア児の医療的ケアスコアが合計</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点以上で、２人目以降の看護職員を常勤換算で１以上を配置したとき。</a:t>
            </a:r>
            <a:endParaRPr lang="en-US" altLang="ja-JP" sz="1400" dirty="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看護職員加配加算（</a:t>
            </a:r>
            <a:r>
              <a:rPr lang="en-US" altLang="ja-JP" sz="1400" dirty="0" smtClean="0">
                <a:latin typeface="ＭＳ ゴシック" panose="020B0609070205080204" pitchFamily="49" charset="-128"/>
                <a:ea typeface="ＭＳ ゴシック" panose="020B0609070205080204" pitchFamily="49" charset="-128"/>
              </a:rPr>
              <a:t>Ⅱ</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・・利用</a:t>
            </a:r>
            <a:r>
              <a:rPr lang="ja-JP" altLang="en-US" sz="1400" dirty="0" smtClean="0">
                <a:latin typeface="ＭＳ ゴシック" panose="020B0609070205080204" pitchFamily="49" charset="-128"/>
                <a:ea typeface="ＭＳ ゴシック" panose="020B0609070205080204" pitchFamily="49" charset="-128"/>
              </a:rPr>
              <a:t>する重心医ケア児</a:t>
            </a:r>
            <a:r>
              <a:rPr lang="ja-JP" altLang="en-US" sz="1400" dirty="0">
                <a:latin typeface="ＭＳ ゴシック" panose="020B0609070205080204" pitchFamily="49" charset="-128"/>
                <a:ea typeface="ＭＳ ゴシック" panose="020B0609070205080204" pitchFamily="49" charset="-128"/>
              </a:rPr>
              <a:t>の医療的ケアスコア</a:t>
            </a:r>
            <a:r>
              <a:rPr lang="ja-JP" altLang="en-US" sz="1400" dirty="0" smtClean="0">
                <a:latin typeface="ＭＳ ゴシック" panose="020B0609070205080204" pitchFamily="49" charset="-128"/>
                <a:ea typeface="ＭＳ ゴシック" panose="020B0609070205080204" pitchFamily="49" charset="-128"/>
              </a:rPr>
              <a:t>が合計</a:t>
            </a:r>
            <a:r>
              <a:rPr lang="en-US" altLang="ja-JP" sz="1400" dirty="0" smtClean="0">
                <a:latin typeface="ＭＳ ゴシック" panose="020B0609070205080204" pitchFamily="49" charset="-128"/>
                <a:ea typeface="ＭＳ ゴシック" panose="020B0609070205080204" pitchFamily="49" charset="-128"/>
              </a:rPr>
              <a:t>72</a:t>
            </a:r>
            <a:r>
              <a:rPr lang="ja-JP" altLang="en-US" sz="1400" dirty="0" smtClean="0">
                <a:latin typeface="ＭＳ ゴシック" panose="020B0609070205080204" pitchFamily="49" charset="-128"/>
                <a:ea typeface="ＭＳ ゴシック" panose="020B0609070205080204" pitchFamily="49" charset="-128"/>
              </a:rPr>
              <a:t>点</a:t>
            </a:r>
            <a:r>
              <a:rPr lang="ja-JP" altLang="en-US" sz="1400" dirty="0">
                <a:latin typeface="ＭＳ ゴシック" panose="020B0609070205080204" pitchFamily="49" charset="-128"/>
                <a:ea typeface="ＭＳ ゴシック" panose="020B0609070205080204" pitchFamily="49" charset="-128"/>
              </a:rPr>
              <a:t>以上で、</a:t>
            </a:r>
            <a:r>
              <a:rPr lang="ja-JP" altLang="en-US" sz="1400" dirty="0" smtClean="0">
                <a:latin typeface="ＭＳ ゴシック" panose="020B0609070205080204" pitchFamily="49" charset="-128"/>
                <a:ea typeface="ＭＳ ゴシック" panose="020B0609070205080204" pitchFamily="49" charset="-128"/>
              </a:rPr>
              <a:t>２人目以降の</a:t>
            </a:r>
            <a:r>
              <a:rPr lang="ja-JP" altLang="en-US" sz="1400" dirty="0">
                <a:latin typeface="ＭＳ ゴシック" panose="020B0609070205080204" pitchFamily="49" charset="-128"/>
                <a:ea typeface="ＭＳ ゴシック" panose="020B0609070205080204" pitchFamily="49" charset="-128"/>
              </a:rPr>
              <a:t>看護職員を常勤換算</a:t>
            </a:r>
            <a:r>
              <a:rPr lang="ja-JP" altLang="en-US" sz="1400" dirty="0" smtClean="0">
                <a:latin typeface="ＭＳ ゴシック" panose="020B0609070205080204" pitchFamily="49" charset="-128"/>
                <a:ea typeface="ＭＳ ゴシック" panose="020B0609070205080204" pitchFamily="49" charset="-128"/>
              </a:rPr>
              <a:t>で２以上</a:t>
            </a:r>
            <a:r>
              <a:rPr lang="ja-JP" altLang="en-US" sz="1400" dirty="0">
                <a:latin typeface="ＭＳ ゴシック" panose="020B0609070205080204" pitchFamily="49" charset="-128"/>
                <a:ea typeface="ＭＳ ゴシック" panose="020B0609070205080204" pitchFamily="49" charset="-128"/>
              </a:rPr>
              <a:t>を配置したとき</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endParaRPr lang="en-US" altLang="ja-JP" sz="1400" dirty="0">
              <a:latin typeface="ＭＳ ゴシック" panose="020B0609070205080204" pitchFamily="49" charset="-128"/>
              <a:ea typeface="ＭＳ ゴシック" panose="020B0609070205080204" pitchFamily="49" charset="-128"/>
            </a:endParaRPr>
          </a:p>
          <a:p>
            <a:pPr marL="2952750" indent="-2952750" algn="l"/>
            <a:r>
              <a:rPr lang="ja-JP" altLang="en-US" sz="1400" u="sng" dirty="0" smtClean="0">
                <a:latin typeface="ＭＳ ゴシック" panose="020B0609070205080204" pitchFamily="49" charset="-128"/>
                <a:ea typeface="ＭＳ ゴシック" panose="020B0609070205080204" pitchFamily="49" charset="-128"/>
              </a:rPr>
              <a:t>イ　医療的ケアスコアの計算方法</a:t>
            </a:r>
            <a:endParaRPr lang="en-US" altLang="ja-JP" sz="1400" u="sng" dirty="0">
              <a:latin typeface="ＭＳ ゴシック" panose="020B0609070205080204" pitchFamily="49" charset="-128"/>
              <a:ea typeface="ＭＳ ゴシック" panose="020B0609070205080204" pitchFamily="49" charset="-128"/>
            </a:endParaRPr>
          </a:p>
          <a:p>
            <a:pPr marL="2952750" lvl="0" indent="-2952750" algn="l">
              <a:spcBef>
                <a:spcPts val="0"/>
              </a:spcBef>
            </a:pPr>
            <a:endParaRPr lang="en-US" altLang="ja-JP" sz="800" dirty="0">
              <a:latin typeface="ＭＳ ゴシック" panose="020B0609070205080204" pitchFamily="49" charset="-128"/>
              <a:ea typeface="ＭＳ ゴシック" panose="020B0609070205080204" pitchFamily="49" charset="-128"/>
              <a:cs typeface="+mn-cs"/>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前年度の利用実績を用いて以下のとおり計算する。</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営業日：</a:t>
            </a:r>
            <a:r>
              <a:rPr lang="en-US" altLang="ja-JP" sz="1400" dirty="0" smtClean="0">
                <a:latin typeface="ＭＳ ゴシック" panose="020B0609070205080204" pitchFamily="49" charset="-128"/>
                <a:ea typeface="ＭＳ ゴシック" panose="020B0609070205080204" pitchFamily="49" charset="-128"/>
              </a:rPr>
              <a:t>200</a:t>
            </a:r>
            <a:r>
              <a:rPr lang="ja-JP" altLang="en-US" sz="1400" dirty="0" smtClean="0">
                <a:latin typeface="ＭＳ ゴシック" panose="020B0609070205080204" pitchFamily="49" charset="-128"/>
                <a:ea typeface="ＭＳ ゴシック" panose="020B0609070205080204" pitchFamily="49" charset="-128"/>
              </a:rPr>
              <a:t>日</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a:latin typeface="ＭＳ ゴシック" panose="020B0609070205080204" pitchFamily="49" charset="-128"/>
                <a:ea typeface="ＭＳ ゴシック" panose="020B0609070205080204" pitchFamily="49" charset="-128"/>
              </a:rPr>
              <a:t>　　・　医療的ケアスコアが</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点の</a:t>
            </a:r>
            <a:r>
              <a:rPr lang="ja-JP" altLang="en-US" sz="1400" dirty="0" smtClean="0">
                <a:latin typeface="ＭＳ ゴシック" panose="020B0609070205080204" pitchFamily="49" charset="-128"/>
                <a:ea typeface="ＭＳ ゴシック" panose="020B0609070205080204" pitchFamily="49" charset="-128"/>
              </a:rPr>
              <a:t>重心医ケア児</a:t>
            </a:r>
            <a:r>
              <a:rPr lang="ja-JP" altLang="en-US" sz="1400" dirty="0">
                <a:latin typeface="ＭＳ ゴシック" panose="020B0609070205080204" pitchFamily="49" charset="-128"/>
                <a:ea typeface="ＭＳ ゴシック" panose="020B0609070205080204" pitchFamily="49" charset="-128"/>
              </a:rPr>
              <a:t>が</a:t>
            </a:r>
            <a:r>
              <a:rPr lang="en-US" altLang="ja-JP" sz="1400" dirty="0">
                <a:latin typeface="ＭＳ ゴシック" panose="020B0609070205080204" pitchFamily="49" charset="-128"/>
                <a:ea typeface="ＭＳ ゴシック" panose="020B0609070205080204" pitchFamily="49" charset="-128"/>
              </a:rPr>
              <a:t>180</a:t>
            </a:r>
            <a:r>
              <a:rPr lang="ja-JP" altLang="en-US" sz="1400" dirty="0">
                <a:latin typeface="ＭＳ ゴシック" panose="020B0609070205080204" pitchFamily="49" charset="-128"/>
                <a:ea typeface="ＭＳ ゴシック" panose="020B0609070205080204" pitchFamily="49" charset="-128"/>
              </a:rPr>
              <a:t>日利用。</a:t>
            </a:r>
            <a:endParaRPr lang="en-US" altLang="ja-JP" sz="1400" dirty="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医療的ケアスコア</a:t>
            </a:r>
            <a:r>
              <a:rPr lang="en-US" altLang="ja-JP" sz="1400" dirty="0" smtClean="0">
                <a:latin typeface="ＭＳ ゴシック" panose="020B0609070205080204" pitchFamily="49" charset="-128"/>
                <a:ea typeface="ＭＳ ゴシック" panose="020B0609070205080204" pitchFamily="49" charset="-128"/>
              </a:rPr>
              <a:t>20</a:t>
            </a:r>
            <a:r>
              <a:rPr lang="ja-JP" altLang="en-US" sz="1400" dirty="0" smtClean="0">
                <a:latin typeface="ＭＳ ゴシック" panose="020B0609070205080204" pitchFamily="49" charset="-128"/>
                <a:ea typeface="ＭＳ ゴシック" panose="020B0609070205080204" pitchFamily="49" charset="-128"/>
              </a:rPr>
              <a:t>点の重心医ケア児が</a:t>
            </a:r>
            <a:r>
              <a:rPr lang="en-US" altLang="ja-JP" sz="1400" dirty="0" smtClean="0">
                <a:latin typeface="ＭＳ ゴシック" panose="020B0609070205080204" pitchFamily="49" charset="-128"/>
                <a:ea typeface="ＭＳ ゴシック" panose="020B0609070205080204" pitchFamily="49" charset="-128"/>
              </a:rPr>
              <a:t>150</a:t>
            </a:r>
            <a:r>
              <a:rPr lang="ja-JP" altLang="en-US" sz="1400" dirty="0" smtClean="0">
                <a:latin typeface="ＭＳ ゴシック" panose="020B0609070205080204" pitchFamily="49" charset="-128"/>
                <a:ea typeface="ＭＳ ゴシック" panose="020B0609070205080204" pitchFamily="49" charset="-128"/>
              </a:rPr>
              <a:t>日利用。</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医療的ケアスコア</a:t>
            </a:r>
            <a:r>
              <a:rPr lang="en-US" altLang="ja-JP" sz="1400" dirty="0" smtClean="0">
                <a:latin typeface="ＭＳ ゴシック" panose="020B0609070205080204" pitchFamily="49" charset="-128"/>
                <a:ea typeface="ＭＳ ゴシック" panose="020B0609070205080204" pitchFamily="49" charset="-128"/>
              </a:rPr>
              <a:t>32</a:t>
            </a:r>
            <a:r>
              <a:rPr lang="ja-JP" altLang="en-US" sz="1400" dirty="0" smtClean="0">
                <a:latin typeface="ＭＳ ゴシック" panose="020B0609070205080204" pitchFamily="49" charset="-128"/>
                <a:ea typeface="ＭＳ ゴシック" panose="020B0609070205080204" pitchFamily="49" charset="-128"/>
              </a:rPr>
              <a:t>点の重心医ケア児が</a:t>
            </a:r>
            <a:r>
              <a:rPr lang="en-US" altLang="ja-JP" sz="1400" dirty="0" smtClean="0">
                <a:latin typeface="ＭＳ ゴシック" panose="020B0609070205080204" pitchFamily="49" charset="-128"/>
                <a:ea typeface="ＭＳ ゴシック" panose="020B0609070205080204" pitchFamily="49" charset="-128"/>
              </a:rPr>
              <a:t>100</a:t>
            </a:r>
            <a:r>
              <a:rPr lang="ja-JP" altLang="en-US" sz="1400" dirty="0" smtClean="0">
                <a:latin typeface="ＭＳ ゴシック" panose="020B0609070205080204" pitchFamily="49" charset="-128"/>
                <a:ea typeface="ＭＳ ゴシック" panose="020B0609070205080204" pitchFamily="49" charset="-128"/>
              </a:rPr>
              <a:t>日利用。</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endParaRPr lang="en-US" altLang="ja-JP" sz="800" dirty="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×180</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20</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×150</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32</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×100</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÷200</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45.4</a:t>
            </a:r>
            <a:r>
              <a:rPr lang="ja-JP" altLang="en-US" sz="1400" dirty="0" smtClean="0">
                <a:latin typeface="ＭＳ ゴシック" panose="020B0609070205080204" pitchFamily="49" charset="-128"/>
                <a:ea typeface="ＭＳ ゴシック" panose="020B0609070205080204" pitchFamily="49" charset="-128"/>
              </a:rPr>
              <a:t>点　⇒　合計</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点以上なので（</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）を算定可。</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endParaRPr lang="en-US" altLang="ja-JP" sz="1400" dirty="0" smtClean="0">
              <a:latin typeface="ＭＳ ゴシック" panose="020B0609070205080204" pitchFamily="49" charset="-128"/>
              <a:ea typeface="ＭＳ ゴシック" panose="020B0609070205080204" pitchFamily="49" charset="-128"/>
            </a:endParaRPr>
          </a:p>
        </p:txBody>
      </p:sp>
      <p:sp>
        <p:nvSpPr>
          <p:cNvPr id="16" name="Rectangle 1"/>
          <p:cNvSpPr txBox="1">
            <a:spLocks noChangeArrowheads="1"/>
          </p:cNvSpPr>
          <p:nvPr/>
        </p:nvSpPr>
        <p:spPr bwMode="auto">
          <a:xfrm>
            <a:off x="128464" y="836711"/>
            <a:ext cx="2880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看護職員加配加算の算定要件</a:t>
            </a:r>
            <a:endPar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3684317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36</a:t>
            </a:fld>
            <a:endParaRPr kumimoji="1" lang="ja-JP" altLang="en-US"/>
          </a:p>
        </p:txBody>
      </p:sp>
      <p:sp>
        <p:nvSpPr>
          <p:cNvPr id="17" name="Rectangle 1"/>
          <p:cNvSpPr txBox="1">
            <a:spLocks noChangeArrowheads="1"/>
          </p:cNvSpPr>
          <p:nvPr/>
        </p:nvSpPr>
        <p:spPr bwMode="auto">
          <a:xfrm>
            <a:off x="256928" y="980727"/>
            <a:ext cx="9540000" cy="3672409"/>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u="sng" dirty="0" smtClean="0">
                <a:latin typeface="ＭＳ ゴシック" panose="020B0609070205080204" pitchFamily="49" charset="-128"/>
                <a:ea typeface="ＭＳ ゴシック" panose="020B0609070205080204" pitchFamily="49" charset="-128"/>
              </a:rPr>
              <a:t>イ　医療的</a:t>
            </a:r>
            <a:r>
              <a:rPr lang="ja-JP" altLang="en-US" sz="1400" u="sng" dirty="0">
                <a:latin typeface="ＭＳ ゴシック" panose="020B0609070205080204" pitchFamily="49" charset="-128"/>
                <a:ea typeface="ＭＳ ゴシック" panose="020B0609070205080204" pitchFamily="49" charset="-128"/>
              </a:rPr>
              <a:t>ケアスコアの計算</a:t>
            </a:r>
            <a:r>
              <a:rPr lang="ja-JP" altLang="en-US" sz="1400" u="sng" dirty="0" smtClean="0">
                <a:latin typeface="ＭＳ ゴシック" panose="020B0609070205080204" pitchFamily="49" charset="-128"/>
                <a:ea typeface="ＭＳ ゴシック" panose="020B0609070205080204" pitchFamily="49" charset="-128"/>
              </a:rPr>
              <a:t>方法（続き）</a:t>
            </a:r>
            <a:endParaRPr lang="en-US" altLang="ja-JP" sz="1400" u="sng" dirty="0">
              <a:latin typeface="ＭＳ ゴシック" panose="020B0609070205080204" pitchFamily="49" charset="-128"/>
              <a:ea typeface="ＭＳ ゴシック" panose="020B0609070205080204" pitchFamily="49" charset="-128"/>
            </a:endParaRPr>
          </a:p>
          <a:p>
            <a:pPr marL="2952750" lvl="0" indent="-2952750" algn="l">
              <a:spcBef>
                <a:spcPts val="0"/>
              </a:spcBef>
            </a:pPr>
            <a:endParaRPr lang="en-US" altLang="ja-JP" sz="800" dirty="0">
              <a:latin typeface="ＭＳ ゴシック" panose="020B0609070205080204" pitchFamily="49" charset="-128"/>
              <a:ea typeface="ＭＳ ゴシック" panose="020B0609070205080204" pitchFamily="49" charset="-128"/>
              <a:cs typeface="+mn-cs"/>
            </a:endParaRPr>
          </a:p>
          <a:p>
            <a:pPr marL="358775" indent="-358775" algn="l"/>
            <a:r>
              <a:rPr lang="ja-JP" altLang="en-US" sz="1400" dirty="0" smtClean="0">
                <a:latin typeface="ＭＳ ゴシック" panose="020B0609070205080204" pitchFamily="49" charset="-128"/>
                <a:ea typeface="ＭＳ ゴシック" panose="020B0609070205080204" pitchFamily="49" charset="-128"/>
              </a:rPr>
              <a:t>　○　新設又は増改築等を行った場合に関して、前年度において１年未満の実績しかない場合（前年度の実績が全くない場合を含む。）の重心医ケア児の数は、以下のとおりとする。</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endParaRPr lang="en-US" altLang="ja-JP" sz="800" dirty="0" smtClean="0">
              <a:latin typeface="ＭＳ ゴシック" panose="020B0609070205080204" pitchFamily="49" charset="-128"/>
              <a:ea typeface="ＭＳ ゴシック" panose="020B0609070205080204" pitchFamily="49" charset="-128"/>
            </a:endParaRPr>
          </a:p>
          <a:p>
            <a:pPr marL="358775" indent="-358775" algn="l"/>
            <a:r>
              <a:rPr lang="ja-JP" altLang="en-US" sz="1400" dirty="0">
                <a:latin typeface="ＭＳ ゴシック" panose="020B0609070205080204" pitchFamily="49" charset="-128"/>
                <a:ea typeface="ＭＳ ゴシック" panose="020B0609070205080204" pitchFamily="49" charset="-128"/>
              </a:rPr>
              <a:t>　　</a:t>
            </a:r>
            <a:r>
              <a:rPr lang="ja-JP" altLang="en-US" sz="1400" u="sng" dirty="0">
                <a:latin typeface="ＭＳ ゴシック" panose="020B0609070205080204" pitchFamily="49" charset="-128"/>
                <a:ea typeface="ＭＳ ゴシック" panose="020B0609070205080204" pitchFamily="49" charset="-128"/>
              </a:rPr>
              <a:t>・　新設又は増改築等の時点から３月未満の</a:t>
            </a:r>
            <a:r>
              <a:rPr lang="ja-JP" altLang="en-US" sz="1400" u="sng" dirty="0" smtClean="0">
                <a:latin typeface="ＭＳ ゴシック" panose="020B0609070205080204" pitchFamily="49" charset="-128"/>
                <a:ea typeface="ＭＳ ゴシック" panose="020B0609070205080204" pitchFamily="49" charset="-128"/>
              </a:rPr>
              <a:t>間</a:t>
            </a:r>
            <a:endParaRPr lang="en-US" altLang="ja-JP" sz="1400" u="sng"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在籍者数</a:t>
            </a:r>
            <a:r>
              <a:rPr lang="ja-JP" altLang="en-US" sz="1400" dirty="0">
                <a:latin typeface="ＭＳ ゴシック" panose="020B0609070205080204" pitchFamily="49" charset="-128"/>
                <a:ea typeface="ＭＳ ゴシック" panose="020B0609070205080204" pitchFamily="49" charset="-128"/>
              </a:rPr>
              <a:t>（契約者数）のうち</a:t>
            </a:r>
            <a:r>
              <a:rPr lang="ja-JP" altLang="en-US" sz="1400" dirty="0" smtClean="0">
                <a:latin typeface="ＭＳ ゴシック" panose="020B0609070205080204" pitchFamily="49" charset="-128"/>
                <a:ea typeface="ＭＳ ゴシック" panose="020B0609070205080204" pitchFamily="49" charset="-128"/>
              </a:rPr>
              <a:t>、重心医ケア児</a:t>
            </a:r>
            <a:r>
              <a:rPr lang="ja-JP" altLang="en-US" sz="1400" dirty="0">
                <a:latin typeface="ＭＳ ゴシック" panose="020B0609070205080204" pitchFamily="49" charset="-128"/>
                <a:ea typeface="ＭＳ ゴシック" panose="020B0609070205080204" pitchFamily="49" charset="-128"/>
              </a:rPr>
              <a:t>のそれぞれの医療的ケアスコアを合計した数により判断</a:t>
            </a:r>
            <a:r>
              <a:rPr lang="ja-JP" altLang="en-US" sz="1400" dirty="0" smtClean="0">
                <a:latin typeface="ＭＳ ゴシック" panose="020B0609070205080204" pitchFamily="49" charset="-128"/>
                <a:ea typeface="ＭＳ ゴシック" panose="020B0609070205080204" pitchFamily="49" charset="-128"/>
              </a:rPr>
              <a:t>する。</a:t>
            </a:r>
            <a:endParaRPr lang="en-US" altLang="ja-JP" sz="1400" dirty="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前頁の例で言えば、</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20</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32</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68</a:t>
            </a:r>
            <a:r>
              <a:rPr lang="ja-JP" altLang="en-US" sz="1400" dirty="0" smtClean="0">
                <a:latin typeface="ＭＳ ゴシック" panose="020B0609070205080204" pitchFamily="49" charset="-128"/>
                <a:ea typeface="ＭＳ ゴシック" panose="020B0609070205080204" pitchFamily="49" charset="-128"/>
              </a:rPr>
              <a:t>点　⇒　合計</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点以上なので（</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）を算定可となる。</a:t>
            </a:r>
            <a:endParaRPr lang="en-US" altLang="ja-JP" sz="1400" dirty="0" smtClean="0">
              <a:latin typeface="ＭＳ ゴシック" panose="020B0609070205080204" pitchFamily="49" charset="-128"/>
              <a:ea typeface="ＭＳ ゴシック" panose="020B0609070205080204" pitchFamily="49" charset="-128"/>
            </a:endParaRPr>
          </a:p>
          <a:p>
            <a:pPr marL="358775" lvl="0" indent="-358775" algn="l">
              <a:spcBef>
                <a:spcPts val="0"/>
              </a:spcBef>
            </a:pPr>
            <a:endParaRPr lang="en-US" altLang="ja-JP" sz="800" dirty="0">
              <a:latin typeface="ＭＳ ゴシック" panose="020B0609070205080204" pitchFamily="49" charset="-128"/>
              <a:ea typeface="ＭＳ ゴシック" panose="020B0609070205080204" pitchFamily="49" charset="-128"/>
              <a:cs typeface="+mn-cs"/>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　新設又は増改築の時点から３月以上１年未満の間</a:t>
            </a:r>
            <a:endParaRPr lang="en-US" altLang="ja-JP" sz="1400" u="sng"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a:latin typeface="ＭＳ ゴシック" panose="020B0609070205080204" pitchFamily="49" charset="-128"/>
                <a:ea typeface="ＭＳ ゴシック" panose="020B0609070205080204" pitchFamily="49" charset="-128"/>
              </a:rPr>
              <a:t>　　　⇒　</a:t>
            </a:r>
            <a:r>
              <a:rPr lang="ja-JP" altLang="en-US" sz="1400" dirty="0" smtClean="0">
                <a:latin typeface="ＭＳ ゴシック" panose="020B0609070205080204" pitchFamily="49" charset="-128"/>
                <a:ea typeface="ＭＳ ゴシック" panose="020B0609070205080204" pitchFamily="49" charset="-128"/>
              </a:rPr>
              <a:t>過去３月間の利用</a:t>
            </a:r>
            <a:r>
              <a:rPr lang="ja-JP" altLang="en-US" sz="1400" dirty="0">
                <a:latin typeface="ＭＳ ゴシック" panose="020B0609070205080204" pitchFamily="49" charset="-128"/>
                <a:ea typeface="ＭＳ ゴシック" panose="020B0609070205080204" pitchFamily="49" charset="-128"/>
              </a:rPr>
              <a:t>実績を用いて以下のとおり計算する。</a:t>
            </a: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　営業日</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60</a:t>
            </a:r>
            <a:r>
              <a:rPr lang="ja-JP" altLang="en-US" sz="1400" dirty="0" smtClean="0">
                <a:latin typeface="ＭＳ ゴシック" panose="020B0609070205080204" pitchFamily="49" charset="-128"/>
                <a:ea typeface="ＭＳ ゴシック" panose="020B0609070205080204" pitchFamily="49" charset="-128"/>
              </a:rPr>
              <a:t>日</a:t>
            </a:r>
            <a:endParaRPr lang="ja-JP" altLang="en-US" sz="1400" dirty="0">
              <a:latin typeface="ＭＳ ゴシック" panose="020B0609070205080204" pitchFamily="49" charset="-128"/>
              <a:ea typeface="ＭＳ ゴシック" panose="020B0609070205080204" pitchFamily="49" charset="-128"/>
            </a:endParaRPr>
          </a:p>
          <a:p>
            <a:pPr marL="2952750" indent="-2952750"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　医療的ケアスコアが</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点の重心医ケア児</a:t>
            </a:r>
            <a:r>
              <a:rPr lang="ja-JP" altLang="en-US" sz="1400" dirty="0" smtClean="0">
                <a:latin typeface="ＭＳ ゴシック" panose="020B0609070205080204" pitchFamily="49" charset="-128"/>
                <a:ea typeface="ＭＳ ゴシック" panose="020B0609070205080204" pitchFamily="49" charset="-128"/>
              </a:rPr>
              <a:t>が</a:t>
            </a:r>
            <a:r>
              <a:rPr lang="en-US" altLang="ja-JP" sz="1400" dirty="0" smtClean="0">
                <a:latin typeface="ＭＳ ゴシック" panose="020B0609070205080204" pitchFamily="49" charset="-128"/>
                <a:ea typeface="ＭＳ ゴシック" panose="020B0609070205080204" pitchFamily="49" charset="-128"/>
              </a:rPr>
              <a:t>50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利用。</a:t>
            </a:r>
          </a:p>
          <a:p>
            <a:pPr marL="2952750" indent="-2952750"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　医療的ケアスコア</a:t>
            </a:r>
            <a:r>
              <a:rPr lang="en-US" altLang="ja-JP" sz="1400" dirty="0">
                <a:latin typeface="ＭＳ ゴシック" panose="020B0609070205080204" pitchFamily="49" charset="-128"/>
                <a:ea typeface="ＭＳ ゴシック" panose="020B0609070205080204" pitchFamily="49" charset="-128"/>
              </a:rPr>
              <a:t>20</a:t>
            </a:r>
            <a:r>
              <a:rPr lang="ja-JP" altLang="en-US" sz="1400" dirty="0">
                <a:latin typeface="ＭＳ ゴシック" panose="020B0609070205080204" pitchFamily="49" charset="-128"/>
                <a:ea typeface="ＭＳ ゴシック" panose="020B0609070205080204" pitchFamily="49" charset="-128"/>
              </a:rPr>
              <a:t>点の重心医ケア児</a:t>
            </a:r>
            <a:r>
              <a:rPr lang="ja-JP" altLang="en-US" sz="1400" dirty="0" smtClean="0">
                <a:latin typeface="ＭＳ ゴシック" panose="020B0609070205080204" pitchFamily="49" charset="-128"/>
                <a:ea typeface="ＭＳ ゴシック" panose="020B0609070205080204" pitchFamily="49" charset="-128"/>
              </a:rPr>
              <a:t>が</a:t>
            </a:r>
            <a:r>
              <a:rPr lang="en-US" altLang="ja-JP" sz="1400" dirty="0" smtClean="0">
                <a:latin typeface="ＭＳ ゴシック" panose="020B0609070205080204" pitchFamily="49" charset="-128"/>
                <a:ea typeface="ＭＳ ゴシック" panose="020B0609070205080204" pitchFamily="49" charset="-128"/>
              </a:rPr>
              <a:t>45</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利用。</a:t>
            </a: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　医療的ケアスコア</a:t>
            </a:r>
            <a:r>
              <a:rPr lang="en-US" altLang="ja-JP" sz="1400" dirty="0">
                <a:latin typeface="ＭＳ ゴシック" panose="020B0609070205080204" pitchFamily="49" charset="-128"/>
                <a:ea typeface="ＭＳ ゴシック" panose="020B0609070205080204" pitchFamily="49" charset="-128"/>
              </a:rPr>
              <a:t>32</a:t>
            </a:r>
            <a:r>
              <a:rPr lang="ja-JP" altLang="en-US" sz="1400" dirty="0">
                <a:latin typeface="ＭＳ ゴシック" panose="020B0609070205080204" pitchFamily="49" charset="-128"/>
                <a:ea typeface="ＭＳ ゴシック" panose="020B0609070205080204" pitchFamily="49" charset="-128"/>
              </a:rPr>
              <a:t>点の重心医ケア児</a:t>
            </a:r>
            <a:r>
              <a:rPr lang="ja-JP" altLang="en-US" sz="1400" dirty="0" smtClean="0">
                <a:latin typeface="ＭＳ ゴシック" panose="020B0609070205080204" pitchFamily="49" charset="-128"/>
                <a:ea typeface="ＭＳ ゴシック" panose="020B0609070205080204" pitchFamily="49" charset="-128"/>
              </a:rPr>
              <a:t>が</a:t>
            </a:r>
            <a:r>
              <a:rPr lang="en-US" altLang="ja-JP" sz="1400" dirty="0">
                <a:latin typeface="ＭＳ ゴシック" panose="020B0609070205080204" pitchFamily="49" charset="-128"/>
                <a:ea typeface="ＭＳ ゴシック" panose="020B0609070205080204" pitchFamily="49" charset="-128"/>
              </a:rPr>
              <a:t>3</a:t>
            </a:r>
            <a:r>
              <a:rPr lang="en-US" altLang="ja-JP" sz="1400" dirty="0" smtClean="0">
                <a:latin typeface="ＭＳ ゴシック" panose="020B0609070205080204" pitchFamily="49" charset="-128"/>
                <a:ea typeface="ＭＳ ゴシック" panose="020B0609070205080204" pitchFamily="49" charset="-128"/>
              </a:rPr>
              <a:t>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利用。</a:t>
            </a: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×50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20</a:t>
            </a:r>
            <a:r>
              <a:rPr lang="ja-JP" altLang="en-US" sz="1400" dirty="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×45</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32</a:t>
            </a:r>
            <a:r>
              <a:rPr lang="ja-JP" altLang="en-US" sz="1400" dirty="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×30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÷60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44.3</a:t>
            </a:r>
            <a:r>
              <a:rPr lang="ja-JP" altLang="en-US" sz="1400" dirty="0" smtClean="0">
                <a:latin typeface="ＭＳ ゴシック" panose="020B0609070205080204" pitchFamily="49" charset="-128"/>
                <a:ea typeface="ＭＳ ゴシック" panose="020B0609070205080204" pitchFamily="49" charset="-128"/>
              </a:rPr>
              <a:t>点</a:t>
            </a:r>
            <a:r>
              <a:rPr lang="ja-JP" altLang="en-US" sz="1400" dirty="0">
                <a:latin typeface="ＭＳ ゴシック" panose="020B0609070205080204" pitchFamily="49" charset="-128"/>
                <a:ea typeface="ＭＳ ゴシック" panose="020B0609070205080204" pitchFamily="49" charset="-128"/>
              </a:rPr>
              <a:t>　⇒　</a:t>
            </a:r>
            <a:r>
              <a:rPr lang="ja-JP" altLang="en-US" sz="1400" dirty="0" smtClean="0">
                <a:latin typeface="ＭＳ ゴシック" panose="020B0609070205080204" pitchFamily="49" charset="-128"/>
                <a:ea typeface="ＭＳ ゴシック" panose="020B0609070205080204" pitchFamily="49" charset="-128"/>
              </a:rPr>
              <a:t>合計</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a:latin typeface="ＭＳ ゴシック" panose="020B0609070205080204" pitchFamily="49" charset="-128"/>
                <a:ea typeface="ＭＳ ゴシック" panose="020B0609070205080204" pitchFamily="49" charset="-128"/>
              </a:rPr>
              <a:t>点以上なので</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Ⅰ</a:t>
            </a:r>
            <a:r>
              <a:rPr lang="ja-JP" altLang="en-US" sz="1400" dirty="0">
                <a:latin typeface="ＭＳ ゴシック" panose="020B0609070205080204" pitchFamily="49" charset="-128"/>
                <a:ea typeface="ＭＳ ゴシック" panose="020B0609070205080204" pitchFamily="49" charset="-128"/>
              </a:rPr>
              <a:t>）を算定可</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7" name="Rectangle 1"/>
          <p:cNvSpPr txBox="1">
            <a:spLocks noChangeArrowheads="1"/>
          </p:cNvSpPr>
          <p:nvPr/>
        </p:nvSpPr>
        <p:spPr bwMode="auto">
          <a:xfrm>
            <a:off x="128464" y="836711"/>
            <a:ext cx="3636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a:t>
            </a:r>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看護職員加配加算の算定</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要件（続き）</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a:latin typeface="ＤＦ特太ゴシック体" panose="020B0509000000000000" pitchFamily="49" charset="-128"/>
                <a:ea typeface="ＤＦ特太ゴシック体" panose="020B0509000000000000" pitchFamily="49" charset="-128"/>
              </a:rPr>
              <a:t>）重心医ケア児を受け入れる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42042948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37</a:t>
            </a:fld>
            <a:endParaRPr kumimoji="1" lang="ja-JP" altLang="en-US"/>
          </a:p>
        </p:txBody>
      </p:sp>
      <p:sp>
        <p:nvSpPr>
          <p:cNvPr id="17" name="Rectangle 1"/>
          <p:cNvSpPr txBox="1">
            <a:spLocks noChangeArrowheads="1"/>
          </p:cNvSpPr>
          <p:nvPr/>
        </p:nvSpPr>
        <p:spPr bwMode="auto">
          <a:xfrm>
            <a:off x="256928" y="980727"/>
            <a:ext cx="9540000" cy="4320481"/>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医療的ケア児が重心型事業所を利用する場合、算定する報酬は以下の①か②のいずれかのパターンとなる。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①</a:t>
            </a:r>
            <a:r>
              <a:rPr lang="ja-JP" altLang="en-US" sz="1400" dirty="0">
                <a:latin typeface="ＭＳ ゴシック" panose="020B0609070205080204" pitchFamily="49" charset="-128"/>
                <a:ea typeface="ＭＳ ゴシック" panose="020B0609070205080204" pitchFamily="49" charset="-128"/>
              </a:rPr>
              <a:t>　医療的ケア児以外の基本報酬＋医療連携体制加算</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②　医療的ケア区分に応じた基本報酬</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①と②のいずれを算定するかについては、「２．一般型事業所の場合」に記載した内容のとおりとする。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一般型事業所では、医療的ケア児が３人以上利用する場合は②の算定をすることとしたが、重心型事業所において、この</a:t>
            </a:r>
            <a:r>
              <a:rPr lang="ja-JP" altLang="en-US" sz="1400" u="sng" dirty="0" smtClean="0">
                <a:latin typeface="ＭＳ ゴシック" panose="020B0609070205080204" pitchFamily="49" charset="-128"/>
                <a:ea typeface="ＭＳ ゴシック" panose="020B0609070205080204" pitchFamily="49" charset="-128"/>
              </a:rPr>
              <a:t>「３人以上」を数えるときは、医療的ケア児のみで数えることとし、重心医ケア児は計算から除く</a:t>
            </a:r>
            <a:r>
              <a:rPr lang="ja-JP" altLang="en-US" sz="1400" dirty="0" smtClean="0">
                <a:latin typeface="ＭＳ ゴシック" panose="020B0609070205080204" pitchFamily="49" charset="-128"/>
                <a:ea typeface="ＭＳ ゴシック" panose="020B0609070205080204" pitchFamily="49" charset="-128"/>
              </a:rPr>
              <a:t>こととする（そのため、もともと定員が一般型事業所に比べて少ない重心型事業所では、このような場合は基本的には想定されない）。</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医療的ケア児の人数が「３人以上」にならないときは、①又は②のいずれかが算定可能</a:t>
            </a:r>
            <a:r>
              <a:rPr lang="ja-JP" altLang="en-US" sz="1400" dirty="0" smtClean="0">
                <a:latin typeface="ＭＳ ゴシック" panose="020B0609070205080204" pitchFamily="49" charset="-128"/>
                <a:ea typeface="ＭＳ ゴシック" panose="020B0609070205080204" pitchFamily="49" charset="-128"/>
              </a:rPr>
              <a:t>となる。この場合における、医療的ケア区分に応じた基本報酬と医療連携体制加算の関係についても、「２．一般型事業所の場合」に記載した内容のとおりとする。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以下では、①、②を算定する場合について、重心型事業所に基準人員として配置されている看護職員や、看護職員加配加算により配置されている看護職員の人数との関係を中心に整理する。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2556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算定できる報酬の全体像</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0391898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38</a:t>
            </a:fld>
            <a:endParaRPr kumimoji="1" lang="ja-JP" altLang="en-US"/>
          </a:p>
        </p:txBody>
      </p:sp>
      <p:sp>
        <p:nvSpPr>
          <p:cNvPr id="17" name="Rectangle 1"/>
          <p:cNvSpPr txBox="1">
            <a:spLocks noChangeArrowheads="1"/>
          </p:cNvSpPr>
          <p:nvPr/>
        </p:nvSpPr>
        <p:spPr bwMode="auto">
          <a:xfrm>
            <a:off x="256928" y="980726"/>
            <a:ext cx="9540000" cy="5832618"/>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重心型事業所では、基準人員として看護職員が１人以上（ここでは１人とする。）配置され、看護職員加配加算（</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）を算定する場合は、基準人員とは別に常勤換算で１人以上配置する必要がある（看護職員加配加算（</a:t>
            </a:r>
            <a:r>
              <a:rPr lang="en-US" altLang="ja-JP" sz="1400" dirty="0" smtClean="0">
                <a:latin typeface="ＭＳ ゴシック" panose="020B0609070205080204" pitchFamily="49" charset="-128"/>
                <a:ea typeface="ＭＳ ゴシック" panose="020B0609070205080204" pitchFamily="49" charset="-128"/>
              </a:rPr>
              <a:t>Ⅱ</a:t>
            </a:r>
            <a:r>
              <a:rPr lang="ja-JP" altLang="en-US" sz="1400" dirty="0" smtClean="0">
                <a:latin typeface="ＭＳ ゴシック" panose="020B0609070205080204" pitchFamily="49" charset="-128"/>
                <a:ea typeface="ＭＳ ゴシック" panose="020B0609070205080204" pitchFamily="49" charset="-128"/>
              </a:rPr>
              <a:t>）の場合は２人）。</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ア　看護職員加配加算を算定しない場合（イメージ）</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イ　看護職員加配加算（</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）を算定する場合</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イメージ）</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ウ</a:t>
            </a:r>
            <a:r>
              <a:rPr lang="ja-JP" altLang="en-US" sz="1400" dirty="0">
                <a:latin typeface="ＭＳ ゴシック" panose="020B0609070205080204" pitchFamily="49" charset="-128"/>
                <a:ea typeface="ＭＳ ゴシック" panose="020B0609070205080204" pitchFamily="49" charset="-128"/>
              </a:rPr>
              <a:t>　看護職員加配加算</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Ⅱ</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を算定する</a:t>
            </a:r>
            <a:r>
              <a:rPr lang="ja-JP" altLang="en-US" sz="1400" dirty="0" smtClean="0">
                <a:latin typeface="ＭＳ ゴシック" panose="020B0609070205080204" pitchFamily="49" charset="-128"/>
                <a:ea typeface="ＭＳ ゴシック" panose="020B0609070205080204" pitchFamily="49" charset="-128"/>
              </a:rPr>
              <a:t>場合</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イメージ）</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5184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医療的ケア児を受け入れるときの看護職員の人数の考え方</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232926455"/>
              </p:ext>
            </p:extLst>
          </p:nvPr>
        </p:nvGraphicFramePr>
        <p:xfrm>
          <a:off x="900000" y="2348880"/>
          <a:ext cx="6480000" cy="764640"/>
        </p:xfrm>
        <a:graphic>
          <a:graphicData uri="http://schemas.openxmlformats.org/drawingml/2006/table">
            <a:tbl>
              <a:tblPr firstRow="1" bandRow="1">
                <a:tableStyleId>{5940675A-B579-460E-94D1-54222C63F5DA}</a:tableStyleId>
              </a:tblPr>
              <a:tblGrid>
                <a:gridCol w="1296000">
                  <a:extLst>
                    <a:ext uri="{9D8B030D-6E8A-4147-A177-3AD203B41FA5}">
                      <a16:colId xmlns:a16="http://schemas.microsoft.com/office/drawing/2014/main" val="82682674"/>
                    </a:ext>
                  </a:extLst>
                </a:gridCol>
                <a:gridCol w="1296000">
                  <a:extLst>
                    <a:ext uri="{9D8B030D-6E8A-4147-A177-3AD203B41FA5}">
                      <a16:colId xmlns:a16="http://schemas.microsoft.com/office/drawing/2014/main" val="51942980"/>
                    </a:ext>
                  </a:extLst>
                </a:gridCol>
                <a:gridCol w="1296000">
                  <a:extLst>
                    <a:ext uri="{9D8B030D-6E8A-4147-A177-3AD203B41FA5}">
                      <a16:colId xmlns:a16="http://schemas.microsoft.com/office/drawing/2014/main" val="3228501385"/>
                    </a:ext>
                  </a:extLst>
                </a:gridCol>
                <a:gridCol w="1296000">
                  <a:extLst>
                    <a:ext uri="{9D8B030D-6E8A-4147-A177-3AD203B41FA5}">
                      <a16:colId xmlns:a16="http://schemas.microsoft.com/office/drawing/2014/main" val="3038908225"/>
                    </a:ext>
                  </a:extLst>
                </a:gridCol>
                <a:gridCol w="1296000">
                  <a:extLst>
                    <a:ext uri="{9D8B030D-6E8A-4147-A177-3AD203B41FA5}">
                      <a16:colId xmlns:a16="http://schemas.microsoft.com/office/drawing/2014/main" val="2309232579"/>
                    </a:ext>
                  </a:extLst>
                </a:gridCol>
              </a:tblGrid>
              <a:tr h="0">
                <a:tc gridSpan="5">
                  <a:txBody>
                    <a:bodyPr/>
                    <a:lstStyle/>
                    <a:p>
                      <a:pPr algn="ctr"/>
                      <a:r>
                        <a:rPr kumimoji="1" lang="ja-JP" altLang="en-US" sz="1200" dirty="0" smtClean="0"/>
                        <a:t>重心型事業所</a:t>
                      </a:r>
                      <a:endParaRPr kumimoji="1" lang="ja-JP" altLang="en-US" sz="1200" dirty="0"/>
                    </a:p>
                  </a:txBody>
                  <a:tcPr marL="36000" marR="36000" marT="36000" marB="36000" anchor="ctr">
                    <a:solidFill>
                      <a:schemeClr val="accent5">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11065200"/>
                  </a:ext>
                </a:extLst>
              </a:tr>
              <a:tr h="0">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重症心身障害児</a:t>
                      </a:r>
                    </a:p>
                  </a:txBody>
                  <a:tcPr marL="36000" marR="36000" marT="36000" marB="36000" anchor="ctr"/>
                </a:tc>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重症心身障害児</a:t>
                      </a:r>
                    </a:p>
                  </a:txBody>
                  <a:tcPr marL="36000" marR="36000" marT="36000" marB="36000" anchor="ctr"/>
                </a:tc>
                <a:extLst>
                  <a:ext uri="{0D108BD9-81ED-4DB2-BD59-A6C34878D82A}">
                    <a16:rowId xmlns:a16="http://schemas.microsoft.com/office/drawing/2014/main" val="2780478157"/>
                  </a:ext>
                </a:extLst>
              </a:tr>
              <a:tr h="0">
                <a:tc gridSpan="5">
                  <a:txBody>
                    <a:bodyPr/>
                    <a:lstStyle/>
                    <a:p>
                      <a:pPr algn="ctr"/>
                      <a:r>
                        <a:rPr kumimoji="1" lang="ja-JP" altLang="en-US" sz="1200" dirty="0" smtClean="0"/>
                        <a:t>看護職員（基準）</a:t>
                      </a:r>
                      <a:endParaRPr kumimoji="1" lang="ja-JP" altLang="en-US" sz="1200" dirty="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a:p>
                  </a:txBody>
                  <a:tcPr marL="36000" marR="36000" marT="36000" marB="36000" anchor="ctr"/>
                </a:tc>
                <a:extLst>
                  <a:ext uri="{0D108BD9-81ED-4DB2-BD59-A6C34878D82A}">
                    <a16:rowId xmlns:a16="http://schemas.microsoft.com/office/drawing/2014/main" val="3001898926"/>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923949677"/>
              </p:ext>
            </p:extLst>
          </p:nvPr>
        </p:nvGraphicFramePr>
        <p:xfrm>
          <a:off x="900000" y="3645024"/>
          <a:ext cx="6480000" cy="1019520"/>
        </p:xfrm>
        <a:graphic>
          <a:graphicData uri="http://schemas.openxmlformats.org/drawingml/2006/table">
            <a:tbl>
              <a:tblPr firstRow="1" bandRow="1">
                <a:tableStyleId>{5940675A-B579-460E-94D1-54222C63F5DA}</a:tableStyleId>
              </a:tblPr>
              <a:tblGrid>
                <a:gridCol w="1296000">
                  <a:extLst>
                    <a:ext uri="{9D8B030D-6E8A-4147-A177-3AD203B41FA5}">
                      <a16:colId xmlns:a16="http://schemas.microsoft.com/office/drawing/2014/main" val="82682674"/>
                    </a:ext>
                  </a:extLst>
                </a:gridCol>
                <a:gridCol w="1296000">
                  <a:extLst>
                    <a:ext uri="{9D8B030D-6E8A-4147-A177-3AD203B41FA5}">
                      <a16:colId xmlns:a16="http://schemas.microsoft.com/office/drawing/2014/main" val="51942980"/>
                    </a:ext>
                  </a:extLst>
                </a:gridCol>
                <a:gridCol w="1296000">
                  <a:extLst>
                    <a:ext uri="{9D8B030D-6E8A-4147-A177-3AD203B41FA5}">
                      <a16:colId xmlns:a16="http://schemas.microsoft.com/office/drawing/2014/main" val="3228501385"/>
                    </a:ext>
                  </a:extLst>
                </a:gridCol>
                <a:gridCol w="1296000">
                  <a:extLst>
                    <a:ext uri="{9D8B030D-6E8A-4147-A177-3AD203B41FA5}">
                      <a16:colId xmlns:a16="http://schemas.microsoft.com/office/drawing/2014/main" val="3038908225"/>
                    </a:ext>
                  </a:extLst>
                </a:gridCol>
                <a:gridCol w="1296000">
                  <a:extLst>
                    <a:ext uri="{9D8B030D-6E8A-4147-A177-3AD203B41FA5}">
                      <a16:colId xmlns:a16="http://schemas.microsoft.com/office/drawing/2014/main" val="2309232579"/>
                    </a:ext>
                  </a:extLst>
                </a:gridCol>
              </a:tblGrid>
              <a:tr h="0">
                <a:tc gridSpan="5">
                  <a:txBody>
                    <a:bodyPr/>
                    <a:lstStyle/>
                    <a:p>
                      <a:pPr algn="ctr"/>
                      <a:r>
                        <a:rPr kumimoji="1" lang="ja-JP" altLang="en-US" sz="1200" dirty="0" smtClean="0"/>
                        <a:t>重心型事業所</a:t>
                      </a:r>
                      <a:endParaRPr kumimoji="1" lang="ja-JP" altLang="en-US" sz="1200" dirty="0"/>
                    </a:p>
                  </a:txBody>
                  <a:tcPr marL="36000" marR="36000" marT="36000" marB="36000" anchor="ctr">
                    <a:solidFill>
                      <a:schemeClr val="accent5">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11065200"/>
                  </a:ext>
                </a:extLst>
              </a:tr>
              <a:tr h="0">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重症心身障害児</a:t>
                      </a:r>
                    </a:p>
                  </a:txBody>
                  <a:tcPr marL="36000" marR="36000" marT="36000" marB="36000" anchor="ctr"/>
                </a:tc>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algn="ctr"/>
                      <a:r>
                        <a:rPr kumimoji="1" lang="ja-JP" altLang="en-US" sz="1200" dirty="0" smtClean="0"/>
                        <a:t>重心医ケア児</a:t>
                      </a:r>
                      <a:endParaRPr kumimoji="1" lang="ja-JP" altLang="en-US" sz="1200" dirty="0"/>
                    </a:p>
                  </a:txBody>
                  <a:tcPr marL="36000" marR="36000" marT="36000" marB="36000" anchor="ctr"/>
                </a:tc>
                <a:tc>
                  <a:txBody>
                    <a:bodyPr/>
                    <a:lstStyle/>
                    <a:p>
                      <a:pPr algn="ctr"/>
                      <a:r>
                        <a:rPr kumimoji="1" lang="ja-JP" altLang="en-US" sz="1200" dirty="0" smtClean="0"/>
                        <a:t>重心医ケア児</a:t>
                      </a:r>
                    </a:p>
                  </a:txBody>
                  <a:tcPr marL="36000" marR="36000" marT="36000" marB="36000" anchor="ctr"/>
                </a:tc>
                <a:extLst>
                  <a:ext uri="{0D108BD9-81ED-4DB2-BD59-A6C34878D82A}">
                    <a16:rowId xmlns:a16="http://schemas.microsoft.com/office/drawing/2014/main" val="2780478157"/>
                  </a:ext>
                </a:extLst>
              </a:tr>
              <a:tr h="0">
                <a:tc gridSpan="5">
                  <a:txBody>
                    <a:bodyPr/>
                    <a:lstStyle/>
                    <a:p>
                      <a:pPr algn="ctr"/>
                      <a:r>
                        <a:rPr kumimoji="1" lang="ja-JP" altLang="en-US" sz="1200" dirty="0" smtClean="0"/>
                        <a:t>看護職員（基準）</a:t>
                      </a:r>
                    </a:p>
                  </a:txBody>
                  <a:tcPr marL="36000" marR="36000" marT="36000" marB="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smtClean="0"/>
                    </a:p>
                  </a:txBody>
                  <a:tcPr marL="36000" marR="36000" marT="36000" marB="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marL="36000" marR="36000" marT="36000" marB="36000" anchor="ctr"/>
                </a:tc>
                <a:extLst>
                  <a:ext uri="{0D108BD9-81ED-4DB2-BD59-A6C34878D82A}">
                    <a16:rowId xmlns:a16="http://schemas.microsoft.com/office/drawing/2014/main" val="3001898926"/>
                  </a:ext>
                </a:extLst>
              </a:tr>
              <a:tr h="0">
                <a:tc gridSpan="5">
                  <a:txBody>
                    <a:bodyPr/>
                    <a:lstStyle/>
                    <a:p>
                      <a:pPr algn="ctr"/>
                      <a:r>
                        <a:rPr kumimoji="1" lang="ja-JP" altLang="en-US" sz="1200" dirty="0" smtClean="0"/>
                        <a:t>看護職員（加配１人目）</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smtClean="0"/>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696488483"/>
                  </a:ext>
                </a:extLst>
              </a:tr>
            </a:tbl>
          </a:graphicData>
        </a:graphic>
      </p:graphicFrame>
      <p:sp>
        <p:nvSpPr>
          <p:cNvPr id="4" name="楕円 3"/>
          <p:cNvSpPr/>
          <p:nvPr/>
        </p:nvSpPr>
        <p:spPr>
          <a:xfrm>
            <a:off x="7905328" y="3805616"/>
            <a:ext cx="1224136" cy="432048"/>
          </a:xfrm>
          <a:prstGeom prst="ellipse">
            <a:avLst/>
          </a:prstGeom>
          <a:noFill/>
          <a:ln w="19050">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200" dirty="0" smtClean="0">
                <a:latin typeface="+mn-ea"/>
              </a:rPr>
              <a:t>40</a:t>
            </a:r>
            <a:r>
              <a:rPr kumimoji="1" lang="ja-JP" altLang="en-US" sz="1200" dirty="0" smtClean="0">
                <a:latin typeface="+mn-ea"/>
              </a:rPr>
              <a:t>点以上</a:t>
            </a:r>
          </a:p>
        </p:txBody>
      </p:sp>
      <p:graphicFrame>
        <p:nvGraphicFramePr>
          <p:cNvPr id="12" name="表 11"/>
          <p:cNvGraphicFramePr>
            <a:graphicFrameLocks noGrp="1"/>
          </p:cNvGraphicFramePr>
          <p:nvPr>
            <p:extLst>
              <p:ext uri="{D42A27DB-BD31-4B8C-83A1-F6EECF244321}">
                <p14:modId xmlns:p14="http://schemas.microsoft.com/office/powerpoint/2010/main" val="1054908329"/>
              </p:ext>
            </p:extLst>
          </p:nvPr>
        </p:nvGraphicFramePr>
        <p:xfrm>
          <a:off x="900000" y="5373216"/>
          <a:ext cx="6480000" cy="1274400"/>
        </p:xfrm>
        <a:graphic>
          <a:graphicData uri="http://schemas.openxmlformats.org/drawingml/2006/table">
            <a:tbl>
              <a:tblPr firstRow="1" bandRow="1">
                <a:tableStyleId>{5940675A-B579-460E-94D1-54222C63F5DA}</a:tableStyleId>
              </a:tblPr>
              <a:tblGrid>
                <a:gridCol w="1296000">
                  <a:extLst>
                    <a:ext uri="{9D8B030D-6E8A-4147-A177-3AD203B41FA5}">
                      <a16:colId xmlns:a16="http://schemas.microsoft.com/office/drawing/2014/main" val="82682674"/>
                    </a:ext>
                  </a:extLst>
                </a:gridCol>
                <a:gridCol w="1296000">
                  <a:extLst>
                    <a:ext uri="{9D8B030D-6E8A-4147-A177-3AD203B41FA5}">
                      <a16:colId xmlns:a16="http://schemas.microsoft.com/office/drawing/2014/main" val="51942980"/>
                    </a:ext>
                  </a:extLst>
                </a:gridCol>
                <a:gridCol w="1296000">
                  <a:extLst>
                    <a:ext uri="{9D8B030D-6E8A-4147-A177-3AD203B41FA5}">
                      <a16:colId xmlns:a16="http://schemas.microsoft.com/office/drawing/2014/main" val="3228501385"/>
                    </a:ext>
                  </a:extLst>
                </a:gridCol>
                <a:gridCol w="1296000">
                  <a:extLst>
                    <a:ext uri="{9D8B030D-6E8A-4147-A177-3AD203B41FA5}">
                      <a16:colId xmlns:a16="http://schemas.microsoft.com/office/drawing/2014/main" val="3038908225"/>
                    </a:ext>
                  </a:extLst>
                </a:gridCol>
                <a:gridCol w="1296000">
                  <a:extLst>
                    <a:ext uri="{9D8B030D-6E8A-4147-A177-3AD203B41FA5}">
                      <a16:colId xmlns:a16="http://schemas.microsoft.com/office/drawing/2014/main" val="2309232579"/>
                    </a:ext>
                  </a:extLst>
                </a:gridCol>
              </a:tblGrid>
              <a:tr h="0">
                <a:tc gridSpan="5">
                  <a:txBody>
                    <a:bodyPr/>
                    <a:lstStyle/>
                    <a:p>
                      <a:pPr algn="ctr"/>
                      <a:r>
                        <a:rPr kumimoji="1" lang="ja-JP" altLang="en-US" sz="1200" dirty="0" smtClean="0"/>
                        <a:t>重心型事業所</a:t>
                      </a:r>
                      <a:endParaRPr kumimoji="1" lang="ja-JP" altLang="en-US" sz="1200" dirty="0"/>
                    </a:p>
                  </a:txBody>
                  <a:tcPr marL="36000" marR="36000" marT="36000" marB="36000" anchor="ctr">
                    <a:solidFill>
                      <a:schemeClr val="accent5">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11065200"/>
                  </a:ext>
                </a:extLst>
              </a:tr>
              <a:tr h="0">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algn="ctr"/>
                      <a:r>
                        <a:rPr kumimoji="1" lang="ja-JP" altLang="en-US" sz="1200" dirty="0" smtClean="0"/>
                        <a:t>重心医ケア児</a:t>
                      </a:r>
                      <a:endParaRPr kumimoji="1" lang="ja-JP" altLang="en-US" sz="1200" dirty="0"/>
                    </a:p>
                  </a:txBody>
                  <a:tcPr marL="36000" marR="36000" marT="36000" marB="36000" anchor="ctr"/>
                </a:tc>
                <a:tc>
                  <a:txBody>
                    <a:bodyPr/>
                    <a:lstStyle/>
                    <a:p>
                      <a:pPr algn="ctr"/>
                      <a:r>
                        <a:rPr kumimoji="1" lang="ja-JP" altLang="en-US" sz="1200" dirty="0" smtClean="0"/>
                        <a:t>重心医ケア児</a:t>
                      </a:r>
                    </a:p>
                  </a:txBody>
                  <a:tcPr marL="36000" marR="36000" marT="36000" marB="36000" anchor="ctr"/>
                </a:tc>
                <a:tc>
                  <a:txBody>
                    <a:bodyPr/>
                    <a:lstStyle/>
                    <a:p>
                      <a:pPr algn="ctr"/>
                      <a:r>
                        <a:rPr kumimoji="1" lang="ja-JP" altLang="en-US" sz="1200" dirty="0" smtClean="0"/>
                        <a:t>重心医ケア児</a:t>
                      </a:r>
                      <a:endParaRPr kumimoji="1" lang="ja-JP" altLang="en-US" sz="1200" dirty="0"/>
                    </a:p>
                  </a:txBody>
                  <a:tcPr marL="36000" marR="36000" marT="36000" marB="36000" anchor="ctr"/>
                </a:tc>
                <a:tc>
                  <a:txBody>
                    <a:bodyPr/>
                    <a:lstStyle/>
                    <a:p>
                      <a:pPr algn="ctr"/>
                      <a:r>
                        <a:rPr kumimoji="1" lang="ja-JP" altLang="en-US" sz="1200" dirty="0" smtClean="0"/>
                        <a:t>重心医ケア児</a:t>
                      </a:r>
                    </a:p>
                  </a:txBody>
                  <a:tcPr marL="36000" marR="36000" marT="36000" marB="36000" anchor="ctr"/>
                </a:tc>
                <a:extLst>
                  <a:ext uri="{0D108BD9-81ED-4DB2-BD59-A6C34878D82A}">
                    <a16:rowId xmlns:a16="http://schemas.microsoft.com/office/drawing/2014/main" val="2780478157"/>
                  </a:ext>
                </a:extLst>
              </a:tr>
              <a:tr h="0">
                <a:tc gridSpan="5">
                  <a:txBody>
                    <a:bodyPr/>
                    <a:lstStyle/>
                    <a:p>
                      <a:pPr algn="ctr"/>
                      <a:r>
                        <a:rPr kumimoji="1" lang="ja-JP" altLang="en-US" sz="1200" dirty="0" smtClean="0"/>
                        <a:t>看護職員（基準）</a:t>
                      </a:r>
                    </a:p>
                  </a:txBody>
                  <a:tcPr marL="36000" marR="36000" marT="36000" marB="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smtClean="0"/>
                    </a:p>
                  </a:txBody>
                  <a:tcPr marL="36000" marR="36000" marT="36000" marB="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marL="36000" marR="36000" marT="36000" marB="36000" anchor="ctr"/>
                </a:tc>
                <a:extLst>
                  <a:ext uri="{0D108BD9-81ED-4DB2-BD59-A6C34878D82A}">
                    <a16:rowId xmlns:a16="http://schemas.microsoft.com/office/drawing/2014/main" val="3001898926"/>
                  </a:ext>
                </a:extLst>
              </a:tr>
              <a:tr h="0">
                <a:tc gridSpan="5">
                  <a:txBody>
                    <a:bodyPr/>
                    <a:lstStyle/>
                    <a:p>
                      <a:pPr algn="ctr"/>
                      <a:r>
                        <a:rPr kumimoji="1" lang="ja-JP" altLang="en-US" sz="1200" dirty="0" smtClean="0"/>
                        <a:t>看護職員（加配１人目）</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smtClean="0"/>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696488483"/>
                  </a:ext>
                </a:extLst>
              </a:tr>
              <a:tr h="0">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看護職員（加配２人目）</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69442901"/>
                  </a:ext>
                </a:extLst>
              </a:tr>
            </a:tbl>
          </a:graphicData>
        </a:graphic>
      </p:graphicFrame>
      <p:sp>
        <p:nvSpPr>
          <p:cNvPr id="13" name="楕円 12"/>
          <p:cNvSpPr/>
          <p:nvPr/>
        </p:nvSpPr>
        <p:spPr>
          <a:xfrm>
            <a:off x="7905328" y="5553236"/>
            <a:ext cx="1224136" cy="432048"/>
          </a:xfrm>
          <a:prstGeom prst="ellipse">
            <a:avLst/>
          </a:prstGeom>
          <a:noFill/>
          <a:ln w="19050">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200" dirty="0" smtClean="0">
                <a:latin typeface="+mn-ea"/>
              </a:rPr>
              <a:t>72</a:t>
            </a:r>
            <a:r>
              <a:rPr kumimoji="1" lang="ja-JP" altLang="en-US" sz="1200" dirty="0" smtClean="0">
                <a:latin typeface="+mn-ea"/>
              </a:rPr>
              <a:t>点以上</a:t>
            </a:r>
          </a:p>
        </p:txBody>
      </p:sp>
      <p:sp>
        <p:nvSpPr>
          <p:cNvPr id="16" name="正方形/長方形 15"/>
          <p:cNvSpPr/>
          <p:nvPr/>
        </p:nvSpPr>
        <p:spPr>
          <a:xfrm>
            <a:off x="4736976" y="3822192"/>
            <a:ext cx="2715680" cy="398896"/>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cxnSp>
        <p:nvCxnSpPr>
          <p:cNvPr id="18" name="直線矢印コネクタ 17"/>
          <p:cNvCxnSpPr>
            <a:stCxn id="4" idx="2"/>
            <a:endCxn id="16" idx="3"/>
          </p:cNvCxnSpPr>
          <p:nvPr/>
        </p:nvCxnSpPr>
        <p:spPr>
          <a:xfrm flipH="1">
            <a:off x="7452656" y="4021640"/>
            <a:ext cx="452672" cy="0"/>
          </a:xfrm>
          <a:prstGeom prst="straightConnector1">
            <a:avLst/>
          </a:prstGeom>
          <a:ln w="1905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
        <p:nvSpPr>
          <p:cNvPr id="20" name="正方形/長方形 19"/>
          <p:cNvSpPr/>
          <p:nvPr/>
        </p:nvSpPr>
        <p:spPr>
          <a:xfrm>
            <a:off x="2288704" y="5589240"/>
            <a:ext cx="5163952" cy="360040"/>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cxnSp>
        <p:nvCxnSpPr>
          <p:cNvPr id="21" name="直線矢印コネクタ 20"/>
          <p:cNvCxnSpPr>
            <a:stCxn id="13" idx="2"/>
            <a:endCxn id="20" idx="3"/>
          </p:cNvCxnSpPr>
          <p:nvPr/>
        </p:nvCxnSpPr>
        <p:spPr>
          <a:xfrm flipH="1">
            <a:off x="7452656" y="5769260"/>
            <a:ext cx="452672" cy="0"/>
          </a:xfrm>
          <a:prstGeom prst="straightConnector1">
            <a:avLst/>
          </a:prstGeom>
          <a:ln w="1905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595773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E2A29CB-BA86-48A6-80E1-CB8750A963B5}" type="slidenum">
              <a:rPr lang="ja-JP" altLang="en-US" smtClean="0"/>
              <a:pPr/>
              <a:t>3</a:t>
            </a:fld>
            <a:endParaRPr lang="ja-JP" altLang="en-US"/>
          </a:p>
        </p:txBody>
      </p:sp>
      <p:sp>
        <p:nvSpPr>
          <p:cNvPr id="5" name="正方形/長方形 4"/>
          <p:cNvSpPr/>
          <p:nvPr/>
        </p:nvSpPr>
        <p:spPr>
          <a:xfrm>
            <a:off x="0" y="0"/>
            <a:ext cx="9906000" cy="28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用語の注</a:t>
            </a:r>
            <a:r>
              <a:rPr kumimoji="1" lang="en-US" altLang="ja-JP" dirty="0" smtClean="0">
                <a:latin typeface="ＤＦ特太ゴシック体" panose="020B0509000000000000" pitchFamily="49" charset="-128"/>
                <a:ea typeface="ＤＦ特太ゴシック体" panose="020B0509000000000000" pitchFamily="49" charset="-128"/>
              </a:rPr>
              <a:t>_</a:t>
            </a:r>
            <a:r>
              <a:rPr kumimoji="1" lang="ja-JP" altLang="en-US" dirty="0" smtClean="0">
                <a:latin typeface="ＤＦ特太ゴシック体" panose="020B0509000000000000" pitchFamily="49" charset="-128"/>
                <a:ea typeface="ＤＦ特太ゴシック体" panose="020B0509000000000000" pitchFamily="49" charset="-128"/>
              </a:rPr>
              <a:t>②</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378914386"/>
              </p:ext>
            </p:extLst>
          </p:nvPr>
        </p:nvGraphicFramePr>
        <p:xfrm>
          <a:off x="128464" y="1052736"/>
          <a:ext cx="9577065" cy="4032448"/>
        </p:xfrm>
        <a:graphic>
          <a:graphicData uri="http://schemas.openxmlformats.org/drawingml/2006/table">
            <a:tbl>
              <a:tblPr firstRow="1" bandRow="1">
                <a:tableStyleId>{5940675A-B579-460E-94D1-54222C63F5DA}</a:tableStyleId>
              </a:tblPr>
              <a:tblGrid>
                <a:gridCol w="3960440">
                  <a:extLst>
                    <a:ext uri="{9D8B030D-6E8A-4147-A177-3AD203B41FA5}">
                      <a16:colId xmlns:a16="http://schemas.microsoft.com/office/drawing/2014/main" val="3615726776"/>
                    </a:ext>
                  </a:extLst>
                </a:gridCol>
                <a:gridCol w="2088232">
                  <a:extLst>
                    <a:ext uri="{9D8B030D-6E8A-4147-A177-3AD203B41FA5}">
                      <a16:colId xmlns:a16="http://schemas.microsoft.com/office/drawing/2014/main" val="2541868773"/>
                    </a:ext>
                  </a:extLst>
                </a:gridCol>
                <a:gridCol w="3528393">
                  <a:extLst>
                    <a:ext uri="{9D8B030D-6E8A-4147-A177-3AD203B41FA5}">
                      <a16:colId xmlns:a16="http://schemas.microsoft.com/office/drawing/2014/main" val="2321663139"/>
                    </a:ext>
                  </a:extLst>
                </a:gridCol>
              </a:tblGrid>
              <a:tr h="407713">
                <a:tc>
                  <a:txBody>
                    <a:bodyPr/>
                    <a:lstStyle/>
                    <a:p>
                      <a:pPr algn="ctr"/>
                      <a:r>
                        <a:rPr kumimoji="1" lang="ja-JP" altLang="en-US" sz="1400" dirty="0" smtClean="0"/>
                        <a:t>本来の用語</a:t>
                      </a:r>
                      <a:endParaRPr kumimoji="1" lang="ja-JP" altLang="en-US" sz="1400" dirty="0"/>
                    </a:p>
                  </a:txBody>
                  <a:tcPr anchor="ctr">
                    <a:solidFill>
                      <a:schemeClr val="bg1">
                        <a:lumMod val="95000"/>
                      </a:schemeClr>
                    </a:solidFill>
                  </a:tcPr>
                </a:tc>
                <a:tc>
                  <a:txBody>
                    <a:bodyPr/>
                    <a:lstStyle/>
                    <a:p>
                      <a:pPr algn="ctr"/>
                      <a:r>
                        <a:rPr kumimoji="1" lang="ja-JP" altLang="en-US" sz="1400" dirty="0" smtClean="0"/>
                        <a:t>本資料上の用語</a:t>
                      </a:r>
                      <a:endParaRPr kumimoji="1" lang="ja-JP" altLang="en-US" sz="1400" dirty="0"/>
                    </a:p>
                  </a:txBody>
                  <a:tcPr anchor="ctr">
                    <a:solidFill>
                      <a:schemeClr val="bg1">
                        <a:lumMod val="95000"/>
                      </a:schemeClr>
                    </a:solidFill>
                  </a:tcPr>
                </a:tc>
                <a:tc>
                  <a:txBody>
                    <a:bodyPr/>
                    <a:lstStyle/>
                    <a:p>
                      <a:pPr algn="ctr"/>
                      <a:r>
                        <a:rPr kumimoji="1" lang="ja-JP" altLang="en-US" sz="1400" dirty="0" smtClean="0"/>
                        <a:t>補足</a:t>
                      </a:r>
                      <a:endParaRPr kumimoji="1" lang="ja-JP" altLang="en-US" sz="1400" dirty="0"/>
                    </a:p>
                  </a:txBody>
                  <a:tcPr anchor="ctr">
                    <a:solidFill>
                      <a:schemeClr val="bg1">
                        <a:lumMod val="95000"/>
                      </a:schemeClr>
                    </a:solidFill>
                  </a:tcPr>
                </a:tc>
                <a:extLst>
                  <a:ext uri="{0D108BD9-81ED-4DB2-BD59-A6C34878D82A}">
                    <a16:rowId xmlns:a16="http://schemas.microsoft.com/office/drawing/2014/main" val="3610537188"/>
                  </a:ext>
                </a:extLst>
              </a:tr>
              <a:tr h="569681">
                <a:tc>
                  <a:txBody>
                    <a:bodyPr/>
                    <a:lstStyle/>
                    <a:p>
                      <a:pPr algn="l"/>
                      <a:r>
                        <a:rPr kumimoji="1" lang="ja-JP" altLang="en-US" sz="1400" dirty="0" smtClean="0"/>
                        <a:t>指定児童発達支援事業所及び放課後等デイサービス事業所</a:t>
                      </a:r>
                      <a:endParaRPr kumimoji="1" lang="ja-JP" altLang="en-US" sz="1400" dirty="0"/>
                    </a:p>
                  </a:txBody>
                  <a:tcPr anchor="ctr"/>
                </a:tc>
                <a:tc>
                  <a:txBody>
                    <a:bodyPr/>
                    <a:lstStyle/>
                    <a:p>
                      <a:pPr algn="l"/>
                      <a:r>
                        <a:rPr kumimoji="1" lang="ja-JP" altLang="en-US" sz="1400" dirty="0" smtClean="0"/>
                        <a:t>事業所</a:t>
                      </a:r>
                      <a:endParaRPr kumimoji="1" lang="ja-JP" altLang="en-US" sz="1400" dirty="0"/>
                    </a:p>
                  </a:txBody>
                  <a:tcPr anchor="ctr"/>
                </a:tc>
                <a:tc rowSpan="3">
                  <a:txBody>
                    <a:bodyPr/>
                    <a:lstStyle/>
                    <a:p>
                      <a:pPr algn="l"/>
                      <a:r>
                        <a:rPr kumimoji="1" lang="ja-JP" altLang="en-US" sz="1200" dirty="0" smtClean="0"/>
                        <a:t>指定児童発達支援事業所には、児童発達支援センターで行う場合と、児童発達支援センター以外で行う場合の両方を含む。</a:t>
                      </a:r>
                      <a:endParaRPr kumimoji="1" lang="ja-JP" altLang="en-US" sz="1400" dirty="0"/>
                    </a:p>
                  </a:txBody>
                  <a:tcPr anchor="ctr"/>
                </a:tc>
                <a:extLst>
                  <a:ext uri="{0D108BD9-81ED-4DB2-BD59-A6C34878D82A}">
                    <a16:rowId xmlns:a16="http://schemas.microsoft.com/office/drawing/2014/main" val="133625989"/>
                  </a:ext>
                </a:extLst>
              </a:tr>
              <a:tr h="1038830">
                <a:tc>
                  <a:txBody>
                    <a:bodyPr/>
                    <a:lstStyle/>
                    <a:p>
                      <a:pPr algn="l"/>
                      <a:r>
                        <a:rPr kumimoji="1" lang="ja-JP" altLang="en-US" sz="1400" dirty="0" smtClean="0"/>
                        <a:t>指定児童発達支援事業所（主として重症心身障害児を受け入れる場合以外）及び放課後等デイサービス事業所（主として重症心身障害児を受け入れる場合以外）</a:t>
                      </a:r>
                      <a:endParaRPr kumimoji="1" lang="ja-JP" altLang="en-US" sz="1400" dirty="0"/>
                    </a:p>
                  </a:txBody>
                  <a:tcPr anchor="ctr"/>
                </a:tc>
                <a:tc>
                  <a:txBody>
                    <a:bodyPr/>
                    <a:lstStyle/>
                    <a:p>
                      <a:pPr algn="l"/>
                      <a:r>
                        <a:rPr kumimoji="1" lang="ja-JP" altLang="en-US" sz="1400" dirty="0" smtClean="0"/>
                        <a:t>一般型事業所</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1666338063"/>
                  </a:ext>
                </a:extLst>
              </a:tr>
              <a:tr h="1038830">
                <a:tc>
                  <a:txBody>
                    <a:bodyPr/>
                    <a:lstStyle/>
                    <a:p>
                      <a:pPr algn="l"/>
                      <a:r>
                        <a:rPr kumimoji="1" lang="ja-JP" altLang="en-US" sz="1400" dirty="0" smtClean="0"/>
                        <a:t>指定児童発達支援事業所（主として重症心身障害児を受け入れる場合）及び放課後等デイサービス事業所（主として重症心身障害児を受け入れる場合）</a:t>
                      </a:r>
                      <a:endParaRPr kumimoji="1" lang="ja-JP" altLang="en-US" sz="1400" dirty="0"/>
                    </a:p>
                  </a:txBody>
                  <a:tcPr anchor="ctr"/>
                </a:tc>
                <a:tc>
                  <a:txBody>
                    <a:bodyPr/>
                    <a:lstStyle/>
                    <a:p>
                      <a:pPr algn="l"/>
                      <a:r>
                        <a:rPr kumimoji="1" lang="ja-JP" altLang="en-US" sz="1400" dirty="0" smtClean="0"/>
                        <a:t>重心型事業所</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634471324"/>
                  </a:ext>
                </a:extLst>
              </a:tr>
              <a:tr h="569681">
                <a:tc>
                  <a:txBody>
                    <a:bodyPr/>
                    <a:lstStyle/>
                    <a:p>
                      <a:r>
                        <a:rPr kumimoji="1" lang="ja-JP" altLang="en-US" sz="1400" dirty="0" smtClean="0"/>
                        <a:t>児童指導員及び保育士</a:t>
                      </a:r>
                      <a:endParaRPr kumimoji="1" lang="ja-JP" altLang="en-US" sz="1400" dirty="0"/>
                    </a:p>
                  </a:txBody>
                  <a:tcPr anchor="ctr"/>
                </a:tc>
                <a:tc>
                  <a:txBody>
                    <a:bodyPr/>
                    <a:lstStyle/>
                    <a:p>
                      <a:r>
                        <a:rPr kumimoji="1" lang="ja-JP" altLang="en-US" sz="1400" dirty="0" smtClean="0"/>
                        <a:t>基準の児童指導員等</a:t>
                      </a:r>
                      <a:endParaRPr kumimoji="1" lang="ja-JP" altLang="en-US" sz="1400" dirty="0"/>
                    </a:p>
                  </a:txBody>
                  <a:tcPr anchor="ctr"/>
                </a:tc>
                <a:tc>
                  <a:txBody>
                    <a:bodyPr/>
                    <a:lstStyle/>
                    <a:p>
                      <a:r>
                        <a:rPr kumimoji="1" lang="en-US" altLang="ja-JP" sz="1400" dirty="0" smtClean="0"/>
                        <a:t>10:2</a:t>
                      </a:r>
                      <a:r>
                        <a:rPr kumimoji="1" lang="ja-JP" altLang="en-US" sz="1400" dirty="0" smtClean="0"/>
                        <a:t>等の割合で配置が必要となる児童指導員及び保育士のこと。</a:t>
                      </a:r>
                      <a:endParaRPr kumimoji="1" lang="ja-JP" altLang="en-US" sz="1400" dirty="0"/>
                    </a:p>
                  </a:txBody>
                  <a:tcPr anchor="ctr"/>
                </a:tc>
                <a:extLst>
                  <a:ext uri="{0D108BD9-81ED-4DB2-BD59-A6C34878D82A}">
                    <a16:rowId xmlns:a16="http://schemas.microsoft.com/office/drawing/2014/main" val="1634566658"/>
                  </a:ext>
                </a:extLst>
              </a:tr>
              <a:tr h="407713">
                <a:tc>
                  <a:txBody>
                    <a:bodyPr/>
                    <a:lstStyle/>
                    <a:p>
                      <a:r>
                        <a:rPr kumimoji="1" lang="ja-JP" altLang="en-US" sz="1400" dirty="0" smtClean="0"/>
                        <a:t>都道府県、指定都市又は中核市</a:t>
                      </a:r>
                      <a:endParaRPr kumimoji="1" lang="ja-JP" altLang="en-US" sz="1400" dirty="0"/>
                    </a:p>
                  </a:txBody>
                  <a:tcPr anchor="ctr"/>
                </a:tc>
                <a:tc>
                  <a:txBody>
                    <a:bodyPr/>
                    <a:lstStyle/>
                    <a:p>
                      <a:r>
                        <a:rPr kumimoji="1" lang="ja-JP" altLang="en-US" sz="1400" dirty="0" smtClean="0"/>
                        <a:t>指定権者</a:t>
                      </a:r>
                      <a:endParaRPr kumimoji="1" lang="ja-JP" altLang="en-US" sz="1400" dirty="0"/>
                    </a:p>
                  </a:txBody>
                  <a:tcPr anchor="ctr"/>
                </a:tc>
                <a:tc>
                  <a:txBody>
                    <a:bodyPr/>
                    <a:lstStyle/>
                    <a:p>
                      <a:endParaRPr kumimoji="1" lang="ja-JP" altLang="en-US" sz="1400" dirty="0"/>
                    </a:p>
                  </a:txBody>
                  <a:tcPr anchor="ctr"/>
                </a:tc>
                <a:extLst>
                  <a:ext uri="{0D108BD9-81ED-4DB2-BD59-A6C34878D82A}">
                    <a16:rowId xmlns:a16="http://schemas.microsoft.com/office/drawing/2014/main" val="3226984869"/>
                  </a:ext>
                </a:extLst>
              </a:tr>
            </a:tbl>
          </a:graphicData>
        </a:graphic>
      </p:graphicFrame>
    </p:spTree>
    <p:extLst>
      <p:ext uri="{BB962C8B-B14F-4D97-AF65-F5344CB8AC3E}">
        <p14:creationId xmlns:p14="http://schemas.microsoft.com/office/powerpoint/2010/main" val="23863438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39</a:t>
            </a:fld>
            <a:endParaRPr kumimoji="1" lang="ja-JP" altLang="en-US"/>
          </a:p>
        </p:txBody>
      </p:sp>
      <p:sp>
        <p:nvSpPr>
          <p:cNvPr id="17" name="Rectangle 1"/>
          <p:cNvSpPr txBox="1">
            <a:spLocks noChangeArrowheads="1"/>
          </p:cNvSpPr>
          <p:nvPr/>
        </p:nvSpPr>
        <p:spPr bwMode="auto">
          <a:xfrm>
            <a:off x="256928" y="980726"/>
            <a:ext cx="9540000" cy="2232250"/>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重心型事業所で医療的ケア児を受け入れたときの報酬の取扱いは、一般型事業所と同じく、</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医療的ケア児の利用が３人以上の場合は、医療的ケア区分に応じた基本報酬を算定し、</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医療的ケア児の利用が３人未満の場合</a:t>
            </a:r>
            <a:r>
              <a:rPr lang="ja-JP" altLang="en-US" sz="1400" dirty="0">
                <a:latin typeface="ＭＳ ゴシック" panose="020B0609070205080204" pitchFamily="49" charset="-128"/>
                <a:ea typeface="ＭＳ ゴシック" panose="020B0609070205080204" pitchFamily="49" charset="-128"/>
              </a:rPr>
              <a:t>は、医療的ケア区分に応じた基本報酬を</a:t>
            </a:r>
            <a:r>
              <a:rPr lang="ja-JP" altLang="en-US" sz="1400" dirty="0" smtClean="0">
                <a:latin typeface="ＭＳ ゴシック" panose="020B0609070205080204" pitchFamily="49" charset="-128"/>
                <a:ea typeface="ＭＳ ゴシック" panose="020B0609070205080204" pitchFamily="49" charset="-128"/>
              </a:rPr>
              <a:t>算定するか、医療連携体制加算（＋医ケア以外の障害児に係る基本報酬）を算定するかは事業所の選択による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ただし、重心型事業所の場合、基準人員としての看護職員や、看護職員加配加算により配置する看護職員がおり、看護職員の配置の考え方については、一般型事業所と異なる点があるため、次頁以降にお示し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5832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医療的ケア児を受け入れるときの看護職員の人数の考え方（続き）</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37" name="Rectangle 1"/>
          <p:cNvSpPr txBox="1">
            <a:spLocks noChangeArrowheads="1"/>
          </p:cNvSpPr>
          <p:nvPr/>
        </p:nvSpPr>
        <p:spPr bwMode="auto">
          <a:xfrm>
            <a:off x="128464" y="6957392"/>
            <a:ext cx="9505056" cy="86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重心型事業所において医療的ケア児を受け入れたときに医療連携体制加算を算定する場合、加算の（１人）、（２人）、（３人～８人）の区分については、医療的ケア児の人数のみ（重心医ケア児は含まない）で区分を選択すると考え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　貴見のとおり。</a:t>
            </a:r>
            <a:endParaRPr lang="en-US" altLang="ja-JP"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493513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40</a:t>
            </a:fld>
            <a:endParaRPr kumimoji="1" lang="ja-JP" altLang="en-US"/>
          </a:p>
        </p:txBody>
      </p:sp>
      <p:sp>
        <p:nvSpPr>
          <p:cNvPr id="17" name="Rectangle 1"/>
          <p:cNvSpPr txBox="1">
            <a:spLocks noChangeArrowheads="1"/>
          </p:cNvSpPr>
          <p:nvPr/>
        </p:nvSpPr>
        <p:spPr bwMode="auto">
          <a:xfrm>
            <a:off x="256928" y="980725"/>
            <a:ext cx="9540000" cy="4536507"/>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重心型事業所で医療的ケア児を受け入れた</a:t>
            </a:r>
            <a:r>
              <a:rPr lang="ja-JP" altLang="en-US" sz="1400" dirty="0" smtClean="0">
                <a:latin typeface="ＭＳ ゴシック" panose="020B0609070205080204" pitchFamily="49" charset="-128"/>
                <a:ea typeface="ＭＳ ゴシック" panose="020B0609070205080204" pitchFamily="49" charset="-128"/>
              </a:rPr>
              <a:t>ときは、基</a:t>
            </a:r>
            <a:r>
              <a:rPr lang="ja-JP" altLang="en-US" sz="1400" dirty="0">
                <a:latin typeface="ＭＳ ゴシック" panose="020B0609070205080204" pitchFamily="49" charset="-128"/>
                <a:ea typeface="ＭＳ ゴシック" panose="020B0609070205080204" pitchFamily="49" charset="-128"/>
              </a:rPr>
              <a:t>準人員である看護職員（基準看護職員）が、医療的ケア児に医療的ケアを提供することをもって、医療連携体制加算の算定を可能と</a:t>
            </a:r>
            <a:r>
              <a:rPr lang="ja-JP" altLang="en-US" sz="1400" dirty="0" smtClean="0">
                <a:latin typeface="ＭＳ ゴシック" panose="020B0609070205080204" pitchFamily="49" charset="-128"/>
                <a:ea typeface="ＭＳ ゴシック" panose="020B0609070205080204" pitchFamily="49" charset="-128"/>
              </a:rPr>
              <a:t>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ただし、その際に算定する単位は、重心医ケア児も含めた人数・時間に基づき算定するものとする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上記の利用の例だと、</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　重心医ケア児・医療的ケア児の利用時間は</a:t>
            </a:r>
            <a:r>
              <a:rPr lang="en-US" altLang="ja-JP" sz="1400" dirty="0" smtClean="0">
                <a:latin typeface="ＭＳ ゴシック" panose="020B0609070205080204" pitchFamily="49" charset="-128"/>
                <a:ea typeface="ＭＳ ゴシック" panose="020B0609070205080204" pitchFamily="49" charset="-128"/>
              </a:rPr>
              <a:t>10</a:t>
            </a:r>
            <a:r>
              <a:rPr lang="ja-JP" altLang="en-US" sz="1400" dirty="0" smtClean="0">
                <a:latin typeface="ＭＳ ゴシック" panose="020B0609070205080204" pitchFamily="49" charset="-128"/>
                <a:ea typeface="ＭＳ ゴシック" panose="020B0609070205080204" pitchFamily="49" charset="-128"/>
              </a:rPr>
              <a:t>時～</a:t>
            </a:r>
            <a:r>
              <a:rPr lang="en-US" altLang="ja-JP" sz="1400" dirty="0" smtClean="0">
                <a:latin typeface="ＭＳ ゴシック" panose="020B0609070205080204" pitchFamily="49" charset="-128"/>
                <a:ea typeface="ＭＳ ゴシック" panose="020B0609070205080204" pitchFamily="49" charset="-128"/>
              </a:rPr>
              <a:t>15</a:t>
            </a:r>
            <a:r>
              <a:rPr lang="ja-JP" altLang="en-US" sz="1400" dirty="0" smtClean="0">
                <a:latin typeface="ＭＳ ゴシック" panose="020B0609070205080204" pitchFamily="49" charset="-128"/>
                <a:ea typeface="ＭＳ ゴシック" panose="020B0609070205080204" pitchFamily="49" charset="-128"/>
              </a:rPr>
              <a:t>時の６時間</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　</a:t>
            </a:r>
            <a:r>
              <a:rPr lang="ja-JP" altLang="en-US" sz="1400" dirty="0">
                <a:latin typeface="ＭＳ ゴシック" panose="020B0609070205080204" pitchFamily="49" charset="-128"/>
                <a:ea typeface="ＭＳ ゴシック" panose="020B0609070205080204" pitchFamily="49" charset="-128"/>
              </a:rPr>
              <a:t>重心医ケア児・医療的ケア児</a:t>
            </a:r>
            <a:r>
              <a:rPr lang="ja-JP" altLang="en-US" sz="1400" dirty="0" smtClean="0">
                <a:latin typeface="ＭＳ ゴシック" panose="020B0609070205080204" pitchFamily="49" charset="-128"/>
                <a:ea typeface="ＭＳ ゴシック" panose="020B0609070205080204" pitchFamily="49" charset="-128"/>
              </a:rPr>
              <a:t>の人数は４人</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となるので、医療的ケア児２名について、医療連携体制加算（</a:t>
            </a:r>
            <a:r>
              <a:rPr lang="en-US" altLang="ja-JP" sz="1400" dirty="0" smtClean="0">
                <a:latin typeface="ＭＳ ゴシック" panose="020B0609070205080204" pitchFamily="49" charset="-128"/>
                <a:ea typeface="ＭＳ ゴシック" panose="020B0609070205080204" pitchFamily="49" charset="-128"/>
              </a:rPr>
              <a:t>Ⅴ</a:t>
            </a:r>
            <a:r>
              <a:rPr lang="ja-JP" altLang="en-US" sz="1400" dirty="0" smtClean="0">
                <a:latin typeface="ＭＳ ゴシック" panose="020B0609070205080204" pitchFamily="49" charset="-128"/>
                <a:ea typeface="ＭＳ ゴシック" panose="020B0609070205080204" pitchFamily="49" charset="-128"/>
              </a:rPr>
              <a:t>）の「３人～８人」を、算定する。</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5184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医療的ケア児に医療連携体制加算を算定するときの考え方</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2" name="正方形/長方形 21"/>
          <p:cNvSpPr/>
          <p:nvPr/>
        </p:nvSpPr>
        <p:spPr>
          <a:xfrm>
            <a:off x="7211695" y="2276944"/>
            <a:ext cx="2422431" cy="648000"/>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重症心身障害児・重心医ケア児については、重症心身障害児の基本報酬を算定する。</a:t>
            </a:r>
            <a:endParaRPr kumimoji="1" lang="ja-JP" altLang="en-US" sz="1200" dirty="0"/>
          </a:p>
        </p:txBody>
      </p:sp>
      <p:cxnSp>
        <p:nvCxnSpPr>
          <p:cNvPr id="23" name="直線矢印コネクタ 20"/>
          <p:cNvCxnSpPr>
            <a:stCxn id="22" idx="1"/>
          </p:cNvCxnSpPr>
          <p:nvPr/>
        </p:nvCxnSpPr>
        <p:spPr>
          <a:xfrm flipH="1">
            <a:off x="6631805" y="2600944"/>
            <a:ext cx="579890" cy="0"/>
          </a:xfrm>
          <a:prstGeom prst="straightConnector1">
            <a:avLst/>
          </a:prstGeom>
          <a:ln w="25400">
            <a:solidFill>
              <a:srgbClr val="0070C0"/>
            </a:solidFill>
            <a:tailEnd type="triangle" w="lg" len="lg"/>
          </a:ln>
        </p:spPr>
        <p:style>
          <a:lnRef idx="1">
            <a:schemeClr val="accent6"/>
          </a:lnRef>
          <a:fillRef idx="0">
            <a:schemeClr val="accent6"/>
          </a:fillRef>
          <a:effectRef idx="0">
            <a:schemeClr val="accent6"/>
          </a:effectRef>
          <a:fontRef idx="minor">
            <a:schemeClr val="tx1"/>
          </a:fontRef>
        </p:style>
      </p:cxnSp>
      <p:graphicFrame>
        <p:nvGraphicFramePr>
          <p:cNvPr id="24" name="表 23"/>
          <p:cNvGraphicFramePr>
            <a:graphicFrameLocks noGrp="1"/>
          </p:cNvGraphicFramePr>
          <p:nvPr>
            <p:extLst>
              <p:ext uri="{D42A27DB-BD31-4B8C-83A1-F6EECF244321}">
                <p14:modId xmlns:p14="http://schemas.microsoft.com/office/powerpoint/2010/main" val="754916925"/>
              </p:ext>
            </p:extLst>
          </p:nvPr>
        </p:nvGraphicFramePr>
        <p:xfrm>
          <a:off x="560512" y="2060848"/>
          <a:ext cx="5741262" cy="16002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latin typeface="+mn-ea"/>
                          <a:ea typeface="+mn-ea"/>
                        </a:rPr>
                        <a:t>時間</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10</a:t>
                      </a:r>
                      <a:r>
                        <a:rPr kumimoji="1" lang="ja-JP" altLang="en-US" sz="900" dirty="0" smtClean="0">
                          <a:latin typeface="+mn-ea"/>
                          <a:ea typeface="+mn-ea"/>
                        </a:rPr>
                        <a:t>時</a:t>
                      </a:r>
                      <a:endParaRPr kumimoji="1" lang="en-US" altLang="ja-JP" sz="900" dirty="0" smtClean="0">
                        <a:latin typeface="+mn-ea"/>
                        <a:ea typeface="+mn-ea"/>
                      </a:endParaRPr>
                    </a:p>
                  </a:txBody>
                  <a:tcPr>
                    <a:solidFill>
                      <a:schemeClr val="bg1"/>
                    </a:solidFill>
                  </a:tcPr>
                </a:tc>
                <a:tc>
                  <a:txBody>
                    <a:bodyPr/>
                    <a:lstStyle/>
                    <a:p>
                      <a:pPr algn="ctr"/>
                      <a:r>
                        <a:rPr kumimoji="1" lang="en-US" altLang="ja-JP" sz="900" dirty="0" smtClean="0">
                          <a:latin typeface="+mn-ea"/>
                          <a:ea typeface="+mn-ea"/>
                        </a:rPr>
                        <a:t>11</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12</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13</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14</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15</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latin typeface="+mn-ea"/>
                          <a:ea typeface="+mn-ea"/>
                        </a:rPr>
                        <a:t>重症心身障害児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latin typeface="+mn-ea"/>
                          <a:ea typeface="+mn-ea"/>
                        </a:rPr>
                        <a:t>重心医ケア児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4213928493"/>
                  </a:ext>
                </a:extLst>
              </a:tr>
              <a:tr h="0">
                <a:tc>
                  <a:txBody>
                    <a:bodyPr/>
                    <a:lstStyle/>
                    <a:p>
                      <a:r>
                        <a:rPr kumimoji="1" lang="ja-JP" altLang="en-US" sz="900" dirty="0" smtClean="0">
                          <a:latin typeface="+mn-ea"/>
                          <a:ea typeface="+mn-ea"/>
                        </a:rPr>
                        <a:t>重心医ケア児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662862176"/>
                  </a:ext>
                </a:extLst>
              </a:tr>
              <a:tr h="0">
                <a:tc>
                  <a:txBody>
                    <a:bodyPr/>
                    <a:lstStyle/>
                    <a:p>
                      <a:r>
                        <a:rPr kumimoji="1" lang="ja-JP" altLang="en-US" sz="900" dirty="0" smtClean="0">
                          <a:latin typeface="+mn-ea"/>
                          <a:ea typeface="+mn-ea"/>
                        </a:rPr>
                        <a:t>医療的ケア児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2650750843"/>
                  </a:ext>
                </a:extLst>
              </a:tr>
              <a:tr h="0">
                <a:tc>
                  <a:txBody>
                    <a:bodyPr/>
                    <a:lstStyle/>
                    <a:p>
                      <a:r>
                        <a:rPr kumimoji="1" lang="ja-JP" altLang="en-US" sz="900" dirty="0" smtClean="0">
                          <a:latin typeface="+mn-ea"/>
                          <a:ea typeface="+mn-ea"/>
                        </a:rPr>
                        <a:t>医療的ケア児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63031707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190920004"/>
                  </a:ext>
                </a:extLst>
              </a:tr>
            </a:tbl>
          </a:graphicData>
        </a:graphic>
      </p:graphicFrame>
      <p:cxnSp>
        <p:nvCxnSpPr>
          <p:cNvPr id="25" name="直線矢印コネクタ 24"/>
          <p:cNvCxnSpPr/>
          <p:nvPr/>
        </p:nvCxnSpPr>
        <p:spPr>
          <a:xfrm>
            <a:off x="2864768" y="2403408"/>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864768" y="3528000"/>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864768" y="2636912"/>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864768" y="2852936"/>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441144" y="3096000"/>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441144" y="3312000"/>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2542556">
            <a:off x="5596691" y="2150913"/>
            <a:ext cx="972000" cy="972000"/>
          </a:xfrm>
          <a:prstGeom prst="arc">
            <a:avLst/>
          </a:prstGeom>
          <a:ln w="317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円弧 33"/>
          <p:cNvSpPr/>
          <p:nvPr/>
        </p:nvSpPr>
        <p:spPr>
          <a:xfrm rot="2542556">
            <a:off x="6023797" y="2960295"/>
            <a:ext cx="504000" cy="504000"/>
          </a:xfrm>
          <a:prstGeom prst="arc">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7211695" y="3013048"/>
            <a:ext cx="2422431" cy="64800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医療的ケア児は、医ケア児以外の基本報酬＋医療連携体制加算を算定する。</a:t>
            </a:r>
            <a:endParaRPr kumimoji="1" lang="ja-JP" altLang="en-US" sz="1200" dirty="0"/>
          </a:p>
        </p:txBody>
      </p:sp>
      <p:cxnSp>
        <p:nvCxnSpPr>
          <p:cNvPr id="36" name="直線矢印コネクタ 20"/>
          <p:cNvCxnSpPr>
            <a:stCxn id="35" idx="1"/>
          </p:cNvCxnSpPr>
          <p:nvPr/>
        </p:nvCxnSpPr>
        <p:spPr>
          <a:xfrm rot="10800000">
            <a:off x="6631805" y="3180286"/>
            <a:ext cx="579890" cy="156763"/>
          </a:xfrm>
          <a:prstGeom prst="bentConnector3">
            <a:avLst>
              <a:gd name="adj1" fmla="val 50000"/>
            </a:avLst>
          </a:prstGeom>
          <a:ln w="25400">
            <a:solidFill>
              <a:srgbClr val="00B05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8986830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41</a:t>
            </a:fld>
            <a:endParaRPr kumimoji="1" lang="ja-JP" altLang="en-US"/>
          </a:p>
        </p:txBody>
      </p:sp>
      <p:sp>
        <p:nvSpPr>
          <p:cNvPr id="17" name="Rectangle 1"/>
          <p:cNvSpPr txBox="1">
            <a:spLocks noChangeArrowheads="1"/>
          </p:cNvSpPr>
          <p:nvPr/>
        </p:nvSpPr>
        <p:spPr bwMode="auto">
          <a:xfrm>
            <a:off x="256928" y="980729"/>
            <a:ext cx="9540000" cy="4464496"/>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看護職員加配加算を算定する場合、医療的ケア児の医療的ケアスコアも合算した上で、</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a:t>
            </a:r>
            <a:r>
              <a:rPr lang="en-US" altLang="ja-JP" sz="1400" dirty="0" smtClean="0">
                <a:latin typeface="ＭＳ ゴシック" panose="020B0609070205080204" pitchFamily="49" charset="-128"/>
                <a:ea typeface="ＭＳ ゴシック" panose="020B0609070205080204" pitchFamily="49" charset="-128"/>
              </a:rPr>
              <a:t>72</a:t>
            </a:r>
            <a:r>
              <a:rPr lang="ja-JP" altLang="en-US" sz="1400" dirty="0" smtClean="0">
                <a:latin typeface="ＭＳ ゴシック" panose="020B0609070205080204" pitchFamily="49" charset="-128"/>
                <a:ea typeface="ＭＳ ゴシック" panose="020B0609070205080204" pitchFamily="49" charset="-128"/>
              </a:rPr>
              <a:t>点以上を満たしているかを計算するものとする。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3" y="836711"/>
            <a:ext cx="4752529"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⑤ 看護職員加配加算の医療的ケアスコアの数え方</a:t>
            </a:r>
            <a:r>
              <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_(1)</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2" name="正方形/長方形 21"/>
          <p:cNvSpPr/>
          <p:nvPr/>
        </p:nvSpPr>
        <p:spPr>
          <a:xfrm>
            <a:off x="7211695" y="1916831"/>
            <a:ext cx="2422431" cy="1800201"/>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重症心身障害児・重心医ケア児については、重症心身障害児の基本報酬＋看護職員加配加算（</a:t>
            </a:r>
            <a:r>
              <a:rPr kumimoji="1" lang="en-US" altLang="ja-JP" sz="1200" dirty="0" smtClean="0"/>
              <a:t>Ⅱ</a:t>
            </a:r>
            <a:r>
              <a:rPr kumimoji="1" lang="ja-JP" altLang="en-US" sz="1200" dirty="0" smtClean="0"/>
              <a:t>）を算定する。</a:t>
            </a:r>
            <a:endParaRPr kumimoji="1" lang="en-US" altLang="ja-JP" sz="1200" dirty="0" smtClean="0">
              <a:latin typeface="+mn-ea"/>
            </a:endParaRPr>
          </a:p>
          <a:p>
            <a:pPr marL="92075" indent="-92075"/>
            <a:r>
              <a:rPr lang="en-US" altLang="ja-JP" sz="1050" dirty="0" smtClean="0">
                <a:latin typeface="+mn-ea"/>
              </a:rPr>
              <a:t>※</a:t>
            </a:r>
            <a:r>
              <a:rPr lang="ja-JP" altLang="en-US" sz="1050" dirty="0" smtClean="0">
                <a:latin typeface="+mn-ea"/>
              </a:rPr>
              <a:t>　重心医ケア児と医療的ケア児のスコアを足すと</a:t>
            </a:r>
            <a:r>
              <a:rPr lang="en-US" altLang="ja-JP" sz="1050" dirty="0" smtClean="0">
                <a:latin typeface="+mn-ea"/>
              </a:rPr>
              <a:t>80</a:t>
            </a:r>
            <a:r>
              <a:rPr lang="ja-JP" altLang="en-US" sz="1050" dirty="0" smtClean="0">
                <a:latin typeface="+mn-ea"/>
              </a:rPr>
              <a:t>点となる。</a:t>
            </a:r>
            <a:endParaRPr lang="en-US" altLang="ja-JP" sz="1050" dirty="0" smtClean="0">
              <a:latin typeface="+mn-ea"/>
            </a:endParaRPr>
          </a:p>
          <a:p>
            <a:pPr marL="92075" indent="-92075"/>
            <a:r>
              <a:rPr lang="en-US" altLang="ja-JP" sz="1050" dirty="0" smtClean="0">
                <a:latin typeface="+mn-ea"/>
              </a:rPr>
              <a:t>※</a:t>
            </a:r>
            <a:r>
              <a:rPr lang="ja-JP" altLang="en-US" sz="1050" dirty="0" smtClean="0">
                <a:latin typeface="+mn-ea"/>
              </a:rPr>
              <a:t>　スコアの計算方法は</a:t>
            </a:r>
            <a:r>
              <a:rPr lang="en-US" altLang="ja-JP" sz="1050" dirty="0" smtClean="0">
                <a:latin typeface="+mn-ea"/>
              </a:rPr>
              <a:t>P35-36</a:t>
            </a:r>
            <a:r>
              <a:rPr lang="ja-JP" altLang="en-US" sz="1050" dirty="0" smtClean="0">
                <a:latin typeface="+mn-ea"/>
              </a:rPr>
              <a:t>のとおりだが、ここでは利用日数等は考慮せず説明している。</a:t>
            </a:r>
            <a:endParaRPr lang="en-US" altLang="ja-JP" sz="1050" dirty="0">
              <a:latin typeface="+mn-ea"/>
            </a:endParaRPr>
          </a:p>
        </p:txBody>
      </p:sp>
      <p:cxnSp>
        <p:nvCxnSpPr>
          <p:cNvPr id="23" name="直線矢印コネクタ 20"/>
          <p:cNvCxnSpPr>
            <a:stCxn id="22" idx="1"/>
          </p:cNvCxnSpPr>
          <p:nvPr/>
        </p:nvCxnSpPr>
        <p:spPr>
          <a:xfrm rot="10800000">
            <a:off x="6631805" y="2611484"/>
            <a:ext cx="579890" cy="205449"/>
          </a:xfrm>
          <a:prstGeom prst="bentConnector3">
            <a:avLst>
              <a:gd name="adj1" fmla="val 50000"/>
            </a:avLst>
          </a:prstGeom>
          <a:ln w="25400">
            <a:solidFill>
              <a:srgbClr val="0070C0"/>
            </a:solidFill>
            <a:tailEnd type="triangle" w="lg" len="lg"/>
          </a:ln>
        </p:spPr>
        <p:style>
          <a:lnRef idx="1">
            <a:schemeClr val="accent6"/>
          </a:lnRef>
          <a:fillRef idx="0">
            <a:schemeClr val="accent6"/>
          </a:fillRef>
          <a:effectRef idx="0">
            <a:schemeClr val="accent6"/>
          </a:effectRef>
          <a:fontRef idx="minor">
            <a:schemeClr val="tx1"/>
          </a:fontRef>
        </p:style>
      </p:cxnSp>
      <p:graphicFrame>
        <p:nvGraphicFramePr>
          <p:cNvPr id="24" name="表 23"/>
          <p:cNvGraphicFramePr>
            <a:graphicFrameLocks noGrp="1"/>
          </p:cNvGraphicFramePr>
          <p:nvPr>
            <p:extLst>
              <p:ext uri="{D42A27DB-BD31-4B8C-83A1-F6EECF244321}">
                <p14:modId xmlns:p14="http://schemas.microsoft.com/office/powerpoint/2010/main" val="434614792"/>
              </p:ext>
            </p:extLst>
          </p:nvPr>
        </p:nvGraphicFramePr>
        <p:xfrm>
          <a:off x="560512" y="2060848"/>
          <a:ext cx="5741262" cy="233172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latin typeface="+mn-ea"/>
                          <a:ea typeface="+mn-ea"/>
                        </a:rPr>
                        <a:t>時間</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10</a:t>
                      </a:r>
                      <a:r>
                        <a:rPr kumimoji="1" lang="ja-JP" altLang="en-US" sz="900" dirty="0" smtClean="0">
                          <a:latin typeface="+mn-ea"/>
                          <a:ea typeface="+mn-ea"/>
                        </a:rPr>
                        <a:t>時</a:t>
                      </a:r>
                      <a:endParaRPr kumimoji="1" lang="en-US" altLang="ja-JP" sz="900" dirty="0" smtClean="0">
                        <a:latin typeface="+mn-ea"/>
                        <a:ea typeface="+mn-ea"/>
                      </a:endParaRPr>
                    </a:p>
                  </a:txBody>
                  <a:tcPr>
                    <a:solidFill>
                      <a:schemeClr val="bg1"/>
                    </a:solidFill>
                  </a:tcPr>
                </a:tc>
                <a:tc>
                  <a:txBody>
                    <a:bodyPr/>
                    <a:lstStyle/>
                    <a:p>
                      <a:pPr algn="ctr"/>
                      <a:r>
                        <a:rPr kumimoji="1" lang="en-US" altLang="ja-JP" sz="900" dirty="0" smtClean="0">
                          <a:latin typeface="+mn-ea"/>
                          <a:ea typeface="+mn-ea"/>
                        </a:rPr>
                        <a:t>11</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12</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13</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14</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15</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latin typeface="+mn-ea"/>
                          <a:ea typeface="+mn-ea"/>
                        </a:rPr>
                        <a:t>重症心身障害児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latin typeface="+mn-ea"/>
                          <a:ea typeface="+mn-ea"/>
                        </a:rPr>
                        <a:t>重心医ケア児（医療的ケアスコア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4213928493"/>
                  </a:ext>
                </a:extLst>
              </a:tr>
              <a:tr h="0">
                <a:tc>
                  <a:txBody>
                    <a:bodyPr/>
                    <a:lstStyle/>
                    <a:p>
                      <a:r>
                        <a:rPr kumimoji="1" lang="ja-JP" altLang="en-US" sz="900" dirty="0" smtClean="0">
                          <a:latin typeface="+mn-ea"/>
                          <a:ea typeface="+mn-ea"/>
                        </a:rPr>
                        <a:t>重心医ケア児（医療的ケアスコア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662862176"/>
                  </a:ext>
                </a:extLst>
              </a:tr>
              <a:tr h="0">
                <a:tc>
                  <a:txBody>
                    <a:bodyPr/>
                    <a:lstStyle/>
                    <a:p>
                      <a:r>
                        <a:rPr kumimoji="1" lang="ja-JP" altLang="en-US" sz="900" dirty="0" smtClean="0">
                          <a:latin typeface="+mn-ea"/>
                          <a:ea typeface="+mn-ea"/>
                        </a:rPr>
                        <a:t>医療的ケア児（医療的ケアスコア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2650750843"/>
                  </a:ext>
                </a:extLst>
              </a:tr>
              <a:tr h="0">
                <a:tc>
                  <a:txBody>
                    <a:bodyPr/>
                    <a:lstStyle/>
                    <a:p>
                      <a:r>
                        <a:rPr kumimoji="1" lang="ja-JP" altLang="en-US" sz="900" dirty="0" smtClean="0">
                          <a:latin typeface="+mn-ea"/>
                          <a:ea typeface="+mn-ea"/>
                        </a:rPr>
                        <a:t>医療的ケア児（医療的ケアスコア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63031707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19092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（常勤換算１人目）</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68116481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（常勤換算２人目）</a:t>
                      </a: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614047007"/>
                  </a:ext>
                </a:extLst>
              </a:tr>
            </a:tbl>
          </a:graphicData>
        </a:graphic>
      </p:graphicFrame>
      <p:cxnSp>
        <p:nvCxnSpPr>
          <p:cNvPr id="25" name="直線矢印コネクタ 24"/>
          <p:cNvCxnSpPr/>
          <p:nvPr/>
        </p:nvCxnSpPr>
        <p:spPr>
          <a:xfrm>
            <a:off x="2864768" y="2403408"/>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864768" y="3528000"/>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864768" y="2636912"/>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864768" y="2852936"/>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441144" y="3096000"/>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441144" y="3312000"/>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2542556">
            <a:off x="5596691" y="2150913"/>
            <a:ext cx="972000" cy="972000"/>
          </a:xfrm>
          <a:prstGeom prst="arc">
            <a:avLst/>
          </a:prstGeom>
          <a:ln w="317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円弧 33"/>
          <p:cNvSpPr/>
          <p:nvPr/>
        </p:nvSpPr>
        <p:spPr>
          <a:xfrm rot="2542556">
            <a:off x="6023797" y="2960295"/>
            <a:ext cx="504000" cy="504000"/>
          </a:xfrm>
          <a:prstGeom prst="arc">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7211694" y="3933054"/>
            <a:ext cx="2422431" cy="79209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医療的ケア児は、医ケア児以外の基本報酬＋医療連携体制加算を算定する。</a:t>
            </a:r>
            <a:endParaRPr kumimoji="1" lang="ja-JP" altLang="en-US" sz="1200" dirty="0"/>
          </a:p>
        </p:txBody>
      </p:sp>
      <p:cxnSp>
        <p:nvCxnSpPr>
          <p:cNvPr id="36" name="直線矢印コネクタ 20"/>
          <p:cNvCxnSpPr>
            <a:stCxn id="35" idx="1"/>
          </p:cNvCxnSpPr>
          <p:nvPr/>
        </p:nvCxnSpPr>
        <p:spPr>
          <a:xfrm rot="10800000">
            <a:off x="6599694" y="3213099"/>
            <a:ext cx="612000" cy="1116000"/>
          </a:xfrm>
          <a:prstGeom prst="bentConnector3">
            <a:avLst>
              <a:gd name="adj1" fmla="val 46156"/>
            </a:avLst>
          </a:prstGeom>
          <a:ln w="25400">
            <a:solidFill>
              <a:srgbClr val="00B050"/>
            </a:solidFill>
            <a:tailEnd type="triangle" w="lg" len="lg"/>
          </a:ln>
        </p:spPr>
        <p:style>
          <a:lnRef idx="1">
            <a:schemeClr val="accent6"/>
          </a:lnRef>
          <a:fillRef idx="0">
            <a:schemeClr val="accent6"/>
          </a:fillRef>
          <a:effectRef idx="0">
            <a:schemeClr val="accent6"/>
          </a:effectRef>
          <a:fontRef idx="minor">
            <a:schemeClr val="tx1"/>
          </a:fontRef>
        </p:style>
      </p:cxnSp>
      <p:cxnSp>
        <p:nvCxnSpPr>
          <p:cNvPr id="20" name="直線矢印コネクタ 19"/>
          <p:cNvCxnSpPr/>
          <p:nvPr/>
        </p:nvCxnSpPr>
        <p:spPr>
          <a:xfrm>
            <a:off x="2864768" y="3861048"/>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2864768" y="4221088"/>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08351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42</a:t>
            </a:fld>
            <a:endParaRPr kumimoji="1" lang="ja-JP" altLang="en-US"/>
          </a:p>
        </p:txBody>
      </p:sp>
      <p:sp>
        <p:nvSpPr>
          <p:cNvPr id="17" name="Rectangle 1"/>
          <p:cNvSpPr txBox="1">
            <a:spLocks noChangeArrowheads="1"/>
          </p:cNvSpPr>
          <p:nvPr/>
        </p:nvSpPr>
        <p:spPr bwMode="auto">
          <a:xfrm>
            <a:off x="256928" y="980725"/>
            <a:ext cx="9540000" cy="4392491"/>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重心型事業所で医療的ケア児を</a:t>
            </a:r>
            <a:r>
              <a:rPr lang="ja-JP" altLang="en-US" sz="1400" dirty="0" smtClean="0">
                <a:latin typeface="ＭＳ ゴシック" panose="020B0609070205080204" pitchFamily="49" charset="-128"/>
                <a:ea typeface="ＭＳ ゴシック" panose="020B0609070205080204" pitchFamily="49" charset="-128"/>
              </a:rPr>
              <a:t>受け入れ、医療的ケア区分に応じた基本報酬を算定するときは、基</a:t>
            </a:r>
            <a:r>
              <a:rPr lang="ja-JP" altLang="en-US" sz="1400" dirty="0">
                <a:latin typeface="ＭＳ ゴシック" panose="020B0609070205080204" pitchFamily="49" charset="-128"/>
                <a:ea typeface="ＭＳ ゴシック" panose="020B0609070205080204" pitchFamily="49" charset="-128"/>
              </a:rPr>
              <a:t>準人員である看護職員（基準看護職員</a:t>
            </a:r>
            <a:r>
              <a:rPr lang="ja-JP" altLang="en-US" sz="1400" dirty="0" smtClean="0">
                <a:latin typeface="ＭＳ ゴシック" panose="020B0609070205080204" pitchFamily="49" charset="-128"/>
                <a:ea typeface="ＭＳ ゴシック" panose="020B0609070205080204" pitchFamily="49" charset="-128"/>
              </a:rPr>
              <a:t>）とは別に看護職員を配置する必要があるものとする。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6480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⑥ 医療的ケア児に医療的ケア区分に応じた基本報酬を算定するときの考え方</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2" name="正方形/長方形 21"/>
          <p:cNvSpPr/>
          <p:nvPr/>
        </p:nvSpPr>
        <p:spPr>
          <a:xfrm>
            <a:off x="7211695" y="2044896"/>
            <a:ext cx="2422431" cy="648000"/>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重症心身障害児・重心医ケア児については、重症心身障害児の基本報酬を算定する。</a:t>
            </a:r>
            <a:endParaRPr kumimoji="1" lang="ja-JP" altLang="en-US" sz="1200" dirty="0"/>
          </a:p>
        </p:txBody>
      </p:sp>
      <p:cxnSp>
        <p:nvCxnSpPr>
          <p:cNvPr id="23" name="直線矢印コネクタ 20"/>
          <p:cNvCxnSpPr>
            <a:stCxn id="22" idx="1"/>
          </p:cNvCxnSpPr>
          <p:nvPr/>
        </p:nvCxnSpPr>
        <p:spPr>
          <a:xfrm flipH="1">
            <a:off x="6631805" y="2368896"/>
            <a:ext cx="579890" cy="0"/>
          </a:xfrm>
          <a:prstGeom prst="straightConnector1">
            <a:avLst/>
          </a:prstGeom>
          <a:ln w="25400">
            <a:solidFill>
              <a:srgbClr val="0070C0"/>
            </a:solidFill>
            <a:tailEnd type="triangle" w="lg" len="lg"/>
          </a:ln>
        </p:spPr>
        <p:style>
          <a:lnRef idx="1">
            <a:schemeClr val="accent6"/>
          </a:lnRef>
          <a:fillRef idx="0">
            <a:schemeClr val="accent6"/>
          </a:fillRef>
          <a:effectRef idx="0">
            <a:schemeClr val="accent6"/>
          </a:effectRef>
          <a:fontRef idx="minor">
            <a:schemeClr val="tx1"/>
          </a:fontRef>
        </p:style>
      </p:cxnSp>
      <p:graphicFrame>
        <p:nvGraphicFramePr>
          <p:cNvPr id="24" name="表 23"/>
          <p:cNvGraphicFramePr>
            <a:graphicFrameLocks noGrp="1"/>
          </p:cNvGraphicFramePr>
          <p:nvPr>
            <p:extLst>
              <p:ext uri="{D42A27DB-BD31-4B8C-83A1-F6EECF244321}">
                <p14:modId xmlns:p14="http://schemas.microsoft.com/office/powerpoint/2010/main" val="3405808067"/>
              </p:ext>
            </p:extLst>
          </p:nvPr>
        </p:nvGraphicFramePr>
        <p:xfrm>
          <a:off x="560512" y="1828800"/>
          <a:ext cx="5741262" cy="18288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t>重症心身障害児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t>重心医ケア児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4213928493"/>
                  </a:ext>
                </a:extLst>
              </a:tr>
              <a:tr h="0">
                <a:tc>
                  <a:txBody>
                    <a:bodyPr/>
                    <a:lstStyle/>
                    <a:p>
                      <a:r>
                        <a:rPr kumimoji="1" lang="ja-JP" altLang="en-US" sz="900" dirty="0" smtClean="0"/>
                        <a:t>重心医ケア児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662862176"/>
                  </a:ext>
                </a:extLst>
              </a:tr>
              <a:tr h="0">
                <a:tc>
                  <a:txBody>
                    <a:bodyPr/>
                    <a:lstStyle/>
                    <a:p>
                      <a:r>
                        <a:rPr kumimoji="1" lang="ja-JP" altLang="en-US" sz="900" dirty="0" smtClean="0"/>
                        <a:t>医療的ケア児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2650750843"/>
                  </a:ext>
                </a:extLst>
              </a:tr>
              <a:tr h="0">
                <a:tc>
                  <a:txBody>
                    <a:bodyPr/>
                    <a:lstStyle/>
                    <a:p>
                      <a:r>
                        <a:rPr kumimoji="1" lang="ja-JP" altLang="en-US" sz="900" dirty="0" smtClean="0"/>
                        <a:t>医療的ケア児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63031707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基準看護職員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19092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基準看護職員とは別の看護職員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369143387"/>
                  </a:ext>
                </a:extLst>
              </a:tr>
            </a:tbl>
          </a:graphicData>
        </a:graphic>
      </p:graphicFrame>
      <p:cxnSp>
        <p:nvCxnSpPr>
          <p:cNvPr id="25" name="直線矢印コネクタ 24"/>
          <p:cNvCxnSpPr/>
          <p:nvPr/>
        </p:nvCxnSpPr>
        <p:spPr>
          <a:xfrm>
            <a:off x="2864768" y="2171360"/>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864768" y="3295952"/>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864768" y="2404864"/>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864768" y="2620888"/>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441144" y="2863952"/>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441144" y="3079952"/>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2542556">
            <a:off x="5596691" y="1918865"/>
            <a:ext cx="972000" cy="972000"/>
          </a:xfrm>
          <a:prstGeom prst="arc">
            <a:avLst/>
          </a:prstGeom>
          <a:ln w="317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円弧 33"/>
          <p:cNvSpPr/>
          <p:nvPr/>
        </p:nvSpPr>
        <p:spPr>
          <a:xfrm rot="2700000">
            <a:off x="6036785" y="2748983"/>
            <a:ext cx="504000" cy="504000"/>
          </a:xfrm>
          <a:prstGeom prst="arc">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7211695" y="2781000"/>
            <a:ext cx="2422431" cy="64800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医療的ケア児は、医療的ケア区分に応じた基本報酬を算定する。</a:t>
            </a:r>
            <a:endParaRPr kumimoji="1" lang="ja-JP" altLang="en-US" sz="1200" dirty="0"/>
          </a:p>
        </p:txBody>
      </p:sp>
      <p:cxnSp>
        <p:nvCxnSpPr>
          <p:cNvPr id="36" name="直線矢印コネクタ 20"/>
          <p:cNvCxnSpPr>
            <a:stCxn id="35" idx="1"/>
          </p:cNvCxnSpPr>
          <p:nvPr/>
        </p:nvCxnSpPr>
        <p:spPr>
          <a:xfrm rot="10800000">
            <a:off x="6631805" y="2948238"/>
            <a:ext cx="579890" cy="156763"/>
          </a:xfrm>
          <a:prstGeom prst="bentConnector3">
            <a:avLst>
              <a:gd name="adj1" fmla="val 50000"/>
            </a:avLst>
          </a:prstGeom>
          <a:ln w="25400">
            <a:solidFill>
              <a:srgbClr val="00B050"/>
            </a:solidFill>
            <a:tailEnd type="triangle" w="lg" len="lg"/>
          </a:ln>
        </p:spPr>
        <p:style>
          <a:lnRef idx="1">
            <a:schemeClr val="accent6"/>
          </a:lnRef>
          <a:fillRef idx="0">
            <a:schemeClr val="accent6"/>
          </a:fillRef>
          <a:effectRef idx="0">
            <a:schemeClr val="accent6"/>
          </a:effectRef>
          <a:fontRef idx="minor">
            <a:schemeClr val="tx1"/>
          </a:fontRef>
        </p:style>
      </p:cxnSp>
      <p:cxnSp>
        <p:nvCxnSpPr>
          <p:cNvPr id="20" name="直線矢印コネクタ 19"/>
          <p:cNvCxnSpPr/>
          <p:nvPr/>
        </p:nvCxnSpPr>
        <p:spPr>
          <a:xfrm>
            <a:off x="3368824" y="3528000"/>
            <a:ext cx="2844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7211695" y="3549740"/>
            <a:ext cx="2422431" cy="1247412"/>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基準看護職員は、医療的ケア区分に応じた基本報酬を算定する上での配置看護職員数には計上できないものとし、別に看護職員を配置する必要があるものとする。</a:t>
            </a:r>
            <a:endParaRPr kumimoji="1" lang="ja-JP" altLang="en-US" sz="1200" dirty="0"/>
          </a:p>
        </p:txBody>
      </p:sp>
      <p:sp>
        <p:nvSpPr>
          <p:cNvPr id="33" name="円弧 32"/>
          <p:cNvSpPr/>
          <p:nvPr/>
        </p:nvSpPr>
        <p:spPr>
          <a:xfrm rot="2700000">
            <a:off x="6036785" y="3167899"/>
            <a:ext cx="504000" cy="504000"/>
          </a:xfrm>
          <a:prstGeom prst="arc">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7" name="直線矢印コネクタ 20"/>
          <p:cNvCxnSpPr>
            <a:stCxn id="31" idx="1"/>
          </p:cNvCxnSpPr>
          <p:nvPr/>
        </p:nvCxnSpPr>
        <p:spPr>
          <a:xfrm rot="10800000">
            <a:off x="6635695" y="3429000"/>
            <a:ext cx="576000" cy="744446"/>
          </a:xfrm>
          <a:prstGeom prst="bentConnector3">
            <a:avLst>
              <a:gd name="adj1" fmla="val 50000"/>
            </a:avLst>
          </a:prstGeom>
          <a:ln w="25400">
            <a:solidFill>
              <a:srgbClr val="FF000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7615687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43</a:t>
            </a:fld>
            <a:endParaRPr kumimoji="1" lang="ja-JP" altLang="en-US"/>
          </a:p>
        </p:txBody>
      </p:sp>
      <p:sp>
        <p:nvSpPr>
          <p:cNvPr id="17" name="Rectangle 1"/>
          <p:cNvSpPr txBox="1">
            <a:spLocks noChangeArrowheads="1"/>
          </p:cNvSpPr>
          <p:nvPr/>
        </p:nvSpPr>
        <p:spPr bwMode="auto">
          <a:xfrm>
            <a:off x="237536" y="980728"/>
            <a:ext cx="9540000" cy="5184575"/>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看護職員加配加算を算定する場合、医療的ケア児の医療的ケアスコアも合算した上で、</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a:t>
            </a:r>
            <a:r>
              <a:rPr lang="en-US" altLang="ja-JP" sz="1400" dirty="0" smtClean="0">
                <a:latin typeface="ＭＳ ゴシック" panose="020B0609070205080204" pitchFamily="49" charset="-128"/>
                <a:ea typeface="ＭＳ ゴシック" panose="020B0609070205080204" pitchFamily="49" charset="-128"/>
              </a:rPr>
              <a:t>72</a:t>
            </a:r>
            <a:r>
              <a:rPr lang="ja-JP" altLang="en-US" sz="1400" dirty="0" smtClean="0">
                <a:latin typeface="ＭＳ ゴシック" panose="020B0609070205080204" pitchFamily="49" charset="-128"/>
                <a:ea typeface="ＭＳ ゴシック" panose="020B0609070205080204" pitchFamily="49" charset="-128"/>
              </a:rPr>
              <a:t>点以上を満たしているかを計算するものとする。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4752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⑦ 看護職員加配加算の医療的ケアスコアの数え方</a:t>
            </a:r>
            <a:r>
              <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_(2)</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2" name="正方形/長方形 21"/>
          <p:cNvSpPr/>
          <p:nvPr/>
        </p:nvSpPr>
        <p:spPr>
          <a:xfrm>
            <a:off x="7033303" y="1772816"/>
            <a:ext cx="2422431" cy="1800201"/>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solidFill>
                  <a:schemeClr val="tx1"/>
                </a:solidFill>
                <a:latin typeface="+mn-ea"/>
              </a:rPr>
              <a:t>重症心身障害児・重心医ケア児については、重症心身障害児の基本報酬＋看護職員加配加算（</a:t>
            </a:r>
            <a:r>
              <a:rPr kumimoji="1" lang="en-US" altLang="ja-JP" sz="1200" dirty="0" smtClean="0">
                <a:solidFill>
                  <a:schemeClr val="tx1"/>
                </a:solidFill>
                <a:latin typeface="+mn-ea"/>
              </a:rPr>
              <a:t>Ⅱ</a:t>
            </a:r>
            <a:r>
              <a:rPr kumimoji="1" lang="ja-JP" altLang="en-US" sz="1200" dirty="0" smtClean="0">
                <a:solidFill>
                  <a:schemeClr val="tx1"/>
                </a:solidFill>
                <a:latin typeface="+mn-ea"/>
              </a:rPr>
              <a:t>）を算定する。</a:t>
            </a:r>
            <a:endParaRPr kumimoji="1" lang="en-US" altLang="ja-JP" sz="1200" dirty="0" smtClean="0">
              <a:solidFill>
                <a:schemeClr val="tx1"/>
              </a:solidFill>
              <a:latin typeface="+mn-ea"/>
            </a:endParaRPr>
          </a:p>
          <a:p>
            <a:pPr marL="92075" indent="-92075"/>
            <a:r>
              <a:rPr lang="en-US" altLang="ja-JP" sz="1050" dirty="0" smtClean="0">
                <a:solidFill>
                  <a:schemeClr val="tx1"/>
                </a:solidFill>
                <a:latin typeface="+mn-ea"/>
              </a:rPr>
              <a:t>※</a:t>
            </a:r>
            <a:r>
              <a:rPr lang="ja-JP" altLang="en-US" sz="1050" dirty="0" smtClean="0">
                <a:solidFill>
                  <a:schemeClr val="tx1"/>
                </a:solidFill>
                <a:latin typeface="+mn-ea"/>
              </a:rPr>
              <a:t>　重心医ケア児と医療的ケア児のスコアを足すと</a:t>
            </a:r>
            <a:r>
              <a:rPr lang="en-US" altLang="ja-JP" sz="1050" dirty="0" smtClean="0">
                <a:solidFill>
                  <a:schemeClr val="tx1"/>
                </a:solidFill>
                <a:latin typeface="+mn-ea"/>
              </a:rPr>
              <a:t>80</a:t>
            </a:r>
            <a:r>
              <a:rPr lang="ja-JP" altLang="en-US" sz="1050" dirty="0" smtClean="0">
                <a:solidFill>
                  <a:schemeClr val="tx1"/>
                </a:solidFill>
                <a:latin typeface="+mn-ea"/>
              </a:rPr>
              <a:t>点となる。</a:t>
            </a:r>
            <a:endParaRPr lang="en-US" altLang="ja-JP" sz="1050" dirty="0" smtClean="0">
              <a:solidFill>
                <a:schemeClr val="tx1"/>
              </a:solidFill>
              <a:latin typeface="+mn-ea"/>
            </a:endParaRPr>
          </a:p>
          <a:p>
            <a:pPr marL="92075" indent="-92075"/>
            <a:r>
              <a:rPr lang="en-US" altLang="ja-JP" sz="1050" dirty="0" smtClean="0">
                <a:solidFill>
                  <a:schemeClr val="tx1"/>
                </a:solidFill>
                <a:latin typeface="+mn-ea"/>
              </a:rPr>
              <a:t>※</a:t>
            </a:r>
            <a:r>
              <a:rPr lang="ja-JP" altLang="en-US" sz="1050" dirty="0" smtClean="0">
                <a:solidFill>
                  <a:schemeClr val="tx1"/>
                </a:solidFill>
                <a:latin typeface="+mn-ea"/>
              </a:rPr>
              <a:t>　スコアの計算方法は</a:t>
            </a:r>
            <a:r>
              <a:rPr lang="en-US" altLang="ja-JP" sz="1050" dirty="0" smtClean="0">
                <a:solidFill>
                  <a:schemeClr val="tx1"/>
                </a:solidFill>
                <a:latin typeface="+mn-ea"/>
              </a:rPr>
              <a:t>P35-36</a:t>
            </a:r>
            <a:r>
              <a:rPr lang="ja-JP" altLang="en-US" sz="1050" dirty="0" smtClean="0">
                <a:solidFill>
                  <a:schemeClr val="tx1"/>
                </a:solidFill>
                <a:latin typeface="+mn-ea"/>
              </a:rPr>
              <a:t>のとおりだが、ここでは利用日数等は考慮せず説明している。</a:t>
            </a:r>
            <a:endParaRPr lang="en-US" altLang="ja-JP" sz="1050" dirty="0">
              <a:solidFill>
                <a:schemeClr val="tx1"/>
              </a:solidFill>
              <a:latin typeface="+mn-ea"/>
            </a:endParaRPr>
          </a:p>
        </p:txBody>
      </p:sp>
      <p:cxnSp>
        <p:nvCxnSpPr>
          <p:cNvPr id="23" name="直線矢印コネクタ 20"/>
          <p:cNvCxnSpPr>
            <a:stCxn id="22" idx="1"/>
          </p:cNvCxnSpPr>
          <p:nvPr/>
        </p:nvCxnSpPr>
        <p:spPr>
          <a:xfrm rot="10800000" flipV="1">
            <a:off x="6453413" y="2672917"/>
            <a:ext cx="579890" cy="82584"/>
          </a:xfrm>
          <a:prstGeom prst="bentConnector3">
            <a:avLst>
              <a:gd name="adj1" fmla="val 50000"/>
            </a:avLst>
          </a:prstGeom>
          <a:ln w="25400">
            <a:solidFill>
              <a:srgbClr val="0070C0"/>
            </a:solidFill>
            <a:tailEnd type="triangle" w="lg" len="lg"/>
          </a:ln>
        </p:spPr>
        <p:style>
          <a:lnRef idx="1">
            <a:schemeClr val="accent6"/>
          </a:lnRef>
          <a:fillRef idx="0">
            <a:schemeClr val="accent6"/>
          </a:fillRef>
          <a:effectRef idx="0">
            <a:schemeClr val="accent6"/>
          </a:effectRef>
          <a:fontRef idx="minor">
            <a:schemeClr val="tx1"/>
          </a:fontRef>
        </p:style>
      </p:cxnSp>
      <p:graphicFrame>
        <p:nvGraphicFramePr>
          <p:cNvPr id="24" name="表 23"/>
          <p:cNvGraphicFramePr>
            <a:graphicFrameLocks noGrp="1"/>
          </p:cNvGraphicFramePr>
          <p:nvPr>
            <p:extLst>
              <p:ext uri="{D42A27DB-BD31-4B8C-83A1-F6EECF244321}">
                <p14:modId xmlns:p14="http://schemas.microsoft.com/office/powerpoint/2010/main" val="990880891"/>
              </p:ext>
            </p:extLst>
          </p:nvPr>
        </p:nvGraphicFramePr>
        <p:xfrm>
          <a:off x="382120" y="2204864"/>
          <a:ext cx="5741262" cy="269748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latin typeface="+mn-ea"/>
                          <a:ea typeface="+mn-ea"/>
                        </a:rPr>
                        <a:t>時間</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10</a:t>
                      </a:r>
                      <a:r>
                        <a:rPr kumimoji="1" lang="ja-JP" altLang="en-US" sz="900" dirty="0" smtClean="0">
                          <a:latin typeface="+mn-ea"/>
                          <a:ea typeface="+mn-ea"/>
                        </a:rPr>
                        <a:t>時</a:t>
                      </a:r>
                      <a:endParaRPr kumimoji="1" lang="en-US" altLang="ja-JP" sz="900" dirty="0" smtClean="0">
                        <a:latin typeface="+mn-ea"/>
                        <a:ea typeface="+mn-ea"/>
                      </a:endParaRPr>
                    </a:p>
                  </a:txBody>
                  <a:tcPr>
                    <a:solidFill>
                      <a:schemeClr val="bg1"/>
                    </a:solidFill>
                  </a:tcPr>
                </a:tc>
                <a:tc>
                  <a:txBody>
                    <a:bodyPr/>
                    <a:lstStyle/>
                    <a:p>
                      <a:pPr algn="ctr"/>
                      <a:r>
                        <a:rPr kumimoji="1" lang="en-US" altLang="ja-JP" sz="900" dirty="0" smtClean="0">
                          <a:latin typeface="+mn-ea"/>
                          <a:ea typeface="+mn-ea"/>
                        </a:rPr>
                        <a:t>11</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12</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13</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14</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15</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latin typeface="+mn-ea"/>
                          <a:ea typeface="+mn-ea"/>
                        </a:rPr>
                        <a:t>重症心身障害児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latin typeface="+mn-ea"/>
                          <a:ea typeface="+mn-ea"/>
                        </a:rPr>
                        <a:t>重心医ケア児（医療的ケアスコア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4213928493"/>
                  </a:ext>
                </a:extLst>
              </a:tr>
              <a:tr h="0">
                <a:tc>
                  <a:txBody>
                    <a:bodyPr/>
                    <a:lstStyle/>
                    <a:p>
                      <a:r>
                        <a:rPr kumimoji="1" lang="ja-JP" altLang="en-US" sz="900" dirty="0" smtClean="0">
                          <a:latin typeface="+mn-ea"/>
                          <a:ea typeface="+mn-ea"/>
                        </a:rPr>
                        <a:t>重心医ケア児（医療的ケアスコア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662862176"/>
                  </a:ext>
                </a:extLst>
              </a:tr>
              <a:tr h="0">
                <a:tc>
                  <a:txBody>
                    <a:bodyPr/>
                    <a:lstStyle/>
                    <a:p>
                      <a:r>
                        <a:rPr kumimoji="1" lang="ja-JP" altLang="en-US" sz="900" dirty="0" smtClean="0">
                          <a:latin typeface="+mn-ea"/>
                          <a:ea typeface="+mn-ea"/>
                        </a:rPr>
                        <a:t>医療的ケア児（医療的ケアスコア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2650750843"/>
                  </a:ext>
                </a:extLst>
              </a:tr>
              <a:tr h="0">
                <a:tc>
                  <a:txBody>
                    <a:bodyPr/>
                    <a:lstStyle/>
                    <a:p>
                      <a:r>
                        <a:rPr kumimoji="1" lang="ja-JP" altLang="en-US" sz="900" dirty="0" smtClean="0">
                          <a:latin typeface="+mn-ea"/>
                          <a:ea typeface="+mn-ea"/>
                        </a:rPr>
                        <a:t>医療的ケア児（医療的ケアスコア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63031707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19092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（常勤換算１人目）</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68116481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（常勤換算２人目）</a:t>
                      </a: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61404700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（３人目：</a:t>
                      </a:r>
                      <a:r>
                        <a:rPr kumimoji="1" lang="ja-JP" altLang="en-US" sz="900" dirty="0" smtClean="0">
                          <a:solidFill>
                            <a:srgbClr val="FF0000"/>
                          </a:solidFill>
                          <a:latin typeface="+mn-ea"/>
                          <a:ea typeface="+mn-ea"/>
                        </a:rPr>
                        <a:t>基本報酬分の配置</a:t>
                      </a:r>
                      <a:r>
                        <a:rPr kumimoji="1" lang="ja-JP" altLang="en-US" sz="900" dirty="0" smtClean="0">
                          <a:latin typeface="+mn-ea"/>
                          <a:ea typeface="+mn-ea"/>
                        </a:rPr>
                        <a:t>）</a:t>
                      </a: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662859662"/>
                  </a:ext>
                </a:extLst>
              </a:tr>
            </a:tbl>
          </a:graphicData>
        </a:graphic>
      </p:graphicFrame>
      <p:cxnSp>
        <p:nvCxnSpPr>
          <p:cNvPr id="25" name="直線矢印コネクタ 24"/>
          <p:cNvCxnSpPr/>
          <p:nvPr/>
        </p:nvCxnSpPr>
        <p:spPr>
          <a:xfrm>
            <a:off x="2686376" y="2547424"/>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686376" y="3672016"/>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686376" y="2780928"/>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686376" y="2996952"/>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262752" y="3240016"/>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262752" y="3456016"/>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2542556">
            <a:off x="5418299" y="2294929"/>
            <a:ext cx="972000" cy="972000"/>
          </a:xfrm>
          <a:prstGeom prst="arc">
            <a:avLst/>
          </a:prstGeom>
          <a:ln w="317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円弧 33"/>
          <p:cNvSpPr/>
          <p:nvPr/>
        </p:nvSpPr>
        <p:spPr>
          <a:xfrm rot="2542556">
            <a:off x="5845405" y="3104311"/>
            <a:ext cx="504000" cy="504000"/>
          </a:xfrm>
          <a:prstGeom prst="arc">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7033302" y="3717032"/>
            <a:ext cx="2422431" cy="57600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医療的ケア児は、医療的ケア区分に応じた基本報酬を算定する。</a:t>
            </a:r>
          </a:p>
        </p:txBody>
      </p:sp>
      <p:cxnSp>
        <p:nvCxnSpPr>
          <p:cNvPr id="36" name="直線矢印コネクタ 20"/>
          <p:cNvCxnSpPr>
            <a:stCxn id="35" idx="1"/>
          </p:cNvCxnSpPr>
          <p:nvPr/>
        </p:nvCxnSpPr>
        <p:spPr>
          <a:xfrm rot="10800000">
            <a:off x="6421302" y="3321032"/>
            <a:ext cx="612000" cy="684000"/>
          </a:xfrm>
          <a:prstGeom prst="bentConnector3">
            <a:avLst>
              <a:gd name="adj1" fmla="val 50000"/>
            </a:avLst>
          </a:prstGeom>
          <a:ln w="25400">
            <a:solidFill>
              <a:srgbClr val="00B050"/>
            </a:solidFill>
            <a:tailEnd type="triangle" w="lg" len="lg"/>
          </a:ln>
        </p:spPr>
        <p:style>
          <a:lnRef idx="1">
            <a:schemeClr val="accent6"/>
          </a:lnRef>
          <a:fillRef idx="0">
            <a:schemeClr val="accent6"/>
          </a:fillRef>
          <a:effectRef idx="0">
            <a:schemeClr val="accent6"/>
          </a:effectRef>
          <a:fontRef idx="minor">
            <a:schemeClr val="tx1"/>
          </a:fontRef>
        </p:style>
      </p:cxnSp>
      <p:cxnSp>
        <p:nvCxnSpPr>
          <p:cNvPr id="20" name="直線矢印コネクタ 19"/>
          <p:cNvCxnSpPr/>
          <p:nvPr/>
        </p:nvCxnSpPr>
        <p:spPr>
          <a:xfrm>
            <a:off x="2686376" y="4005064"/>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2686376" y="4365104"/>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3226376" y="4725144"/>
            <a:ext cx="280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7033303" y="4413836"/>
            <a:ext cx="2422431" cy="1476000"/>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基準看護職員や看護職員加配加算により配置する看護職員は、医療的ケア区分に応じた基本報酬を算定する上での配置看護職員数には計上できないものとし、別に看護職員を配置する必要があるものとする。</a:t>
            </a:r>
            <a:endParaRPr kumimoji="1" lang="ja-JP" altLang="en-US" sz="1200" dirty="0"/>
          </a:p>
        </p:txBody>
      </p:sp>
      <p:sp>
        <p:nvSpPr>
          <p:cNvPr id="33" name="円弧 32"/>
          <p:cNvSpPr/>
          <p:nvPr/>
        </p:nvSpPr>
        <p:spPr>
          <a:xfrm rot="2700000">
            <a:off x="4852055" y="3387887"/>
            <a:ext cx="1620000" cy="1620000"/>
          </a:xfrm>
          <a:prstGeom prst="arc">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7" name="直線矢印コネクタ 20"/>
          <p:cNvCxnSpPr>
            <a:stCxn id="32" idx="1"/>
          </p:cNvCxnSpPr>
          <p:nvPr/>
        </p:nvCxnSpPr>
        <p:spPr>
          <a:xfrm rot="10800000">
            <a:off x="6529303" y="4138548"/>
            <a:ext cx="504000" cy="1013288"/>
          </a:xfrm>
          <a:prstGeom prst="bentConnector3">
            <a:avLst>
              <a:gd name="adj1" fmla="val 50000"/>
            </a:avLst>
          </a:prstGeom>
          <a:ln w="25400">
            <a:solidFill>
              <a:srgbClr val="FF000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3040897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44</a:t>
            </a:fld>
            <a:endParaRPr kumimoji="1" lang="ja-JP" altLang="en-US"/>
          </a:p>
        </p:txBody>
      </p:sp>
      <p:sp>
        <p:nvSpPr>
          <p:cNvPr id="17" name="Rectangle 1"/>
          <p:cNvSpPr txBox="1">
            <a:spLocks noChangeArrowheads="1"/>
          </p:cNvSpPr>
          <p:nvPr/>
        </p:nvSpPr>
        <p:spPr bwMode="auto">
          <a:xfrm>
            <a:off x="256928" y="980726"/>
            <a:ext cx="9540000" cy="5688000"/>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配置されている看護職員について、最大で、</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①　基準人員として配置されている看護職員、</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②　看護職員加配加算の対象として配置されている看護職員、</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③　医療的ケア区分に応じた基本報酬の算定に当たって配置されている看護職員</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の３種類の看護職員が混在することになる。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①～③の看護職員について、常に同一の看護職員と紐付いて計算する必要はない（例えば、看護職員Ａが、ある日は基準人員としての看護職員、ある日は看護職員加配加算の対象として配置されている看護職員になる、といった整理も可能）。</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ただし、例えば、医療的ケア区分に応じた基本報酬の算定に当たって配置した看護職員が、医療的ケア児へのサービス提供時間帯以外の時間も勤務し、当該時間帯は②の常勤換算に算入するといった、同一日に、同一の看護職員が①～③で重複して配置するといった取扱いは認められない。</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事業所においてはこれらの配置と、各報酬の算定要件を満たすかどうかの計算について、分かりやすく管理するものとする。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32304" y="836744"/>
            <a:ext cx="5868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⑧ 医療的ケア児を受け入れるときの看護職員の人数の考え方（続き）</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258917351"/>
              </p:ext>
            </p:extLst>
          </p:nvPr>
        </p:nvGraphicFramePr>
        <p:xfrm>
          <a:off x="560512" y="4380520"/>
          <a:ext cx="8702603" cy="685800"/>
        </p:xfrm>
        <a:graphic>
          <a:graphicData uri="http://schemas.openxmlformats.org/drawingml/2006/table">
            <a:tbl>
              <a:tblPr firstRow="1" bandRow="1">
                <a:tableStyleId>{5940675A-B579-460E-94D1-54222C63F5DA}</a:tableStyleId>
              </a:tblPr>
              <a:tblGrid>
                <a:gridCol w="1751237">
                  <a:extLst>
                    <a:ext uri="{9D8B030D-6E8A-4147-A177-3AD203B41FA5}">
                      <a16:colId xmlns:a16="http://schemas.microsoft.com/office/drawing/2014/main" val="2249363463"/>
                    </a:ext>
                  </a:extLst>
                </a:gridCol>
                <a:gridCol w="772374">
                  <a:extLst>
                    <a:ext uri="{9D8B030D-6E8A-4147-A177-3AD203B41FA5}">
                      <a16:colId xmlns:a16="http://schemas.microsoft.com/office/drawing/2014/main" val="1954322650"/>
                    </a:ext>
                  </a:extLst>
                </a:gridCol>
                <a:gridCol w="772374">
                  <a:extLst>
                    <a:ext uri="{9D8B030D-6E8A-4147-A177-3AD203B41FA5}">
                      <a16:colId xmlns:a16="http://schemas.microsoft.com/office/drawing/2014/main" val="1569044690"/>
                    </a:ext>
                  </a:extLst>
                </a:gridCol>
                <a:gridCol w="772374">
                  <a:extLst>
                    <a:ext uri="{9D8B030D-6E8A-4147-A177-3AD203B41FA5}">
                      <a16:colId xmlns:a16="http://schemas.microsoft.com/office/drawing/2014/main" val="1242400651"/>
                    </a:ext>
                  </a:extLst>
                </a:gridCol>
                <a:gridCol w="772374">
                  <a:extLst>
                    <a:ext uri="{9D8B030D-6E8A-4147-A177-3AD203B41FA5}">
                      <a16:colId xmlns:a16="http://schemas.microsoft.com/office/drawing/2014/main" val="1115415413"/>
                    </a:ext>
                  </a:extLst>
                </a:gridCol>
                <a:gridCol w="772374">
                  <a:extLst>
                    <a:ext uri="{9D8B030D-6E8A-4147-A177-3AD203B41FA5}">
                      <a16:colId xmlns:a16="http://schemas.microsoft.com/office/drawing/2014/main" val="2735237028"/>
                    </a:ext>
                  </a:extLst>
                </a:gridCol>
                <a:gridCol w="772374">
                  <a:extLst>
                    <a:ext uri="{9D8B030D-6E8A-4147-A177-3AD203B41FA5}">
                      <a16:colId xmlns:a16="http://schemas.microsoft.com/office/drawing/2014/main" val="114745520"/>
                    </a:ext>
                  </a:extLst>
                </a:gridCol>
                <a:gridCol w="772374">
                  <a:extLst>
                    <a:ext uri="{9D8B030D-6E8A-4147-A177-3AD203B41FA5}">
                      <a16:colId xmlns:a16="http://schemas.microsoft.com/office/drawing/2014/main" val="837230955"/>
                    </a:ext>
                  </a:extLst>
                </a:gridCol>
                <a:gridCol w="772374">
                  <a:extLst>
                    <a:ext uri="{9D8B030D-6E8A-4147-A177-3AD203B41FA5}">
                      <a16:colId xmlns:a16="http://schemas.microsoft.com/office/drawing/2014/main" val="1000740425"/>
                    </a:ext>
                  </a:extLst>
                </a:gridCol>
                <a:gridCol w="772374">
                  <a:extLst>
                    <a:ext uri="{9D8B030D-6E8A-4147-A177-3AD203B41FA5}">
                      <a16:colId xmlns:a16="http://schemas.microsoft.com/office/drawing/2014/main" val="1986128286"/>
                    </a:ext>
                  </a:extLst>
                </a:gridCol>
              </a:tblGrid>
              <a:tr h="0">
                <a:tc>
                  <a:txBody>
                    <a:bodyPr/>
                    <a:lstStyle/>
                    <a:p>
                      <a:r>
                        <a:rPr kumimoji="1" lang="ja-JP" altLang="en-US" sz="900" dirty="0" smtClean="0"/>
                        <a:t>営業時間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r>
                        <a:rPr kumimoji="1" lang="ja-JP" altLang="en-US" sz="900" dirty="0" smtClean="0"/>
                        <a:t>サービス提供時間全体</a:t>
                      </a:r>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r>
                        <a:rPr kumimoji="1" lang="ja-JP" altLang="en-US" sz="900" dirty="0" smtClean="0"/>
                        <a:t>医療的ケア児が利用する時間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773505468"/>
                  </a:ext>
                </a:extLst>
              </a:tr>
            </a:tbl>
          </a:graphicData>
        </a:graphic>
      </p:graphicFrame>
      <p:cxnSp>
        <p:nvCxnSpPr>
          <p:cNvPr id="13" name="直線矢印コネクタ 12"/>
          <p:cNvCxnSpPr/>
          <p:nvPr/>
        </p:nvCxnSpPr>
        <p:spPr>
          <a:xfrm>
            <a:off x="2383757" y="4479256"/>
            <a:ext cx="684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3103837" y="4740560"/>
            <a:ext cx="536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737392" y="4956584"/>
            <a:ext cx="37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447925" y="4077072"/>
            <a:ext cx="1152000"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a:t>
            </a:r>
            <a:endParaRPr kumimoji="1" lang="ja-JP" altLang="en-US" sz="1200"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3034829" y="4812568"/>
            <a:ext cx="1617008" cy="288032"/>
          </a:xfrm>
          <a:prstGeom prst="rect">
            <a:avLst/>
          </a:prstGeom>
          <a:solidFill>
            <a:srgbClr val="FF0000">
              <a:alpha val="5000"/>
            </a:srgbClr>
          </a:solidFill>
          <a:ln>
            <a:solidFill>
              <a:srgbClr val="FF0000"/>
            </a:solidFill>
            <a:prstDash val="sysDash"/>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4" name="角丸四角形 3"/>
          <p:cNvSpPr/>
          <p:nvPr/>
        </p:nvSpPr>
        <p:spPr>
          <a:xfrm>
            <a:off x="4448944" y="5301208"/>
            <a:ext cx="4774813" cy="648072"/>
          </a:xfrm>
          <a:prstGeom prst="roundRect">
            <a:avLst/>
          </a:prstGeom>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marL="92075" indent="-92075"/>
            <a:r>
              <a:rPr kumimoji="1" lang="ja-JP" altLang="en-US" sz="1100" dirty="0" smtClean="0"/>
              <a:t>○　医療的ケア区分に応じた基本報酬を算定する上で「１」として数えた看護職員が、医療的ケア児が不在の時間にも配置していたからといって、看護職員加配加算の常勤換算の要件として算入することはできない。</a:t>
            </a:r>
          </a:p>
        </p:txBody>
      </p:sp>
      <p:cxnSp>
        <p:nvCxnSpPr>
          <p:cNvPr id="22" name="カギ線コネクタ 21"/>
          <p:cNvCxnSpPr>
            <a:stCxn id="4" idx="1"/>
            <a:endCxn id="3" idx="2"/>
          </p:cNvCxnSpPr>
          <p:nvPr/>
        </p:nvCxnSpPr>
        <p:spPr>
          <a:xfrm rot="10800000">
            <a:off x="3843334" y="5100600"/>
            <a:ext cx="605611" cy="524644"/>
          </a:xfrm>
          <a:prstGeom prst="bentConnector2">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35293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288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４．共通事項（医療的ケアの確認に係る事務手続きについて）</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45</a:t>
            </a:fld>
            <a:endParaRPr kumimoji="1" lang="ja-JP" altLang="en-US"/>
          </a:p>
        </p:txBody>
      </p:sp>
      <p:sp>
        <p:nvSpPr>
          <p:cNvPr id="17" name="Rectangle 1"/>
          <p:cNvSpPr txBox="1">
            <a:spLocks noChangeArrowheads="1"/>
          </p:cNvSpPr>
          <p:nvPr/>
        </p:nvSpPr>
        <p:spPr bwMode="auto">
          <a:xfrm>
            <a:off x="256928" y="980728"/>
            <a:ext cx="9540000" cy="5472607"/>
          </a:xfrm>
          <a:prstGeom prst="rect">
            <a:avLst/>
          </a:prstGeom>
          <a:solidFill>
            <a:schemeClr val="bg1">
              <a:alpha val="5000"/>
            </a:schemeClr>
          </a:solidFill>
          <a:ln w="25400">
            <a:solidFill>
              <a:schemeClr val="accent2"/>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１．総則」のとおり、医療的ケアスコアは「見守りスコア」の判定を伴う場合は、主治医により判定する必要があるが、「見守りスコア」まで判定する必要がない場合は、事業所に配置された看護職員が判定することもできるため、各種報酬の算定に当たり、以下のとおり取り扱うことにな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また、医療的</a:t>
            </a:r>
            <a:r>
              <a:rPr lang="ja-JP" altLang="en-US" sz="1400" dirty="0">
                <a:latin typeface="ＭＳ ゴシック" panose="020B0609070205080204" pitchFamily="49" charset="-128"/>
                <a:ea typeface="ＭＳ ゴシック" panose="020B0609070205080204" pitchFamily="49" charset="-128"/>
              </a:rPr>
              <a:t>ケア区分を決定するときは、受給者証にその旨を記載するため</a:t>
            </a:r>
            <a:r>
              <a:rPr lang="ja-JP" altLang="en-US" sz="1400" dirty="0" smtClean="0">
                <a:latin typeface="ＭＳ ゴシック" panose="020B0609070205080204" pitchFamily="49" charset="-128"/>
                <a:ea typeface="ＭＳ ゴシック" panose="020B0609070205080204" pitchFamily="49" charset="-128"/>
              </a:rPr>
              <a:t>、保護者は市町村</a:t>
            </a:r>
            <a:r>
              <a:rPr lang="ja-JP" altLang="en-US" sz="1400" dirty="0">
                <a:latin typeface="ＭＳ ゴシック" panose="020B0609070205080204" pitchFamily="49" charset="-128"/>
                <a:ea typeface="ＭＳ ゴシック" panose="020B0609070205080204" pitchFamily="49" charset="-128"/>
              </a:rPr>
              <a:t>に新判定スコアを提出する必要が</a:t>
            </a:r>
            <a:r>
              <a:rPr lang="ja-JP" altLang="en-US" sz="1400" dirty="0" smtClean="0">
                <a:latin typeface="ＭＳ ゴシック" panose="020B0609070205080204" pitchFamily="49" charset="-128"/>
                <a:ea typeface="ＭＳ ゴシック" panose="020B0609070205080204" pitchFamily="49" charset="-128"/>
              </a:rPr>
              <a:t>あるが、看護職員加配加算や医療連携体制加算は従来どおり事業所において確認し、その根拠となる書類を保管すれば足りるため、新判定スコアを事業所に提出することになる。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そのため、基本的な判定プロセスは以下のとおりとなる。</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　医療的ケア児の場合、市町村で判定を行い、受給者証に医療的ケア区分を印字する。また、新判定スコアの写しを保護者に渡し、当該写しを事業所にも提出してもらう。</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　重心医ケア児の場合、新判定スコアを事業所に提出すれば足りる（例外として、重心医ケア児が一般型事業所を利用し、医療的ケア児として報酬請求をする場合は、医療的ケア区分の判定を行うため、市町村に新判定スコアを提出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7" name="Rectangle 1"/>
          <p:cNvSpPr txBox="1">
            <a:spLocks noChangeArrowheads="1"/>
          </p:cNvSpPr>
          <p:nvPr/>
        </p:nvSpPr>
        <p:spPr bwMode="auto">
          <a:xfrm>
            <a:off x="128464" y="836711"/>
            <a:ext cx="3276000" cy="288000"/>
          </a:xfrm>
          <a:prstGeom prst="rect">
            <a:avLst/>
          </a:prstGeom>
          <a:solidFill>
            <a:schemeClr val="bg1"/>
          </a:solidFill>
          <a:ln w="25400">
            <a:solidFill>
              <a:schemeClr val="accent2"/>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a:t>
            </a:r>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医療的</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ケアスコアの確認について</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826292409"/>
              </p:ext>
            </p:extLst>
          </p:nvPr>
        </p:nvGraphicFramePr>
        <p:xfrm>
          <a:off x="560512" y="2852936"/>
          <a:ext cx="8568000" cy="1859280"/>
        </p:xfrm>
        <a:graphic>
          <a:graphicData uri="http://schemas.openxmlformats.org/drawingml/2006/table">
            <a:tbl>
              <a:tblPr firstRow="1" bandRow="1">
                <a:tableStyleId>{5940675A-B579-460E-94D1-54222C63F5DA}</a:tableStyleId>
              </a:tblPr>
              <a:tblGrid>
                <a:gridCol w="1764000">
                  <a:extLst>
                    <a:ext uri="{9D8B030D-6E8A-4147-A177-3AD203B41FA5}">
                      <a16:colId xmlns:a16="http://schemas.microsoft.com/office/drawing/2014/main" val="2554276519"/>
                    </a:ext>
                  </a:extLst>
                </a:gridCol>
                <a:gridCol w="2808000">
                  <a:extLst>
                    <a:ext uri="{9D8B030D-6E8A-4147-A177-3AD203B41FA5}">
                      <a16:colId xmlns:a16="http://schemas.microsoft.com/office/drawing/2014/main" val="185749076"/>
                    </a:ext>
                  </a:extLst>
                </a:gridCol>
                <a:gridCol w="2952000">
                  <a:extLst>
                    <a:ext uri="{9D8B030D-6E8A-4147-A177-3AD203B41FA5}">
                      <a16:colId xmlns:a16="http://schemas.microsoft.com/office/drawing/2014/main" val="679219659"/>
                    </a:ext>
                  </a:extLst>
                </a:gridCol>
                <a:gridCol w="1044000">
                  <a:extLst>
                    <a:ext uri="{9D8B030D-6E8A-4147-A177-3AD203B41FA5}">
                      <a16:colId xmlns:a16="http://schemas.microsoft.com/office/drawing/2014/main" val="685654117"/>
                    </a:ext>
                  </a:extLst>
                </a:gridCol>
              </a:tblGrid>
              <a:tr h="0">
                <a:tc>
                  <a:txBody>
                    <a:bodyPr/>
                    <a:lstStyle/>
                    <a:p>
                      <a:pPr algn="ctr"/>
                      <a:r>
                        <a:rPr kumimoji="1" lang="ja-JP" altLang="en-US" sz="1400" dirty="0" smtClean="0">
                          <a:latin typeface="+mn-ea"/>
                          <a:ea typeface="+mn-ea"/>
                        </a:rPr>
                        <a:t>報酬</a:t>
                      </a:r>
                      <a:endParaRPr kumimoji="1" lang="ja-JP" altLang="en-US" sz="1400" dirty="0">
                        <a:latin typeface="+mn-ea"/>
                        <a:ea typeface="+mn-ea"/>
                      </a:endParaRPr>
                    </a:p>
                  </a:txBody>
                  <a:tcPr/>
                </a:tc>
                <a:tc>
                  <a:txBody>
                    <a:bodyPr/>
                    <a:lstStyle/>
                    <a:p>
                      <a:pPr algn="ctr"/>
                      <a:r>
                        <a:rPr kumimoji="1" lang="ja-JP" altLang="en-US" sz="1400" dirty="0" smtClean="0">
                          <a:latin typeface="+mn-ea"/>
                          <a:ea typeface="+mn-ea"/>
                        </a:rPr>
                        <a:t>要件</a:t>
                      </a:r>
                      <a:endParaRPr kumimoji="1" lang="ja-JP" altLang="en-US" sz="1400" dirty="0">
                        <a:latin typeface="+mn-ea"/>
                        <a:ea typeface="+mn-ea"/>
                      </a:endParaRPr>
                    </a:p>
                  </a:txBody>
                  <a:tcPr/>
                </a:tc>
                <a:tc>
                  <a:txBody>
                    <a:bodyPr/>
                    <a:lstStyle/>
                    <a:p>
                      <a:pPr algn="ctr"/>
                      <a:r>
                        <a:rPr kumimoji="1" lang="ja-JP" altLang="en-US" sz="1400" dirty="0" smtClean="0">
                          <a:latin typeface="+mn-ea"/>
                          <a:ea typeface="+mn-ea"/>
                        </a:rPr>
                        <a:t>判定する者</a:t>
                      </a:r>
                      <a:endParaRPr kumimoji="1" lang="ja-JP" altLang="en-US" sz="1400" dirty="0">
                        <a:latin typeface="+mn-ea"/>
                        <a:ea typeface="+mn-ea"/>
                      </a:endParaRPr>
                    </a:p>
                  </a:txBody>
                  <a:tcPr/>
                </a:tc>
                <a:tc>
                  <a:txBody>
                    <a:bodyPr/>
                    <a:lstStyle/>
                    <a:p>
                      <a:pPr algn="ctr"/>
                      <a:r>
                        <a:rPr kumimoji="1" lang="ja-JP" altLang="en-US" sz="1400" dirty="0" smtClean="0">
                          <a:latin typeface="+mn-ea"/>
                          <a:ea typeface="+mn-ea"/>
                        </a:rPr>
                        <a:t>提出先</a:t>
                      </a:r>
                      <a:endParaRPr kumimoji="1" lang="ja-JP" altLang="en-US" sz="1400" dirty="0">
                        <a:latin typeface="+mn-ea"/>
                        <a:ea typeface="+mn-ea"/>
                      </a:endParaRPr>
                    </a:p>
                  </a:txBody>
                  <a:tcPr/>
                </a:tc>
                <a:extLst>
                  <a:ext uri="{0D108BD9-81ED-4DB2-BD59-A6C34878D82A}">
                    <a16:rowId xmlns:a16="http://schemas.microsoft.com/office/drawing/2014/main" val="977759786"/>
                  </a:ext>
                </a:extLst>
              </a:tr>
              <a:tr h="0">
                <a:tc>
                  <a:txBody>
                    <a:bodyPr/>
                    <a:lstStyle/>
                    <a:p>
                      <a:r>
                        <a:rPr kumimoji="1" lang="ja-JP" altLang="en-US" sz="1400" dirty="0" smtClean="0">
                          <a:latin typeface="+mn-ea"/>
                          <a:ea typeface="+mn-ea"/>
                        </a:rPr>
                        <a:t>医療的ケア区分に応じた基本報酬</a:t>
                      </a:r>
                      <a:endParaRPr kumimoji="1" lang="ja-JP" altLang="en-US" sz="1400" dirty="0">
                        <a:latin typeface="+mn-ea"/>
                        <a:ea typeface="+mn-ea"/>
                      </a:endParaRPr>
                    </a:p>
                  </a:txBody>
                  <a:tcPr/>
                </a:tc>
                <a:tc>
                  <a:txBody>
                    <a:bodyPr/>
                    <a:lstStyle/>
                    <a:p>
                      <a:r>
                        <a:rPr kumimoji="1" lang="ja-JP" altLang="en-US" sz="1400" dirty="0" smtClean="0">
                          <a:latin typeface="+mn-ea"/>
                          <a:ea typeface="+mn-ea"/>
                        </a:rPr>
                        <a:t>医療的ケア区分１～３の判定が必要　等</a:t>
                      </a:r>
                      <a:endParaRPr kumimoji="1" lang="ja-JP" altLang="en-US" sz="1400" dirty="0">
                        <a:latin typeface="+mn-ea"/>
                        <a:ea typeface="+mn-ea"/>
                      </a:endParaRPr>
                    </a:p>
                  </a:txBody>
                  <a:tcPr/>
                </a:tc>
                <a:tc>
                  <a:txBody>
                    <a:bodyPr/>
                    <a:lstStyle/>
                    <a:p>
                      <a:r>
                        <a:rPr kumimoji="1" lang="ja-JP" altLang="en-US" sz="1400" dirty="0" smtClean="0">
                          <a:latin typeface="+mn-ea"/>
                          <a:ea typeface="+mn-ea"/>
                        </a:rPr>
                        <a:t>主治医</a:t>
                      </a:r>
                      <a:endParaRPr kumimoji="1" lang="en-US" altLang="ja-JP" sz="1400" dirty="0" smtClean="0">
                        <a:latin typeface="+mn-ea"/>
                        <a:ea typeface="+mn-ea"/>
                      </a:endParaRPr>
                    </a:p>
                    <a:p>
                      <a:r>
                        <a:rPr kumimoji="1" lang="ja-JP" altLang="en-US" sz="1400" dirty="0" smtClean="0">
                          <a:latin typeface="+mn-ea"/>
                          <a:ea typeface="+mn-ea"/>
                        </a:rPr>
                        <a:t>（見守りスコアが必要）</a:t>
                      </a:r>
                      <a:endParaRPr kumimoji="1" lang="ja-JP" altLang="en-US" sz="1400" dirty="0">
                        <a:latin typeface="+mn-ea"/>
                        <a:ea typeface="+mn-ea"/>
                      </a:endParaRPr>
                    </a:p>
                  </a:txBody>
                  <a:tcPr/>
                </a:tc>
                <a:tc>
                  <a:txBody>
                    <a:bodyPr/>
                    <a:lstStyle/>
                    <a:p>
                      <a:r>
                        <a:rPr kumimoji="1" lang="ja-JP" altLang="en-US" sz="1400" dirty="0" smtClean="0">
                          <a:latin typeface="+mn-ea"/>
                          <a:ea typeface="+mn-ea"/>
                        </a:rPr>
                        <a:t>市町村</a:t>
                      </a:r>
                      <a:endParaRPr kumimoji="1" lang="ja-JP" altLang="en-US" sz="1400" dirty="0">
                        <a:latin typeface="+mn-ea"/>
                        <a:ea typeface="+mn-ea"/>
                      </a:endParaRPr>
                    </a:p>
                  </a:txBody>
                  <a:tcPr/>
                </a:tc>
                <a:extLst>
                  <a:ext uri="{0D108BD9-81ED-4DB2-BD59-A6C34878D82A}">
                    <a16:rowId xmlns:a16="http://schemas.microsoft.com/office/drawing/2014/main" val="907823954"/>
                  </a:ext>
                </a:extLst>
              </a:tr>
              <a:tr h="0">
                <a:tc>
                  <a:txBody>
                    <a:bodyPr/>
                    <a:lstStyle/>
                    <a:p>
                      <a:r>
                        <a:rPr kumimoji="1" lang="ja-JP" altLang="en-US" sz="1400" dirty="0" smtClean="0">
                          <a:latin typeface="+mn-ea"/>
                          <a:ea typeface="+mn-ea"/>
                        </a:rPr>
                        <a:t>看護職員加配加算</a:t>
                      </a:r>
                      <a:endParaRPr kumimoji="1" lang="ja-JP" altLang="en-US" sz="1400" dirty="0">
                        <a:latin typeface="+mn-ea"/>
                        <a:ea typeface="+mn-ea"/>
                      </a:endParaRPr>
                    </a:p>
                  </a:txBody>
                  <a:tcPr/>
                </a:tc>
                <a:tc>
                  <a:txBody>
                    <a:bodyPr/>
                    <a:lstStyle/>
                    <a:p>
                      <a:r>
                        <a:rPr kumimoji="1" lang="ja-JP" altLang="en-US" sz="1400" dirty="0" smtClean="0">
                          <a:latin typeface="+mn-ea"/>
                          <a:ea typeface="+mn-ea"/>
                        </a:rPr>
                        <a:t>利用する重心医ケア児の医療的ケアスコアの合計が</a:t>
                      </a:r>
                      <a:r>
                        <a:rPr kumimoji="1" lang="en-US" altLang="ja-JP" sz="1400" dirty="0" smtClean="0">
                          <a:latin typeface="+mn-ea"/>
                          <a:ea typeface="+mn-ea"/>
                        </a:rPr>
                        <a:t>40</a:t>
                      </a:r>
                      <a:r>
                        <a:rPr kumimoji="1" lang="ja-JP" altLang="en-US" sz="1400" dirty="0" smtClean="0">
                          <a:latin typeface="+mn-ea"/>
                          <a:ea typeface="+mn-ea"/>
                        </a:rPr>
                        <a:t>点以上　等</a:t>
                      </a:r>
                      <a:endParaRPr kumimoji="1" lang="ja-JP" altLang="en-US" sz="1400" dirty="0">
                        <a:latin typeface="+mn-ea"/>
                        <a:ea typeface="+mn-ea"/>
                      </a:endParaRPr>
                    </a:p>
                  </a:txBody>
                  <a:tcPr/>
                </a:tc>
                <a:tc>
                  <a:txBody>
                    <a:bodyPr/>
                    <a:lstStyle/>
                    <a:p>
                      <a:r>
                        <a:rPr kumimoji="1" lang="ja-JP" altLang="en-US" sz="1400" dirty="0" smtClean="0">
                          <a:latin typeface="+mn-ea"/>
                          <a:ea typeface="+mn-ea"/>
                        </a:rPr>
                        <a:t>主治医</a:t>
                      </a:r>
                      <a:endParaRPr kumimoji="1" lang="en-US" altLang="ja-JP" sz="1400" dirty="0" smtClean="0">
                        <a:latin typeface="+mn-ea"/>
                        <a:ea typeface="+mn-ea"/>
                      </a:endParaRPr>
                    </a:p>
                    <a:p>
                      <a:r>
                        <a:rPr kumimoji="1" lang="ja-JP" altLang="en-US" sz="1400" dirty="0" smtClean="0">
                          <a:latin typeface="+mn-ea"/>
                          <a:ea typeface="+mn-ea"/>
                        </a:rPr>
                        <a:t>（見守りスコアが必要）</a:t>
                      </a:r>
                      <a:endParaRPr kumimoji="1" lang="ja-JP" altLang="en-US" sz="1400" dirty="0">
                        <a:latin typeface="+mn-ea"/>
                        <a:ea typeface="+mn-ea"/>
                      </a:endParaRPr>
                    </a:p>
                  </a:txBody>
                  <a:tcPr/>
                </a:tc>
                <a:tc>
                  <a:txBody>
                    <a:bodyPr/>
                    <a:lstStyle/>
                    <a:p>
                      <a:r>
                        <a:rPr kumimoji="1" lang="ja-JP" altLang="en-US" sz="1400" dirty="0" smtClean="0">
                          <a:latin typeface="+mn-ea"/>
                          <a:ea typeface="+mn-ea"/>
                        </a:rPr>
                        <a:t>事業所</a:t>
                      </a:r>
                      <a:endParaRPr kumimoji="1" lang="ja-JP" altLang="en-US" sz="1400" dirty="0">
                        <a:latin typeface="+mn-ea"/>
                        <a:ea typeface="+mn-ea"/>
                      </a:endParaRPr>
                    </a:p>
                  </a:txBody>
                  <a:tcPr/>
                </a:tc>
                <a:extLst>
                  <a:ext uri="{0D108BD9-81ED-4DB2-BD59-A6C34878D82A}">
                    <a16:rowId xmlns:a16="http://schemas.microsoft.com/office/drawing/2014/main" val="3818461702"/>
                  </a:ext>
                </a:extLst>
              </a:tr>
              <a:tr h="0">
                <a:tc>
                  <a:txBody>
                    <a:bodyPr/>
                    <a:lstStyle/>
                    <a:p>
                      <a:r>
                        <a:rPr kumimoji="1" lang="ja-JP" altLang="en-US" sz="1400" dirty="0" smtClean="0">
                          <a:latin typeface="+mn-ea"/>
                          <a:ea typeface="+mn-ea"/>
                        </a:rPr>
                        <a:t>医療連携体制加算</a:t>
                      </a:r>
                      <a:endParaRPr kumimoji="1" lang="ja-JP" altLang="en-US" sz="1400" dirty="0">
                        <a:latin typeface="+mn-ea"/>
                        <a:ea typeface="+mn-ea"/>
                      </a:endParaRPr>
                    </a:p>
                  </a:txBody>
                  <a:tcPr/>
                </a:tc>
                <a:tc>
                  <a:txBody>
                    <a:bodyPr/>
                    <a:lstStyle/>
                    <a:p>
                      <a:r>
                        <a:rPr kumimoji="1" lang="ja-JP" altLang="en-US" sz="1400" dirty="0" smtClean="0">
                          <a:latin typeface="+mn-ea"/>
                          <a:ea typeface="+mn-ea"/>
                        </a:rPr>
                        <a:t>医療的ケア児であること　等</a:t>
                      </a:r>
                      <a:endParaRPr kumimoji="1" lang="ja-JP" altLang="en-US" sz="1400" dirty="0">
                        <a:latin typeface="+mn-ea"/>
                        <a:ea typeface="+mn-ea"/>
                      </a:endParaRPr>
                    </a:p>
                  </a:txBody>
                  <a:tcPr/>
                </a:tc>
                <a:tc>
                  <a:txBody>
                    <a:bodyPr/>
                    <a:lstStyle/>
                    <a:p>
                      <a:r>
                        <a:rPr kumimoji="1" lang="ja-JP" altLang="en-US" sz="1400" dirty="0" smtClean="0">
                          <a:latin typeface="+mn-ea"/>
                          <a:ea typeface="+mn-ea"/>
                        </a:rPr>
                        <a:t>主治医以外でも可</a:t>
                      </a:r>
                      <a:endParaRPr kumimoji="1" lang="en-US" altLang="ja-JP" sz="1400" dirty="0" smtClean="0">
                        <a:latin typeface="+mn-ea"/>
                        <a:ea typeface="+mn-ea"/>
                      </a:endParaRPr>
                    </a:p>
                    <a:p>
                      <a:r>
                        <a:rPr kumimoji="1" lang="ja-JP" altLang="en-US" sz="1400" dirty="0" smtClean="0">
                          <a:latin typeface="+mn-ea"/>
                          <a:ea typeface="+mn-ea"/>
                        </a:rPr>
                        <a:t>（事業所に配置された看護職員　等）</a:t>
                      </a:r>
                      <a:endParaRPr kumimoji="1" lang="ja-JP" altLang="en-US" sz="1400" dirty="0">
                        <a:latin typeface="+mn-ea"/>
                        <a:ea typeface="+mn-ea"/>
                      </a:endParaRPr>
                    </a:p>
                  </a:txBody>
                  <a:tcPr/>
                </a:tc>
                <a:tc>
                  <a:txBody>
                    <a:bodyPr/>
                    <a:lstStyle/>
                    <a:p>
                      <a:r>
                        <a:rPr kumimoji="1" lang="ja-JP" altLang="en-US" sz="1400" dirty="0" smtClean="0">
                          <a:latin typeface="+mn-ea"/>
                          <a:ea typeface="+mn-ea"/>
                        </a:rPr>
                        <a:t>事業所</a:t>
                      </a:r>
                      <a:endParaRPr kumimoji="1" lang="ja-JP" altLang="en-US" sz="1400" dirty="0">
                        <a:latin typeface="+mn-ea"/>
                        <a:ea typeface="+mn-ea"/>
                      </a:endParaRPr>
                    </a:p>
                  </a:txBody>
                  <a:tcPr/>
                </a:tc>
                <a:extLst>
                  <a:ext uri="{0D108BD9-81ED-4DB2-BD59-A6C34878D82A}">
                    <a16:rowId xmlns:a16="http://schemas.microsoft.com/office/drawing/2014/main" val="988612188"/>
                  </a:ext>
                </a:extLst>
              </a:tr>
            </a:tbl>
          </a:graphicData>
        </a:graphic>
      </p:graphicFrame>
    </p:spTree>
    <p:extLst>
      <p:ext uri="{BB962C8B-B14F-4D97-AF65-F5344CB8AC3E}">
        <p14:creationId xmlns:p14="http://schemas.microsoft.com/office/powerpoint/2010/main" val="12590803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6" name="直線矢印コネクタ 185"/>
          <p:cNvCxnSpPr>
            <a:stCxn id="164" idx="2"/>
            <a:endCxn id="185" idx="0"/>
          </p:cNvCxnSpPr>
          <p:nvPr/>
        </p:nvCxnSpPr>
        <p:spPr>
          <a:xfrm>
            <a:off x="3674760" y="5013176"/>
            <a:ext cx="0" cy="516856"/>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Rectangle 1"/>
          <p:cNvSpPr txBox="1">
            <a:spLocks noChangeArrowheads="1"/>
          </p:cNvSpPr>
          <p:nvPr/>
        </p:nvSpPr>
        <p:spPr bwMode="auto">
          <a:xfrm>
            <a:off x="256928" y="980728"/>
            <a:ext cx="9540000" cy="5472607"/>
          </a:xfrm>
          <a:prstGeom prst="rect">
            <a:avLst/>
          </a:prstGeom>
          <a:noFill/>
          <a:ln w="25400">
            <a:solidFill>
              <a:schemeClr val="accent2"/>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46</a:t>
            </a:fld>
            <a:endParaRPr kumimoji="1" lang="ja-JP" altLang="en-US"/>
          </a:p>
        </p:txBody>
      </p:sp>
      <p:sp>
        <p:nvSpPr>
          <p:cNvPr id="7" name="Rectangle 1"/>
          <p:cNvSpPr txBox="1">
            <a:spLocks noChangeArrowheads="1"/>
          </p:cNvSpPr>
          <p:nvPr/>
        </p:nvSpPr>
        <p:spPr bwMode="auto">
          <a:xfrm>
            <a:off x="128464" y="836711"/>
            <a:ext cx="3348000" cy="288000"/>
          </a:xfrm>
          <a:prstGeom prst="rect">
            <a:avLst/>
          </a:prstGeom>
          <a:solidFill>
            <a:schemeClr val="bg1"/>
          </a:solidFill>
          <a:ln w="25400">
            <a:solidFill>
              <a:schemeClr val="accent2"/>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a:t>
            </a:r>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医療的</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ケアスコアの確認のフロー</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8" name="角丸四角形 7"/>
          <p:cNvSpPr/>
          <p:nvPr/>
        </p:nvSpPr>
        <p:spPr>
          <a:xfrm>
            <a:off x="2792760" y="3230960"/>
            <a:ext cx="1764000" cy="612000"/>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lang="ja-JP" altLang="en-US" sz="1200" dirty="0" smtClean="0"/>
              <a:t>重心医ケア児かどうか。</a:t>
            </a:r>
            <a:endParaRPr lang="en-US" altLang="ja-JP" sz="1200" dirty="0"/>
          </a:p>
        </p:txBody>
      </p:sp>
      <p:cxnSp>
        <p:nvCxnSpPr>
          <p:cNvPr id="10" name="直線矢印コネクタ 9"/>
          <p:cNvCxnSpPr>
            <a:stCxn id="8" idx="3"/>
            <a:endCxn id="64" idx="1"/>
          </p:cNvCxnSpPr>
          <p:nvPr/>
        </p:nvCxnSpPr>
        <p:spPr>
          <a:xfrm>
            <a:off x="4556760" y="3536960"/>
            <a:ext cx="972304"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4" name="角丸四角形 33"/>
          <p:cNvSpPr/>
          <p:nvPr/>
        </p:nvSpPr>
        <p:spPr>
          <a:xfrm>
            <a:off x="416342" y="1385422"/>
            <a:ext cx="1332153" cy="1960381"/>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利用する事業所では、医療的ケア区分に伴う基本報酬や看護職員加配加算ではなく、医療連携体制加算を算定することが明らかか。</a:t>
            </a:r>
            <a:endParaRPr kumimoji="1" lang="en-US" altLang="ja-JP" sz="1200" dirty="0" smtClean="0"/>
          </a:p>
        </p:txBody>
      </p:sp>
      <p:sp>
        <p:nvSpPr>
          <p:cNvPr id="40" name="テキスト ボックス 39"/>
          <p:cNvSpPr txBox="1"/>
          <p:nvPr/>
        </p:nvSpPr>
        <p:spPr>
          <a:xfrm>
            <a:off x="1753904" y="1700808"/>
            <a:ext cx="894840" cy="307777"/>
          </a:xfrm>
          <a:prstGeom prst="rect">
            <a:avLst/>
          </a:prstGeom>
          <a:noFill/>
        </p:spPr>
        <p:txBody>
          <a:bodyPr wrap="square" rtlCol="0">
            <a:spAutoFit/>
          </a:bodyPr>
          <a:lstStyle/>
          <a:p>
            <a:pPr algn="ctr"/>
            <a:r>
              <a:rPr kumimoji="1" lang="en-US" altLang="ja-JP" sz="1400" i="1" dirty="0" smtClean="0">
                <a:latin typeface="ＤＦ特太ゴシック体" panose="020B0509000000000000" pitchFamily="49" charset="-128"/>
                <a:ea typeface="ＤＦ特太ゴシック体" panose="020B0509000000000000" pitchFamily="49" charset="-128"/>
              </a:rPr>
              <a:t>No</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cxnSp>
        <p:nvCxnSpPr>
          <p:cNvPr id="42" name="直線矢印コネクタ 41"/>
          <p:cNvCxnSpPr>
            <a:stCxn id="57" idx="2"/>
            <a:endCxn id="8" idx="0"/>
          </p:cNvCxnSpPr>
          <p:nvPr/>
        </p:nvCxnSpPr>
        <p:spPr>
          <a:xfrm>
            <a:off x="3674760" y="2337495"/>
            <a:ext cx="0" cy="893465"/>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角丸四角形 49"/>
          <p:cNvSpPr/>
          <p:nvPr/>
        </p:nvSpPr>
        <p:spPr>
          <a:xfrm>
            <a:off x="416496" y="4887196"/>
            <a:ext cx="1332000" cy="1296144"/>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新判定スコア（基本スコアのみ）を事業所の看護職員等に判定してもらう。</a:t>
            </a:r>
            <a:endParaRPr kumimoji="1" lang="en-US" altLang="ja-JP" sz="1200" dirty="0" smtClean="0"/>
          </a:p>
        </p:txBody>
      </p:sp>
      <p:cxnSp>
        <p:nvCxnSpPr>
          <p:cNvPr id="51" name="直線矢印コネクタ 50"/>
          <p:cNvCxnSpPr>
            <a:stCxn id="34" idx="2"/>
            <a:endCxn id="50" idx="0"/>
          </p:cNvCxnSpPr>
          <p:nvPr/>
        </p:nvCxnSpPr>
        <p:spPr>
          <a:xfrm>
            <a:off x="1082419" y="3345803"/>
            <a:ext cx="77" cy="1541393"/>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896239" y="3615798"/>
            <a:ext cx="894840" cy="307777"/>
          </a:xfrm>
          <a:prstGeom prst="rect">
            <a:avLst/>
          </a:prstGeom>
          <a:noFill/>
        </p:spPr>
        <p:txBody>
          <a:bodyPr wrap="square" rtlCol="0">
            <a:spAutoFit/>
          </a:bodyPr>
          <a:lstStyle/>
          <a:p>
            <a:pPr algn="ctr"/>
            <a:r>
              <a:rPr kumimoji="1" lang="en-US" altLang="ja-JP" sz="1400" i="1" dirty="0" smtClean="0">
                <a:latin typeface="ＤＦ特太ゴシック体" panose="020B0509000000000000" pitchFamily="49" charset="-128"/>
                <a:ea typeface="ＤＦ特太ゴシック体" panose="020B0509000000000000" pitchFamily="49" charset="-128"/>
              </a:rPr>
              <a:t>Yes</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57" name="角丸四角形 56"/>
          <p:cNvSpPr/>
          <p:nvPr/>
        </p:nvSpPr>
        <p:spPr>
          <a:xfrm>
            <a:off x="2792760" y="1725495"/>
            <a:ext cx="1764000" cy="612000"/>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新判定スコアを主治医に判定してもらう。</a:t>
            </a:r>
            <a:endParaRPr kumimoji="1" lang="en-US" altLang="ja-JP" sz="1200" dirty="0" smtClean="0"/>
          </a:p>
        </p:txBody>
      </p:sp>
      <p:cxnSp>
        <p:nvCxnSpPr>
          <p:cNvPr id="59" name="直線矢印コネクタ 58"/>
          <p:cNvCxnSpPr>
            <a:endCxn id="57" idx="1"/>
          </p:cNvCxnSpPr>
          <p:nvPr/>
        </p:nvCxnSpPr>
        <p:spPr>
          <a:xfrm flipV="1">
            <a:off x="1748495" y="2031495"/>
            <a:ext cx="1044265"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4592960" y="3230960"/>
            <a:ext cx="894840" cy="307777"/>
          </a:xfrm>
          <a:prstGeom prst="rect">
            <a:avLst/>
          </a:prstGeom>
          <a:noFill/>
        </p:spPr>
        <p:txBody>
          <a:bodyPr wrap="square" rtlCol="0">
            <a:spAutoFit/>
          </a:bodyPr>
          <a:lstStyle/>
          <a:p>
            <a:pPr algn="ctr"/>
            <a:r>
              <a:rPr lang="en-US" altLang="ja-JP" sz="1400" i="1" dirty="0" smtClean="0">
                <a:latin typeface="ＤＦ特太ゴシック体" panose="020B0509000000000000" pitchFamily="49" charset="-128"/>
                <a:ea typeface="ＤＦ特太ゴシック体" panose="020B0509000000000000" pitchFamily="49" charset="-128"/>
              </a:rPr>
              <a:t>No</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64" name="角丸四角形 63"/>
          <p:cNvSpPr/>
          <p:nvPr/>
        </p:nvSpPr>
        <p:spPr>
          <a:xfrm>
            <a:off x="5529064" y="3068960"/>
            <a:ext cx="1764000" cy="936000"/>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lang="ja-JP" altLang="en-US" sz="1200" dirty="0" smtClean="0"/>
              <a:t>市町村に</a:t>
            </a:r>
            <a:r>
              <a:rPr lang="ja-JP" altLang="en-US" sz="1200" dirty="0"/>
              <a:t>新判定スコアを</a:t>
            </a:r>
            <a:r>
              <a:rPr lang="ja-JP" altLang="en-US" sz="1200" dirty="0" smtClean="0"/>
              <a:t>提出し、医療的ケア区分の決定を受ける。</a:t>
            </a:r>
            <a:endParaRPr lang="en-US" altLang="ja-JP" sz="1200" dirty="0"/>
          </a:p>
        </p:txBody>
      </p:sp>
      <p:cxnSp>
        <p:nvCxnSpPr>
          <p:cNvPr id="83" name="直線矢印コネクタ 82"/>
          <p:cNvCxnSpPr>
            <a:stCxn id="64" idx="3"/>
            <a:endCxn id="86" idx="1"/>
          </p:cNvCxnSpPr>
          <p:nvPr/>
        </p:nvCxnSpPr>
        <p:spPr>
          <a:xfrm>
            <a:off x="7293064" y="3536960"/>
            <a:ext cx="864464"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86" name="角丸四角形 85"/>
          <p:cNvSpPr/>
          <p:nvPr/>
        </p:nvSpPr>
        <p:spPr>
          <a:xfrm>
            <a:off x="8157528" y="3190596"/>
            <a:ext cx="1548000" cy="692728"/>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事業所にも新判定スコアの写しを提出する。</a:t>
            </a:r>
            <a:endParaRPr kumimoji="1" lang="en-US" altLang="ja-JP" sz="1200" dirty="0" smtClean="0"/>
          </a:p>
        </p:txBody>
      </p:sp>
      <p:sp>
        <p:nvSpPr>
          <p:cNvPr id="91" name="テキスト ボックス 90"/>
          <p:cNvSpPr txBox="1"/>
          <p:nvPr/>
        </p:nvSpPr>
        <p:spPr>
          <a:xfrm>
            <a:off x="7226512" y="3229183"/>
            <a:ext cx="894840" cy="307777"/>
          </a:xfrm>
          <a:prstGeom prst="rect">
            <a:avLst/>
          </a:prstGeom>
          <a:noFill/>
        </p:spPr>
        <p:txBody>
          <a:bodyPr wrap="square" rtlCol="0">
            <a:spAutoFit/>
          </a:bodyPr>
          <a:lstStyle/>
          <a:p>
            <a:pPr algn="ctr"/>
            <a:r>
              <a:rPr lang="en-US" altLang="ja-JP" sz="1400" i="1" dirty="0" smtClean="0">
                <a:latin typeface="ＤＦ特太ゴシック体" panose="020B0509000000000000" pitchFamily="49" charset="-128"/>
                <a:ea typeface="ＤＦ特太ゴシック体" panose="020B0509000000000000" pitchFamily="49" charset="-128"/>
              </a:rPr>
              <a:t>No</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151" name="テキスト ボックス 150"/>
          <p:cNvSpPr txBox="1"/>
          <p:nvPr/>
        </p:nvSpPr>
        <p:spPr>
          <a:xfrm>
            <a:off x="3464120" y="3913311"/>
            <a:ext cx="894840" cy="307777"/>
          </a:xfrm>
          <a:prstGeom prst="rect">
            <a:avLst/>
          </a:prstGeom>
          <a:noFill/>
        </p:spPr>
        <p:txBody>
          <a:bodyPr wrap="square" rtlCol="0">
            <a:spAutoFit/>
          </a:bodyPr>
          <a:lstStyle/>
          <a:p>
            <a:pPr algn="ctr"/>
            <a:r>
              <a:rPr kumimoji="1" lang="en-US" altLang="ja-JP" sz="1400" i="1" dirty="0" smtClean="0">
                <a:latin typeface="ＤＦ特太ゴシック体" panose="020B0509000000000000" pitchFamily="49" charset="-128"/>
                <a:ea typeface="ＤＦ特太ゴシック体" panose="020B0509000000000000" pitchFamily="49" charset="-128"/>
              </a:rPr>
              <a:t>Yes</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164" name="角丸四角形 163"/>
          <p:cNvSpPr/>
          <p:nvPr/>
        </p:nvSpPr>
        <p:spPr>
          <a:xfrm>
            <a:off x="2792760" y="4377904"/>
            <a:ext cx="1764000" cy="635272"/>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利用する事業所は重心型事業所か。</a:t>
            </a:r>
            <a:endParaRPr kumimoji="1" lang="en-US" altLang="ja-JP" sz="1200" dirty="0" smtClean="0"/>
          </a:p>
        </p:txBody>
      </p:sp>
      <p:cxnSp>
        <p:nvCxnSpPr>
          <p:cNvPr id="181" name="直線矢印コネクタ 180"/>
          <p:cNvCxnSpPr>
            <a:stCxn id="8" idx="2"/>
            <a:endCxn id="164" idx="0"/>
          </p:cNvCxnSpPr>
          <p:nvPr/>
        </p:nvCxnSpPr>
        <p:spPr>
          <a:xfrm>
            <a:off x="3674760" y="3842960"/>
            <a:ext cx="0" cy="534944"/>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85" name="角丸四角形 184"/>
          <p:cNvSpPr/>
          <p:nvPr/>
        </p:nvSpPr>
        <p:spPr>
          <a:xfrm>
            <a:off x="2792760" y="5530032"/>
            <a:ext cx="1764000" cy="635272"/>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事業所に新判定スコアを提出する。</a:t>
            </a:r>
            <a:endParaRPr kumimoji="1" lang="en-US" altLang="ja-JP" sz="1200" dirty="0" smtClean="0"/>
          </a:p>
        </p:txBody>
      </p:sp>
      <p:sp>
        <p:nvSpPr>
          <p:cNvPr id="190" name="テキスト ボックス 189"/>
          <p:cNvSpPr txBox="1"/>
          <p:nvPr/>
        </p:nvSpPr>
        <p:spPr>
          <a:xfrm>
            <a:off x="3464120" y="5065439"/>
            <a:ext cx="894840" cy="307777"/>
          </a:xfrm>
          <a:prstGeom prst="rect">
            <a:avLst/>
          </a:prstGeom>
          <a:noFill/>
        </p:spPr>
        <p:txBody>
          <a:bodyPr wrap="square" rtlCol="0">
            <a:spAutoFit/>
          </a:bodyPr>
          <a:lstStyle/>
          <a:p>
            <a:pPr algn="ctr"/>
            <a:r>
              <a:rPr kumimoji="1" lang="en-US" altLang="ja-JP" sz="1400" i="1" dirty="0" smtClean="0">
                <a:latin typeface="ＤＦ特太ゴシック体" panose="020B0509000000000000" pitchFamily="49" charset="-128"/>
                <a:ea typeface="ＤＦ特太ゴシック体" panose="020B0509000000000000" pitchFamily="49" charset="-128"/>
              </a:rPr>
              <a:t>Yes</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cxnSp>
        <p:nvCxnSpPr>
          <p:cNvPr id="198" name="カギ線コネクタ 197"/>
          <p:cNvCxnSpPr>
            <a:stCxn id="164" idx="3"/>
            <a:endCxn id="64" idx="2"/>
          </p:cNvCxnSpPr>
          <p:nvPr/>
        </p:nvCxnSpPr>
        <p:spPr>
          <a:xfrm flipV="1">
            <a:off x="4556760" y="4004960"/>
            <a:ext cx="1854304" cy="690580"/>
          </a:xfrm>
          <a:prstGeom prst="bent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99" name="テキスト ボックス 198"/>
          <p:cNvSpPr txBox="1"/>
          <p:nvPr/>
        </p:nvSpPr>
        <p:spPr>
          <a:xfrm>
            <a:off x="4991339" y="4187282"/>
            <a:ext cx="894840" cy="307777"/>
          </a:xfrm>
          <a:prstGeom prst="rect">
            <a:avLst/>
          </a:prstGeom>
          <a:noFill/>
        </p:spPr>
        <p:txBody>
          <a:bodyPr wrap="square" rtlCol="0">
            <a:spAutoFit/>
          </a:bodyPr>
          <a:lstStyle/>
          <a:p>
            <a:pPr algn="ctr"/>
            <a:r>
              <a:rPr lang="en-US" altLang="ja-JP" sz="1400" i="1" dirty="0" smtClean="0">
                <a:latin typeface="ＤＦ特太ゴシック体" panose="020B0509000000000000" pitchFamily="49" charset="-128"/>
                <a:ea typeface="ＤＦ特太ゴシック体" panose="020B0509000000000000" pitchFamily="49" charset="-128"/>
              </a:rPr>
              <a:t>No</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200" name="正方形/長方形 199"/>
          <p:cNvSpPr/>
          <p:nvPr/>
        </p:nvSpPr>
        <p:spPr>
          <a:xfrm>
            <a:off x="2533135" y="1602158"/>
            <a:ext cx="2275849" cy="818729"/>
          </a:xfrm>
          <a:prstGeom prst="rect">
            <a:avLst/>
          </a:prstGeom>
          <a:noFill/>
          <a:ln w="19050">
            <a:solidFill>
              <a:srgbClr val="FFC000"/>
            </a:solidFill>
            <a:prstDash val="sysDash"/>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202" name="正方形/長方形 201"/>
          <p:cNvSpPr/>
          <p:nvPr/>
        </p:nvSpPr>
        <p:spPr>
          <a:xfrm>
            <a:off x="5529065" y="1052736"/>
            <a:ext cx="3888431" cy="1323496"/>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5725" indent="-85725"/>
            <a:r>
              <a:rPr kumimoji="1" lang="ja-JP" altLang="en-US" sz="1200" dirty="0" smtClean="0">
                <a:latin typeface="+mn-ea"/>
              </a:rPr>
              <a:t>・　新規に児童発達支援等を利用する場合など、フローの通常のスタートはここになる。</a:t>
            </a:r>
            <a:endParaRPr kumimoji="1" lang="en-US" altLang="ja-JP" sz="1200" dirty="0" smtClean="0">
              <a:latin typeface="+mn-ea"/>
            </a:endParaRPr>
          </a:p>
          <a:p>
            <a:pPr marL="85725" indent="-85725"/>
            <a:r>
              <a:rPr kumimoji="1" lang="ja-JP" altLang="en-US" sz="1200" dirty="0" smtClean="0">
                <a:latin typeface="+mn-ea"/>
              </a:rPr>
              <a:t>・　給付決定前に利用する事業所が確定しており、事業所が算定する報酬の内容が医療連携体制加算だけであることが明らかな場合は、一番左のフローも発生する。</a:t>
            </a:r>
            <a:endParaRPr kumimoji="1" lang="en-US" altLang="ja-JP" sz="1200" dirty="0" smtClean="0">
              <a:latin typeface="+mn-ea"/>
            </a:endParaRPr>
          </a:p>
        </p:txBody>
      </p:sp>
      <p:cxnSp>
        <p:nvCxnSpPr>
          <p:cNvPr id="203" name="直線矢印コネクタ 202"/>
          <p:cNvCxnSpPr>
            <a:stCxn id="202" idx="1"/>
            <a:endCxn id="200" idx="3"/>
          </p:cNvCxnSpPr>
          <p:nvPr/>
        </p:nvCxnSpPr>
        <p:spPr>
          <a:xfrm flipH="1">
            <a:off x="4808984" y="1714484"/>
            <a:ext cx="720081" cy="297039"/>
          </a:xfrm>
          <a:prstGeom prst="straightConnector1">
            <a:avLst/>
          </a:prstGeom>
          <a:ln w="69850">
            <a:solidFill>
              <a:srgbClr val="FFC000"/>
            </a:solidFill>
            <a:tailEnd type="triangle" w="med" len="med"/>
          </a:ln>
        </p:spPr>
        <p:style>
          <a:lnRef idx="1">
            <a:schemeClr val="accent1"/>
          </a:lnRef>
          <a:fillRef idx="0">
            <a:schemeClr val="accent1"/>
          </a:fillRef>
          <a:effectRef idx="0">
            <a:schemeClr val="accent1"/>
          </a:effectRef>
          <a:fontRef idx="minor">
            <a:schemeClr val="tx1"/>
          </a:fontRef>
        </p:style>
      </p:cxnSp>
      <p:sp>
        <p:nvSpPr>
          <p:cNvPr id="215" name="正方形/長方形 214"/>
          <p:cNvSpPr/>
          <p:nvPr/>
        </p:nvSpPr>
        <p:spPr>
          <a:xfrm>
            <a:off x="0" y="0"/>
            <a:ext cx="9906000" cy="288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４．共通事項（医療的ケアの確認に係る事務手続きについて）</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9890868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47</a:t>
            </a:fld>
            <a:endParaRPr kumimoji="1" lang="ja-JP" altLang="en-US"/>
          </a:p>
        </p:txBody>
      </p:sp>
      <p:sp>
        <p:nvSpPr>
          <p:cNvPr id="17" name="Rectangle 1"/>
          <p:cNvSpPr txBox="1">
            <a:spLocks noChangeArrowheads="1"/>
          </p:cNvSpPr>
          <p:nvPr/>
        </p:nvSpPr>
        <p:spPr bwMode="auto">
          <a:xfrm>
            <a:off x="256928" y="980729"/>
            <a:ext cx="9540000" cy="4824536"/>
          </a:xfrm>
          <a:prstGeom prst="rect">
            <a:avLst/>
          </a:prstGeom>
          <a:solidFill>
            <a:schemeClr val="bg1">
              <a:alpha val="5000"/>
            </a:schemeClr>
          </a:solidFill>
          <a:ln w="25400">
            <a:solidFill>
              <a:schemeClr val="accent2"/>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新判定スコアの作成を主治医に求める必要がある場合は、医療的ケア児又は重心医ケア児の保護者が、主治医に作成を求めるものとする。このとき、医療機関から文書料を求められた場合、当該保護者の負担とな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ただ、前述のフローのとおり、算定する報酬が</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医ケア以外の障害児の基本報酬＋医療連携体制加算</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err="1" smtClean="0">
                <a:latin typeface="ＭＳ ゴシック" panose="020B0609070205080204" pitchFamily="49" charset="-128"/>
                <a:ea typeface="ＭＳ ゴシック" panose="020B0609070205080204" pitchFamily="49" charset="-128"/>
              </a:rPr>
              <a:t>だけの</a:t>
            </a:r>
            <a:r>
              <a:rPr lang="ja-JP" altLang="en-US" sz="1400" dirty="0" smtClean="0">
                <a:latin typeface="ＭＳ ゴシック" panose="020B0609070205080204" pitchFamily="49" charset="-128"/>
                <a:ea typeface="ＭＳ ゴシック" panose="020B0609070205080204" pitchFamily="49" charset="-128"/>
              </a:rPr>
              <a:t>場合は、必ずしも主治医に新判定スコアを求める必要はなくなる。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444500" algn="l"/>
                <a:tab pos="542925" algn="l"/>
              </a:tabLst>
            </a:pPr>
            <a:r>
              <a:rPr lang="ja-JP" altLang="en-US" sz="1400" dirty="0" smtClean="0">
                <a:latin typeface="ＭＳ ゴシック" panose="020B0609070205080204" pitchFamily="49" charset="-128"/>
                <a:ea typeface="ＭＳ ゴシック" panose="020B0609070205080204" pitchFamily="49" charset="-128"/>
              </a:rPr>
              <a:t>○　新判定スコアは、医療的ケア児又は重心医ケア児の保護者が必要な医療的ケアを受ける上で、当該医療的ケア児又は重心医ケア児の医療濃度を証明する必要があるものだが、医療的ケア児の家庭の負担を鑑み、</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r>
              <a:rPr lang="ja-JP" altLang="en-US" sz="1400" dirty="0" smtClean="0">
                <a:latin typeface="ＭＳ ゴシック" panose="020B0609070205080204" pitchFamily="49" charset="-128"/>
                <a:ea typeface="ＭＳ ゴシック" panose="020B0609070205080204" pitchFamily="49" charset="-128"/>
              </a:rPr>
              <a:t>　・　医療的ケア児の人数が限定的で、あらかじめ利用しようとする事業所において医療的ケア児の報酬の算定内容を把握できるような地域の市町村では、一律に保護者に新判定スコアの取得を求めることなく、給付決定申請前に個別に必要性を判断するなどの手続きとする。</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r>
              <a:rPr lang="ja-JP" altLang="en-US" sz="1400" dirty="0" smtClean="0">
                <a:latin typeface="ＭＳ ゴシック" panose="020B0609070205080204" pitchFamily="49" charset="-128"/>
                <a:ea typeface="ＭＳ ゴシック" panose="020B0609070205080204" pitchFamily="49" charset="-128"/>
              </a:rPr>
              <a:t>　・　医療的ケア児の人数が一定程度見込まれる地域の市町村では、市町村民にとって分かりやすい資料</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を給付申請に係るホームページに掲載するなどして、申請者が、新判定スコアの取得の必要性を判断できるようにする。</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r>
              <a:rPr lang="ja-JP" altLang="en-US" sz="1400" dirty="0" smtClean="0">
                <a:latin typeface="ＭＳ ゴシック" panose="020B0609070205080204" pitchFamily="49" charset="-128"/>
                <a:ea typeface="ＭＳ ゴシック" panose="020B0609070205080204" pitchFamily="49" charset="-128"/>
              </a:rPr>
              <a:t>　といった周知方法を検討いただきたい。</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endParaRPr lang="en-US" altLang="ja-JP" sz="1050" dirty="0">
              <a:latin typeface="ＭＳ ゴシック" panose="020B0609070205080204" pitchFamily="49" charset="-128"/>
              <a:ea typeface="ＭＳ ゴシック" panose="020B0609070205080204" pitchFamily="49" charset="-128"/>
            </a:endParaRPr>
          </a:p>
          <a:p>
            <a:pPr marL="358775" indent="-358775" algn="l">
              <a:tabLst>
                <a:tab pos="542925" algn="l"/>
              </a:tabLst>
            </a:pPr>
            <a:r>
              <a:rPr lang="ja-JP" altLang="en-US" sz="1050" dirty="0" smtClean="0">
                <a:solidFill>
                  <a:prstClr val="black"/>
                </a:solidFill>
                <a:latin typeface="ＭＳ ゴシック" panose="020B0609070205080204" pitchFamily="49" charset="-128"/>
                <a:ea typeface="ＭＳ ゴシック" panose="020B0609070205080204" pitchFamily="49" charset="-128"/>
                <a:cs typeface="+mn-cs"/>
              </a:rPr>
              <a:t>　（</a:t>
            </a:r>
            <a:r>
              <a:rPr lang="en-US" altLang="ja-JP" sz="1050" dirty="0">
                <a:solidFill>
                  <a:prstClr val="black"/>
                </a:solidFill>
                <a:latin typeface="ＭＳ ゴシック" panose="020B0609070205080204" pitchFamily="49" charset="-128"/>
                <a:ea typeface="ＭＳ ゴシック" panose="020B0609070205080204" pitchFamily="49" charset="-128"/>
                <a:cs typeface="+mn-cs"/>
              </a:rPr>
              <a:t>※</a:t>
            </a:r>
            <a:r>
              <a:rPr lang="ja-JP" altLang="en-US" sz="1050" dirty="0" smtClean="0">
                <a:solidFill>
                  <a:prstClr val="black"/>
                </a:solidFill>
                <a:latin typeface="ＭＳ ゴシック" panose="020B0609070205080204" pitchFamily="49" charset="-128"/>
                <a:ea typeface="ＭＳ ゴシック" panose="020B0609070205080204" pitchFamily="49" charset="-128"/>
                <a:cs typeface="+mn-cs"/>
              </a:rPr>
              <a:t>）本資料と同時に</a:t>
            </a:r>
            <a:r>
              <a:rPr lang="ja-JP" altLang="en-US" sz="1050" dirty="0">
                <a:solidFill>
                  <a:prstClr val="black"/>
                </a:solidFill>
                <a:latin typeface="ＭＳ ゴシック" panose="020B0609070205080204" pitchFamily="49" charset="-128"/>
                <a:ea typeface="ＭＳ ゴシック" panose="020B0609070205080204" pitchFamily="49" charset="-128"/>
                <a:cs typeface="+mn-cs"/>
              </a:rPr>
              <a:t>発出した、保護者が新判定スコアを必要とするかどうかをチェックするための</a:t>
            </a:r>
            <a:r>
              <a:rPr lang="ja-JP" altLang="en-US" sz="1050" dirty="0" smtClean="0">
                <a:solidFill>
                  <a:prstClr val="black"/>
                </a:solidFill>
                <a:latin typeface="ＭＳ ゴシック" panose="020B0609070205080204" pitchFamily="49" charset="-128"/>
                <a:ea typeface="ＭＳ ゴシック" panose="020B0609070205080204" pitchFamily="49" charset="-128"/>
                <a:cs typeface="+mn-cs"/>
              </a:rPr>
              <a:t>チェックシートを活用するなどしていただきたい。</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542925" algn="l"/>
              </a:tabLst>
            </a:pPr>
            <a:r>
              <a:rPr lang="ja-JP" altLang="en-US" sz="1400" dirty="0" smtClean="0">
                <a:latin typeface="ＭＳ ゴシック" panose="020B0609070205080204" pitchFamily="49" charset="-128"/>
                <a:ea typeface="ＭＳ ゴシック" panose="020B0609070205080204" pitchFamily="49" charset="-128"/>
              </a:rPr>
              <a:t>○　また、算定する報酬の内容を最も把握しているのは事業所であることから、事業所においても、利用する医療的ケア児又は重心医ケア児の給付決定の更新等の際には、新判定スコアの取得が必要かどうかについて、保護者に助言するなどの配慮をお願いしたい。</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7" name="Rectangle 1"/>
          <p:cNvSpPr txBox="1">
            <a:spLocks noChangeArrowheads="1"/>
          </p:cNvSpPr>
          <p:nvPr/>
        </p:nvSpPr>
        <p:spPr bwMode="auto">
          <a:xfrm>
            <a:off x="128464" y="836711"/>
            <a:ext cx="4320000" cy="288000"/>
          </a:xfrm>
          <a:prstGeom prst="rect">
            <a:avLst/>
          </a:prstGeom>
          <a:solidFill>
            <a:schemeClr val="bg1"/>
          </a:solidFill>
          <a:ln w="25400">
            <a:solidFill>
              <a:schemeClr val="accent2"/>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新判定スコアの取得及び取扱いの周知について</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8" name="正方形/長方形 7"/>
          <p:cNvSpPr/>
          <p:nvPr/>
        </p:nvSpPr>
        <p:spPr>
          <a:xfrm>
            <a:off x="0" y="0"/>
            <a:ext cx="9906000" cy="288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４．共通事項（医療的ケアの確認に係る事務手続きについて）</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9024397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48</a:t>
            </a:fld>
            <a:endParaRPr kumimoji="1" lang="ja-JP" altLang="en-US"/>
          </a:p>
        </p:txBody>
      </p:sp>
      <p:sp>
        <p:nvSpPr>
          <p:cNvPr id="7" name="Rectangle 1"/>
          <p:cNvSpPr txBox="1">
            <a:spLocks noChangeArrowheads="1"/>
          </p:cNvSpPr>
          <p:nvPr/>
        </p:nvSpPr>
        <p:spPr bwMode="auto">
          <a:xfrm>
            <a:off x="128464" y="836711"/>
            <a:ext cx="1188000" cy="288000"/>
          </a:xfrm>
          <a:prstGeom prst="rect">
            <a:avLst/>
          </a:prstGeom>
          <a:solidFill>
            <a:schemeClr val="bg1"/>
          </a:solidFill>
          <a:ln w="25400">
            <a:solidFill>
              <a:schemeClr val="accent2"/>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その他</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8" name="正方形/長方形 7"/>
          <p:cNvSpPr/>
          <p:nvPr/>
        </p:nvSpPr>
        <p:spPr>
          <a:xfrm>
            <a:off x="0" y="0"/>
            <a:ext cx="9906000" cy="288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４．共通事項（医療的ケアの確認に係る事務手続きについて）</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0" name="Rectangle 1"/>
          <p:cNvSpPr txBox="1">
            <a:spLocks noChangeArrowheads="1"/>
          </p:cNvSpPr>
          <p:nvPr/>
        </p:nvSpPr>
        <p:spPr bwMode="auto">
          <a:xfrm>
            <a:off x="170153" y="6093368"/>
            <a:ext cx="9577065" cy="64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Ｑ．新判定スコアは押印箇所がないが、主治医や医療機関の印は不要か。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．貴見のとおり。</a:t>
            </a:r>
            <a:endParaRPr lang="en-US" altLang="ja-JP" sz="1200" dirty="0" smtClean="0">
              <a:latin typeface="メイリオ" panose="020B0604030504040204" pitchFamily="50" charset="-128"/>
              <a:ea typeface="メイリオ" panose="020B0604030504040204" pitchFamily="50" charset="-128"/>
            </a:endParaRPr>
          </a:p>
        </p:txBody>
      </p:sp>
      <p:sp>
        <p:nvSpPr>
          <p:cNvPr id="11" name="Rectangle 1"/>
          <p:cNvSpPr txBox="1">
            <a:spLocks noChangeArrowheads="1"/>
          </p:cNvSpPr>
          <p:nvPr/>
        </p:nvSpPr>
        <p:spPr bwMode="auto">
          <a:xfrm>
            <a:off x="164467" y="2099082"/>
            <a:ext cx="9577065" cy="118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Ｑ．「更新判定（２回目記入欄）」及び「再更新判定（３回目記入欄）」とは、何のための欄なのか。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．医師の文書作成の負担軽減のため、初回判定時と判定結果が変わらない場合に、改めて各項目の判定を行うのではなく、</a:t>
            </a:r>
            <a:r>
              <a:rPr lang="ja-JP" altLang="en-US" sz="1200" dirty="0">
                <a:latin typeface="メイリオ" panose="020B0604030504040204" pitchFamily="50" charset="-128"/>
                <a:ea typeface="メイリオ" panose="020B0604030504040204" pitchFamily="50" charset="-128"/>
              </a:rPr>
              <a:t> 「更新判定（</a:t>
            </a:r>
            <a:r>
              <a:rPr lang="ja-JP" altLang="en-US" sz="1200" dirty="0" smtClean="0">
                <a:latin typeface="メイリオ" panose="020B0604030504040204" pitchFamily="50" charset="-128"/>
                <a:ea typeface="メイリオ" panose="020B0604030504040204" pitchFamily="50" charset="-128"/>
              </a:rPr>
              <a:t>２回目</a:t>
            </a:r>
            <a:r>
              <a:rPr lang="ja-JP" altLang="en-US" sz="1200" dirty="0">
                <a:latin typeface="メイリオ" panose="020B0604030504040204" pitchFamily="50" charset="-128"/>
                <a:ea typeface="メイリオ" panose="020B0604030504040204" pitchFamily="50" charset="-128"/>
              </a:rPr>
              <a:t>記入欄）</a:t>
            </a:r>
            <a:r>
              <a:rPr lang="ja-JP" altLang="en-US" sz="1200" dirty="0" smtClean="0">
                <a:latin typeface="メイリオ" panose="020B0604030504040204" pitchFamily="50" charset="-128"/>
                <a:ea typeface="メイリオ" panose="020B0604030504040204" pitchFamily="50" charset="-128"/>
              </a:rPr>
              <a:t>」に日時や氏名等を記入することで、再確認を行ったものとするために設けている。このため、市町村又は事業所においては、保護者から新判定スコアの提出を受けたとき、写しを本人に提供し、更新のときには、その書類を医師に渡して更新してもらうよう案内されたい。</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p:txBody>
      </p:sp>
      <p:sp>
        <p:nvSpPr>
          <p:cNvPr id="12" name="Rectangle 1"/>
          <p:cNvSpPr txBox="1">
            <a:spLocks noChangeArrowheads="1"/>
          </p:cNvSpPr>
          <p:nvPr/>
        </p:nvSpPr>
        <p:spPr bwMode="auto">
          <a:xfrm>
            <a:off x="164467" y="4917940"/>
            <a:ext cx="9577065" cy="972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Ｑ．新判定スコアの作成に係る費用は、医療機関が定めるのか。また、「更新判定（２回目記入欄）」及び「再更新判定（３回目記入欄）」を記入するときも、文書料は生じるのか。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．新判定スコアの作成に係る費用の有無やその額については医療機関ごとに定めることになる。また、</a:t>
            </a:r>
            <a:r>
              <a:rPr lang="ja-JP" altLang="en-US" sz="1200" dirty="0">
                <a:latin typeface="メイリオ" panose="020B0604030504040204" pitchFamily="50" charset="-128"/>
                <a:ea typeface="メイリオ" panose="020B0604030504040204" pitchFamily="50" charset="-128"/>
              </a:rPr>
              <a:t> 「更新判定（</a:t>
            </a:r>
            <a:r>
              <a:rPr lang="ja-JP" altLang="en-US" sz="1200" dirty="0" smtClean="0">
                <a:latin typeface="メイリオ" panose="020B0604030504040204" pitchFamily="50" charset="-128"/>
                <a:ea typeface="メイリオ" panose="020B0604030504040204" pitchFamily="50" charset="-128"/>
              </a:rPr>
              <a:t>２回目</a:t>
            </a:r>
            <a:r>
              <a:rPr lang="ja-JP" altLang="en-US" sz="1200" dirty="0">
                <a:latin typeface="メイリオ" panose="020B0604030504040204" pitchFamily="50" charset="-128"/>
                <a:ea typeface="メイリオ" panose="020B0604030504040204" pitchFamily="50" charset="-128"/>
              </a:rPr>
              <a:t>記入欄）」及び「再更新判定（</a:t>
            </a:r>
            <a:r>
              <a:rPr lang="ja-JP" altLang="en-US" sz="1200" dirty="0" smtClean="0">
                <a:latin typeface="メイリオ" panose="020B0604030504040204" pitchFamily="50" charset="-128"/>
                <a:ea typeface="メイリオ" panose="020B0604030504040204" pitchFamily="50" charset="-128"/>
              </a:rPr>
              <a:t>３回目</a:t>
            </a:r>
            <a:r>
              <a:rPr lang="ja-JP" altLang="en-US" sz="1200" dirty="0">
                <a:latin typeface="メイリオ" panose="020B0604030504040204" pitchFamily="50" charset="-128"/>
                <a:ea typeface="メイリオ" panose="020B0604030504040204" pitchFamily="50" charset="-128"/>
              </a:rPr>
              <a:t>記入欄）」を記入する</a:t>
            </a:r>
            <a:r>
              <a:rPr lang="ja-JP" altLang="en-US" sz="1200" dirty="0" smtClean="0">
                <a:latin typeface="メイリオ" panose="020B0604030504040204" pitchFamily="50" charset="-128"/>
                <a:ea typeface="メイリオ" panose="020B0604030504040204" pitchFamily="50" charset="-128"/>
              </a:rPr>
              <a:t>ときについても同様である。</a:t>
            </a:r>
            <a:endParaRPr lang="en-US" altLang="ja-JP" sz="1200" dirty="0" smtClean="0">
              <a:latin typeface="メイリオ" panose="020B0604030504040204" pitchFamily="50" charset="-128"/>
              <a:ea typeface="メイリオ" panose="020B0604030504040204" pitchFamily="50" charset="-128"/>
            </a:endParaRPr>
          </a:p>
        </p:txBody>
      </p:sp>
      <p:sp>
        <p:nvSpPr>
          <p:cNvPr id="13" name="Rectangle 1"/>
          <p:cNvSpPr txBox="1">
            <a:spLocks noChangeArrowheads="1"/>
          </p:cNvSpPr>
          <p:nvPr/>
        </p:nvSpPr>
        <p:spPr bwMode="auto">
          <a:xfrm>
            <a:off x="164467" y="3490511"/>
            <a:ext cx="9577065" cy="122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Ｑ．「医療機関名」は、更新判定時に改めて記載することになっていないが、医療機関を</a:t>
            </a:r>
            <a:r>
              <a:rPr lang="ja-JP" altLang="en-US" sz="1200" dirty="0">
                <a:latin typeface="メイリオ" panose="020B0604030504040204" pitchFamily="50" charset="-128"/>
                <a:ea typeface="メイリオ" panose="020B0604030504040204" pitchFamily="50" charset="-128"/>
              </a:rPr>
              <a:t>変える場合、 「更新判定（</a:t>
            </a:r>
            <a:r>
              <a:rPr lang="ja-JP" altLang="en-US" sz="1200" dirty="0" smtClean="0">
                <a:latin typeface="メイリオ" panose="020B0604030504040204" pitchFamily="50" charset="-128"/>
                <a:ea typeface="メイリオ" panose="020B0604030504040204" pitchFamily="50" charset="-128"/>
              </a:rPr>
              <a:t>２回目</a:t>
            </a:r>
            <a:r>
              <a:rPr lang="ja-JP" altLang="en-US" sz="1200" dirty="0">
                <a:latin typeface="メイリオ" panose="020B0604030504040204" pitchFamily="50" charset="-128"/>
                <a:ea typeface="メイリオ" panose="020B0604030504040204" pitchFamily="50" charset="-128"/>
              </a:rPr>
              <a:t>記入欄）」及び「再更新判定（</a:t>
            </a:r>
            <a:r>
              <a:rPr lang="ja-JP" altLang="en-US" sz="1200" dirty="0" smtClean="0">
                <a:latin typeface="メイリオ" panose="020B0604030504040204" pitchFamily="50" charset="-128"/>
                <a:ea typeface="メイリオ" panose="020B0604030504040204" pitchFamily="50" charset="-128"/>
              </a:rPr>
              <a:t>３回目</a:t>
            </a:r>
            <a:r>
              <a:rPr lang="ja-JP" altLang="en-US" sz="1200" dirty="0">
                <a:latin typeface="メイリオ" panose="020B0604030504040204" pitchFamily="50" charset="-128"/>
                <a:ea typeface="メイリオ" panose="020B0604030504040204" pitchFamily="50" charset="-128"/>
              </a:rPr>
              <a:t>記入欄）</a:t>
            </a:r>
            <a:r>
              <a:rPr lang="ja-JP" altLang="en-US" sz="1200" dirty="0" smtClean="0">
                <a:latin typeface="メイリオ" panose="020B0604030504040204" pitchFamily="50" charset="-128"/>
                <a:ea typeface="メイリオ" panose="020B0604030504040204" pitchFamily="50" charset="-128"/>
              </a:rPr>
              <a:t>」には、どのように記載するのか。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 「更新判定（</a:t>
            </a:r>
            <a:r>
              <a:rPr lang="ja-JP" altLang="en-US" sz="1200" dirty="0" smtClean="0">
                <a:latin typeface="メイリオ" panose="020B0604030504040204" pitchFamily="50" charset="-128"/>
                <a:ea typeface="メイリオ" panose="020B0604030504040204" pitchFamily="50" charset="-128"/>
              </a:rPr>
              <a:t>２回目記入欄</a:t>
            </a:r>
            <a:r>
              <a:rPr lang="ja-JP" altLang="en-US" sz="1200" dirty="0">
                <a:latin typeface="メイリオ" panose="020B0604030504040204" pitchFamily="50" charset="-128"/>
                <a:ea typeface="メイリオ" panose="020B0604030504040204" pitchFamily="50" charset="-128"/>
              </a:rPr>
              <a:t>）」及び「再更新判定（</a:t>
            </a:r>
            <a:r>
              <a:rPr lang="ja-JP" altLang="en-US" sz="1200" dirty="0" smtClean="0">
                <a:latin typeface="メイリオ" panose="020B0604030504040204" pitchFamily="50" charset="-128"/>
                <a:ea typeface="メイリオ" panose="020B0604030504040204" pitchFamily="50" charset="-128"/>
              </a:rPr>
              <a:t>３回目</a:t>
            </a:r>
            <a:r>
              <a:rPr lang="ja-JP" altLang="en-US" sz="1200" dirty="0">
                <a:latin typeface="メイリオ" panose="020B0604030504040204" pitchFamily="50" charset="-128"/>
                <a:ea typeface="メイリオ" panose="020B0604030504040204" pitchFamily="50" charset="-128"/>
              </a:rPr>
              <a:t>記入欄）</a:t>
            </a:r>
            <a:r>
              <a:rPr lang="ja-JP" altLang="en-US" sz="1200" dirty="0" smtClean="0">
                <a:latin typeface="メイリオ" panose="020B0604030504040204" pitchFamily="50" charset="-128"/>
                <a:ea typeface="メイリオ" panose="020B0604030504040204" pitchFamily="50" charset="-128"/>
              </a:rPr>
              <a:t>」は、同一の医療機関において判定を求めるときに使用することを想定している。医療機関が変わる場合は、新しい用紙で新判定スコアを用意するものとする。なお、医療機関が変わらず、主治医が変更した場合は、「</a:t>
            </a:r>
            <a:r>
              <a:rPr lang="ja-JP" altLang="en-US" sz="1200" dirty="0">
                <a:latin typeface="メイリオ" panose="020B0604030504040204" pitchFamily="50" charset="-128"/>
                <a:ea typeface="メイリオ" panose="020B0604030504040204" pitchFamily="50" charset="-128"/>
              </a:rPr>
              <a:t>更新判定（</a:t>
            </a:r>
            <a:r>
              <a:rPr lang="ja-JP" altLang="en-US" sz="1200" dirty="0" smtClean="0">
                <a:latin typeface="メイリオ" panose="020B0604030504040204" pitchFamily="50" charset="-128"/>
                <a:ea typeface="メイリオ" panose="020B0604030504040204" pitchFamily="50" charset="-128"/>
              </a:rPr>
              <a:t>２回目</a:t>
            </a:r>
            <a:r>
              <a:rPr lang="ja-JP" altLang="en-US" sz="1200" dirty="0">
                <a:latin typeface="メイリオ" panose="020B0604030504040204" pitchFamily="50" charset="-128"/>
                <a:ea typeface="メイリオ" panose="020B0604030504040204" pitchFamily="50" charset="-128"/>
              </a:rPr>
              <a:t>記入欄）」及び「再更新判定（</a:t>
            </a:r>
            <a:r>
              <a:rPr lang="ja-JP" altLang="en-US" sz="1200" dirty="0" smtClean="0">
                <a:latin typeface="メイリオ" panose="020B0604030504040204" pitchFamily="50" charset="-128"/>
                <a:ea typeface="メイリオ" panose="020B0604030504040204" pitchFamily="50" charset="-128"/>
              </a:rPr>
              <a:t>３回目</a:t>
            </a:r>
            <a:r>
              <a:rPr lang="ja-JP" altLang="en-US" sz="1200" dirty="0">
                <a:latin typeface="メイリオ" panose="020B0604030504040204" pitchFamily="50" charset="-128"/>
                <a:ea typeface="メイリオ" panose="020B0604030504040204" pitchFamily="50" charset="-128"/>
              </a:rPr>
              <a:t>記入欄）</a:t>
            </a:r>
            <a:r>
              <a:rPr lang="ja-JP" altLang="en-US" sz="1200" dirty="0" smtClean="0">
                <a:latin typeface="メイリオ" panose="020B0604030504040204" pitchFamily="50" charset="-128"/>
                <a:ea typeface="メイリオ" panose="020B0604030504040204" pitchFamily="50" charset="-128"/>
              </a:rPr>
              <a:t>」を使用することが想定される。</a:t>
            </a:r>
            <a:endParaRPr lang="en-US" altLang="ja-JP" sz="1200" dirty="0" smtClean="0">
              <a:latin typeface="メイリオ" panose="020B0604030504040204" pitchFamily="50" charset="-128"/>
              <a:ea typeface="メイリオ" panose="020B0604030504040204" pitchFamily="50" charset="-128"/>
            </a:endParaRPr>
          </a:p>
        </p:txBody>
      </p:sp>
      <p:sp>
        <p:nvSpPr>
          <p:cNvPr id="14" name="Rectangle 1"/>
          <p:cNvSpPr txBox="1">
            <a:spLocks noChangeArrowheads="1"/>
          </p:cNvSpPr>
          <p:nvPr/>
        </p:nvSpPr>
        <p:spPr bwMode="auto">
          <a:xfrm>
            <a:off x="164467" y="1293018"/>
            <a:ext cx="9577065" cy="64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Ｑ．医療的ケアスコアは何ヶ月に１度の確認が必要か。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12</a:t>
            </a:r>
            <a:r>
              <a:rPr lang="ja-JP" altLang="en-US" sz="1200" dirty="0" smtClean="0">
                <a:latin typeface="メイリオ" panose="020B0604030504040204" pitchFamily="50" charset="-128"/>
                <a:ea typeface="メイリオ" panose="020B0604030504040204" pitchFamily="50" charset="-128"/>
              </a:rPr>
              <a:t>ヶ月に一度の確認を求めるものとする。</a:t>
            </a:r>
            <a:endParaRPr lang="en-US" altLang="ja-JP" sz="12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01390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1" y="764704"/>
            <a:ext cx="9905999" cy="6013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1600" dirty="0" smtClean="0">
                <a:latin typeface="ＭＳ ゴシック" panose="020B0609070205080204" pitchFamily="49" charset="-128"/>
                <a:ea typeface="ＭＳ ゴシック" panose="020B0609070205080204" pitchFamily="49" charset="-128"/>
              </a:rPr>
              <a:t>１</a:t>
            </a:r>
            <a:r>
              <a:rPr lang="ja-JP" altLang="ja-JP" sz="1600" dirty="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総則</a:t>
            </a:r>
            <a:r>
              <a:rPr lang="ja-JP" altLang="en-US" sz="1600" dirty="0" smtClean="0">
                <a:latin typeface="ＭＳ ゴシック" panose="020B0609070205080204" pitchFamily="49" charset="-128"/>
                <a:ea typeface="ＭＳ ゴシック" panose="020B0609070205080204" pitchFamily="49" charset="-128"/>
              </a:rPr>
              <a:t>（</a:t>
            </a:r>
            <a:r>
              <a:rPr lang="ja-JP" altLang="ja-JP" sz="1600" dirty="0" smtClean="0">
                <a:latin typeface="ＭＳ ゴシック" panose="020B0609070205080204" pitchFamily="49" charset="-128"/>
                <a:ea typeface="ＭＳ ゴシック" panose="020B0609070205080204" pitchFamily="49" charset="-128"/>
              </a:rPr>
              <a:t>医療的ケア</a:t>
            </a:r>
            <a:r>
              <a:rPr lang="ja-JP" altLang="en-US" sz="1600" dirty="0" smtClean="0">
                <a:latin typeface="ＭＳ ゴシック" panose="020B0609070205080204" pitchFamily="49" charset="-128"/>
                <a:ea typeface="ＭＳ ゴシック" panose="020B0609070205080204" pitchFamily="49" charset="-128"/>
              </a:rPr>
              <a:t>及び医療的ケアスコアについて）・・・・・・・・・・・・・・・・・・・・Ｐ５</a:t>
            </a:r>
            <a:endParaRPr lang="en-US" altLang="ja-JP" sz="1600" dirty="0" smtClean="0">
              <a:latin typeface="ＭＳ ゴシック" panose="020B0609070205080204" pitchFamily="49" charset="-128"/>
              <a:ea typeface="ＭＳ ゴシック" panose="020B0609070205080204" pitchFamily="49" charset="-128"/>
            </a:endParaRPr>
          </a:p>
          <a:p>
            <a:pPr algn="l"/>
            <a:r>
              <a:rPr lang="en-US" altLang="ja-JP" sz="1600" dirty="0">
                <a:latin typeface="ＭＳ ゴシック" panose="020B0609070205080204" pitchFamily="49" charset="-128"/>
                <a:ea typeface="ＭＳ ゴシック" panose="020B0609070205080204" pitchFamily="49" charset="-128"/>
              </a:rPr>
              <a:t> </a:t>
            </a:r>
            <a:endParaRPr lang="ja-JP" altLang="ja-JP" sz="1600" dirty="0">
              <a:latin typeface="ＭＳ ゴシック" panose="020B0609070205080204" pitchFamily="49" charset="-128"/>
              <a:ea typeface="ＭＳ ゴシック" panose="020B0609070205080204" pitchFamily="49" charset="-128"/>
            </a:endParaRPr>
          </a:p>
          <a:p>
            <a:pPr algn="l"/>
            <a:r>
              <a:rPr lang="ja-JP" altLang="ja-JP" sz="1600" dirty="0">
                <a:latin typeface="ＭＳ ゴシック" panose="020B0609070205080204" pitchFamily="49" charset="-128"/>
                <a:ea typeface="ＭＳ ゴシック" panose="020B0609070205080204" pitchFamily="49" charset="-128"/>
              </a:rPr>
              <a:t>２　</a:t>
            </a:r>
            <a:r>
              <a:rPr lang="ja-JP" altLang="en-US" sz="1600" dirty="0" smtClean="0">
                <a:latin typeface="ＭＳ ゴシック" panose="020B0609070205080204" pitchFamily="49" charset="-128"/>
                <a:ea typeface="ＭＳ ゴシック" panose="020B0609070205080204" pitchFamily="49" charset="-128"/>
              </a:rPr>
              <a:t>一般型</a:t>
            </a:r>
            <a:r>
              <a:rPr lang="ja-JP" altLang="ja-JP" sz="1600" dirty="0" smtClean="0">
                <a:latin typeface="ＭＳ ゴシック" panose="020B0609070205080204" pitchFamily="49" charset="-128"/>
                <a:ea typeface="ＭＳ ゴシック" panose="020B0609070205080204" pitchFamily="49" charset="-128"/>
              </a:rPr>
              <a:t>事業所</a:t>
            </a:r>
            <a:r>
              <a:rPr lang="ja-JP" altLang="ja-JP" sz="1600" dirty="0">
                <a:latin typeface="ＭＳ ゴシック" panose="020B0609070205080204" pitchFamily="49" charset="-128"/>
                <a:ea typeface="ＭＳ ゴシック" panose="020B0609070205080204" pitchFamily="49" charset="-128"/>
              </a:rPr>
              <a:t>の</a:t>
            </a:r>
            <a:r>
              <a:rPr lang="ja-JP" altLang="ja-JP" sz="1600" dirty="0" smtClean="0">
                <a:latin typeface="ＭＳ ゴシック" panose="020B0609070205080204" pitchFamily="49" charset="-128"/>
                <a:ea typeface="ＭＳ ゴシック" panose="020B0609070205080204" pitchFamily="49" charset="-128"/>
              </a:rPr>
              <a:t>場合</a:t>
            </a:r>
            <a:endParaRPr lang="en-US" altLang="ja-JP" sz="1600" dirty="0" smtClean="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ja-JP" sz="1600" dirty="0">
                <a:latin typeface="ＭＳ ゴシック" panose="020B0609070205080204" pitchFamily="49" charset="-128"/>
                <a:ea typeface="ＭＳ ゴシック" panose="020B0609070205080204" pitchFamily="49" charset="-128"/>
              </a:rPr>
              <a:t>１）指定</a:t>
            </a:r>
            <a:r>
              <a:rPr lang="ja-JP" altLang="ja-JP" sz="1600" dirty="0" smtClean="0">
                <a:latin typeface="ＭＳ ゴシック" panose="020B0609070205080204" pitchFamily="49" charset="-128"/>
                <a:ea typeface="ＭＳ ゴシック" panose="020B0609070205080204" pitchFamily="49" charset="-128"/>
              </a:rPr>
              <a:t>基準</a:t>
            </a:r>
            <a:r>
              <a:rPr lang="ja-JP" altLang="en-US" sz="1600" dirty="0" smtClean="0">
                <a:latin typeface="ＭＳ ゴシック" panose="020B0609070205080204" pitchFamily="49" charset="-128"/>
                <a:ea typeface="ＭＳ ゴシック" panose="020B0609070205080204" pitchFamily="49" charset="-128"/>
              </a:rPr>
              <a:t>（看護職員の配置基準）</a:t>
            </a:r>
            <a:r>
              <a:rPr lang="ja-JP" altLang="ja-JP" sz="1600" dirty="0" smtClean="0">
                <a:latin typeface="ＭＳ ゴシック" panose="020B0609070205080204" pitchFamily="49" charset="-128"/>
                <a:ea typeface="ＭＳ ゴシック" panose="020B0609070205080204" pitchFamily="49" charset="-128"/>
              </a:rPr>
              <a:t>について</a:t>
            </a:r>
            <a:r>
              <a:rPr lang="ja-JP" altLang="en-US" sz="1600" dirty="0" smtClean="0">
                <a:latin typeface="ＭＳ ゴシック" panose="020B0609070205080204" pitchFamily="49" charset="-128"/>
                <a:ea typeface="ＭＳ ゴシック" panose="020B0609070205080204" pitchFamily="49" charset="-128"/>
              </a:rPr>
              <a:t>・・・・・・・・・・・・・・・・・・・・・・Ｐ７</a:t>
            </a:r>
            <a:endParaRPr lang="ja-JP" altLang="ja-JP" sz="1600" dirty="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ja-JP" sz="1600" dirty="0">
                <a:latin typeface="ＭＳ ゴシック" panose="020B0609070205080204" pitchFamily="49" charset="-128"/>
                <a:ea typeface="ＭＳ ゴシック" panose="020B0609070205080204" pitchFamily="49" charset="-128"/>
              </a:rPr>
              <a:t>２）基本報酬に</a:t>
            </a:r>
            <a:r>
              <a:rPr lang="ja-JP" altLang="ja-JP" sz="1600" dirty="0" smtClean="0">
                <a:latin typeface="ＭＳ ゴシック" panose="020B0609070205080204" pitchFamily="49" charset="-128"/>
                <a:ea typeface="ＭＳ ゴシック" panose="020B0609070205080204" pitchFamily="49" charset="-128"/>
              </a:rPr>
              <a:t>ついて</a:t>
            </a:r>
            <a:r>
              <a:rPr lang="ja-JP" altLang="en-US" sz="1600" dirty="0" smtClean="0">
                <a:latin typeface="ＭＳ ゴシック" panose="020B0609070205080204" pitchFamily="49" charset="-128"/>
                <a:ea typeface="ＭＳ ゴシック" panose="020B0609070205080204" pitchFamily="49" charset="-128"/>
              </a:rPr>
              <a:t>・・・・・・・・・・・・・・・・・・・・・・・・・・・・・・・・・Ｐ９</a:t>
            </a:r>
            <a:endParaRPr lang="ja-JP" altLang="ja-JP" sz="1600" dirty="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ja-JP" sz="1600" dirty="0">
                <a:latin typeface="ＭＳ ゴシック" panose="020B0609070205080204" pitchFamily="49" charset="-128"/>
                <a:ea typeface="ＭＳ ゴシック" panose="020B0609070205080204" pitchFamily="49" charset="-128"/>
              </a:rPr>
              <a:t>３）医療連携体制加算に</a:t>
            </a:r>
            <a:r>
              <a:rPr lang="ja-JP" altLang="ja-JP" sz="1600" dirty="0" smtClean="0">
                <a:latin typeface="ＭＳ ゴシック" panose="020B0609070205080204" pitchFamily="49" charset="-128"/>
                <a:ea typeface="ＭＳ ゴシック" panose="020B0609070205080204" pitchFamily="49" charset="-128"/>
              </a:rPr>
              <a:t>ついて</a:t>
            </a:r>
            <a:r>
              <a:rPr lang="ja-JP" altLang="en-US" sz="1600" dirty="0" smtClean="0">
                <a:latin typeface="ＭＳ ゴシック" panose="020B0609070205080204" pitchFamily="49" charset="-128"/>
                <a:ea typeface="ＭＳ ゴシック" panose="020B0609070205080204" pitchFamily="49" charset="-128"/>
              </a:rPr>
              <a:t>・・・・・・・・・・・・・・・・・・・・・・・・・・・・・Ｐ</a:t>
            </a:r>
            <a:r>
              <a:rPr lang="en-US" altLang="ja-JP" sz="1600" dirty="0" smtClean="0">
                <a:latin typeface="ＭＳ ゴシック" panose="020B0609070205080204" pitchFamily="49" charset="-128"/>
                <a:ea typeface="ＭＳ ゴシック" panose="020B0609070205080204" pitchFamily="49" charset="-128"/>
              </a:rPr>
              <a:t>21</a:t>
            </a:r>
          </a:p>
          <a:p>
            <a:pPr algn="l"/>
            <a:r>
              <a:rPr lang="ja-JP" altLang="en-US" sz="1600" dirty="0" smtClean="0">
                <a:latin typeface="ＭＳ ゴシック" panose="020B0609070205080204" pitchFamily="49" charset="-128"/>
                <a:ea typeface="ＭＳ ゴシック" panose="020B0609070205080204" pitchFamily="49" charset="-128"/>
              </a:rPr>
              <a:t>　（４）単位分けしている場合の取扱いについて・・・・・・・・・・・・・・・・・・・・・・・Ｐ</a:t>
            </a:r>
            <a:r>
              <a:rPr lang="en-US" altLang="ja-JP" sz="1600" dirty="0" smtClean="0">
                <a:latin typeface="ＭＳ ゴシック" panose="020B0609070205080204" pitchFamily="49" charset="-128"/>
                <a:ea typeface="ＭＳ ゴシック" panose="020B0609070205080204" pitchFamily="49" charset="-128"/>
              </a:rPr>
              <a:t>26</a:t>
            </a:r>
          </a:p>
          <a:p>
            <a:pPr algn="l"/>
            <a:endParaRPr lang="ja-JP" altLang="ja-JP" sz="1600" dirty="0">
              <a:latin typeface="ＭＳ ゴシック" panose="020B0609070205080204" pitchFamily="49" charset="-128"/>
              <a:ea typeface="ＭＳ ゴシック" panose="020B0609070205080204" pitchFamily="49" charset="-128"/>
            </a:endParaRPr>
          </a:p>
          <a:p>
            <a:pPr algn="l"/>
            <a:r>
              <a:rPr lang="ja-JP" altLang="ja-JP" sz="1600" dirty="0">
                <a:latin typeface="ＭＳ ゴシック" panose="020B0609070205080204" pitchFamily="49" charset="-128"/>
                <a:ea typeface="ＭＳ ゴシック" panose="020B0609070205080204" pitchFamily="49" charset="-128"/>
              </a:rPr>
              <a:t>３　</a:t>
            </a:r>
            <a:r>
              <a:rPr lang="ja-JP" altLang="ja-JP" sz="1600" dirty="0" smtClean="0">
                <a:latin typeface="ＭＳ ゴシック" panose="020B0609070205080204" pitchFamily="49" charset="-128"/>
                <a:ea typeface="ＭＳ ゴシック" panose="020B0609070205080204" pitchFamily="49" charset="-128"/>
              </a:rPr>
              <a:t>重心型事業所の場合</a:t>
            </a:r>
            <a:endParaRPr lang="en-US" altLang="ja-JP" sz="1600" dirty="0" smtClean="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（１）はじめに・・・・・・・・・・・・・・・・・・・・・・・・・・・・・・・・・・・・・Ｐ</a:t>
            </a:r>
            <a:r>
              <a:rPr lang="en-US" altLang="ja-JP" sz="1600" dirty="0" smtClean="0">
                <a:latin typeface="ＭＳ ゴシック" panose="020B0609070205080204" pitchFamily="49" charset="-128"/>
                <a:ea typeface="ＭＳ ゴシック" panose="020B0609070205080204" pitchFamily="49" charset="-128"/>
              </a:rPr>
              <a:t>33</a:t>
            </a:r>
          </a:p>
          <a:p>
            <a:pPr algn="l"/>
            <a:r>
              <a:rPr lang="ja-JP" altLang="en-US" sz="1600" dirty="0" smtClean="0">
                <a:latin typeface="ＭＳ ゴシック" panose="020B0609070205080204" pitchFamily="49" charset="-128"/>
                <a:ea typeface="ＭＳ ゴシック" panose="020B0609070205080204" pitchFamily="49" charset="-128"/>
              </a:rPr>
              <a:t>　（２）重心</a:t>
            </a:r>
            <a:r>
              <a:rPr lang="ja-JP" altLang="ja-JP" sz="1600" dirty="0" smtClean="0">
                <a:latin typeface="ＭＳ ゴシック" panose="020B0609070205080204" pitchFamily="49" charset="-128"/>
                <a:ea typeface="ＭＳ ゴシック" panose="020B0609070205080204" pitchFamily="49" charset="-128"/>
              </a:rPr>
              <a:t>医ケア児を受け入れる場合</a:t>
            </a:r>
            <a:r>
              <a:rPr lang="ja-JP" altLang="en-US" sz="1600" dirty="0" smtClean="0">
                <a:latin typeface="ＭＳ ゴシック" panose="020B0609070205080204" pitchFamily="49" charset="-128"/>
                <a:ea typeface="ＭＳ ゴシック" panose="020B0609070205080204" pitchFamily="49" charset="-128"/>
              </a:rPr>
              <a:t>・・・・・・・・・・・・・・・・・・・・・・・・・・・Ｐ</a:t>
            </a:r>
            <a:r>
              <a:rPr lang="en-US" altLang="ja-JP" sz="1600" dirty="0" smtClean="0">
                <a:latin typeface="ＭＳ ゴシック" panose="020B0609070205080204" pitchFamily="49" charset="-128"/>
                <a:ea typeface="ＭＳ ゴシック" panose="020B0609070205080204" pitchFamily="49" charset="-128"/>
              </a:rPr>
              <a:t>34</a:t>
            </a:r>
            <a:endParaRPr lang="ja-JP" altLang="ja-JP" sz="1600" dirty="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（３）医療的ケア児</a:t>
            </a:r>
            <a:r>
              <a:rPr lang="ja-JP" altLang="ja-JP" sz="1600" dirty="0" smtClean="0">
                <a:latin typeface="ＭＳ ゴシック" panose="020B0609070205080204" pitchFamily="49" charset="-128"/>
                <a:ea typeface="ＭＳ ゴシック" panose="020B0609070205080204" pitchFamily="49" charset="-128"/>
              </a:rPr>
              <a:t>を</a:t>
            </a:r>
            <a:r>
              <a:rPr lang="ja-JP" altLang="ja-JP" sz="1600" dirty="0">
                <a:latin typeface="ＭＳ ゴシック" panose="020B0609070205080204" pitchFamily="49" charset="-128"/>
                <a:ea typeface="ＭＳ ゴシック" panose="020B0609070205080204" pitchFamily="49" charset="-128"/>
              </a:rPr>
              <a:t>受け入れる</a:t>
            </a:r>
            <a:r>
              <a:rPr lang="ja-JP" altLang="ja-JP" sz="1600" dirty="0" smtClean="0">
                <a:latin typeface="ＭＳ ゴシック" panose="020B0609070205080204" pitchFamily="49" charset="-128"/>
                <a:ea typeface="ＭＳ ゴシック" panose="020B0609070205080204" pitchFamily="49" charset="-128"/>
              </a:rPr>
              <a:t>場合</a:t>
            </a:r>
            <a:r>
              <a:rPr lang="ja-JP" altLang="en-US" sz="1600" dirty="0" smtClean="0">
                <a:latin typeface="ＭＳ ゴシック" panose="020B0609070205080204" pitchFamily="49" charset="-128"/>
                <a:ea typeface="ＭＳ ゴシック" panose="020B0609070205080204" pitchFamily="49" charset="-128"/>
              </a:rPr>
              <a:t>・・・・・・・・・・・・・・・・・・・・・・・・・・・Ｐ</a:t>
            </a:r>
            <a:r>
              <a:rPr lang="en-US" altLang="ja-JP" sz="1600" dirty="0" smtClean="0">
                <a:latin typeface="ＭＳ ゴシック" panose="020B0609070205080204" pitchFamily="49" charset="-128"/>
                <a:ea typeface="ＭＳ ゴシック" panose="020B0609070205080204" pitchFamily="49" charset="-128"/>
              </a:rPr>
              <a:t>37</a:t>
            </a:r>
            <a:endParaRPr lang="ja-JP" altLang="ja-JP" sz="1600" dirty="0">
              <a:latin typeface="ＭＳ ゴシック" panose="020B0609070205080204" pitchFamily="49" charset="-128"/>
              <a:ea typeface="ＭＳ ゴシック" panose="020B0609070205080204" pitchFamily="49" charset="-128"/>
            </a:endParaRPr>
          </a:p>
          <a:p>
            <a:pPr algn="l"/>
            <a:endParaRPr lang="en-US" altLang="ja-JP" sz="1600" dirty="0" smtClean="0">
              <a:latin typeface="ＭＳ ゴシック" panose="020B0609070205080204" pitchFamily="49" charset="-128"/>
              <a:ea typeface="ＭＳ ゴシック" panose="020B0609070205080204" pitchFamily="49" charset="-128"/>
            </a:endParaRPr>
          </a:p>
          <a:p>
            <a:pPr algn="l"/>
            <a:r>
              <a:rPr lang="ja-JP" altLang="en-US" sz="1600" dirty="0">
                <a:latin typeface="ＭＳ ゴシック" panose="020B0609070205080204" pitchFamily="49" charset="-128"/>
                <a:ea typeface="ＭＳ ゴシック" panose="020B0609070205080204" pitchFamily="49" charset="-128"/>
              </a:rPr>
              <a:t>４　共通事項（医療的ケアの確認に係る事務手続きについて</a:t>
            </a:r>
            <a:r>
              <a:rPr lang="ja-JP" altLang="en-US" sz="1600" dirty="0" smtClean="0">
                <a:latin typeface="ＭＳ ゴシック" panose="020B0609070205080204" pitchFamily="49" charset="-128"/>
                <a:ea typeface="ＭＳ ゴシック" panose="020B0609070205080204" pitchFamily="49" charset="-128"/>
              </a:rPr>
              <a:t>）・・・・・・・・・・・・・・・・・Ｐ</a:t>
            </a:r>
            <a:r>
              <a:rPr lang="en-US" altLang="ja-JP" sz="1600" dirty="0" smtClean="0">
                <a:latin typeface="ＭＳ ゴシック" panose="020B0609070205080204" pitchFamily="49" charset="-128"/>
                <a:ea typeface="ＭＳ ゴシック" panose="020B0609070205080204" pitchFamily="49" charset="-128"/>
              </a:rPr>
              <a:t>45</a:t>
            </a:r>
            <a:endParaRPr lang="ja-JP" altLang="en-US" sz="1600" dirty="0">
              <a:latin typeface="ＭＳ ゴシック" panose="020B0609070205080204" pitchFamily="49" charset="-128"/>
              <a:ea typeface="ＭＳ ゴシック" panose="020B0609070205080204" pitchFamily="49" charset="-128"/>
            </a:endParaRPr>
          </a:p>
          <a:p>
            <a:pPr algn="l"/>
            <a:endParaRPr lang="en-US" altLang="ja-JP" sz="1600" dirty="0" smtClean="0">
              <a:latin typeface="ＭＳ ゴシック" panose="020B0609070205080204" pitchFamily="49" charset="-128"/>
              <a:ea typeface="ＭＳ ゴシック" panose="020B0609070205080204" pitchFamily="49" charset="-128"/>
            </a:endParaRPr>
          </a:p>
          <a:p>
            <a:pPr algn="l"/>
            <a:r>
              <a:rPr lang="ja-JP" altLang="en-US" sz="1600" dirty="0">
                <a:latin typeface="ＭＳ ゴシック" panose="020B0609070205080204" pitchFamily="49" charset="-128"/>
                <a:ea typeface="ＭＳ ゴシック" panose="020B0609070205080204" pitchFamily="49" charset="-128"/>
              </a:rPr>
              <a:t>５</a:t>
            </a:r>
            <a:r>
              <a:rPr lang="ja-JP" altLang="ja-JP"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多機能型事業所</a:t>
            </a:r>
            <a:r>
              <a:rPr lang="ja-JP" altLang="ja-JP" sz="1600" dirty="0" smtClean="0">
                <a:latin typeface="ＭＳ ゴシック" panose="020B0609070205080204" pitchFamily="49" charset="-128"/>
                <a:ea typeface="ＭＳ ゴシック" panose="020B0609070205080204" pitchFamily="49" charset="-128"/>
              </a:rPr>
              <a:t>の</a:t>
            </a:r>
            <a:r>
              <a:rPr lang="ja-JP" altLang="ja-JP" sz="1600" dirty="0">
                <a:latin typeface="ＭＳ ゴシック" panose="020B0609070205080204" pitchFamily="49" charset="-128"/>
                <a:ea typeface="ＭＳ ゴシック" panose="020B0609070205080204" pitchFamily="49" charset="-128"/>
              </a:rPr>
              <a:t>場合</a:t>
            </a:r>
          </a:p>
          <a:p>
            <a:pPr algn="l"/>
            <a:r>
              <a:rPr lang="ja-JP" altLang="en-US" sz="1600" dirty="0" smtClean="0">
                <a:latin typeface="ＭＳ ゴシック" panose="020B0609070205080204" pitchFamily="49" charset="-128"/>
                <a:ea typeface="ＭＳ ゴシック" panose="020B0609070205080204" pitchFamily="49" charset="-128"/>
              </a:rPr>
              <a:t>　（１）はじめに・・・・・・・・・・・・・・・・・・・・・・・・・・・・・・・・・・・・・Ｐ</a:t>
            </a:r>
            <a:r>
              <a:rPr lang="en-US" altLang="ja-JP" sz="1600" dirty="0" smtClean="0">
                <a:latin typeface="ＭＳ ゴシック" panose="020B0609070205080204" pitchFamily="49" charset="-128"/>
                <a:ea typeface="ＭＳ ゴシック" panose="020B0609070205080204" pitchFamily="49" charset="-128"/>
              </a:rPr>
              <a:t>49</a:t>
            </a: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２</a:t>
            </a:r>
            <a:r>
              <a:rPr lang="ja-JP" altLang="ja-JP"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人員基準の特例を適用する児童発達支援及び放課後等デイサービスの多機能型</a:t>
            </a:r>
            <a:r>
              <a:rPr lang="ja-JP" altLang="en-US" sz="1600" dirty="0" smtClean="0">
                <a:latin typeface="ＭＳ ゴシック" panose="020B0609070205080204" pitchFamily="49" charset="-128"/>
                <a:ea typeface="ＭＳ ゴシック" panose="020B0609070205080204" pitchFamily="49" charset="-128"/>
              </a:rPr>
              <a:t>事業所・・・Ｐ</a:t>
            </a:r>
            <a:r>
              <a:rPr lang="en-US" altLang="ja-JP" sz="1600" dirty="0" smtClean="0">
                <a:latin typeface="ＭＳ ゴシック" panose="020B0609070205080204" pitchFamily="49" charset="-128"/>
                <a:ea typeface="ＭＳ ゴシック" panose="020B0609070205080204" pitchFamily="49" charset="-128"/>
              </a:rPr>
              <a:t>50</a:t>
            </a:r>
            <a:endParaRPr lang="ja-JP" altLang="en-US" sz="1600" dirty="0">
              <a:latin typeface="ＭＳ ゴシック" panose="020B0609070205080204" pitchFamily="49" charset="-128"/>
              <a:ea typeface="ＭＳ ゴシック" panose="020B0609070205080204" pitchFamily="49" charset="-128"/>
            </a:endParaRPr>
          </a:p>
          <a:p>
            <a:pPr algn="l"/>
            <a:r>
              <a:rPr lang="ja-JP" altLang="en-US" sz="1600" dirty="0">
                <a:latin typeface="ＭＳ ゴシック" panose="020B0609070205080204" pitchFamily="49" charset="-128"/>
                <a:ea typeface="ＭＳ ゴシック" panose="020B0609070205080204" pitchFamily="49" charset="-128"/>
              </a:rPr>
              <a:t>　（３）それぞれのサービスの基準を満たす多機能型</a:t>
            </a:r>
            <a:r>
              <a:rPr lang="ja-JP" altLang="en-US" sz="1600" dirty="0" smtClean="0">
                <a:latin typeface="ＭＳ ゴシック" panose="020B0609070205080204" pitchFamily="49" charset="-128"/>
                <a:ea typeface="ＭＳ ゴシック" panose="020B0609070205080204" pitchFamily="49" charset="-128"/>
              </a:rPr>
              <a:t>事業所・・・・・・・・・・・・・・・・・・Ｐ</a:t>
            </a:r>
            <a:r>
              <a:rPr lang="en-US" altLang="ja-JP" sz="1600" dirty="0" smtClean="0">
                <a:latin typeface="ＭＳ ゴシック" panose="020B0609070205080204" pitchFamily="49" charset="-128"/>
                <a:ea typeface="ＭＳ ゴシック" panose="020B0609070205080204" pitchFamily="49" charset="-128"/>
              </a:rPr>
              <a:t>51</a:t>
            </a:r>
            <a:endParaRPr lang="ja-JP" altLang="en-US" sz="1600" dirty="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４</a:t>
            </a:r>
            <a:r>
              <a:rPr lang="ja-JP" altLang="ja-JP"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重心型事業所の特例として、指定生活介護の定員と合算して実施する多機能型</a:t>
            </a:r>
            <a:r>
              <a:rPr lang="ja-JP" altLang="en-US" sz="1600" dirty="0" smtClean="0">
                <a:latin typeface="ＭＳ ゴシック" panose="020B0609070205080204" pitchFamily="49" charset="-128"/>
                <a:ea typeface="ＭＳ ゴシック" panose="020B0609070205080204" pitchFamily="49" charset="-128"/>
              </a:rPr>
              <a:t>事業所・・・Ｐ</a:t>
            </a:r>
            <a:r>
              <a:rPr lang="en-US" altLang="ja-JP" sz="1600" dirty="0" smtClean="0">
                <a:latin typeface="ＭＳ ゴシック" panose="020B0609070205080204" pitchFamily="49" charset="-128"/>
                <a:ea typeface="ＭＳ ゴシック" panose="020B0609070205080204" pitchFamily="49" charset="-128"/>
              </a:rPr>
              <a:t>52</a:t>
            </a:r>
            <a:endParaRPr lang="ja-JP" altLang="en-US" sz="1600" dirty="0" smtClean="0">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0" y="0"/>
            <a:ext cx="9906000" cy="2880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目次</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a:t>
            </a:fld>
            <a:endParaRPr kumimoji="1" lang="ja-JP" altLang="en-US" dirty="0"/>
          </a:p>
        </p:txBody>
      </p:sp>
    </p:spTree>
    <p:extLst>
      <p:ext uri="{BB962C8B-B14F-4D97-AF65-F5344CB8AC3E}">
        <p14:creationId xmlns:p14="http://schemas.microsoft.com/office/powerpoint/2010/main" val="30701665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0" y="0"/>
            <a:ext cx="1800000" cy="576000"/>
          </a:xfrm>
          <a:prstGeom prst="homePlate">
            <a:avLst/>
          </a:prstGeom>
        </p:spPr>
        <p:style>
          <a:lnRef idx="1">
            <a:schemeClr val="dk1"/>
          </a:lnRef>
          <a:fillRef idx="2">
            <a:schemeClr val="dk1"/>
          </a:fillRef>
          <a:effectRef idx="1">
            <a:schemeClr val="dk1"/>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（１</a:t>
            </a:r>
            <a:r>
              <a:rPr lang="ja-JP" altLang="en-US" sz="1400" dirty="0">
                <a:latin typeface="ＤＦ特太ゴシック体" panose="020B0509000000000000" pitchFamily="49" charset="-128"/>
                <a:ea typeface="ＤＦ特太ゴシック体" panose="020B0509000000000000" pitchFamily="49" charset="-128"/>
              </a:rPr>
              <a:t>）はじめに</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49</a:t>
            </a:fld>
            <a:endParaRPr kumimoji="1" lang="ja-JP" altLang="en-US"/>
          </a:p>
        </p:txBody>
      </p:sp>
      <p:sp>
        <p:nvSpPr>
          <p:cNvPr id="17" name="Rectangle 1"/>
          <p:cNvSpPr txBox="1">
            <a:spLocks noChangeArrowheads="1"/>
          </p:cNvSpPr>
          <p:nvPr/>
        </p:nvSpPr>
        <p:spPr bwMode="auto">
          <a:xfrm>
            <a:off x="256928" y="980729"/>
            <a:ext cx="9540000" cy="2556000"/>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本項では、児童発達支援（放課後等デイサービス）と、放課後等デイサービス（児童発達支援）、指定医療型児童発達支援、指定居宅訪問型児童発達支援、指定保育所等訪問支援、指定生活介護、指定自立訓練（機能訓練・生活訓練）又は指定就労移行支援及び指定就労継続支援（Ａ型・Ｂ型）を一体的に行う「多機能型事業所」における報酬の取扱いについて、以下の類型に分けて、取扱いをお示しする。</a:t>
            </a:r>
            <a:endParaRPr lang="en-US" altLang="ja-JP" sz="1400" dirty="0" smtClean="0">
              <a:latin typeface="ＭＳ ゴシック" panose="020B0609070205080204" pitchFamily="49" charset="-128"/>
              <a:ea typeface="ＭＳ ゴシック" panose="020B0609070205080204" pitchFamily="49" charset="-128"/>
            </a:endParaRPr>
          </a:p>
          <a:p>
            <a:pPr marL="363538" indent="-363538" algn="l">
              <a:tabLst>
                <a:tab pos="901700" algn="l"/>
              </a:tabLst>
            </a:pPr>
            <a:r>
              <a:rPr lang="ja-JP" altLang="en-US" sz="1400" dirty="0">
                <a:latin typeface="ＭＳ ゴシック" panose="020B0609070205080204" pitchFamily="49" charset="-128"/>
                <a:ea typeface="ＭＳ ゴシック" panose="020B0609070205080204" pitchFamily="49" charset="-128"/>
              </a:rPr>
              <a:t>　①　指定基準第</a:t>
            </a:r>
            <a:r>
              <a:rPr lang="en-US" altLang="ja-JP" sz="1400" dirty="0">
                <a:latin typeface="ＭＳ ゴシック" panose="020B0609070205080204" pitchFamily="49" charset="-128"/>
                <a:ea typeface="ＭＳ ゴシック" panose="020B0609070205080204" pitchFamily="49" charset="-128"/>
              </a:rPr>
              <a:t>80</a:t>
            </a:r>
            <a:r>
              <a:rPr lang="ja-JP" altLang="en-US" sz="1400" dirty="0">
                <a:latin typeface="ＭＳ ゴシック" panose="020B0609070205080204" pitchFamily="49" charset="-128"/>
                <a:ea typeface="ＭＳ ゴシック" panose="020B0609070205080204" pitchFamily="49" charset="-128"/>
              </a:rPr>
              <a:t>条に定める人員基準の特例を適用した基準</a:t>
            </a:r>
            <a:r>
              <a:rPr lang="ja-JP" altLang="en-US" sz="1400" dirty="0" smtClean="0">
                <a:latin typeface="ＭＳ ゴシック" panose="020B0609070205080204" pitchFamily="49" charset="-128"/>
                <a:ea typeface="ＭＳ ゴシック" panose="020B0609070205080204" pitchFamily="49" charset="-128"/>
              </a:rPr>
              <a:t>とし</a:t>
            </a:r>
            <a:r>
              <a:rPr lang="ja-JP" altLang="en-US" sz="1400" dirty="0">
                <a:latin typeface="ＭＳ ゴシック" panose="020B0609070205080204" pitchFamily="49" charset="-128"/>
                <a:ea typeface="ＭＳ ゴシック" panose="020B0609070205080204" pitchFamily="49" charset="-128"/>
              </a:rPr>
              <a:t>、児童発達支援と放課後</a:t>
            </a:r>
            <a:r>
              <a:rPr lang="ja-JP" altLang="en-US" sz="1400" dirty="0" smtClean="0">
                <a:latin typeface="ＭＳ ゴシック" panose="020B0609070205080204" pitchFamily="49" charset="-128"/>
                <a:ea typeface="ＭＳ ゴシック" panose="020B0609070205080204" pitchFamily="49" charset="-128"/>
              </a:rPr>
              <a:t>等デイサービスのサービスの定員を合算した定員区分による報酬を算定する多機能型事業所</a:t>
            </a:r>
            <a:endParaRPr lang="en-US" altLang="ja-JP" sz="1400" dirty="0" smtClean="0">
              <a:latin typeface="ＭＳ ゴシック" panose="020B0609070205080204" pitchFamily="49" charset="-128"/>
              <a:ea typeface="ＭＳ ゴシック" panose="020B0609070205080204" pitchFamily="49" charset="-128"/>
            </a:endParaRPr>
          </a:p>
          <a:p>
            <a:pPr marL="363538" indent="-3635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②　特例</a:t>
            </a:r>
            <a:r>
              <a:rPr lang="ja-JP" altLang="en-US" sz="1400" dirty="0">
                <a:latin typeface="ＭＳ ゴシック" panose="020B0609070205080204" pitchFamily="49" charset="-128"/>
                <a:ea typeface="ＭＳ ゴシック" panose="020B0609070205080204" pitchFamily="49" charset="-128"/>
              </a:rPr>
              <a:t>に</a:t>
            </a:r>
            <a:r>
              <a:rPr lang="ja-JP" altLang="en-US" sz="1400" dirty="0" smtClean="0">
                <a:latin typeface="ＭＳ ゴシック" panose="020B0609070205080204" pitchFamily="49" charset="-128"/>
                <a:ea typeface="ＭＳ ゴシック" panose="020B0609070205080204" pitchFamily="49" charset="-128"/>
              </a:rPr>
              <a:t>よらず、それぞれ</a:t>
            </a:r>
            <a:r>
              <a:rPr lang="ja-JP" altLang="en-US" sz="1400" dirty="0">
                <a:latin typeface="ＭＳ ゴシック" panose="020B0609070205080204" pitchFamily="49" charset="-128"/>
                <a:ea typeface="ＭＳ ゴシック" panose="020B0609070205080204" pitchFamily="49" charset="-128"/>
              </a:rPr>
              <a:t>のサービスの基準を</a:t>
            </a:r>
            <a:r>
              <a:rPr lang="ja-JP" altLang="en-US" sz="1400" dirty="0" smtClean="0">
                <a:latin typeface="ＭＳ ゴシック" panose="020B0609070205080204" pitchFamily="49" charset="-128"/>
                <a:ea typeface="ＭＳ ゴシック" panose="020B0609070205080204" pitchFamily="49" charset="-128"/>
              </a:rPr>
              <a:t>満たし、それぞれのサービスの定員ごとの定員区分による報酬を算定する多機能型事業所</a:t>
            </a:r>
            <a:endParaRPr lang="en-US" altLang="ja-JP" sz="1400" dirty="0" smtClean="0">
              <a:latin typeface="ＭＳ ゴシック" panose="020B0609070205080204" pitchFamily="49" charset="-128"/>
              <a:ea typeface="ＭＳ ゴシック" panose="020B0609070205080204" pitchFamily="49" charset="-128"/>
            </a:endParaRPr>
          </a:p>
          <a:p>
            <a:pPr marL="363538" indent="-3635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③　重心型事業所の特例として、指定生活介護の定員と合算して実施する多機能型事業所</a:t>
            </a:r>
          </a:p>
        </p:txBody>
      </p:sp>
      <p:sp>
        <p:nvSpPr>
          <p:cNvPr id="8" name="正方形/長方形 7"/>
          <p:cNvSpPr/>
          <p:nvPr/>
        </p:nvSpPr>
        <p:spPr>
          <a:xfrm>
            <a:off x="0" y="0"/>
            <a:ext cx="9906000" cy="28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５．多機能型事業所の場合</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5202246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0" y="0"/>
            <a:ext cx="8100000" cy="576000"/>
          </a:xfrm>
          <a:prstGeom prst="homePlate">
            <a:avLst/>
          </a:prstGeom>
        </p:spPr>
        <p:style>
          <a:lnRef idx="1">
            <a:schemeClr val="dk1"/>
          </a:lnRef>
          <a:fillRef idx="2">
            <a:schemeClr val="dk1"/>
          </a:fillRef>
          <a:effectRef idx="1">
            <a:schemeClr val="dk1"/>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）人員基準の特例を適用する児童発達支援及び放課後等デイサービスの多機能型事業所</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50</a:t>
            </a:fld>
            <a:endParaRPr kumimoji="1" lang="ja-JP" altLang="en-US"/>
          </a:p>
        </p:txBody>
      </p:sp>
      <p:sp>
        <p:nvSpPr>
          <p:cNvPr id="17" name="Rectangle 1"/>
          <p:cNvSpPr txBox="1">
            <a:spLocks noChangeArrowheads="1"/>
          </p:cNvSpPr>
          <p:nvPr/>
        </p:nvSpPr>
        <p:spPr bwMode="auto">
          <a:xfrm>
            <a:off x="237536" y="980728"/>
            <a:ext cx="9540000" cy="1476000"/>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児童発達支援を利用する医療的ケア児と、放課後等デイサービスを利用する医療的ケア児について合算した上で、２．の（２）の②の考え方に</a:t>
            </a:r>
            <a:r>
              <a:rPr lang="ja-JP" altLang="en-US" sz="1400" dirty="0">
                <a:latin typeface="ＭＳ ゴシック" panose="020B0609070205080204" pitchFamily="49" charset="-128"/>
                <a:ea typeface="ＭＳ ゴシック" panose="020B0609070205080204" pitchFamily="49" charset="-128"/>
              </a:rPr>
              <a:t>より</a:t>
            </a:r>
            <a:r>
              <a:rPr lang="ja-JP" altLang="en-US" sz="1400" dirty="0" smtClean="0">
                <a:latin typeface="ＭＳ ゴシック" panose="020B0609070205080204" pitchFamily="49" charset="-128"/>
                <a:ea typeface="ＭＳ ゴシック" panose="020B0609070205080204" pitchFamily="49" charset="-128"/>
              </a:rPr>
              <a:t>、配置看護職員合計数が、必要看護職員合計数</a:t>
            </a:r>
            <a:r>
              <a:rPr lang="ja-JP" altLang="en-US" sz="1400" dirty="0">
                <a:latin typeface="ＭＳ ゴシック" panose="020B0609070205080204" pitchFamily="49" charset="-128"/>
                <a:ea typeface="ＭＳ ゴシック" panose="020B0609070205080204" pitchFamily="49" charset="-128"/>
              </a:rPr>
              <a:t>以上に</a:t>
            </a:r>
            <a:r>
              <a:rPr lang="ja-JP" altLang="en-US" sz="1400" dirty="0" smtClean="0">
                <a:latin typeface="ＭＳ ゴシック" panose="020B0609070205080204" pitchFamily="49" charset="-128"/>
                <a:ea typeface="ＭＳ ゴシック" panose="020B0609070205080204" pitchFamily="49" charset="-128"/>
              </a:rPr>
              <a:t>なるかどうかを考えるものとする。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算定要件を満たす場合は、それぞれのサービスの医療的ケア区分に応じた基本報酬を算定する。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0" y="0"/>
            <a:ext cx="9906000" cy="28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５．多機能型事業所の場合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3960000"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医療的ケア区分に応じた基本報酬の取扱い</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10" name="Rectangle 1"/>
          <p:cNvSpPr txBox="1">
            <a:spLocks noChangeArrowheads="1"/>
          </p:cNvSpPr>
          <p:nvPr/>
        </p:nvSpPr>
        <p:spPr bwMode="auto">
          <a:xfrm>
            <a:off x="237536" y="2780930"/>
            <a:ext cx="9540000" cy="871903"/>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児童発達支援を利用する医療的ケア児と、放課後等デイサービスを利用する医療的ケア児について合算した</a:t>
            </a:r>
            <a:r>
              <a:rPr lang="ja-JP" altLang="en-US" sz="1400" dirty="0" smtClean="0">
                <a:latin typeface="ＭＳ ゴシック" panose="020B0609070205080204" pitchFamily="49" charset="-128"/>
                <a:ea typeface="ＭＳ ゴシック" panose="020B0609070205080204" pitchFamily="49" charset="-128"/>
              </a:rPr>
              <a:t>上で、２．の（３）の④・⑤の考え方により、算定する単位を選択するものとする。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11" name="Rectangle 1"/>
          <p:cNvSpPr txBox="1">
            <a:spLocks noChangeArrowheads="1"/>
          </p:cNvSpPr>
          <p:nvPr/>
        </p:nvSpPr>
        <p:spPr bwMode="auto">
          <a:xfrm>
            <a:off x="128464" y="2636912"/>
            <a:ext cx="2808312"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医療連携体制加算の取扱い</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12" name="Rectangle 1"/>
          <p:cNvSpPr txBox="1">
            <a:spLocks noChangeArrowheads="1"/>
          </p:cNvSpPr>
          <p:nvPr/>
        </p:nvSpPr>
        <p:spPr bwMode="auto">
          <a:xfrm>
            <a:off x="239940" y="4005066"/>
            <a:ext cx="9540000" cy="871903"/>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児童発達支援を利用</a:t>
            </a:r>
            <a:r>
              <a:rPr lang="ja-JP" altLang="en-US" sz="1400" dirty="0" smtClean="0">
                <a:latin typeface="ＭＳ ゴシック" panose="020B0609070205080204" pitchFamily="49" charset="-128"/>
                <a:ea typeface="ＭＳ ゴシック" panose="020B0609070205080204" pitchFamily="49" charset="-128"/>
              </a:rPr>
              <a:t>する重心医ケア児</a:t>
            </a:r>
            <a:r>
              <a:rPr lang="ja-JP" altLang="en-US" sz="1400" dirty="0">
                <a:latin typeface="ＭＳ ゴシック" panose="020B0609070205080204" pitchFamily="49" charset="-128"/>
                <a:ea typeface="ＭＳ ゴシック" panose="020B0609070205080204" pitchFamily="49" charset="-128"/>
              </a:rPr>
              <a:t>と、放課後等デイサービスを利用</a:t>
            </a:r>
            <a:r>
              <a:rPr lang="ja-JP" altLang="en-US" sz="1400" dirty="0" smtClean="0">
                <a:latin typeface="ＭＳ ゴシック" panose="020B0609070205080204" pitchFamily="49" charset="-128"/>
                <a:ea typeface="ＭＳ ゴシック" panose="020B0609070205080204" pitchFamily="49" charset="-128"/>
              </a:rPr>
              <a:t>する重心医ケア児のスコアを合計した上で、</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点以上又は</a:t>
            </a:r>
            <a:r>
              <a:rPr lang="en-US" altLang="ja-JP" sz="1400" dirty="0" smtClean="0">
                <a:latin typeface="ＭＳ ゴシック" panose="020B0609070205080204" pitchFamily="49" charset="-128"/>
                <a:ea typeface="ＭＳ ゴシック" panose="020B0609070205080204" pitchFamily="49" charset="-128"/>
              </a:rPr>
              <a:t>72</a:t>
            </a:r>
            <a:r>
              <a:rPr lang="ja-JP" altLang="en-US" sz="1400" dirty="0" smtClean="0">
                <a:latin typeface="ＭＳ ゴシック" panose="020B0609070205080204" pitchFamily="49" charset="-128"/>
                <a:ea typeface="ＭＳ ゴシック" panose="020B0609070205080204" pitchFamily="49" charset="-128"/>
              </a:rPr>
              <a:t>点以上になるかどうかを考えるものとする。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13" name="Rectangle 1"/>
          <p:cNvSpPr txBox="1">
            <a:spLocks noChangeArrowheads="1"/>
          </p:cNvSpPr>
          <p:nvPr/>
        </p:nvSpPr>
        <p:spPr bwMode="auto">
          <a:xfrm>
            <a:off x="130868" y="3861048"/>
            <a:ext cx="2808312"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看護職員加配加算の取扱い</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7398957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0" y="0"/>
            <a:ext cx="5400000" cy="576000"/>
          </a:xfrm>
          <a:prstGeom prst="homePlate">
            <a:avLst/>
          </a:prstGeom>
        </p:spPr>
        <p:style>
          <a:lnRef idx="1">
            <a:schemeClr val="dk1"/>
          </a:lnRef>
          <a:fillRef idx="2">
            <a:schemeClr val="dk1"/>
          </a:fillRef>
          <a:effectRef idx="1">
            <a:schemeClr val="dk1"/>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）それぞれのサービスの基準を満たす多機能型事業所</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51</a:t>
            </a:fld>
            <a:endParaRPr kumimoji="1" lang="ja-JP" altLang="en-US"/>
          </a:p>
        </p:txBody>
      </p:sp>
      <p:sp>
        <p:nvSpPr>
          <p:cNvPr id="17" name="Rectangle 1"/>
          <p:cNvSpPr txBox="1">
            <a:spLocks noChangeArrowheads="1"/>
          </p:cNvSpPr>
          <p:nvPr/>
        </p:nvSpPr>
        <p:spPr bwMode="auto">
          <a:xfrm>
            <a:off x="237536" y="980728"/>
            <a:ext cx="9540000" cy="2016224"/>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児童発達支援（放課後等デイサービス）とその他のサービスの多機能型事業所であって、それぞれのサービスの人員基準を満たす場合は、各報酬の算定について、前述の４．までの取扱いのとおり算定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児童発達支援（放課後等デイサービス</a:t>
            </a:r>
            <a:r>
              <a:rPr lang="ja-JP" altLang="en-US" sz="1400" dirty="0" smtClean="0">
                <a:latin typeface="ＭＳ ゴシック" panose="020B0609070205080204" pitchFamily="49" charset="-128"/>
                <a:ea typeface="ＭＳ ゴシック" panose="020B0609070205080204" pitchFamily="49" charset="-128"/>
              </a:rPr>
              <a:t>）と、放課後等デイサービス（児童発達支援）の多機能型事業所の場合においても、それぞれの人員基準を満たす場合は、それぞれのサービスごとに、報酬の算定要件を満たすかどうかを考えるものとし、医療的ケア児の人数や重心医ケア児の医療的ケアスコアを合算するなどの対応は行わないものと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0" y="0"/>
            <a:ext cx="9906000" cy="28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５．多機能型事業所の場合</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9629059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0" y="0"/>
            <a:ext cx="7920000" cy="576000"/>
          </a:xfrm>
          <a:prstGeom prst="homePlate">
            <a:avLst/>
          </a:prstGeom>
        </p:spPr>
        <p:style>
          <a:lnRef idx="1">
            <a:schemeClr val="dk1"/>
          </a:lnRef>
          <a:fillRef idx="2">
            <a:schemeClr val="dk1"/>
          </a:fillRef>
          <a:effectRef idx="1">
            <a:schemeClr val="dk1"/>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a:latin typeface="ＤＦ特太ゴシック体" panose="020B0509000000000000" pitchFamily="49" charset="-128"/>
                <a:ea typeface="ＤＦ特太ゴシック体" panose="020B0509000000000000" pitchFamily="49" charset="-128"/>
              </a:rPr>
              <a:t>）重心型事業所の特例として、指定生活介護の定員と合算して実施する多機能型事業所</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52</a:t>
            </a:fld>
            <a:endParaRPr kumimoji="1" lang="ja-JP" altLang="en-US"/>
          </a:p>
        </p:txBody>
      </p:sp>
      <p:sp>
        <p:nvSpPr>
          <p:cNvPr id="17" name="Rectangle 1"/>
          <p:cNvSpPr txBox="1">
            <a:spLocks noChangeArrowheads="1"/>
          </p:cNvSpPr>
          <p:nvPr/>
        </p:nvSpPr>
        <p:spPr bwMode="auto">
          <a:xfrm>
            <a:off x="237536" y="980728"/>
            <a:ext cx="9540000" cy="2196000"/>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重心型児童発達支援（重心型放課後等デイサービス）と指定生活介護を、一体的な運営がされており、利用定員を合算して実施する多機能型事業所については、看護職員加配加算について、重心医ケア児と医療的ケアを必要とする障害者の数を合算しても差し支えないこととしてきた。</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ja-JP" altLang="en-US" sz="8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平成</a:t>
            </a:r>
            <a:r>
              <a:rPr lang="en-US" altLang="ja-JP" sz="1050" dirty="0" smtClean="0">
                <a:latin typeface="ＭＳ ゴシック" panose="020B0609070205080204" pitchFamily="49" charset="-128"/>
                <a:ea typeface="ＭＳ ゴシック" panose="020B0609070205080204" pitchFamily="49" charset="-128"/>
              </a:rPr>
              <a:t>30</a:t>
            </a:r>
            <a:r>
              <a:rPr lang="ja-JP" altLang="en-US" sz="1050" dirty="0" smtClean="0">
                <a:latin typeface="ＭＳ ゴシック" panose="020B0609070205080204" pitchFamily="49" charset="-128"/>
                <a:ea typeface="ＭＳ ゴシック" panose="020B0609070205080204" pitchFamily="49" charset="-128"/>
              </a:rPr>
              <a:t>年度</a:t>
            </a:r>
            <a:r>
              <a:rPr lang="ja-JP" altLang="en-US" sz="1050" dirty="0">
                <a:latin typeface="ＭＳ ゴシック" panose="020B0609070205080204" pitchFamily="49" charset="-128"/>
                <a:ea typeface="ＭＳ ゴシック" panose="020B0609070205080204" pitchFamily="49" charset="-128"/>
              </a:rPr>
              <a:t>障害福祉</a:t>
            </a:r>
            <a:r>
              <a:rPr lang="ja-JP" altLang="en-US" sz="1050" dirty="0" smtClean="0">
                <a:latin typeface="ＭＳ ゴシック" panose="020B0609070205080204" pitchFamily="49" charset="-128"/>
                <a:ea typeface="ＭＳ ゴシック" panose="020B0609070205080204" pitchFamily="49" charset="-128"/>
              </a:rPr>
              <a:t>サービス等報酬改定等に</a:t>
            </a:r>
            <a:r>
              <a:rPr lang="ja-JP" altLang="en-US" sz="1050" dirty="0">
                <a:latin typeface="ＭＳ ゴシック" panose="020B0609070205080204" pitchFamily="49" charset="-128"/>
                <a:ea typeface="ＭＳ ゴシック" panose="020B0609070205080204" pitchFamily="49" charset="-128"/>
              </a:rPr>
              <a:t>係るＱ＆Ａ（</a:t>
            </a:r>
            <a:r>
              <a:rPr lang="en-US" altLang="ja-JP" sz="1050" dirty="0" smtClean="0">
                <a:latin typeface="ＭＳ ゴシック" panose="020B0609070205080204" pitchFamily="49" charset="-128"/>
                <a:ea typeface="ＭＳ ゴシック" panose="020B0609070205080204" pitchFamily="49" charset="-128"/>
              </a:rPr>
              <a:t>VOL.1 </a:t>
            </a:r>
            <a:r>
              <a:rPr lang="ja-JP" altLang="en-US" sz="1050" dirty="0">
                <a:latin typeface="ＭＳ ゴシック" panose="020B0609070205080204" pitchFamily="49" charset="-128"/>
                <a:ea typeface="ＭＳ ゴシック" panose="020B0609070205080204" pitchFamily="49" charset="-128"/>
              </a:rPr>
              <a:t>問</a:t>
            </a:r>
            <a:r>
              <a:rPr lang="en-US" altLang="ja-JP" sz="1050" dirty="0" smtClean="0">
                <a:latin typeface="ＭＳ ゴシック" panose="020B0609070205080204" pitchFamily="49" charset="-128"/>
                <a:ea typeface="ＭＳ ゴシック" panose="020B0609070205080204" pitchFamily="49" charset="-128"/>
              </a:rPr>
              <a:t>103</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cs typeface="+mn-cs"/>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cs typeface="+mn-cs"/>
              </a:rPr>
              <a:t>○　令和３年度以降は、３．の（２）の②のとおり、事業所を利用する重心医ケア児の医療的ケアスコアの合計により判断することになるが、このとき、医療的ケアを必要とする障害者の医療的ケアスコアを合算しても差し支えないものとする。</a:t>
            </a:r>
            <a:endParaRPr lang="en-US" altLang="ja-JP" sz="1400" dirty="0" smtClean="0">
              <a:latin typeface="ＭＳ ゴシック" panose="020B0609070205080204" pitchFamily="49" charset="-128"/>
              <a:ea typeface="ＭＳ ゴシック" panose="020B0609070205080204" pitchFamily="49" charset="-128"/>
              <a:cs typeface="+mn-cs"/>
            </a:endParaRPr>
          </a:p>
        </p:txBody>
      </p:sp>
      <p:sp>
        <p:nvSpPr>
          <p:cNvPr id="8" name="正方形/長方形 7"/>
          <p:cNvSpPr/>
          <p:nvPr/>
        </p:nvSpPr>
        <p:spPr>
          <a:xfrm>
            <a:off x="0" y="0"/>
            <a:ext cx="9906000" cy="28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５．多機能型事業所の場合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7" name="Rectangle 1"/>
          <p:cNvSpPr txBox="1">
            <a:spLocks noChangeArrowheads="1"/>
          </p:cNvSpPr>
          <p:nvPr/>
        </p:nvSpPr>
        <p:spPr bwMode="auto">
          <a:xfrm>
            <a:off x="128464" y="836712"/>
            <a:ext cx="2808312"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看護職員加配</a:t>
            </a:r>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加算の取扱い</a:t>
            </a:r>
          </a:p>
        </p:txBody>
      </p:sp>
      <p:sp>
        <p:nvSpPr>
          <p:cNvPr id="9" name="Rectangle 1"/>
          <p:cNvSpPr txBox="1">
            <a:spLocks noChangeArrowheads="1"/>
          </p:cNvSpPr>
          <p:nvPr/>
        </p:nvSpPr>
        <p:spPr bwMode="auto">
          <a:xfrm>
            <a:off x="237536" y="3581456"/>
            <a:ext cx="9540000" cy="783648"/>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医療的ケア児を受け入れるときの報酬の取扱いは、３．の（３）と同様となる。</a:t>
            </a:r>
            <a:endParaRPr lang="en-US" altLang="ja-JP" sz="1400" dirty="0" smtClean="0">
              <a:solidFill>
                <a:prstClr val="black"/>
              </a:solidFill>
              <a:latin typeface="ＭＳ ゴシック" panose="020B0609070205080204" pitchFamily="49" charset="-128"/>
              <a:ea typeface="ＭＳ ゴシック" panose="020B0609070205080204" pitchFamily="49" charset="-128"/>
              <a:cs typeface="+mn-cs"/>
            </a:endParaRPr>
          </a:p>
        </p:txBody>
      </p:sp>
      <p:sp>
        <p:nvSpPr>
          <p:cNvPr id="10" name="Rectangle 1"/>
          <p:cNvSpPr txBox="1">
            <a:spLocks noChangeArrowheads="1"/>
          </p:cNvSpPr>
          <p:nvPr/>
        </p:nvSpPr>
        <p:spPr bwMode="auto">
          <a:xfrm>
            <a:off x="128464" y="3437440"/>
            <a:ext cx="3780000"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医療的ケア児を受け入れたときの取扱い</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535607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288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１．総則（医療的ケア及び医療的ケアスコアについて）</a:t>
            </a:r>
            <a:r>
              <a:rPr kumimoji="1" lang="en-US" altLang="ja-JP" dirty="0" smtClean="0">
                <a:latin typeface="ＤＦ特太ゴシック体" panose="020B0509000000000000" pitchFamily="49" charset="-128"/>
                <a:ea typeface="ＤＦ特太ゴシック体" panose="020B0509000000000000" pitchFamily="49" charset="-128"/>
              </a:rPr>
              <a:t>_</a:t>
            </a:r>
            <a:r>
              <a:rPr kumimoji="1" lang="ja-JP" altLang="en-US" dirty="0" smtClean="0">
                <a:latin typeface="ＤＦ特太ゴシック体" panose="020B0509000000000000" pitchFamily="49" charset="-128"/>
                <a:ea typeface="ＤＦ特太ゴシック体" panose="020B0509000000000000" pitchFamily="49" charset="-128"/>
              </a:rPr>
              <a:t>①</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4" name="Rectangle 1"/>
          <p:cNvSpPr txBox="1">
            <a:spLocks noChangeArrowheads="1"/>
          </p:cNvSpPr>
          <p:nvPr/>
        </p:nvSpPr>
        <p:spPr bwMode="auto">
          <a:xfrm>
            <a:off x="128465" y="692696"/>
            <a:ext cx="9649072" cy="48245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b="1" u="sng"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医療的ケアとは</a:t>
            </a:r>
            <a:endParaRPr lang="en-US" altLang="ja-JP" sz="1400" b="1" u="sng"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marL="176213" indent="-176213" algn="l"/>
            <a:endParaRPr lang="en-US" altLang="ja-JP" sz="8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児童発達支援及び放課後等デイサービスにおける「医療的ケア」とは、医療的ケアスコア表（次の頁）に規定する</a:t>
            </a:r>
            <a:r>
              <a:rPr lang="en-US" altLang="ja-JP" sz="1400" dirty="0" smtClean="0">
                <a:latin typeface="ＭＳ ゴシック" panose="020B0609070205080204" pitchFamily="49" charset="-128"/>
                <a:ea typeface="ＭＳ ゴシック" panose="020B0609070205080204" pitchFamily="49" charset="-128"/>
              </a:rPr>
              <a:t>14</a:t>
            </a:r>
            <a:r>
              <a:rPr lang="ja-JP" altLang="en-US" sz="1400" dirty="0" smtClean="0">
                <a:latin typeface="ＭＳ ゴシック" panose="020B0609070205080204" pitchFamily="49" charset="-128"/>
                <a:ea typeface="ＭＳ ゴシック" panose="020B0609070205080204" pitchFamily="49" charset="-128"/>
              </a:rPr>
              <a:t>類型の医療行為を指す。</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b="1" u="sng"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医療的</a:t>
            </a:r>
            <a:r>
              <a:rPr lang="ja-JP" altLang="en-US" sz="1400" b="1" u="sng"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ケアスコアと</a:t>
            </a:r>
            <a:r>
              <a:rPr lang="ja-JP" altLang="en-US" sz="1400" b="1" u="sng"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は</a:t>
            </a:r>
            <a:endParaRPr lang="en-US" altLang="ja-JP" sz="1400" b="1" u="sng"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marL="176213" indent="-176213" algn="l"/>
            <a:endParaRPr lang="en-US" altLang="ja-JP" sz="8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医療的ケア児の医療濃度を計るためのスコア。医療的ケアの各項目ごとに、「基本スコア」と「見守りスコア」の２つの構成となっており、これらの点数を合算したスコアを指す。</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基本スコア</a:t>
            </a:r>
            <a:r>
              <a:rPr lang="ja-JP" altLang="en-US" sz="1400" u="sng" dirty="0">
                <a:latin typeface="ＭＳ ゴシック" panose="020B0609070205080204" pitchFamily="49" charset="-128"/>
                <a:ea typeface="ＭＳ ゴシック" panose="020B0609070205080204" pitchFamily="49" charset="-128"/>
              </a:rPr>
              <a:t>は医療行為の該当の有無についての評価</a:t>
            </a:r>
            <a:r>
              <a:rPr lang="ja-JP" altLang="en-US" sz="1400" dirty="0">
                <a:latin typeface="ＭＳ ゴシック" panose="020B0609070205080204" pitchFamily="49" charset="-128"/>
                <a:ea typeface="ＭＳ ゴシック" panose="020B0609070205080204" pitchFamily="49" charset="-128"/>
              </a:rPr>
              <a:t>であり</a:t>
            </a:r>
            <a:r>
              <a:rPr lang="ja-JP" altLang="en-US" sz="1400" dirty="0" smtClean="0">
                <a:latin typeface="ＭＳ ゴシック" panose="020B0609070205080204" pitchFamily="49" charset="-128"/>
                <a:ea typeface="ＭＳ ゴシック" panose="020B0609070205080204" pitchFamily="49" charset="-128"/>
              </a:rPr>
              <a:t>、保護者や医師、</a:t>
            </a:r>
            <a:r>
              <a:rPr lang="ja-JP" altLang="en-US" sz="1400" dirty="0">
                <a:latin typeface="ＭＳ ゴシック" panose="020B0609070205080204" pitchFamily="49" charset="-128"/>
                <a:ea typeface="ＭＳ ゴシック" panose="020B0609070205080204" pitchFamily="49" charset="-128"/>
              </a:rPr>
              <a:t>看護職員等への聞き取り等により事業所</a:t>
            </a:r>
            <a:r>
              <a:rPr lang="ja-JP" altLang="en-US" sz="1400" dirty="0" smtClean="0">
                <a:latin typeface="ＭＳ ゴシック" panose="020B0609070205080204" pitchFamily="49" charset="-128"/>
                <a:ea typeface="ＭＳ ゴシック" panose="020B0609070205080204" pitchFamily="49" charset="-128"/>
              </a:rPr>
              <a:t>で判定する</a:t>
            </a:r>
            <a:r>
              <a:rPr lang="ja-JP" altLang="en-US" sz="1400" dirty="0">
                <a:latin typeface="ＭＳ ゴシック" panose="020B0609070205080204" pitchFamily="49" charset="-128"/>
                <a:ea typeface="ＭＳ ゴシック" panose="020B0609070205080204" pitchFamily="49" charset="-128"/>
              </a:rPr>
              <a:t>ことが可能である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一方</a:t>
            </a:r>
            <a:r>
              <a:rPr lang="ja-JP" altLang="en-US" sz="1400" dirty="0">
                <a:latin typeface="ＭＳ ゴシック" panose="020B0609070205080204" pitchFamily="49" charset="-128"/>
                <a:ea typeface="ＭＳ ゴシック" panose="020B0609070205080204" pitchFamily="49" charset="-128"/>
              </a:rPr>
              <a:t>、</a:t>
            </a:r>
            <a:r>
              <a:rPr lang="ja-JP" altLang="en-US" sz="1400" u="sng" dirty="0">
                <a:latin typeface="ＭＳ ゴシック" panose="020B0609070205080204" pitchFamily="49" charset="-128"/>
                <a:ea typeface="ＭＳ ゴシック" panose="020B0609070205080204" pitchFamily="49" charset="-128"/>
              </a:rPr>
              <a:t>「見守りスコア」は、</a:t>
            </a:r>
            <a:r>
              <a:rPr lang="ja-JP" altLang="en-US" sz="1400" dirty="0">
                <a:latin typeface="ＭＳ ゴシック" panose="020B0609070205080204" pitchFamily="49" charset="-128"/>
                <a:ea typeface="ＭＳ ゴシック" panose="020B0609070205080204" pitchFamily="49" charset="-128"/>
              </a:rPr>
              <a:t>医療的ケアを実施する上でのリスクについて、</a:t>
            </a:r>
            <a:r>
              <a:rPr lang="ja-JP" altLang="en-US" sz="1400" u="sng" dirty="0" smtClean="0">
                <a:latin typeface="ＭＳ ゴシック" panose="020B0609070205080204" pitchFamily="49" charset="-128"/>
                <a:ea typeface="ＭＳ ゴシック" panose="020B0609070205080204" pitchFamily="49" charset="-128"/>
              </a:rPr>
              <a:t>医療的ケアに係るトラブル</a:t>
            </a:r>
            <a:r>
              <a:rPr lang="ja-JP" altLang="en-US" sz="1400" u="sng" dirty="0">
                <a:latin typeface="ＭＳ ゴシック" panose="020B0609070205080204" pitchFamily="49" charset="-128"/>
                <a:ea typeface="ＭＳ ゴシック" panose="020B0609070205080204" pitchFamily="49" charset="-128"/>
              </a:rPr>
              <a:t>が命</a:t>
            </a:r>
            <a:r>
              <a:rPr lang="ja-JP" altLang="en-US" sz="1400" u="sng" dirty="0" smtClean="0">
                <a:latin typeface="ＭＳ ゴシック" panose="020B0609070205080204" pitchFamily="49" charset="-128"/>
                <a:ea typeface="ＭＳ ゴシック" panose="020B0609070205080204" pitchFamily="49" charset="-128"/>
              </a:rPr>
              <a:t>にかかわる</a:t>
            </a:r>
            <a:r>
              <a:rPr lang="ja-JP" altLang="en-US" sz="1400" u="sng" dirty="0">
                <a:latin typeface="ＭＳ ゴシック" panose="020B0609070205080204" pitchFamily="49" charset="-128"/>
                <a:ea typeface="ＭＳ ゴシック" panose="020B0609070205080204" pitchFamily="49" charset="-128"/>
              </a:rPr>
              <a:t>か、主介護者による回復が容易かどうかの評価</a:t>
            </a:r>
            <a:r>
              <a:rPr lang="ja-JP" altLang="en-US" sz="1400" dirty="0">
                <a:latin typeface="ＭＳ ゴシック" panose="020B0609070205080204" pitchFamily="49" charset="-128"/>
                <a:ea typeface="ＭＳ ゴシック" panose="020B0609070205080204" pitchFamily="49" charset="-128"/>
              </a:rPr>
              <a:t>であり、</a:t>
            </a:r>
            <a:r>
              <a:rPr lang="ja-JP" altLang="en-US" sz="1400" dirty="0" smtClean="0">
                <a:latin typeface="ＭＳ ゴシック" panose="020B0609070205080204" pitchFamily="49" charset="-128"/>
                <a:ea typeface="ＭＳ ゴシック" panose="020B0609070205080204" pitchFamily="49" charset="-128"/>
              </a:rPr>
              <a:t>医師</a:t>
            </a:r>
            <a:r>
              <a:rPr lang="ja-JP" altLang="en-US" sz="1100" dirty="0" smtClean="0">
                <a:latin typeface="ＭＳ ゴシック" panose="020B0609070205080204" pitchFamily="49" charset="-128"/>
                <a:ea typeface="ＭＳ ゴシック" panose="020B0609070205080204" pitchFamily="49" charset="-128"/>
              </a:rPr>
              <a:t>（</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による判定が</a:t>
            </a:r>
            <a:r>
              <a:rPr lang="ja-JP" altLang="en-US" sz="1400" dirty="0">
                <a:latin typeface="ＭＳ ゴシック" panose="020B0609070205080204" pitchFamily="49" charset="-128"/>
                <a:ea typeface="ＭＳ ゴシック" panose="020B0609070205080204" pitchFamily="49" charset="-128"/>
              </a:rPr>
              <a:t>必要である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800" dirty="0" smtClean="0">
              <a:latin typeface="ＭＳ ゴシック" panose="020B0609070205080204" pitchFamily="49" charset="-128"/>
              <a:ea typeface="ＭＳ ゴシック" panose="020B0609070205080204" pitchFamily="49" charset="-128"/>
            </a:endParaRPr>
          </a:p>
          <a:p>
            <a:pPr marL="444500" indent="-444500" algn="l"/>
            <a:r>
              <a:rPr lang="ja-JP" altLang="en-US" sz="1050" dirty="0" smtClean="0">
                <a:latin typeface="ＭＳ ゴシック" panose="020B0609070205080204" pitchFamily="49" charset="-128"/>
                <a:ea typeface="ＭＳ ゴシック" panose="020B0609070205080204" pitchFamily="49" charset="-128"/>
              </a:rPr>
              <a:t>　（</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r>
              <a:rPr lang="ja-JP" altLang="en-US" sz="1050" u="sng" dirty="0" smtClean="0">
                <a:latin typeface="ＭＳ ゴシック" panose="020B0609070205080204" pitchFamily="49" charset="-128"/>
                <a:ea typeface="ＭＳ ゴシック" panose="020B0609070205080204" pitchFamily="49" charset="-128"/>
              </a:rPr>
              <a:t>「見守りスコア」を判定する医師は、当該児童が日頃</a:t>
            </a:r>
            <a:r>
              <a:rPr lang="ja-JP" altLang="en-US" sz="1050" u="sng" dirty="0">
                <a:latin typeface="ＭＳ ゴシック" panose="020B0609070205080204" pitchFamily="49" charset="-128"/>
                <a:ea typeface="ＭＳ ゴシック" panose="020B0609070205080204" pitchFamily="49" charset="-128"/>
              </a:rPr>
              <a:t>から診察を受けている</a:t>
            </a:r>
            <a:r>
              <a:rPr lang="ja-JP" altLang="en-US" sz="1050" u="sng" dirty="0" smtClean="0">
                <a:latin typeface="ＭＳ ゴシック" panose="020B0609070205080204" pitchFamily="49" charset="-128"/>
                <a:ea typeface="ＭＳ ゴシック" panose="020B0609070205080204" pitchFamily="49" charset="-128"/>
              </a:rPr>
              <a:t>医師（いわゆる主治医）</a:t>
            </a:r>
            <a:r>
              <a:rPr lang="ja-JP" altLang="en-US" sz="1050" dirty="0" smtClean="0">
                <a:latin typeface="ＭＳ ゴシック" panose="020B0609070205080204" pitchFamily="49" charset="-128"/>
                <a:ea typeface="ＭＳ ゴシック" panose="020B0609070205080204" pitchFamily="49" charset="-128"/>
              </a:rPr>
              <a:t>とする。医療的ケア児には、大学病院等と地域の診療所の両方を受診している場合もあるが、そのような場合はどちらの医師が判定をしても良いものとする。</a:t>
            </a:r>
            <a:endParaRPr lang="en-US" altLang="ja-JP" sz="105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に係る基本報酬、看護職員加配加算及び医療連携体制加算のいずれも、医療的ケア児を対象とした報酬であるが、上記のとおりスコアの取扱いに違いがあるため、各報酬の算定における判定プロセスに差が生じる（詳細は「４．共通事項」において後述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a:t>
            </a:fld>
            <a:endParaRPr kumimoji="1" lang="ja-JP" altLang="en-US" dirty="0"/>
          </a:p>
        </p:txBody>
      </p:sp>
    </p:spTree>
    <p:extLst>
      <p:ext uri="{BB962C8B-B14F-4D97-AF65-F5344CB8AC3E}">
        <p14:creationId xmlns:p14="http://schemas.microsoft.com/office/powerpoint/2010/main" val="1130269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288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１．総則（医療的ケア及び医療的ケアスコアについて）</a:t>
            </a:r>
            <a:r>
              <a:rPr lang="en-US" altLang="ja-JP" dirty="0" smtClean="0">
                <a:latin typeface="ＤＦ特太ゴシック体" panose="020B0509000000000000" pitchFamily="49" charset="-128"/>
                <a:ea typeface="ＤＦ特太ゴシック体" panose="020B0509000000000000" pitchFamily="49" charset="-128"/>
              </a:rPr>
              <a:t>_</a:t>
            </a:r>
            <a:r>
              <a:rPr kumimoji="1" lang="ja-JP" altLang="en-US" dirty="0" smtClean="0">
                <a:latin typeface="ＤＦ特太ゴシック体" panose="020B0509000000000000" pitchFamily="49" charset="-128"/>
                <a:ea typeface="ＤＦ特太ゴシック体" panose="020B0509000000000000" pitchFamily="49" charset="-128"/>
              </a:rPr>
              <a:t>②</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6</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914295085"/>
              </p:ext>
            </p:extLst>
          </p:nvPr>
        </p:nvGraphicFramePr>
        <p:xfrm>
          <a:off x="75000" y="476672"/>
          <a:ext cx="9756000" cy="6045900"/>
        </p:xfrm>
        <a:graphic>
          <a:graphicData uri="http://schemas.openxmlformats.org/drawingml/2006/table">
            <a:tbl>
              <a:tblPr/>
              <a:tblGrid>
                <a:gridCol w="1260000">
                  <a:extLst>
                    <a:ext uri="{9D8B030D-6E8A-4147-A177-3AD203B41FA5}">
                      <a16:colId xmlns:a16="http://schemas.microsoft.com/office/drawing/2014/main" val="220472913"/>
                    </a:ext>
                  </a:extLst>
                </a:gridCol>
                <a:gridCol w="2448000">
                  <a:extLst>
                    <a:ext uri="{9D8B030D-6E8A-4147-A177-3AD203B41FA5}">
                      <a16:colId xmlns:a16="http://schemas.microsoft.com/office/drawing/2014/main" val="2779281832"/>
                    </a:ext>
                  </a:extLst>
                </a:gridCol>
                <a:gridCol w="288000">
                  <a:extLst>
                    <a:ext uri="{9D8B030D-6E8A-4147-A177-3AD203B41FA5}">
                      <a16:colId xmlns:a16="http://schemas.microsoft.com/office/drawing/2014/main" val="3148483850"/>
                    </a:ext>
                  </a:extLst>
                </a:gridCol>
                <a:gridCol w="288000">
                  <a:extLst>
                    <a:ext uri="{9D8B030D-6E8A-4147-A177-3AD203B41FA5}">
                      <a16:colId xmlns:a16="http://schemas.microsoft.com/office/drawing/2014/main" val="2722802980"/>
                    </a:ext>
                  </a:extLst>
                </a:gridCol>
                <a:gridCol w="396000">
                  <a:extLst>
                    <a:ext uri="{9D8B030D-6E8A-4147-A177-3AD203B41FA5}">
                      <a16:colId xmlns:a16="http://schemas.microsoft.com/office/drawing/2014/main" val="2030822891"/>
                    </a:ext>
                  </a:extLst>
                </a:gridCol>
                <a:gridCol w="252000">
                  <a:extLst>
                    <a:ext uri="{9D8B030D-6E8A-4147-A177-3AD203B41FA5}">
                      <a16:colId xmlns:a16="http://schemas.microsoft.com/office/drawing/2014/main" val="1457484663"/>
                    </a:ext>
                  </a:extLst>
                </a:gridCol>
                <a:gridCol w="252000">
                  <a:extLst>
                    <a:ext uri="{9D8B030D-6E8A-4147-A177-3AD203B41FA5}">
                      <a16:colId xmlns:a16="http://schemas.microsoft.com/office/drawing/2014/main" val="4245899077"/>
                    </a:ext>
                  </a:extLst>
                </a:gridCol>
                <a:gridCol w="252000">
                  <a:extLst>
                    <a:ext uri="{9D8B030D-6E8A-4147-A177-3AD203B41FA5}">
                      <a16:colId xmlns:a16="http://schemas.microsoft.com/office/drawing/2014/main" val="730081449"/>
                    </a:ext>
                  </a:extLst>
                </a:gridCol>
                <a:gridCol w="2160000">
                  <a:extLst>
                    <a:ext uri="{9D8B030D-6E8A-4147-A177-3AD203B41FA5}">
                      <a16:colId xmlns:a16="http://schemas.microsoft.com/office/drawing/2014/main" val="4186347736"/>
                    </a:ext>
                  </a:extLst>
                </a:gridCol>
                <a:gridCol w="1296000">
                  <a:extLst>
                    <a:ext uri="{9D8B030D-6E8A-4147-A177-3AD203B41FA5}">
                      <a16:colId xmlns:a16="http://schemas.microsoft.com/office/drawing/2014/main" val="2175358154"/>
                    </a:ext>
                  </a:extLst>
                </a:gridCol>
                <a:gridCol w="864000">
                  <a:extLst>
                    <a:ext uri="{9D8B030D-6E8A-4147-A177-3AD203B41FA5}">
                      <a16:colId xmlns:a16="http://schemas.microsoft.com/office/drawing/2014/main" val="3064485376"/>
                    </a:ext>
                  </a:extLst>
                </a:gridCol>
              </a:tblGrid>
              <a:tr h="0">
                <a:tc rowSpan="2" gridSpan="2">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医療的ケア（診療の補助行為）</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hMerge="1">
                  <a:txBody>
                    <a:bodyPr/>
                    <a:lstStyle/>
                    <a:p>
                      <a:endParaRPr kumimoji="1" lang="ja-JP" altLang="en-US"/>
                    </a:p>
                  </a:txBody>
                  <a:tcPr/>
                </a:tc>
                <a:tc gridSpan="2">
                  <a:txBody>
                    <a:bodyPr/>
                    <a:lstStyle/>
                    <a:p>
                      <a:pPr algn="ctr" fontAlgn="ctr"/>
                      <a:r>
                        <a:rPr lang="ja-JP" altLang="en-US" sz="850" b="1" i="0" u="none" strike="noStrike">
                          <a:solidFill>
                            <a:srgbClr val="000000"/>
                          </a:solidFill>
                          <a:effectLst/>
                          <a:latin typeface="ＭＳ Ｐゴシック" panose="020B0600070205080204" pitchFamily="50" charset="-128"/>
                          <a:ea typeface="ＭＳ Ｐゴシック" panose="020B0600070205080204" pitchFamily="50" charset="-128"/>
                        </a:rPr>
                        <a:t>基本スコア</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rowSpan="2">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基本</a:t>
                      </a:r>
                      <a:b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スコア</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gridSpan="3">
                  <a:txBody>
                    <a:bodyPr/>
                    <a:lstStyle/>
                    <a:p>
                      <a:pPr algn="ctr" fontAlgn="ctr"/>
                      <a:r>
                        <a:rPr lang="ja-JP" altLang="en-US" sz="850" b="1" i="0" u="none" strike="noStrike">
                          <a:solidFill>
                            <a:srgbClr val="000000"/>
                          </a:solidFill>
                          <a:effectLst/>
                          <a:latin typeface="ＭＳ Ｐゴシック" panose="020B0600070205080204" pitchFamily="50" charset="-128"/>
                          <a:ea typeface="ＭＳ Ｐゴシック" panose="020B0600070205080204" pitchFamily="50" charset="-128"/>
                        </a:rPr>
                        <a:t>見守りスコア</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850" b="1" i="0" u="none" strike="noStrike">
                          <a:solidFill>
                            <a:srgbClr val="000000"/>
                          </a:solidFill>
                          <a:effectLst/>
                          <a:latin typeface="ＭＳ Ｐゴシック" panose="020B0600070205080204" pitchFamily="50" charset="-128"/>
                          <a:ea typeface="ＭＳ Ｐゴシック" panose="020B0600070205080204" pitchFamily="50" charset="-128"/>
                        </a:rPr>
                        <a:t>見守りスコアの基準（目安）</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69225484"/>
                  </a:ext>
                </a:extLst>
              </a:tr>
              <a:tr h="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日中</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夜間</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高</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低</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見守り高の場合</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見守り中の場合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見守り低の場合</a:t>
                      </a:r>
                      <a:b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850" b="1" i="0" u="none" strike="noStrike" dirty="0">
                          <a:solidFill>
                            <a:srgbClr val="000000"/>
                          </a:solidFill>
                          <a:effectLst/>
                          <a:latin typeface="ＭＳ Ｐゴシック" panose="020B0600070205080204" pitchFamily="50" charset="-128"/>
                          <a:ea typeface="ＭＳ Ｐゴシック" panose="020B0600070205080204" pitchFamily="50" charset="-128"/>
                        </a:rPr>
                        <a:t>0</a:t>
                      </a: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71306439"/>
                  </a:ext>
                </a:extLst>
              </a:tr>
              <a:tr h="0">
                <a:tc gridSpan="2">
                  <a:txBody>
                    <a:bodyPr/>
                    <a:lstStyle/>
                    <a:p>
                      <a:pPr marL="88900" indent="-88900" algn="l" fontAlgn="ctr"/>
                      <a:r>
                        <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人工</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呼吸器（鼻マスク式補助換気法、ハイフローセラピー、間歇的陽圧吸入法、排痰補助装置、高頻度胸壁振動装置を含む）の</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管理</a:t>
                      </a:r>
                      <a:endPar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179388" indent="-179388" algn="l" fontAlgn="ct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）人工呼吸器及び括弧内の装置等のうち、いずれか一つに該当する場合にカウントする。</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自発呼吸がない等のために人工呼吸器抜去等の人工呼吸器トラブルに対して直ちに対応する必要がある場合（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直ちにではないがおおむね</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分以内に対応する必要がある場合（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71788401"/>
                  </a:ext>
                </a:extLst>
              </a:tr>
              <a:tr h="0">
                <a:tc gridSpan="2">
                  <a:txBody>
                    <a:bodyPr/>
                    <a:lstStyle/>
                    <a:p>
                      <a:pPr marL="179388" indent="-179388"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気管</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切開の</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管理</a:t>
                      </a:r>
                      <a:endPar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179388" indent="-179388" algn="l" fontAlgn="ct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）人工呼吸器と気管切開の両方を持つ場合は、気管切開の見守りスコアを加点しない。（人工呼吸器</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点＋人工呼吸器見守り○点＋気管切開８点）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自発呼吸がほとんどない等ために気管切開カニューレ抜去に対して直ちに対応する必要がある場合（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9395340"/>
                  </a:ext>
                </a:extLst>
              </a:tr>
              <a:tr h="0">
                <a:tc gridSpan="2">
                  <a:txBody>
                    <a:bodyPr/>
                    <a:lstStyle/>
                    <a:p>
                      <a:pPr algn="l"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3  </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鼻咽頭エアウェイの管理</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上気道狭窄が著明なためにエアウェイ抜去に対して直ちに対応する必要がある場合（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7593527"/>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4 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酸素療法</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酸素投与中止にて短時間のうちに健康及び患者の生命に対して悪影響がもたらされる場合（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53719263"/>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5 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吸引（口鼻腔・気管内吸引）</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自発運動等により吸引の実施が困難な場合（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29076419"/>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6 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ネブライザーの管理</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0614627"/>
                  </a:ext>
                </a:extLst>
              </a:tr>
              <a:tr h="0">
                <a:tc row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7 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経管栄養</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179388" indent="-179388" algn="l" fontAlgn="ctr"/>
                      <a:r>
                        <a:rPr lang="en-US" altLang="zh-TW" sz="850" b="0" i="0" u="none" strike="noStrike" dirty="0">
                          <a:solidFill>
                            <a:srgbClr val="000000"/>
                          </a:solidFill>
                          <a:effectLst/>
                          <a:latin typeface="ＭＳ Ｐゴシック" panose="020B0600070205080204" pitchFamily="50" charset="-128"/>
                          <a:ea typeface="ＭＳ Ｐゴシック" panose="020B0600070205080204" pitchFamily="50" charset="-128"/>
                        </a:rPr>
                        <a:t>(1)  </a:t>
                      </a:r>
                      <a:r>
                        <a:rPr lang="zh-TW"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経鼻胃管、胃瘻、経鼻腸管、経胃瘻腸管、腸瘻、食道瘻</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自発運動等により栄養管を抜去する</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損傷させる可能性がある場合（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90903825"/>
                  </a:ext>
                </a:extLst>
              </a:tr>
              <a:tr h="0">
                <a:tc vMerge="1">
                  <a:txBody>
                    <a:bodyPr/>
                    <a:lstStyle/>
                    <a:p>
                      <a:endParaRPr kumimoji="1" lang="ja-JP" altLang="en-US"/>
                    </a:p>
                  </a:txBody>
                  <a:tcPr/>
                </a:tc>
                <a:tc>
                  <a:txBody>
                    <a:bodyPr/>
                    <a:lstStyle/>
                    <a:p>
                      <a:pPr algn="l"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持続経管注入ポンプ使用</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自発運動等により注入ポンプを倒す可能性がある場合（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96618591"/>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8 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中心静脈カテーテルの管理（中心静脈栄養、肺高血圧症治療薬、麻薬など）</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自発運動等により中心静脈カテーテルを抜去する可能性がある場合（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4089617"/>
                  </a:ext>
                </a:extLst>
              </a:tr>
              <a:tr h="0">
                <a:tc row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9 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皮下注射</a:t>
                      </a:r>
                      <a:b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注）いずれか一つを選択</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  </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皮下注射（インスリン、麻薬など）</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自発運動等により皮下注射を安全に実施できない場合（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77125270"/>
                  </a:ext>
                </a:extLst>
              </a:tr>
              <a:tr h="0">
                <a:tc vMerge="1">
                  <a:txBody>
                    <a:bodyPr/>
                    <a:lstStyle/>
                    <a:p>
                      <a:endParaRPr kumimoji="1" lang="ja-JP" altLang="en-US"/>
                    </a:p>
                  </a:txBody>
                  <a:tcPr/>
                </a:tc>
                <a:tc>
                  <a:txBody>
                    <a:bodyPr/>
                    <a:lstStyle/>
                    <a:p>
                      <a:pPr algn="l"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持続皮下注射ポンプ使用</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自発運動等により持続皮下注射ポンプを抜去する可能性がある場合（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434755"/>
                  </a:ext>
                </a:extLst>
              </a:tr>
              <a:tr h="0">
                <a:tc gridSpan="2">
                  <a:txBody>
                    <a:bodyPr/>
                    <a:lstStyle/>
                    <a:p>
                      <a:pPr marL="179388" indent="-179388"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10 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血糖測定（持続血糖測定器による血糖測定を含む</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179388" indent="-179388" algn="l" fontAlgn="ct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インスリン持続皮下注射ポンプと持続血糖測定器とが連動している場合は、血糖測定の項目を加点しない。</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血糖測定とその後の対応が頻回に必要になる可能性がある場合（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87439531"/>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11 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継続的な透析（血液透析、腹膜透析を含む）</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自発運動等により透析カテーテルを抜去する可能性がある場合（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7292995"/>
                  </a:ext>
                </a:extLst>
              </a:tr>
              <a:tr h="0">
                <a:tc row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12 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導尿</a:t>
                      </a:r>
                      <a:b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）いずれか一つを選択</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利用時間中の間欠的導尿</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50157802"/>
                  </a:ext>
                </a:extLst>
              </a:tr>
              <a:tr h="0">
                <a:tc vMerge="1">
                  <a:txBody>
                    <a:bodyPr/>
                    <a:lstStyle/>
                    <a:p>
                      <a:endParaRPr kumimoji="1" lang="ja-JP" altLang="en-US"/>
                    </a:p>
                  </a:txBody>
                  <a:tcPr/>
                </a:tc>
                <a:tc>
                  <a:txBody>
                    <a:bodyPr/>
                    <a:lstStyle/>
                    <a:p>
                      <a:pPr marL="179388" indent="-179388"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持続的導尿（尿道留置カテ－テル、膀胱瘻、腎瘻、尿路ストーマ）</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自発運動等により持続的導尿カテーテルを抜去する可能性がある場合（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06441228"/>
                  </a:ext>
                </a:extLst>
              </a:tr>
              <a:tr h="0">
                <a:tc rowSpan="3">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13 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排便管理</a:t>
                      </a:r>
                      <a:b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）いずれか一つを選択</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消化管ストーマ</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自発運動等により消化管ストーマを抜去する可能性がある場合（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8949071"/>
                  </a:ext>
                </a:extLst>
              </a:tr>
              <a:tr h="0">
                <a:tc vMerge="1">
                  <a:txBody>
                    <a:bodyPr/>
                    <a:lstStyle/>
                    <a:p>
                      <a:endParaRPr kumimoji="1" lang="ja-JP" altLang="en-US"/>
                    </a:p>
                  </a:txBody>
                  <a:tcPr/>
                </a:tc>
                <a:tc>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摘便、洗腸</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40473653"/>
                  </a:ext>
                </a:extLst>
              </a:tr>
              <a:tr h="0">
                <a:tc vMerge="1">
                  <a:txBody>
                    <a:bodyPr/>
                    <a:lstStyle/>
                    <a:p>
                      <a:endParaRPr kumimoji="1" lang="ja-JP" altLang="en-US"/>
                    </a:p>
                  </a:txBody>
                  <a:tcPr/>
                </a:tc>
                <a:tc>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(3)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浣腸</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20823963"/>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14 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痙攣時の </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座薬挿入</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、吸引、酸素投与、迷走神経刺激装置の作動等の</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処置</a:t>
                      </a:r>
                      <a:endPar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174625" indent="-174625" algn="l" fontAlgn="ctr"/>
                      <a:r>
                        <a:rPr lang="ja-JP" altLang="en-US" sz="850" b="0" i="0" u="none" strike="noStrike" dirty="0" smtClean="0">
                          <a:solidFill>
                            <a:srgbClr val="000000"/>
                          </a:solidFill>
                          <a:effectLst/>
                          <a:latin typeface="ＭＳ Ｐゴシック" panose="020B0600070205080204" pitchFamily="50" charset="-128"/>
                          <a:ea typeface="+mn-ea"/>
                        </a:rPr>
                        <a:t>　注）医師から発作時の対応として上記処置の指示があり、過去概ね</a:t>
                      </a:r>
                      <a:r>
                        <a:rPr lang="en-US" altLang="ja-JP" sz="850" b="0" i="0" u="none" strike="noStrike" dirty="0" smtClean="0">
                          <a:solidFill>
                            <a:srgbClr val="000000"/>
                          </a:solidFill>
                          <a:effectLst/>
                          <a:latin typeface="ＭＳ Ｐゴシック" panose="020B0600070205080204" pitchFamily="50" charset="-128"/>
                          <a:ea typeface="+mn-ea"/>
                        </a:rPr>
                        <a:t>1</a:t>
                      </a:r>
                      <a:r>
                        <a:rPr lang="ja-JP" altLang="en-US" sz="850" b="0" i="0" u="none" strike="noStrike" dirty="0" smtClean="0">
                          <a:solidFill>
                            <a:srgbClr val="000000"/>
                          </a:solidFill>
                          <a:effectLst/>
                          <a:latin typeface="ＭＳ Ｐゴシック" panose="020B0600070205080204" pitchFamily="50" charset="-128"/>
                          <a:ea typeface="+mn-ea"/>
                        </a:rPr>
                        <a:t>年以内に発作の既往がある場合</a:t>
                      </a:r>
                      <a:endPar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痙攣が</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分以上重積する可能性や短時間のうちに何度も繰り返す可能性が高い場合（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88678358"/>
                  </a:ext>
                </a:extLst>
              </a:tr>
            </a:tbl>
          </a:graphicData>
        </a:graphic>
      </p:graphicFrame>
      <p:sp>
        <p:nvSpPr>
          <p:cNvPr id="4" name="正方形/長方形 3"/>
          <p:cNvSpPr/>
          <p:nvPr/>
        </p:nvSpPr>
        <p:spPr>
          <a:xfrm>
            <a:off x="3728864" y="417040"/>
            <a:ext cx="5292000" cy="6156000"/>
          </a:xfrm>
          <a:prstGeom prst="rect">
            <a:avLst/>
          </a:prstGeom>
          <a:noFill/>
          <a:ln>
            <a:solidFill>
              <a:srgbClr val="FFC000"/>
            </a:solidFill>
            <a:prstDash val="dash"/>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7" name="正方形/長方形 6"/>
          <p:cNvSpPr/>
          <p:nvPr/>
        </p:nvSpPr>
        <p:spPr>
          <a:xfrm>
            <a:off x="3872880" y="6525344"/>
            <a:ext cx="5040560" cy="288032"/>
          </a:xfrm>
          <a:prstGeom prst="rect">
            <a:avLst/>
          </a:prstGeom>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200" dirty="0" smtClean="0">
                <a:latin typeface="+mn-ea"/>
              </a:rPr>
              <a:t>14</a:t>
            </a:r>
            <a:r>
              <a:rPr kumimoji="1" lang="ja-JP" altLang="en-US" sz="1200" dirty="0" smtClean="0">
                <a:latin typeface="+mn-ea"/>
              </a:rPr>
              <a:t>項目の基本スコアと見守りスコアの合計が医療的ケアスコアとなる。</a:t>
            </a:r>
          </a:p>
        </p:txBody>
      </p:sp>
    </p:spTree>
    <p:extLst>
      <p:ext uri="{BB962C8B-B14F-4D97-AF65-F5344CB8AC3E}">
        <p14:creationId xmlns:p14="http://schemas.microsoft.com/office/powerpoint/2010/main" val="1712927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ホームベース 10"/>
          <p:cNvSpPr/>
          <p:nvPr/>
        </p:nvSpPr>
        <p:spPr>
          <a:xfrm>
            <a:off x="0" y="0"/>
            <a:ext cx="4536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（１</a:t>
            </a:r>
            <a:r>
              <a:rPr lang="ja-JP" altLang="en-US" sz="1400" dirty="0" smtClean="0">
                <a:latin typeface="ＤＦ特太ゴシック体" panose="020B0509000000000000" pitchFamily="49" charset="-128"/>
                <a:ea typeface="ＤＦ特太ゴシック体" panose="020B0509000000000000" pitchFamily="49" charset="-128"/>
              </a:rPr>
              <a:t>）指定基準（看護職員の配置基準）について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２．一般型事業所の場合</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4" name="Rectangle 1"/>
          <p:cNvSpPr txBox="1">
            <a:spLocks noChangeArrowheads="1"/>
          </p:cNvSpPr>
          <p:nvPr/>
        </p:nvSpPr>
        <p:spPr bwMode="auto">
          <a:xfrm>
            <a:off x="200471" y="980727"/>
            <a:ext cx="9576000" cy="1127965"/>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医療的ケア児に医療的ケアを行う場合、一般型事業所は、看護</a:t>
            </a:r>
            <a:r>
              <a:rPr lang="ja-JP" altLang="en-US" sz="1400" dirty="0">
                <a:latin typeface="ＭＳ ゴシック" panose="020B0609070205080204" pitchFamily="49" charset="-128"/>
                <a:ea typeface="ＭＳ ゴシック" panose="020B0609070205080204" pitchFamily="49" charset="-128"/>
              </a:rPr>
              <a:t>職員（保健師、助産師、看護師又は准看護師）</a:t>
            </a:r>
            <a:r>
              <a:rPr lang="ja-JP" altLang="en-US" sz="1400" dirty="0" smtClean="0">
                <a:latin typeface="ＭＳ ゴシック" panose="020B0609070205080204" pitchFamily="49" charset="-128"/>
                <a:ea typeface="ＭＳ ゴシック" panose="020B0609070205080204" pitchFamily="49" charset="-128"/>
              </a:rPr>
              <a:t>を</a:t>
            </a:r>
            <a:r>
              <a:rPr lang="ja-JP" altLang="en-US" sz="1400" u="sng" dirty="0" smtClean="0">
                <a:latin typeface="ＭＳ ゴシック" panose="020B0609070205080204" pitchFamily="49" charset="-128"/>
                <a:ea typeface="ＭＳ ゴシック" panose="020B0609070205080204" pitchFamily="49" charset="-128"/>
              </a:rPr>
              <a:t>１人以上配置</a:t>
            </a:r>
            <a:r>
              <a:rPr lang="ja-JP" altLang="en-US" sz="1400" dirty="0" smtClean="0">
                <a:latin typeface="ＭＳ ゴシック" panose="020B0609070205080204" pitchFamily="49" charset="-128"/>
                <a:ea typeface="ＭＳ ゴシック" panose="020B0609070205080204" pitchFamily="49" charset="-128"/>
              </a:rPr>
              <a:t>する必要がある。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800" dirty="0" smtClean="0">
              <a:latin typeface="ＭＳ ゴシック" panose="020B0609070205080204" pitchFamily="49" charset="-128"/>
              <a:ea typeface="ＭＳ ゴシック" panose="020B0609070205080204" pitchFamily="49" charset="-128"/>
            </a:endParaRPr>
          </a:p>
          <a:p>
            <a:pPr marL="176213" indent="-176213" algn="l"/>
            <a:r>
              <a:rPr lang="ja-JP" altLang="en-US" sz="1200" dirty="0" smtClean="0">
                <a:latin typeface="ＭＳ ゴシック" panose="020B0609070205080204" pitchFamily="49" charset="-128"/>
                <a:ea typeface="ＭＳ ゴシック" panose="020B0609070205080204" pitchFamily="49" charset="-128"/>
              </a:rPr>
              <a:t>　</a:t>
            </a:r>
            <a:r>
              <a:rPr lang="en-US" altLang="ja-JP" sz="1200" dirty="0" smtClean="0">
                <a:latin typeface="ＭＳ ゴシック" panose="020B0609070205080204" pitchFamily="49" charset="-128"/>
                <a:ea typeface="ＭＳ ゴシック" panose="020B0609070205080204" pitchFamily="49" charset="-128"/>
              </a:rPr>
              <a:t>※ </a:t>
            </a:r>
            <a:r>
              <a:rPr lang="zh-TW" altLang="en-US" sz="1200" dirty="0" smtClean="0">
                <a:latin typeface="ＭＳ ゴシック" panose="020B0609070205080204" pitchFamily="49" charset="-128"/>
                <a:ea typeface="ＭＳ ゴシック" panose="020B0609070205080204" pitchFamily="49" charset="-128"/>
              </a:rPr>
              <a:t>日雇</a:t>
            </a:r>
            <a:r>
              <a:rPr lang="ja-JP" altLang="en-US" sz="1200" dirty="0" smtClean="0">
                <a:latin typeface="ＭＳ ゴシック" panose="020B0609070205080204" pitchFamily="49" charset="-128"/>
                <a:ea typeface="ＭＳ ゴシック" panose="020B0609070205080204" pitchFamily="49" charset="-128"/>
              </a:rPr>
              <a:t>派遣による看護職員は医療的ケアを行わないため、ここでいう「配置」としては認められない点に留意すること。</a:t>
            </a:r>
            <a:endParaRPr lang="en-US" altLang="ja-JP" sz="1400" u="sng" dirty="0" smtClean="0">
              <a:latin typeface="ＭＳ ゴシック" panose="020B0609070205080204" pitchFamily="49" charset="-128"/>
              <a:ea typeface="ＭＳ ゴシック" panose="020B0609070205080204" pitchFamily="49" charset="-128"/>
            </a:endParaRPr>
          </a:p>
        </p:txBody>
      </p:sp>
      <p:sp>
        <p:nvSpPr>
          <p:cNvPr id="5" name="Rectangle 1"/>
          <p:cNvSpPr txBox="1">
            <a:spLocks noChangeArrowheads="1"/>
          </p:cNvSpPr>
          <p:nvPr/>
        </p:nvSpPr>
        <p:spPr bwMode="auto">
          <a:xfrm>
            <a:off x="200472" y="2204864"/>
            <a:ext cx="9576000" cy="104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医療的ケアの内容が喀痰吸引等のみで、喀痰吸引等を実施できる従業者（看護職員以外）がいる場合にも、看護職員を配置しないといけないのか。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利用する医療的ケア児に必要な医療的ケアを行うことができれば足りることから、質問のような場合は看護職員を置く必要はない（なお、看護職員を置いて医療的ケアを提供しない場合は、医療的ケア区分に伴う基本報酬は算定できない）。</a:t>
            </a:r>
            <a:endParaRPr lang="en-US" altLang="ja-JP" sz="1200"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7</a:t>
            </a:fld>
            <a:endParaRPr kumimoji="1" lang="ja-JP" altLang="en-US"/>
          </a:p>
        </p:txBody>
      </p:sp>
      <p:sp>
        <p:nvSpPr>
          <p:cNvPr id="7" name="Rectangle 1"/>
          <p:cNvSpPr txBox="1">
            <a:spLocks noChangeArrowheads="1"/>
          </p:cNvSpPr>
          <p:nvPr/>
        </p:nvSpPr>
        <p:spPr bwMode="auto">
          <a:xfrm>
            <a:off x="200472" y="3345035"/>
            <a:ext cx="9576000" cy="122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これまで、訪問看護ステーションの看護職員に訪問してもらい、事業所を利用する医療的ケア児に医療的ケアを提供してきた。今後は、このような場合も自事業所に看護職員を配置しないと行けないのか。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Ａ．利用する医療的ケア児に必要な医療的ケア</a:t>
            </a:r>
            <a:r>
              <a:rPr lang="ja-JP" altLang="en-US" sz="1200" dirty="0" smtClean="0">
                <a:latin typeface="メイリオ" panose="020B0604030504040204" pitchFamily="50" charset="-128"/>
                <a:ea typeface="メイリオ" panose="020B0604030504040204" pitchFamily="50" charset="-128"/>
              </a:rPr>
              <a:t>を</a:t>
            </a:r>
            <a:r>
              <a:rPr lang="ja-JP" altLang="en-US" sz="1200" dirty="0">
                <a:latin typeface="メイリオ" panose="020B0604030504040204" pitchFamily="50" charset="-128"/>
                <a:ea typeface="メイリオ" panose="020B0604030504040204" pitchFamily="50" charset="-128"/>
              </a:rPr>
              <a:t>行うこと</a:t>
            </a:r>
            <a:r>
              <a:rPr lang="ja-JP" altLang="en-US" sz="1200" dirty="0" smtClean="0">
                <a:latin typeface="メイリオ" panose="020B0604030504040204" pitchFamily="50" charset="-128"/>
                <a:ea typeface="メイリオ" panose="020B0604030504040204" pitchFamily="50" charset="-128"/>
              </a:rPr>
              <a:t>ができれば</a:t>
            </a:r>
            <a:r>
              <a:rPr lang="ja-JP" altLang="en-US" sz="1200" dirty="0">
                <a:latin typeface="メイリオ" panose="020B0604030504040204" pitchFamily="50" charset="-128"/>
                <a:ea typeface="メイリオ" panose="020B0604030504040204" pitchFamily="50" charset="-128"/>
              </a:rPr>
              <a:t>足りることから、質問のような場合</a:t>
            </a:r>
            <a:r>
              <a:rPr lang="ja-JP" altLang="en-US" sz="1200" dirty="0" smtClean="0">
                <a:latin typeface="メイリオ" panose="020B0604030504040204" pitchFamily="50" charset="-128"/>
                <a:ea typeface="メイリオ" panose="020B0604030504040204" pitchFamily="50" charset="-128"/>
              </a:rPr>
              <a:t>は、自事業所に別に看護</a:t>
            </a:r>
            <a:r>
              <a:rPr lang="ja-JP" altLang="en-US" sz="1200" dirty="0">
                <a:latin typeface="メイリオ" panose="020B0604030504040204" pitchFamily="50" charset="-128"/>
                <a:ea typeface="メイリオ" panose="020B0604030504040204" pitchFamily="50" charset="-128"/>
              </a:rPr>
              <a:t>職員を置く必要は</a:t>
            </a:r>
            <a:r>
              <a:rPr lang="ja-JP" altLang="en-US" sz="1200" dirty="0" smtClean="0">
                <a:latin typeface="メイリオ" panose="020B0604030504040204" pitchFamily="50" charset="-128"/>
                <a:ea typeface="メイリオ" panose="020B0604030504040204" pitchFamily="50" charset="-128"/>
              </a:rPr>
              <a:t>ない（このような場合で、医療的ケア児の利用が３人未満の場合、医療連携体制加算を算定できる（詳細は後述のとおり））。</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p:txBody>
      </p:sp>
      <p:sp>
        <p:nvSpPr>
          <p:cNvPr id="8" name="Rectangle 1"/>
          <p:cNvSpPr txBox="1">
            <a:spLocks noChangeArrowheads="1"/>
          </p:cNvSpPr>
          <p:nvPr/>
        </p:nvSpPr>
        <p:spPr bwMode="auto">
          <a:xfrm>
            <a:off x="200472" y="4665206"/>
            <a:ext cx="9576000" cy="136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看護</a:t>
            </a:r>
            <a:r>
              <a:rPr lang="ja-JP" altLang="en-US" sz="1200" dirty="0">
                <a:latin typeface="メイリオ" panose="020B0604030504040204" pitchFamily="50" charset="-128"/>
                <a:ea typeface="メイリオ" panose="020B0604030504040204" pitchFamily="50" charset="-128"/>
              </a:rPr>
              <a:t>職員の確保が難しく、医療的ケア児の</a:t>
            </a:r>
            <a:r>
              <a:rPr lang="ja-JP" altLang="en-US" sz="1200" dirty="0" smtClean="0">
                <a:latin typeface="メイリオ" panose="020B0604030504040204" pitchFamily="50" charset="-128"/>
                <a:ea typeface="メイリオ" panose="020B0604030504040204" pitchFamily="50" charset="-128"/>
              </a:rPr>
              <a:t>保護者に付き添ってもらうことで事業所</a:t>
            </a:r>
            <a:r>
              <a:rPr lang="ja-JP" altLang="en-US" sz="1200" dirty="0">
                <a:latin typeface="メイリオ" panose="020B0604030504040204" pitchFamily="50" charset="-128"/>
                <a:ea typeface="メイリオ" panose="020B0604030504040204" pitchFamily="50" charset="-128"/>
              </a:rPr>
              <a:t>に通えているケースがある。こう</a:t>
            </a:r>
            <a:r>
              <a:rPr lang="ja-JP" altLang="en-US" sz="1200" dirty="0" smtClean="0">
                <a:latin typeface="メイリオ" panose="020B0604030504040204" pitchFamily="50" charset="-128"/>
                <a:ea typeface="メイリオ" panose="020B0604030504040204" pitchFamily="50" charset="-128"/>
              </a:rPr>
              <a:t>した場合、医療的</a:t>
            </a:r>
            <a:r>
              <a:rPr lang="ja-JP" altLang="en-US" sz="1200" dirty="0">
                <a:latin typeface="メイリオ" panose="020B0604030504040204" pitchFamily="50" charset="-128"/>
                <a:ea typeface="メイリオ" panose="020B0604030504040204" pitchFamily="50" charset="-128"/>
              </a:rPr>
              <a:t>ケア児を受け入れることはできなくなるのか？</a:t>
            </a:r>
            <a:endParaRPr lang="en-US" altLang="ja-JP" sz="1200" dirty="0">
              <a:latin typeface="メイリオ" panose="020B0604030504040204" pitchFamily="50" charset="-128"/>
              <a:ea typeface="メイリオ" panose="020B0604030504040204" pitchFamily="50" charset="-128"/>
            </a:endParaRPr>
          </a:p>
          <a:p>
            <a:pPr marL="176213" indent="-176213" algn="l"/>
            <a:endParaRPr lang="en-US" altLang="ja-JP" sz="800" dirty="0">
              <a:latin typeface="メイリオ" panose="020B0604030504040204" pitchFamily="50" charset="-128"/>
              <a:ea typeface="メイリオ" panose="020B0604030504040204" pitchFamily="50" charset="-128"/>
            </a:endParaRPr>
          </a:p>
          <a:p>
            <a:pPr marL="179388" indent="-179388" algn="l"/>
            <a:r>
              <a:rPr lang="en-US" altLang="ja-JP" sz="1200" dirty="0">
                <a:latin typeface="メイリオ" panose="020B0604030504040204" pitchFamily="50" charset="-128"/>
                <a:ea typeface="メイリオ" panose="020B0604030504040204" pitchFamily="50" charset="-128"/>
              </a:rPr>
              <a:t>A.</a:t>
            </a:r>
            <a:r>
              <a:rPr lang="ja-JP" altLang="en-US" sz="1200" dirty="0">
                <a:latin typeface="メイリオ" panose="020B0604030504040204" pitchFamily="50" charset="-128"/>
                <a:ea typeface="メイリオ" panose="020B0604030504040204" pitchFamily="50" charset="-128"/>
              </a:rPr>
              <a:t>　医療的ケア児に必要な医療的ケアを保護者</a:t>
            </a:r>
            <a:r>
              <a:rPr lang="ja-JP" altLang="en-US" sz="1200" dirty="0" smtClean="0">
                <a:latin typeface="メイリオ" panose="020B0604030504040204" pitchFamily="50" charset="-128"/>
                <a:ea typeface="メイリオ" panose="020B0604030504040204" pitchFamily="50" charset="-128"/>
              </a:rPr>
              <a:t>が行うのであれば</a:t>
            </a:r>
            <a:r>
              <a:rPr lang="ja-JP" altLang="en-US" sz="1200" dirty="0">
                <a:latin typeface="メイリオ" panose="020B0604030504040204" pitchFamily="50" charset="-128"/>
                <a:ea typeface="メイリオ" panose="020B0604030504040204" pitchFamily="50" charset="-128"/>
              </a:rPr>
              <a:t>、事業所が医療的ケアを行うことに</a:t>
            </a:r>
            <a:r>
              <a:rPr lang="ja-JP" altLang="en-US" sz="1200" dirty="0" smtClean="0">
                <a:latin typeface="メイリオ" panose="020B0604030504040204" pitchFamily="50" charset="-128"/>
                <a:ea typeface="メイリオ" panose="020B0604030504040204" pitchFamily="50" charset="-128"/>
              </a:rPr>
              <a:t>はならないので</a:t>
            </a:r>
            <a:r>
              <a:rPr lang="ja-JP" altLang="en-US" sz="1200" dirty="0">
                <a:latin typeface="メイリオ" panose="020B0604030504040204" pitchFamily="50" charset="-128"/>
                <a:ea typeface="メイリオ" panose="020B0604030504040204" pitchFamily="50" charset="-128"/>
              </a:rPr>
              <a:t>、指定基準違反にはならない</a:t>
            </a:r>
            <a:r>
              <a:rPr lang="ja-JP" altLang="en-US" sz="1200" dirty="0" smtClean="0">
                <a:latin typeface="メイリオ" panose="020B0604030504040204" pitchFamily="50" charset="-128"/>
                <a:ea typeface="メイリオ" panose="020B0604030504040204" pitchFamily="50" charset="-128"/>
              </a:rPr>
              <a:t>（受け入れる</a:t>
            </a:r>
            <a:r>
              <a:rPr lang="ja-JP" altLang="en-US" sz="1200" dirty="0">
                <a:latin typeface="メイリオ" panose="020B0604030504040204" pitchFamily="50" charset="-128"/>
                <a:ea typeface="メイリオ" panose="020B0604030504040204" pitchFamily="50" charset="-128"/>
              </a:rPr>
              <a:t>ことができる）。</a:t>
            </a:r>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　   ただし、保護者の付添がないと当該児童が事業所に通えない状況は望ましくないため</a:t>
            </a:r>
            <a:r>
              <a:rPr lang="ja-JP" altLang="en-US" sz="1200" dirty="0" smtClean="0">
                <a:latin typeface="メイリオ" panose="020B0604030504040204" pitchFamily="50" charset="-128"/>
                <a:ea typeface="メイリオ" panose="020B0604030504040204" pitchFamily="50" charset="-128"/>
              </a:rPr>
              <a:t>、事業所</a:t>
            </a:r>
            <a:r>
              <a:rPr lang="ja-JP" altLang="en-US" sz="1200" dirty="0">
                <a:latin typeface="メイリオ" panose="020B0604030504040204" pitchFamily="50" charset="-128"/>
                <a:ea typeface="メイリオ" panose="020B0604030504040204" pitchFamily="50" charset="-128"/>
              </a:rPr>
              <a:t>において看護職員の確保に努めるほか、自治体においても</a:t>
            </a:r>
            <a:r>
              <a:rPr lang="ja-JP" altLang="en-US" sz="1200" dirty="0" smtClean="0">
                <a:latin typeface="メイリオ" panose="020B0604030504040204" pitchFamily="50" charset="-128"/>
                <a:ea typeface="メイリオ" panose="020B0604030504040204" pitchFamily="50" charset="-128"/>
              </a:rPr>
              <a:t>、医療的ケア児が利用できる事業所の整備等に努めていただきたい。</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p:txBody>
      </p:sp>
      <p:sp>
        <p:nvSpPr>
          <p:cNvPr id="9" name="Rectangle 1"/>
          <p:cNvSpPr txBox="1">
            <a:spLocks noChangeArrowheads="1"/>
          </p:cNvSpPr>
          <p:nvPr/>
        </p:nvSpPr>
        <p:spPr bwMode="auto">
          <a:xfrm>
            <a:off x="200472" y="6129376"/>
            <a:ext cx="9468000" cy="68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看護職員の配置に常勤や専従の要件はあるのか。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．指定基準上は無いが、医療的ケア児に係る基本報酬の算定をする上では一定時間の配置を求めるので留意されたい。</a:t>
            </a:r>
            <a:endParaRPr lang="en-US" altLang="ja-JP" sz="1200" dirty="0">
              <a:latin typeface="メイリオ" panose="020B0604030504040204" pitchFamily="50" charset="-128"/>
              <a:ea typeface="メイリオ" panose="020B0604030504040204" pitchFamily="50" charset="-128"/>
            </a:endParaRPr>
          </a:p>
        </p:txBody>
      </p:sp>
      <p:sp>
        <p:nvSpPr>
          <p:cNvPr id="12" name="Rectangle 1"/>
          <p:cNvSpPr txBox="1">
            <a:spLocks noChangeArrowheads="1"/>
          </p:cNvSpPr>
          <p:nvPr/>
        </p:nvSpPr>
        <p:spPr bwMode="auto">
          <a:xfrm>
            <a:off x="128696" y="836712"/>
            <a:ext cx="1980000" cy="288000"/>
          </a:xfrm>
          <a:prstGeom prst="rect">
            <a:avLst/>
          </a:prstGeom>
          <a:solidFill>
            <a:schemeClr val="bg1"/>
          </a:solidFill>
          <a:ln w="25400">
            <a:solidFill>
              <a:srgbClr val="92D05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基本的な配置基準</a:t>
            </a:r>
            <a:endPar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511788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ホームベース 7"/>
          <p:cNvSpPr/>
          <p:nvPr/>
        </p:nvSpPr>
        <p:spPr>
          <a:xfrm>
            <a:off x="0" y="0"/>
            <a:ext cx="4536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（１</a:t>
            </a:r>
            <a:r>
              <a:rPr lang="ja-JP" altLang="en-US" sz="1400" dirty="0" smtClean="0">
                <a:latin typeface="ＤＦ特太ゴシック体" panose="020B0509000000000000" pitchFamily="49" charset="-128"/>
                <a:ea typeface="ＤＦ特太ゴシック体" panose="020B0509000000000000" pitchFamily="49" charset="-128"/>
              </a:rPr>
              <a:t>）指定基準（看護職員の配置基準）について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8</a:t>
            </a:fld>
            <a:endParaRPr kumimoji="1" lang="ja-JP" altLang="en-US"/>
          </a:p>
        </p:txBody>
      </p:sp>
      <p:sp>
        <p:nvSpPr>
          <p:cNvPr id="7" name="Rectangle 1"/>
          <p:cNvSpPr txBox="1">
            <a:spLocks noChangeArrowheads="1"/>
          </p:cNvSpPr>
          <p:nvPr/>
        </p:nvSpPr>
        <p:spPr bwMode="auto">
          <a:xfrm>
            <a:off x="200471" y="980728"/>
            <a:ext cx="9577065" cy="3168352"/>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医療的ケアを行う場合</a:t>
            </a:r>
            <a:r>
              <a:rPr lang="ja-JP" altLang="en-US" sz="1400" dirty="0" smtClean="0">
                <a:latin typeface="ＭＳ ゴシック" panose="020B0609070205080204" pitchFamily="49" charset="-128"/>
                <a:ea typeface="ＭＳ ゴシック" panose="020B0609070205080204" pitchFamily="49" charset="-128"/>
              </a:rPr>
              <a:t>において、</a:t>
            </a:r>
            <a:r>
              <a:rPr lang="ja-JP" altLang="en-US" sz="1400" u="sng" dirty="0" smtClean="0">
                <a:latin typeface="ＭＳ ゴシック" panose="020B0609070205080204" pitchFamily="49" charset="-128"/>
                <a:ea typeface="ＭＳ ゴシック" panose="020B0609070205080204" pitchFamily="49" charset="-128"/>
              </a:rPr>
              <a:t>サービス</a:t>
            </a:r>
            <a:r>
              <a:rPr lang="ja-JP" altLang="en-US" sz="1400" u="sng" dirty="0">
                <a:latin typeface="ＭＳ ゴシック" panose="020B0609070205080204" pitchFamily="49" charset="-128"/>
                <a:ea typeface="ＭＳ ゴシック" panose="020B0609070205080204" pitchFamily="49" charset="-128"/>
              </a:rPr>
              <a:t>提供時間帯を通じて配置</a:t>
            </a:r>
            <a:r>
              <a:rPr lang="ja-JP" altLang="en-US" sz="1400" dirty="0">
                <a:latin typeface="ＭＳ ゴシック" panose="020B0609070205080204" pitchFamily="49" charset="-128"/>
                <a:ea typeface="ＭＳ ゴシック" panose="020B0609070205080204" pitchFamily="49" charset="-128"/>
              </a:rPr>
              <a:t>した看護職員は</a:t>
            </a:r>
            <a:r>
              <a:rPr lang="ja-JP" altLang="en-US" sz="1400" dirty="0" smtClean="0">
                <a:latin typeface="ＭＳ ゴシック" panose="020B0609070205080204" pitchFamily="49" charset="-128"/>
                <a:ea typeface="ＭＳ ゴシック" panose="020B0609070205080204" pitchFamily="49" charset="-128"/>
              </a:rPr>
              <a:t>、</a:t>
            </a:r>
            <a:r>
              <a:rPr lang="ja-JP" altLang="en-US" sz="1400" u="sng" dirty="0" smtClean="0">
                <a:latin typeface="ＭＳ ゴシック" panose="020B0609070205080204" pitchFamily="49" charset="-128"/>
                <a:ea typeface="ＭＳ ゴシック" panose="020B0609070205080204" pitchFamily="49" charset="-128"/>
              </a:rPr>
              <a:t>基準の児童指導員等として</a:t>
            </a:r>
            <a:r>
              <a:rPr lang="ja-JP" altLang="en-US" sz="1400" u="sng" dirty="0">
                <a:latin typeface="ＭＳ ゴシック" panose="020B0609070205080204" pitchFamily="49" charset="-128"/>
                <a:ea typeface="ＭＳ ゴシック" panose="020B0609070205080204" pitchFamily="49" charset="-128"/>
              </a:rPr>
              <a:t>計上</a:t>
            </a:r>
            <a:r>
              <a:rPr lang="ja-JP" altLang="en-US" sz="1400" dirty="0">
                <a:latin typeface="ＭＳ ゴシック" panose="020B0609070205080204" pitchFamily="49" charset="-128"/>
                <a:ea typeface="ＭＳ ゴシック" panose="020B0609070205080204" pitchFamily="49" charset="-128"/>
              </a:rPr>
              <a:t>することが可能である。</a:t>
            </a:r>
          </a:p>
          <a:p>
            <a:pPr marL="176213" indent="-176213" algn="l"/>
            <a:r>
              <a:rPr lang="ja-JP" altLang="en-US" sz="1400" dirty="0">
                <a:latin typeface="ＭＳ ゴシック" panose="020B0609070205080204" pitchFamily="49" charset="-128"/>
                <a:ea typeface="ＭＳ ゴシック" panose="020B0609070205080204" pitchFamily="49" charset="-128"/>
              </a:rPr>
              <a:t>　（例）定員</a:t>
            </a:r>
            <a:r>
              <a:rPr lang="en-US" altLang="ja-JP" sz="1400" dirty="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人の場合、保育士が１名、看護職員１名</a:t>
            </a:r>
            <a:r>
              <a:rPr lang="ja-JP" altLang="en-US" sz="1400" dirty="0" smtClean="0">
                <a:latin typeface="ＭＳ ゴシック" panose="020B0609070205080204" pitchFamily="49" charset="-128"/>
                <a:ea typeface="ＭＳ ゴシック" panose="020B0609070205080204" pitchFamily="49" charset="-128"/>
              </a:rPr>
              <a:t>で基準の児童指導等を２名配置したことになる。</a:t>
            </a:r>
            <a:endParaRPr lang="ja-JP" altLang="en-US" sz="1400" dirty="0">
              <a:latin typeface="ＭＳ ゴシック" panose="020B0609070205080204" pitchFamily="49" charset="-128"/>
              <a:ea typeface="ＭＳ ゴシック" panose="020B0609070205080204" pitchFamily="49" charset="-128"/>
            </a:endParaRPr>
          </a:p>
          <a:p>
            <a:pPr marL="176213" indent="-176213" algn="l"/>
            <a:endParaRPr lang="ja-JP" altLang="en-US"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ただし、後述する医療的</a:t>
            </a:r>
            <a:r>
              <a:rPr lang="ja-JP" altLang="en-US" sz="1400" dirty="0" smtClean="0">
                <a:latin typeface="ＭＳ ゴシック" panose="020B0609070205080204" pitchFamily="49" charset="-128"/>
                <a:ea typeface="ＭＳ ゴシック" panose="020B0609070205080204" pitchFamily="49" charset="-128"/>
              </a:rPr>
              <a:t>ケア区分に応じた基本</a:t>
            </a:r>
            <a:r>
              <a:rPr lang="ja-JP" altLang="en-US" sz="1400" dirty="0">
                <a:latin typeface="ＭＳ ゴシック" panose="020B0609070205080204" pitchFamily="49" charset="-128"/>
                <a:ea typeface="ＭＳ ゴシック" panose="020B0609070205080204" pitchFamily="49" charset="-128"/>
              </a:rPr>
              <a:t>報酬は</a:t>
            </a:r>
            <a:r>
              <a:rPr lang="ja-JP" altLang="en-US" sz="1400" dirty="0" smtClean="0">
                <a:latin typeface="ＭＳ ゴシック" panose="020B0609070205080204" pitchFamily="49" charset="-128"/>
                <a:ea typeface="ＭＳ ゴシック" panose="020B0609070205080204" pitchFamily="49" charset="-128"/>
              </a:rPr>
              <a:t>、基準の児童指導員等の配置と</a:t>
            </a:r>
            <a:r>
              <a:rPr lang="ja-JP" altLang="en-US" sz="1400" dirty="0">
                <a:latin typeface="ＭＳ ゴシック" panose="020B0609070205080204" pitchFamily="49" charset="-128"/>
                <a:ea typeface="ＭＳ ゴシック" panose="020B0609070205080204" pitchFamily="49" charset="-128"/>
              </a:rPr>
              <a:t>は別に、看護職員の雇用を可能と</a:t>
            </a:r>
            <a:r>
              <a:rPr lang="ja-JP" altLang="en-US" sz="1400" dirty="0" smtClean="0">
                <a:latin typeface="ＭＳ ゴシック" panose="020B0609070205080204" pitchFamily="49" charset="-128"/>
                <a:ea typeface="ＭＳ ゴシック" panose="020B0609070205080204" pitchFamily="49" charset="-128"/>
              </a:rPr>
              <a:t>する報酬</a:t>
            </a:r>
            <a:r>
              <a:rPr lang="ja-JP" altLang="en-US" sz="1400" dirty="0">
                <a:latin typeface="ＭＳ ゴシック" panose="020B0609070205080204" pitchFamily="49" charset="-128"/>
                <a:ea typeface="ＭＳ ゴシック" panose="020B0609070205080204" pitchFamily="49" charset="-128"/>
              </a:rPr>
              <a:t>を設定しているため、</a:t>
            </a:r>
            <a:r>
              <a:rPr lang="ja-JP" altLang="en-US" sz="1400" u="sng" dirty="0">
                <a:latin typeface="ＭＳ ゴシック" panose="020B0609070205080204" pitchFamily="49" charset="-128"/>
                <a:ea typeface="ＭＳ ゴシック" panose="020B0609070205080204" pitchFamily="49" charset="-128"/>
              </a:rPr>
              <a:t>医療的ケア区分に応じた</a:t>
            </a:r>
            <a:r>
              <a:rPr lang="ja-JP" altLang="en-US" sz="1400" u="sng" dirty="0" smtClean="0">
                <a:latin typeface="ＭＳ ゴシック" panose="020B0609070205080204" pitchFamily="49" charset="-128"/>
                <a:ea typeface="ＭＳ ゴシック" panose="020B0609070205080204" pitchFamily="49" charset="-128"/>
              </a:rPr>
              <a:t>基本報酬や医療連携体制加算を</a:t>
            </a:r>
            <a:r>
              <a:rPr lang="ja-JP" altLang="en-US" sz="1400" u="sng" dirty="0">
                <a:latin typeface="ＭＳ ゴシック" panose="020B0609070205080204" pitchFamily="49" charset="-128"/>
                <a:ea typeface="ＭＳ ゴシック" panose="020B0609070205080204" pitchFamily="49" charset="-128"/>
              </a:rPr>
              <a:t>算定</a:t>
            </a:r>
            <a:r>
              <a:rPr lang="ja-JP" altLang="en-US" sz="1400" u="sng" dirty="0" smtClean="0">
                <a:latin typeface="ＭＳ ゴシック" panose="020B0609070205080204" pitchFamily="49" charset="-128"/>
                <a:ea typeface="ＭＳ ゴシック" panose="020B0609070205080204" pitchFamily="49" charset="-128"/>
              </a:rPr>
              <a:t>する上で配置した看護職員については、看護</a:t>
            </a:r>
            <a:r>
              <a:rPr lang="ja-JP" altLang="en-US" sz="1400" u="sng" dirty="0">
                <a:latin typeface="ＭＳ ゴシック" panose="020B0609070205080204" pitchFamily="49" charset="-128"/>
                <a:ea typeface="ＭＳ ゴシック" panose="020B0609070205080204" pitchFamily="49" charset="-128"/>
              </a:rPr>
              <a:t>職員</a:t>
            </a:r>
            <a:r>
              <a:rPr lang="ja-JP" altLang="en-US" sz="1400" u="sng" dirty="0" smtClean="0">
                <a:latin typeface="ＭＳ ゴシック" panose="020B0609070205080204" pitchFamily="49" charset="-128"/>
                <a:ea typeface="ＭＳ ゴシック" panose="020B0609070205080204" pitchFamily="49" charset="-128"/>
              </a:rPr>
              <a:t>を基準の児童指導員等として計上</a:t>
            </a:r>
            <a:r>
              <a:rPr lang="ja-JP" altLang="en-US" sz="1400" u="sng" dirty="0">
                <a:latin typeface="ＭＳ ゴシック" panose="020B0609070205080204" pitchFamily="49" charset="-128"/>
                <a:ea typeface="ＭＳ ゴシック" panose="020B0609070205080204" pitchFamily="49" charset="-128"/>
              </a:rPr>
              <a:t>することはできない</a:t>
            </a:r>
            <a:r>
              <a:rPr lang="ja-JP" altLang="en-US" sz="1400" u="sng" dirty="0" smtClean="0">
                <a:latin typeface="ＭＳ ゴシック" panose="020B0609070205080204" pitchFamily="49" charset="-128"/>
                <a:ea typeface="ＭＳ ゴシック" panose="020B0609070205080204" pitchFamily="49" charset="-128"/>
              </a:rPr>
              <a:t>。</a:t>
            </a:r>
            <a:endParaRPr lang="en-US" altLang="ja-JP" sz="1400" u="sng"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また、基準の児童指導員等の員数に看護職員を加える場合であっても、</a:t>
            </a:r>
            <a:r>
              <a:rPr lang="ja-JP" altLang="en-US" sz="1400" u="sng" dirty="0" smtClean="0">
                <a:latin typeface="ＭＳ ゴシック" panose="020B0609070205080204" pitchFamily="49" charset="-128"/>
                <a:ea typeface="ＭＳ ゴシック" panose="020B0609070205080204" pitchFamily="49" charset="-128"/>
              </a:rPr>
              <a:t>半数以上は児童指導員又は保育士である必要</a:t>
            </a:r>
            <a:r>
              <a:rPr lang="ja-JP" altLang="en-US" sz="1400" dirty="0" smtClean="0">
                <a:latin typeface="ＭＳ ゴシック" panose="020B0609070205080204" pitchFamily="49" charset="-128"/>
                <a:ea typeface="ＭＳ ゴシック" panose="020B0609070205080204" pitchFamily="49" charset="-128"/>
              </a:rPr>
              <a:t>がある点に留意すること</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539750" indent="-539750" algn="l"/>
            <a:r>
              <a:rPr lang="ja-JP" altLang="en-US" sz="1400" dirty="0">
                <a:latin typeface="ＭＳ ゴシック" panose="020B0609070205080204" pitchFamily="49" charset="-128"/>
                <a:ea typeface="ＭＳ ゴシック" panose="020B0609070205080204" pitchFamily="49" charset="-128"/>
              </a:rPr>
              <a:t>　（例）定員</a:t>
            </a:r>
            <a:r>
              <a:rPr lang="en-US" altLang="ja-JP" sz="1400" dirty="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人の場合</a:t>
            </a:r>
            <a:r>
              <a:rPr lang="ja-JP" altLang="en-US" sz="1400" dirty="0" smtClean="0">
                <a:latin typeface="ＭＳ ゴシック" panose="020B0609070205080204" pitchFamily="49" charset="-128"/>
                <a:ea typeface="ＭＳ ゴシック" panose="020B0609070205080204" pitchFamily="49" charset="-128"/>
              </a:rPr>
              <a:t>、基準の児童指導員等は２名必要。このうち、半数（１人）までは看護職員にできるが、もう１人は児童指導員又は保育士であることが必要となる。</a:t>
            </a:r>
            <a:endParaRPr lang="en-US" altLang="ja-JP" sz="1400" dirty="0" smtClean="0">
              <a:latin typeface="ＭＳ ゴシック" panose="020B0609070205080204" pitchFamily="49" charset="-128"/>
              <a:ea typeface="ＭＳ ゴシック" panose="020B0609070205080204" pitchFamily="49" charset="-128"/>
            </a:endParaRPr>
          </a:p>
          <a:p>
            <a:pPr marL="539750" indent="-539750" algn="l"/>
            <a:r>
              <a:rPr lang="ja-JP" altLang="en-US" sz="1100" dirty="0" smtClean="0">
                <a:latin typeface="ＭＳ ゴシック" panose="020B0609070205080204" pitchFamily="49" charset="-128"/>
                <a:ea typeface="ＭＳ ゴシック" panose="020B0609070205080204" pitchFamily="49" charset="-128"/>
              </a:rPr>
              <a:t>　　（</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）言語聴覚士を多数配置する必要がある主</a:t>
            </a:r>
            <a:r>
              <a:rPr lang="ja-JP" altLang="en-US" sz="1100" dirty="0">
                <a:latin typeface="ＭＳ ゴシック" panose="020B0609070205080204" pitchFamily="49" charset="-128"/>
                <a:ea typeface="ＭＳ ゴシック" panose="020B0609070205080204" pitchFamily="49" charset="-128"/>
              </a:rPr>
              <a:t>として難聴児を通わせる児童発達支援</a:t>
            </a:r>
            <a:r>
              <a:rPr lang="ja-JP" altLang="en-US" sz="1100" dirty="0" smtClean="0">
                <a:latin typeface="ＭＳ ゴシック" panose="020B0609070205080204" pitchFamily="49" charset="-128"/>
                <a:ea typeface="ＭＳ ゴシック" panose="020B0609070205080204" pitchFamily="49" charset="-128"/>
              </a:rPr>
              <a:t>センターについては、この取扱いの対象外となる。</a:t>
            </a:r>
            <a:endParaRPr lang="ja-JP" altLang="en-US" sz="1400" dirty="0">
              <a:latin typeface="ＭＳ ゴシック" panose="020B0609070205080204" pitchFamily="49" charset="-128"/>
              <a:ea typeface="ＭＳ ゴシック" panose="020B0609070205080204" pitchFamily="49" charset="-128"/>
            </a:endParaRPr>
          </a:p>
        </p:txBody>
      </p:sp>
      <p:sp>
        <p:nvSpPr>
          <p:cNvPr id="9" name="Rectangle 1"/>
          <p:cNvSpPr txBox="1">
            <a:spLocks noChangeArrowheads="1"/>
          </p:cNvSpPr>
          <p:nvPr/>
        </p:nvSpPr>
        <p:spPr bwMode="auto">
          <a:xfrm>
            <a:off x="200471" y="4365104"/>
            <a:ext cx="9577066" cy="108012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医療的ケア児を多く受け入れる事業所では、複数の看護職員の配置が必要となる。定員</a:t>
            </a:r>
            <a:r>
              <a:rPr lang="en-US" altLang="ja-JP" sz="1200" dirty="0" smtClean="0">
                <a:latin typeface="メイリオ" panose="020B0604030504040204" pitchFamily="50" charset="-128"/>
                <a:ea typeface="メイリオ" panose="020B0604030504040204" pitchFamily="50" charset="-128"/>
              </a:rPr>
              <a:t>10</a:t>
            </a:r>
            <a:r>
              <a:rPr lang="ja-JP" altLang="en-US" sz="1200" dirty="0" smtClean="0">
                <a:latin typeface="メイリオ" panose="020B0604030504040204" pitchFamily="50" charset="-128"/>
                <a:ea typeface="メイリオ" panose="020B0604030504040204" pitchFamily="50" charset="-128"/>
              </a:rPr>
              <a:t>名の場合、基準の児童指導員等は２人必要となるが、その半数（１人）を児童指導員又は保育士とすれば足り、</a:t>
            </a:r>
            <a:r>
              <a:rPr lang="en-US" altLang="ja-JP" sz="1200" dirty="0" smtClean="0">
                <a:latin typeface="メイリオ" panose="020B0604030504040204" pitchFamily="50" charset="-128"/>
                <a:ea typeface="メイリオ" panose="020B0604030504040204" pitchFamily="50" charset="-128"/>
              </a:rPr>
              <a:t>10:2</a:t>
            </a:r>
            <a:r>
              <a:rPr lang="ja-JP" altLang="en-US" sz="1200" dirty="0" smtClean="0">
                <a:latin typeface="メイリオ" panose="020B0604030504040204" pitchFamily="50" charset="-128"/>
                <a:ea typeface="メイリオ" panose="020B0604030504040204" pitchFamily="50" charset="-128"/>
              </a:rPr>
              <a:t>の配置外の人員の多くを看護職員とすることも可能と考えてよいか。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．貴見のとおり。</a:t>
            </a:r>
            <a:endParaRPr lang="en-US" altLang="ja-JP" sz="1200" dirty="0">
              <a:latin typeface="メイリオ" panose="020B0604030504040204" pitchFamily="50" charset="-128"/>
              <a:ea typeface="メイリオ" panose="020B0604030504040204" pitchFamily="50" charset="-128"/>
            </a:endParaRPr>
          </a:p>
        </p:txBody>
      </p:sp>
      <p:sp>
        <p:nvSpPr>
          <p:cNvPr id="11" name="Rectangle 1"/>
          <p:cNvSpPr txBox="1">
            <a:spLocks noChangeArrowheads="1"/>
          </p:cNvSpPr>
          <p:nvPr/>
        </p:nvSpPr>
        <p:spPr bwMode="auto">
          <a:xfrm>
            <a:off x="128696" y="836712"/>
            <a:ext cx="3384144" cy="288000"/>
          </a:xfrm>
          <a:prstGeom prst="rect">
            <a:avLst/>
          </a:prstGeom>
          <a:solidFill>
            <a:schemeClr val="bg1"/>
          </a:solidFill>
          <a:ln w="25400">
            <a:solidFill>
              <a:srgbClr val="92D05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基準の児童指導員等の員数への算入</a:t>
            </a:r>
            <a:endPar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59014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defRPr sz="1600" b="1" dirty="0" smtClean="0">
            <a:effectLst>
              <a:outerShdw blurRad="38100" dist="38100" dir="2700000" algn="tl">
                <a:srgbClr val="000000">
                  <a:alpha val="43137"/>
                </a:srgbClr>
              </a:outerShdw>
            </a:effectLst>
          </a:defRPr>
        </a:defPPr>
      </a:lstStyle>
      <a:style>
        <a:lnRef idx="2">
          <a:schemeClr val="accent3"/>
        </a:lnRef>
        <a:fillRef idx="1">
          <a:schemeClr val="lt1"/>
        </a:fillRef>
        <a:effectRef idx="0">
          <a:schemeClr val="accent3"/>
        </a:effectRef>
        <a:fontRef idx="minor">
          <a:schemeClr val="dk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6574</TotalTime>
  <Words>17233</Words>
  <Application>Microsoft Office PowerPoint</Application>
  <PresentationFormat>A4 210 x 297 mm</PresentationFormat>
  <Paragraphs>2893</Paragraphs>
  <Slides>53</Slides>
  <Notes>12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53</vt:i4>
      </vt:variant>
    </vt:vector>
  </HeadingPairs>
  <TitlesOfParts>
    <vt:vector size="63" baseType="lpstr">
      <vt:lpstr>ＤＦ特太ゴシック体</vt:lpstr>
      <vt:lpstr>HG丸ｺﾞｼｯｸM-PRO</vt:lpstr>
      <vt:lpstr>ＭＳ Ｐゴシック</vt:lpstr>
      <vt:lpstr>ＭＳ ゴシック</vt:lpstr>
      <vt:lpstr>メイリオ</vt:lpstr>
      <vt:lpstr>游ゴシック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俊哉(sasaki-shunya)</dc:creator>
  <cp:lastModifiedBy>佐々木 俊哉(sasaki-shunya)</cp:lastModifiedBy>
  <cp:revision>707</cp:revision>
  <cp:lastPrinted>2021-03-04T08:46:29Z</cp:lastPrinted>
  <dcterms:created xsi:type="dcterms:W3CDTF">2021-02-12T09:27:14Z</dcterms:created>
  <dcterms:modified xsi:type="dcterms:W3CDTF">2021-03-23T10:10:22Z</dcterms:modified>
</cp:coreProperties>
</file>