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0" r:id="rId2"/>
    <p:sldId id="318" r:id="rId3"/>
    <p:sldId id="317" r:id="rId4"/>
    <p:sldId id="327" r:id="rId5"/>
    <p:sldId id="321" r:id="rId6"/>
    <p:sldId id="302" r:id="rId7"/>
    <p:sldId id="322" r:id="rId8"/>
    <p:sldId id="323" r:id="rId9"/>
    <p:sldId id="295" r:id="rId10"/>
    <p:sldId id="303" r:id="rId11"/>
    <p:sldId id="319" r:id="rId12"/>
    <p:sldId id="320" r:id="rId13"/>
    <p:sldId id="324" r:id="rId14"/>
    <p:sldId id="326" r:id="rId15"/>
    <p:sldId id="282" r:id="rId16"/>
    <p:sldId id="314" r:id="rId17"/>
    <p:sldId id="260" r:id="rId18"/>
    <p:sldId id="266" r:id="rId19"/>
  </p:sldIdLst>
  <p:sldSz cx="6858000" cy="9144000" type="screen4x3"/>
  <p:notesSz cx="9866313" cy="6735763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2083" autoAdjust="0"/>
  </p:normalViewPr>
  <p:slideViewPr>
    <p:cSldViewPr>
      <p:cViewPr varScale="1">
        <p:scale>
          <a:sx n="56" d="100"/>
          <a:sy n="56" d="100"/>
        </p:scale>
        <p:origin x="2232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5095" cy="337810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918" y="1"/>
            <a:ext cx="4275095" cy="337810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3315B996-4E56-4637-BA93-874764141EAB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397953"/>
            <a:ext cx="4275095" cy="337810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918" y="6397953"/>
            <a:ext cx="4275095" cy="337810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9CEA09A9-05C8-49E3-9F50-B4DC2C3A4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477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275401" cy="33678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9" y="0"/>
            <a:ext cx="4275401" cy="33678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984625" y="504825"/>
            <a:ext cx="18970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199489"/>
            <a:ext cx="7893050" cy="3031093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397807"/>
            <a:ext cx="4275401" cy="33678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9" y="6397807"/>
            <a:ext cx="4275401" cy="33678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25" y="504825"/>
            <a:ext cx="1897063" cy="2527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072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25" y="504825"/>
            <a:ext cx="1897063" cy="2527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85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25" y="504825"/>
            <a:ext cx="1897063" cy="2527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25" y="504825"/>
            <a:ext cx="1897063" cy="2527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4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25" y="504825"/>
            <a:ext cx="1897063" cy="2527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4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25" y="504825"/>
            <a:ext cx="1897063" cy="2527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27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25" y="504825"/>
            <a:ext cx="1897063" cy="2527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78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44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25" y="504825"/>
            <a:ext cx="1897063" cy="2527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18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25" y="504825"/>
            <a:ext cx="1897063" cy="2527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88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17" Type="http://schemas.openxmlformats.org/officeDocument/2006/relationships/image" Target="../media/image56.emf"/><Relationship Id="rId2" Type="http://schemas.openxmlformats.org/officeDocument/2006/relationships/image" Target="../media/image41.emf"/><Relationship Id="rId16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5" Type="http://schemas.openxmlformats.org/officeDocument/2006/relationships/image" Target="../media/image5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Relationship Id="rId14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:a16="http://schemas.microsoft.com/office/drawing/2014/main" id="{62147C71-09FD-4FBE-A9D0-D0661AD89FDA}"/>
              </a:ext>
            </a:extLst>
          </p:cNvPr>
          <p:cNvSpPr/>
          <p:nvPr/>
        </p:nvSpPr>
        <p:spPr>
          <a:xfrm>
            <a:off x="40109" y="-66727"/>
            <a:ext cx="6825477" cy="1453435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r">
              <a:spcAft>
                <a:spcPts val="800"/>
              </a:spcAft>
            </a:pPr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令和</a:t>
            </a:r>
            <a:r>
              <a:rPr lang="ja-JP" altLang="en-US" sz="1800" dirty="0">
                <a:latin typeface="+mj-ea"/>
                <a:cs typeface="Meiryo UI" panose="020B0604030504040204" pitchFamily="50" charset="-128"/>
              </a:rPr>
              <a:t>〇年〇月</a:t>
            </a:r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〇日作成</a:t>
            </a:r>
            <a:endParaRPr lang="en-US" altLang="ja-JP" sz="28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algn="ctr">
              <a:spcAft>
                <a:spcPts val="800"/>
              </a:spcAft>
            </a:pPr>
            <a:r>
              <a:rPr lang="ja-JP" altLang="en-US" sz="2600" dirty="0">
                <a:latin typeface="+mj-ea"/>
                <a:ea typeface="+mj-ea"/>
                <a:cs typeface="Meiryo UI" panose="020B0604030504040204" pitchFamily="50" charset="-128"/>
              </a:rPr>
              <a:t>○○農場　飼養衛生管理マニュアル</a:t>
            </a:r>
            <a:endParaRPr lang="en-US" altLang="ja-JP" sz="18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18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B2772F4-F0B3-47BA-BD8E-4D75B2E15E59}"/>
              </a:ext>
            </a:extLst>
          </p:cNvPr>
          <p:cNvSpPr/>
          <p:nvPr/>
        </p:nvSpPr>
        <p:spPr>
          <a:xfrm>
            <a:off x="1803040" y="8444417"/>
            <a:ext cx="4802357" cy="3693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52ABFF-F553-490A-BA49-E157428E0620}"/>
              </a:ext>
            </a:extLst>
          </p:cNvPr>
          <p:cNvSpPr txBox="1"/>
          <p:nvPr/>
        </p:nvSpPr>
        <p:spPr>
          <a:xfrm>
            <a:off x="1903893" y="8409593"/>
            <a:ext cx="470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○○農場　飼養衛生管理者　○○　○○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AEC0E7-1887-4C00-8D3D-F9CAE7567CCA}"/>
              </a:ext>
            </a:extLst>
          </p:cNvPr>
          <p:cNvSpPr txBox="1"/>
          <p:nvPr/>
        </p:nvSpPr>
        <p:spPr>
          <a:xfrm>
            <a:off x="181639" y="1914007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800" dirty="0"/>
              <a:t>１</a:t>
            </a:r>
            <a:r>
              <a:rPr kumimoji="1" lang="ja-JP" altLang="en-US" sz="1800" dirty="0" smtClean="0"/>
              <a:t>．</a:t>
            </a:r>
            <a:r>
              <a:rPr lang="ja-JP" altLang="en-US" sz="1800" dirty="0"/>
              <a:t>注意</a:t>
            </a:r>
            <a:r>
              <a:rPr lang="ja-JP" altLang="en-US" sz="1800" dirty="0" smtClean="0"/>
              <a:t>事項</a:t>
            </a:r>
            <a:endParaRPr kumimoji="1" lang="en-US" altLang="ja-JP" sz="1800" dirty="0" smtClean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E4A77E-0B95-43E1-BFBF-D28015585400}"/>
              </a:ext>
            </a:extLst>
          </p:cNvPr>
          <p:cNvSpPr txBox="1"/>
          <p:nvPr/>
        </p:nvSpPr>
        <p:spPr>
          <a:xfrm>
            <a:off x="190215" y="3344548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800" dirty="0"/>
              <a:t>２</a:t>
            </a:r>
            <a:r>
              <a:rPr lang="ja-JP" altLang="en-US" sz="1800" dirty="0" smtClean="0"/>
              <a:t>．作業手順</a:t>
            </a:r>
            <a:endParaRPr kumimoji="1" lang="ja-JP" altLang="en-US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5BDB00-334D-4406-B023-D49BA8F28AE5}"/>
              </a:ext>
            </a:extLst>
          </p:cNvPr>
          <p:cNvSpPr txBox="1"/>
          <p:nvPr/>
        </p:nvSpPr>
        <p:spPr>
          <a:xfrm>
            <a:off x="183814" y="6245202"/>
            <a:ext cx="34563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800" dirty="0"/>
              <a:t>３</a:t>
            </a:r>
            <a:r>
              <a:rPr kumimoji="1" lang="ja-JP" altLang="en-US" sz="1800" dirty="0" smtClean="0"/>
              <a:t>．</a:t>
            </a:r>
            <a:r>
              <a:rPr kumimoji="1" lang="ja-JP" altLang="en-US" sz="1800" dirty="0"/>
              <a:t>衛生管理区域の管理及び対策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81639" y="2352526"/>
            <a:ext cx="6416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○ 農場外</a:t>
            </a:r>
            <a:r>
              <a:rPr lang="ja-JP" altLang="en-US" sz="1800" dirty="0">
                <a:latin typeface="+mj-ea"/>
                <a:cs typeface="Meiryo UI" panose="020B0604030504040204" pitchFamily="50" charset="-128"/>
              </a:rPr>
              <a:t>の家畜等の取扱い</a:t>
            </a:r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禁止　</a:t>
            </a: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○ 海外</a:t>
            </a:r>
            <a:r>
              <a:rPr lang="ja-JP" altLang="en-US" sz="1800" dirty="0">
                <a:latin typeface="+mj-ea"/>
                <a:cs typeface="Meiryo UI" panose="020B0604030504040204" pitchFamily="50" charset="-128"/>
              </a:rPr>
              <a:t>渡航時の</a:t>
            </a:r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注意点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 </a:t>
            </a:r>
            <a:r>
              <a:rPr lang="ja-JP" altLang="en-US" sz="1800" dirty="0">
                <a:latin typeface="+mj-ea"/>
                <a:cs typeface="Meiryo UI" panose="020B0604030504040204" pitchFamily="50" charset="-128"/>
              </a:rPr>
              <a:t>消毒薬の希釈方法</a:t>
            </a: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1639" y="3771570"/>
            <a:ext cx="64160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○ 入場時の作業手順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○ 退場時の作業手順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 豚舎入室時の作業手順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 豚舎退室時の作業手順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 車両入場時の作業手順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 車両退場時の作業手順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 農場内への資材搬入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 物品等の消毒方法</a:t>
            </a: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89393" y="6672224"/>
            <a:ext cx="6416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 施設等の洗浄・消毒方法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 野生動物の侵入防止対策</a:t>
            </a: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○ ネズミ対策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〇愛玩動物の飼育禁止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+mj-ea"/>
                <a:cs typeface="Meiryo UI" panose="020B0604030504040204" pitchFamily="50" charset="-128"/>
              </a:rPr>
              <a:t>〇 飲用に適した水の確保</a:t>
            </a:r>
            <a:endParaRPr lang="en-US" altLang="ja-JP" sz="1800" dirty="0" smtClean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97969" y="1042683"/>
            <a:ext cx="614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ja-JP" altLang="en-US" sz="1600" dirty="0">
                <a:latin typeface="+mj-ea"/>
                <a:cs typeface="Meiryo UI" panose="020B0604030504040204" pitchFamily="50" charset="-128"/>
              </a:rPr>
              <a:t>　本農場の従事者及び衛生管理区域に出入りする者が行う</a:t>
            </a:r>
            <a:r>
              <a:rPr lang="ja-JP" altLang="en-US" sz="1600" dirty="0" smtClean="0">
                <a:latin typeface="+mj-ea"/>
                <a:cs typeface="Meiryo UI" panose="020B0604030504040204" pitchFamily="50" charset="-128"/>
              </a:rPr>
              <a:t>衛生対策</a:t>
            </a:r>
            <a:r>
              <a:rPr lang="ja-JP" altLang="en-US" sz="1600" dirty="0">
                <a:latin typeface="+mj-ea"/>
                <a:cs typeface="Meiryo UI" panose="020B0604030504040204" pitchFamily="50" charset="-128"/>
              </a:rPr>
              <a:t>の方法は、このマニュアルに従うこと。</a:t>
            </a:r>
            <a:endParaRPr lang="en-US" altLang="ja-JP" sz="1600" dirty="0">
              <a:latin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44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96202"/>
              </p:ext>
            </p:extLst>
          </p:nvPr>
        </p:nvGraphicFramePr>
        <p:xfrm>
          <a:off x="219008" y="911399"/>
          <a:ext cx="6478492" cy="650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016">
                  <a:extLst>
                    <a:ext uri="{9D8B030D-6E8A-4147-A177-3AD203B41FA5}">
                      <a16:colId xmlns:a16="http://schemas.microsoft.com/office/drawing/2014/main" val="156893351"/>
                    </a:ext>
                  </a:extLst>
                </a:gridCol>
                <a:gridCol w="3052476">
                  <a:extLst>
                    <a:ext uri="{9D8B030D-6E8A-4147-A177-3AD203B41FA5}">
                      <a16:colId xmlns:a16="http://schemas.microsoft.com/office/drawing/2014/main" val="896236353"/>
                    </a:ext>
                  </a:extLst>
                </a:gridCol>
              </a:tblGrid>
              <a:tr h="890838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cs typeface="Meiryo UI" panose="020B0604030504040204" pitchFamily="50" charset="-128"/>
                        </a:rPr>
                        <a:t>①農場専用のフロアマットは、消毒場所に備付けのポリバケツに入れる。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  <a:latin typeface="+mn-ea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834990"/>
                  </a:ext>
                </a:extLst>
              </a:tr>
              <a:tr h="494521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latin typeface="+mn-ea"/>
                          <a:cs typeface="Meiryo UI" panose="020B0604030504040204" pitchFamily="50" charset="-128"/>
                        </a:rPr>
                        <a:t>②消毒場所で車両を消毒する。</a:t>
                      </a:r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13498"/>
                  </a:ext>
                </a:extLst>
              </a:tr>
              <a:tr h="1187859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latin typeface="+mn-ea"/>
                          <a:cs typeface="Meiryo UI" panose="020B0604030504040204" pitchFamily="50" charset="-128"/>
                        </a:rPr>
                        <a:t>③専用の衣服・靴を脱ぎ、消毒場所に備付けのポリバケツに入れる。</a:t>
                      </a:r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450688"/>
                  </a:ext>
                </a:extLst>
              </a:tr>
              <a:tr h="890838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latin typeface="+mn-ea"/>
                          <a:cs typeface="Meiryo UI" panose="020B0604030504040204" pitchFamily="50" charset="-128"/>
                        </a:rPr>
                        <a:t>④手袋を脱ぎ、消毒場所に設置してあるゴミ箱に捨てる。</a:t>
                      </a:r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917066"/>
                  </a:ext>
                </a:extLst>
              </a:tr>
              <a:tr h="794360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latin typeface="+mn-ea"/>
                          <a:cs typeface="Meiryo UI" panose="020B0604030504040204" pitchFamily="50" charset="-128"/>
                        </a:rPr>
                        <a:t>⑤手指を洗浄・消毒する。</a:t>
                      </a:r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96603"/>
                  </a:ext>
                </a:extLst>
              </a:tr>
              <a:tr h="890838">
                <a:tc>
                  <a:txBody>
                    <a:bodyPr/>
                    <a:lstStyle/>
                    <a:p>
                      <a:r>
                        <a:rPr lang="ja-JP" altLang="en-US" sz="2000" b="0" dirty="0" smtClean="0">
                          <a:latin typeface="+mn-ea"/>
                          <a:cs typeface="Meiryo UI" panose="020B0604030504040204" pitchFamily="50" charset="-128"/>
                        </a:rPr>
                        <a:t>⑥台帳に退場時刻を記帳する。</a:t>
                      </a:r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endParaRPr lang="en-US" altLang="ja-JP" sz="2000" b="0" dirty="0" smtClean="0">
                        <a:latin typeface="+mn-ea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128720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79539" y="67038"/>
            <a:ext cx="6597352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車両退場時</a:t>
            </a:r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の作業手順</a:t>
            </a:r>
            <a:endParaRPr lang="en-US" altLang="ja-JP" sz="32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6B2796D-6CB7-49C3-8AB6-2295A1AE3248}"/>
              </a:ext>
            </a:extLst>
          </p:cNvPr>
          <p:cNvSpPr/>
          <p:nvPr/>
        </p:nvSpPr>
        <p:spPr>
          <a:xfrm>
            <a:off x="130447" y="7722156"/>
            <a:ext cx="6695537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67" dirty="0">
                <a:latin typeface="+mn-ea"/>
              </a:rPr>
              <a:t>　　　　　　　　　　　　   は毎週　　曜日と</a:t>
            </a:r>
            <a:r>
              <a:rPr lang="ja-JP" altLang="en-US" sz="1800" dirty="0">
                <a:latin typeface="+mn-ea"/>
              </a:rPr>
              <a:t> 　　</a:t>
            </a:r>
            <a:r>
              <a:rPr lang="ja-JP" altLang="en-US" sz="1867" dirty="0">
                <a:latin typeface="+mn-ea"/>
              </a:rPr>
              <a:t>曜日に使用済の衣服・靴・フロアマットをポリバケツから取り出し、水洗いする。ポリバケツは新しい水に入れ換え、消毒薬を入れて元の場所に戻す（　　　　　　　　　　　　　　　　　   ）。</a:t>
            </a:r>
            <a:endParaRPr lang="en-US" altLang="ja-JP" sz="1867" dirty="0"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32420E-CADF-4355-9FCE-6B34E6565943}"/>
              </a:ext>
            </a:extLst>
          </p:cNvPr>
          <p:cNvSpPr txBox="1"/>
          <p:nvPr/>
        </p:nvSpPr>
        <p:spPr>
          <a:xfrm>
            <a:off x="3014057" y="7799249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5CFB1F0-9400-4BE6-BA53-B2FC304B663D}"/>
              </a:ext>
            </a:extLst>
          </p:cNvPr>
          <p:cNvSpPr txBox="1"/>
          <p:nvPr/>
        </p:nvSpPr>
        <p:spPr>
          <a:xfrm>
            <a:off x="340216" y="7732229"/>
            <a:ext cx="19366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63336AD-F8D5-4B16-8C3A-AD1EA7ABB82B}"/>
              </a:ext>
            </a:extLst>
          </p:cNvPr>
          <p:cNvSpPr txBox="1"/>
          <p:nvPr/>
        </p:nvSpPr>
        <p:spPr>
          <a:xfrm>
            <a:off x="4039274" y="7793784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49058F3-D4D4-402C-BC69-C15A5914AC3E}"/>
              </a:ext>
            </a:extLst>
          </p:cNvPr>
          <p:cNvSpPr txBox="1"/>
          <p:nvPr/>
        </p:nvSpPr>
        <p:spPr>
          <a:xfrm>
            <a:off x="377423" y="8624554"/>
            <a:ext cx="28355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780452" y="1198846"/>
            <a:ext cx="2727752" cy="2984247"/>
            <a:chOff x="4039274" y="1530812"/>
            <a:chExt cx="2414061" cy="2641059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EA7E0A97-913B-42F4-ADBA-D9BB4745D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9274" y="1961315"/>
              <a:ext cx="2414061" cy="18024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64F543B4-EE1C-4327-8681-5226C736B120}"/>
                </a:ext>
              </a:extLst>
            </p:cNvPr>
            <p:cNvSpPr/>
            <p:nvPr/>
          </p:nvSpPr>
          <p:spPr>
            <a:xfrm>
              <a:off x="6038393" y="2956130"/>
              <a:ext cx="414942" cy="37946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7"/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272D590B-79DD-4EDE-9E1E-8DC586B6F5E0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>
              <a:off x="5877271" y="1761644"/>
              <a:ext cx="375708" cy="12157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6A9CA4F-E1EB-4B75-A73A-13A198981E93}"/>
                </a:ext>
              </a:extLst>
            </p:cNvPr>
            <p:cNvSpPr txBox="1"/>
            <p:nvPr/>
          </p:nvSpPr>
          <p:spPr>
            <a:xfrm>
              <a:off x="4509252" y="3932323"/>
              <a:ext cx="1008112" cy="239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/>
                <a:t>衣服・靴回収用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EEF7B28-4A50-4BC6-AE88-961ACACD4EBA}"/>
                </a:ext>
              </a:extLst>
            </p:cNvPr>
            <p:cNvSpPr txBox="1"/>
            <p:nvPr/>
          </p:nvSpPr>
          <p:spPr>
            <a:xfrm>
              <a:off x="5301207" y="1530812"/>
              <a:ext cx="1152128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/>
                <a:t>フロアマット回収用</a:t>
              </a: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64F543B4-EE1C-4327-8681-5226C736B120}"/>
                </a:ext>
              </a:extLst>
            </p:cNvPr>
            <p:cNvSpPr/>
            <p:nvPr/>
          </p:nvSpPr>
          <p:spPr>
            <a:xfrm>
              <a:off x="4767817" y="3012659"/>
              <a:ext cx="414942" cy="37946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7"/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272D590B-79DD-4EDE-9E1E-8DC586B6F5E0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4994905" y="3392128"/>
              <a:ext cx="18403" cy="5401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71BCA990-E859-4E7A-BEE5-4D41389BDE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664" y="4606638"/>
            <a:ext cx="1070202" cy="1085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9567873-B3CE-4FDD-B931-6BDEB871E1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006" y="5873209"/>
            <a:ext cx="2477518" cy="14069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8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98977" y="79533"/>
            <a:ext cx="6060043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農場内へ</a:t>
            </a:r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の資材搬入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50D83A-E7F0-47E5-89B6-DD01D698ECB0}"/>
              </a:ext>
            </a:extLst>
          </p:cNvPr>
          <p:cNvSpPr/>
          <p:nvPr/>
        </p:nvSpPr>
        <p:spPr>
          <a:xfrm>
            <a:off x="257201" y="841367"/>
            <a:ext cx="65253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不適切</a:t>
            </a: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な物品（他の畜産関係施設等で使用した物品や海外で使用した衣服等）は持ち込まない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ja-JP" sz="20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やむを得ず持ち込む際は</a:t>
            </a:r>
            <a:endParaRPr lang="en-US" altLang="ja-JP" sz="2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に事前に申し出る。</a:t>
            </a:r>
          </a:p>
          <a:p>
            <a:pPr>
              <a:lnSpc>
                <a:spcPts val="2400"/>
              </a:lnSpc>
              <a:defRPr/>
            </a:pPr>
            <a:endParaRPr lang="ja-JP" altLang="en-US" sz="20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畜舎</a:t>
            </a: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や関連設備の修繕に係る工具、機材等は農場に備えつける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ja-JP" sz="20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150BDE-1BF6-4731-A900-CAB128A2C0C8}"/>
              </a:ext>
            </a:extLst>
          </p:cNvPr>
          <p:cNvSpPr txBox="1"/>
          <p:nvPr/>
        </p:nvSpPr>
        <p:spPr>
          <a:xfrm>
            <a:off x="3068960" y="1497142"/>
            <a:ext cx="272393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78FF0CE1-2780-4255-B688-88FF7E870B1F}"/>
              </a:ext>
            </a:extLst>
          </p:cNvPr>
          <p:cNvSpPr/>
          <p:nvPr/>
        </p:nvSpPr>
        <p:spPr>
          <a:xfrm>
            <a:off x="58315" y="835264"/>
            <a:ext cx="6741369" cy="2252872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74D3BA-52D2-40D1-82BB-D2637C9EDA75}"/>
              </a:ext>
            </a:extLst>
          </p:cNvPr>
          <p:cNvSpPr txBox="1"/>
          <p:nvPr/>
        </p:nvSpPr>
        <p:spPr>
          <a:xfrm>
            <a:off x="678191" y="3496105"/>
            <a:ext cx="19305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56487" y="3496105"/>
            <a:ext cx="6470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○　</a:t>
            </a:r>
            <a:r>
              <a:rPr lang="ja-JP" altLang="en-US" sz="1800" dirty="0" smtClean="0">
                <a:latin typeface="+mn-ea"/>
              </a:rPr>
              <a:t>　　</a:t>
            </a:r>
            <a:r>
              <a:rPr lang="ja-JP" altLang="en-US" sz="1800" dirty="0">
                <a:latin typeface="+mn-ea"/>
              </a:rPr>
              <a:t>　　　　　　　　　　　は衛生管理区域に持ち込む際、　</a:t>
            </a:r>
            <a:endParaRPr lang="en-US" altLang="ja-JP" sz="18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　 以下のとおり消毒を行う</a:t>
            </a:r>
            <a:r>
              <a:rPr lang="ja-JP" altLang="en-US" sz="1800" dirty="0" smtClean="0">
                <a:latin typeface="+mn-ea"/>
              </a:rPr>
              <a:t>。</a:t>
            </a:r>
            <a:endParaRPr lang="en-US" altLang="ja-JP" sz="1800" dirty="0">
              <a:latin typeface="+mn-ea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26331"/>
              </p:ext>
            </p:extLst>
          </p:nvPr>
        </p:nvGraphicFramePr>
        <p:xfrm>
          <a:off x="289014" y="4270062"/>
          <a:ext cx="6279968" cy="405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323">
                  <a:extLst>
                    <a:ext uri="{9D8B030D-6E8A-4147-A177-3AD203B41FA5}">
                      <a16:colId xmlns:a16="http://schemas.microsoft.com/office/drawing/2014/main" val="2286037498"/>
                    </a:ext>
                  </a:extLst>
                </a:gridCol>
                <a:gridCol w="2093322">
                  <a:extLst>
                    <a:ext uri="{9D8B030D-6E8A-4147-A177-3AD203B41FA5}">
                      <a16:colId xmlns:a16="http://schemas.microsoft.com/office/drawing/2014/main" val="590213853"/>
                    </a:ext>
                  </a:extLst>
                </a:gridCol>
                <a:gridCol w="2093323">
                  <a:extLst>
                    <a:ext uri="{9D8B030D-6E8A-4147-A177-3AD203B41FA5}">
                      <a16:colId xmlns:a16="http://schemas.microsoft.com/office/drawing/2014/main" val="3051440506"/>
                    </a:ext>
                  </a:extLst>
                </a:gridCol>
              </a:tblGrid>
              <a:tr h="635083"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 smtClean="0">
                          <a:solidFill>
                            <a:schemeClr val="tx1"/>
                          </a:solidFill>
                        </a:rPr>
                        <a:t>対象資材</a:t>
                      </a:r>
                      <a:endParaRPr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</a:rPr>
                        <a:t>消毒方法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消毒場所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777388"/>
                  </a:ext>
                </a:extLst>
              </a:tr>
              <a:tr h="997105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小さい工具</a:t>
                      </a:r>
                      <a:endParaRPr lang="en-US" altLang="ja-JP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ワクチンなど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アルコール消毒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更衣室手前</a:t>
                      </a:r>
                      <a:endParaRPr lang="en-US" altLang="ja-JP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豚舎手前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256528"/>
                  </a:ext>
                </a:extLst>
              </a:tr>
              <a:tr h="1002609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大きい工具など</a:t>
                      </a:r>
                      <a:endParaRPr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動噴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（逆性石鹸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倍）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農場手前</a:t>
                      </a:r>
                      <a:endParaRPr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685330"/>
                  </a:ext>
                </a:extLst>
              </a:tr>
              <a:tr h="635083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記録用紙</a:t>
                      </a:r>
                      <a:endParaRPr lang="en-US" altLang="ja-JP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飲み物など</a:t>
                      </a:r>
                      <a:endParaRPr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紫外線消毒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パスボックス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21026"/>
                  </a:ext>
                </a:extLst>
              </a:tr>
              <a:tr h="635083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餌袋など</a:t>
                      </a:r>
                      <a:endParaRPr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燻蒸消毒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燻蒸庫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312342"/>
                  </a:ext>
                </a:extLst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223634" y="8415154"/>
            <a:ext cx="6235385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00" dirty="0" smtClean="0">
                <a:latin typeface="+mn-ea"/>
              </a:rPr>
              <a:t>細かい作業手順は「物品等の消毒方法」に従う</a:t>
            </a:r>
            <a:endParaRPr lang="en-US" altLang="ja-JP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74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60977"/>
              </p:ext>
            </p:extLst>
          </p:nvPr>
        </p:nvGraphicFramePr>
        <p:xfrm>
          <a:off x="116632" y="4920697"/>
          <a:ext cx="6671132" cy="411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566">
                  <a:extLst>
                    <a:ext uri="{9D8B030D-6E8A-4147-A177-3AD203B41FA5}">
                      <a16:colId xmlns:a16="http://schemas.microsoft.com/office/drawing/2014/main" val="2037174332"/>
                    </a:ext>
                  </a:extLst>
                </a:gridCol>
                <a:gridCol w="3335566">
                  <a:extLst>
                    <a:ext uri="{9D8B030D-6E8A-4147-A177-3AD203B41FA5}">
                      <a16:colId xmlns:a16="http://schemas.microsoft.com/office/drawing/2014/main" val="1956478830"/>
                    </a:ext>
                  </a:extLst>
                </a:gridCol>
              </a:tblGrid>
              <a:tr h="347972">
                <a:tc gridSpan="2">
                  <a:txBody>
                    <a:bodyPr/>
                    <a:lstStyle/>
                    <a:p>
                      <a:pPr marL="0" marR="0" lvl="0" indent="0" algn="ctr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紫外線消毒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929492"/>
                  </a:ext>
                </a:extLst>
              </a:tr>
              <a:tr h="3678855">
                <a:tc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defRPr/>
                      </a:pPr>
                      <a:r>
                        <a:rPr lang="en-US" altLang="ja-JP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【</a:t>
                      </a: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消毒対象</a:t>
                      </a:r>
                      <a:r>
                        <a:rPr lang="en-US" altLang="ja-JP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】</a:t>
                      </a:r>
                    </a:p>
                    <a:p>
                      <a:pPr>
                        <a:lnSpc>
                          <a:spcPts val="2400"/>
                        </a:lnSpc>
                        <a:defRPr/>
                      </a:pP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携帯電話、記録用紙など</a:t>
                      </a: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ts val="2400"/>
                        </a:lnSpc>
                        <a:defRPr/>
                      </a:pP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①埃を拭く。</a:t>
                      </a: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②棚に入れ、扉を閉める。</a:t>
                      </a: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③紫外線殺菌灯を付ける。</a:t>
                      </a: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④</a:t>
                      </a:r>
                      <a:r>
                        <a:rPr lang="en-US" altLang="ja-JP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10</a:t>
                      </a: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分後、殺菌灯を消す</a:t>
                      </a: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⑤物品を取り出す。</a:t>
                      </a: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6281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290455" y="33046"/>
            <a:ext cx="4104456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物品等の消毒方法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7A7EC8DA-3ED5-404A-8FC5-EB5A2B43B3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78" y="6001720"/>
            <a:ext cx="3087956" cy="2305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2679C57-ABEA-41D3-A17A-6FE2B5AA53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203" y="7934516"/>
            <a:ext cx="1152231" cy="737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2" y="1643336"/>
            <a:ext cx="20415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角丸四角形吹き出し 22"/>
          <p:cNvSpPr/>
          <p:nvPr/>
        </p:nvSpPr>
        <p:spPr>
          <a:xfrm>
            <a:off x="1835895" y="1719536"/>
            <a:ext cx="1517650" cy="758825"/>
          </a:xfrm>
          <a:prstGeom prst="wedgeRoundRectCallout">
            <a:avLst>
              <a:gd name="adj1" fmla="val -61273"/>
              <a:gd name="adj2" fmla="val 5361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角丸四角形吹き出し 35"/>
          <p:cNvSpPr/>
          <p:nvPr/>
        </p:nvSpPr>
        <p:spPr>
          <a:xfrm>
            <a:off x="1035795" y="2565674"/>
            <a:ext cx="2284412" cy="835025"/>
          </a:xfrm>
          <a:custGeom>
            <a:avLst/>
            <a:gdLst>
              <a:gd name="connsiteX0" fmla="*/ 0 w 1257300"/>
              <a:gd name="connsiteY0" fmla="*/ 165024 h 990122"/>
              <a:gd name="connsiteX1" fmla="*/ 165024 w 1257300"/>
              <a:gd name="connsiteY1" fmla="*/ 0 h 990122"/>
              <a:gd name="connsiteX2" fmla="*/ 209550 w 1257300"/>
              <a:gd name="connsiteY2" fmla="*/ 0 h 990122"/>
              <a:gd name="connsiteX3" fmla="*/ 209550 w 1257300"/>
              <a:gd name="connsiteY3" fmla="*/ 0 h 990122"/>
              <a:gd name="connsiteX4" fmla="*/ 523875 w 1257300"/>
              <a:gd name="connsiteY4" fmla="*/ 0 h 990122"/>
              <a:gd name="connsiteX5" fmla="*/ 1092276 w 1257300"/>
              <a:gd name="connsiteY5" fmla="*/ 0 h 990122"/>
              <a:gd name="connsiteX6" fmla="*/ 1257300 w 1257300"/>
              <a:gd name="connsiteY6" fmla="*/ 165024 h 990122"/>
              <a:gd name="connsiteX7" fmla="*/ 1257300 w 1257300"/>
              <a:gd name="connsiteY7" fmla="*/ 577571 h 990122"/>
              <a:gd name="connsiteX8" fmla="*/ 1257300 w 1257300"/>
              <a:gd name="connsiteY8" fmla="*/ 577571 h 990122"/>
              <a:gd name="connsiteX9" fmla="*/ 1257300 w 1257300"/>
              <a:gd name="connsiteY9" fmla="*/ 825102 h 990122"/>
              <a:gd name="connsiteX10" fmla="*/ 1257300 w 1257300"/>
              <a:gd name="connsiteY10" fmla="*/ 825098 h 990122"/>
              <a:gd name="connsiteX11" fmla="*/ 1092276 w 1257300"/>
              <a:gd name="connsiteY11" fmla="*/ 990122 h 990122"/>
              <a:gd name="connsiteX12" fmla="*/ 523875 w 1257300"/>
              <a:gd name="connsiteY12" fmla="*/ 990122 h 990122"/>
              <a:gd name="connsiteX13" fmla="*/ 209550 w 1257300"/>
              <a:gd name="connsiteY13" fmla="*/ 990122 h 990122"/>
              <a:gd name="connsiteX14" fmla="*/ 209550 w 1257300"/>
              <a:gd name="connsiteY14" fmla="*/ 990122 h 990122"/>
              <a:gd name="connsiteX15" fmla="*/ 165024 w 1257300"/>
              <a:gd name="connsiteY15" fmla="*/ 990122 h 990122"/>
              <a:gd name="connsiteX16" fmla="*/ 0 w 1257300"/>
              <a:gd name="connsiteY16" fmla="*/ 825098 h 990122"/>
              <a:gd name="connsiteX17" fmla="*/ 0 w 1257300"/>
              <a:gd name="connsiteY17" fmla="*/ 825102 h 990122"/>
              <a:gd name="connsiteX18" fmla="*/ -1073256 w 1257300"/>
              <a:gd name="connsiteY18" fmla="*/ 895932 h 990122"/>
              <a:gd name="connsiteX19" fmla="*/ 0 w 1257300"/>
              <a:gd name="connsiteY19" fmla="*/ 577571 h 990122"/>
              <a:gd name="connsiteX20" fmla="*/ 0 w 1257300"/>
              <a:gd name="connsiteY20" fmla="*/ 165024 h 990122"/>
              <a:gd name="connsiteX0" fmla="*/ 1073256 w 2330556"/>
              <a:gd name="connsiteY0" fmla="*/ 165024 h 990122"/>
              <a:gd name="connsiteX1" fmla="*/ 1238280 w 2330556"/>
              <a:gd name="connsiteY1" fmla="*/ 0 h 990122"/>
              <a:gd name="connsiteX2" fmla="*/ 1282806 w 2330556"/>
              <a:gd name="connsiteY2" fmla="*/ 0 h 990122"/>
              <a:gd name="connsiteX3" fmla="*/ 1282806 w 2330556"/>
              <a:gd name="connsiteY3" fmla="*/ 0 h 990122"/>
              <a:gd name="connsiteX4" fmla="*/ 1597131 w 2330556"/>
              <a:gd name="connsiteY4" fmla="*/ 0 h 990122"/>
              <a:gd name="connsiteX5" fmla="*/ 2165532 w 2330556"/>
              <a:gd name="connsiteY5" fmla="*/ 0 h 990122"/>
              <a:gd name="connsiteX6" fmla="*/ 2330556 w 2330556"/>
              <a:gd name="connsiteY6" fmla="*/ 165024 h 990122"/>
              <a:gd name="connsiteX7" fmla="*/ 2330556 w 2330556"/>
              <a:gd name="connsiteY7" fmla="*/ 577571 h 990122"/>
              <a:gd name="connsiteX8" fmla="*/ 2330556 w 2330556"/>
              <a:gd name="connsiteY8" fmla="*/ 577571 h 990122"/>
              <a:gd name="connsiteX9" fmla="*/ 2330556 w 2330556"/>
              <a:gd name="connsiteY9" fmla="*/ 825102 h 990122"/>
              <a:gd name="connsiteX10" fmla="*/ 2330556 w 2330556"/>
              <a:gd name="connsiteY10" fmla="*/ 825098 h 990122"/>
              <a:gd name="connsiteX11" fmla="*/ 2165532 w 2330556"/>
              <a:gd name="connsiteY11" fmla="*/ 990122 h 990122"/>
              <a:gd name="connsiteX12" fmla="*/ 1597131 w 2330556"/>
              <a:gd name="connsiteY12" fmla="*/ 990122 h 990122"/>
              <a:gd name="connsiteX13" fmla="*/ 1282806 w 2330556"/>
              <a:gd name="connsiteY13" fmla="*/ 990122 h 990122"/>
              <a:gd name="connsiteX14" fmla="*/ 1282806 w 2330556"/>
              <a:gd name="connsiteY14" fmla="*/ 990122 h 990122"/>
              <a:gd name="connsiteX15" fmla="*/ 1238280 w 2330556"/>
              <a:gd name="connsiteY15" fmla="*/ 990122 h 990122"/>
              <a:gd name="connsiteX16" fmla="*/ 1073256 w 2330556"/>
              <a:gd name="connsiteY16" fmla="*/ 825098 h 990122"/>
              <a:gd name="connsiteX17" fmla="*/ 1073256 w 2330556"/>
              <a:gd name="connsiteY17" fmla="*/ 825102 h 990122"/>
              <a:gd name="connsiteX18" fmla="*/ 0 w 2330556"/>
              <a:gd name="connsiteY18" fmla="*/ 895932 h 990122"/>
              <a:gd name="connsiteX19" fmla="*/ 1073256 w 2330556"/>
              <a:gd name="connsiteY19" fmla="*/ 672821 h 990122"/>
              <a:gd name="connsiteX20" fmla="*/ 1073256 w 2330556"/>
              <a:gd name="connsiteY20" fmla="*/ 165024 h 990122"/>
              <a:gd name="connsiteX0" fmla="*/ 942158 w 2199458"/>
              <a:gd name="connsiteY0" fmla="*/ 165024 h 990122"/>
              <a:gd name="connsiteX1" fmla="*/ 1107182 w 2199458"/>
              <a:gd name="connsiteY1" fmla="*/ 0 h 990122"/>
              <a:gd name="connsiteX2" fmla="*/ 1151708 w 2199458"/>
              <a:gd name="connsiteY2" fmla="*/ 0 h 990122"/>
              <a:gd name="connsiteX3" fmla="*/ 1151708 w 2199458"/>
              <a:gd name="connsiteY3" fmla="*/ 0 h 990122"/>
              <a:gd name="connsiteX4" fmla="*/ 1466033 w 2199458"/>
              <a:gd name="connsiteY4" fmla="*/ 0 h 990122"/>
              <a:gd name="connsiteX5" fmla="*/ 2034434 w 2199458"/>
              <a:gd name="connsiteY5" fmla="*/ 0 h 990122"/>
              <a:gd name="connsiteX6" fmla="*/ 2199458 w 2199458"/>
              <a:gd name="connsiteY6" fmla="*/ 165024 h 990122"/>
              <a:gd name="connsiteX7" fmla="*/ 2199458 w 2199458"/>
              <a:gd name="connsiteY7" fmla="*/ 577571 h 990122"/>
              <a:gd name="connsiteX8" fmla="*/ 2199458 w 2199458"/>
              <a:gd name="connsiteY8" fmla="*/ 577571 h 990122"/>
              <a:gd name="connsiteX9" fmla="*/ 2199458 w 2199458"/>
              <a:gd name="connsiteY9" fmla="*/ 825102 h 990122"/>
              <a:gd name="connsiteX10" fmla="*/ 2199458 w 2199458"/>
              <a:gd name="connsiteY10" fmla="*/ 825098 h 990122"/>
              <a:gd name="connsiteX11" fmla="*/ 2034434 w 2199458"/>
              <a:gd name="connsiteY11" fmla="*/ 990122 h 990122"/>
              <a:gd name="connsiteX12" fmla="*/ 1466033 w 2199458"/>
              <a:gd name="connsiteY12" fmla="*/ 990122 h 990122"/>
              <a:gd name="connsiteX13" fmla="*/ 1151708 w 2199458"/>
              <a:gd name="connsiteY13" fmla="*/ 990122 h 990122"/>
              <a:gd name="connsiteX14" fmla="*/ 1151708 w 2199458"/>
              <a:gd name="connsiteY14" fmla="*/ 990122 h 990122"/>
              <a:gd name="connsiteX15" fmla="*/ 1107182 w 2199458"/>
              <a:gd name="connsiteY15" fmla="*/ 990122 h 990122"/>
              <a:gd name="connsiteX16" fmla="*/ 942158 w 2199458"/>
              <a:gd name="connsiteY16" fmla="*/ 825098 h 990122"/>
              <a:gd name="connsiteX17" fmla="*/ 942158 w 2199458"/>
              <a:gd name="connsiteY17" fmla="*/ 825102 h 990122"/>
              <a:gd name="connsiteX18" fmla="*/ 0 w 2199458"/>
              <a:gd name="connsiteY18" fmla="*/ 948056 h 990122"/>
              <a:gd name="connsiteX19" fmla="*/ 942158 w 2199458"/>
              <a:gd name="connsiteY19" fmla="*/ 672821 h 990122"/>
              <a:gd name="connsiteX20" fmla="*/ 942158 w 2199458"/>
              <a:gd name="connsiteY20" fmla="*/ 165024 h 990122"/>
              <a:gd name="connsiteX0" fmla="*/ 951522 w 2208822"/>
              <a:gd name="connsiteY0" fmla="*/ 165024 h 990122"/>
              <a:gd name="connsiteX1" fmla="*/ 1116546 w 2208822"/>
              <a:gd name="connsiteY1" fmla="*/ 0 h 990122"/>
              <a:gd name="connsiteX2" fmla="*/ 1161072 w 2208822"/>
              <a:gd name="connsiteY2" fmla="*/ 0 h 990122"/>
              <a:gd name="connsiteX3" fmla="*/ 1161072 w 2208822"/>
              <a:gd name="connsiteY3" fmla="*/ 0 h 990122"/>
              <a:gd name="connsiteX4" fmla="*/ 1475397 w 2208822"/>
              <a:gd name="connsiteY4" fmla="*/ 0 h 990122"/>
              <a:gd name="connsiteX5" fmla="*/ 2043798 w 2208822"/>
              <a:gd name="connsiteY5" fmla="*/ 0 h 990122"/>
              <a:gd name="connsiteX6" fmla="*/ 2208822 w 2208822"/>
              <a:gd name="connsiteY6" fmla="*/ 165024 h 990122"/>
              <a:gd name="connsiteX7" fmla="*/ 2208822 w 2208822"/>
              <a:gd name="connsiteY7" fmla="*/ 577571 h 990122"/>
              <a:gd name="connsiteX8" fmla="*/ 2208822 w 2208822"/>
              <a:gd name="connsiteY8" fmla="*/ 577571 h 990122"/>
              <a:gd name="connsiteX9" fmla="*/ 2208822 w 2208822"/>
              <a:gd name="connsiteY9" fmla="*/ 825102 h 990122"/>
              <a:gd name="connsiteX10" fmla="*/ 2208822 w 2208822"/>
              <a:gd name="connsiteY10" fmla="*/ 825098 h 990122"/>
              <a:gd name="connsiteX11" fmla="*/ 2043798 w 2208822"/>
              <a:gd name="connsiteY11" fmla="*/ 990122 h 990122"/>
              <a:gd name="connsiteX12" fmla="*/ 1475397 w 2208822"/>
              <a:gd name="connsiteY12" fmla="*/ 990122 h 990122"/>
              <a:gd name="connsiteX13" fmla="*/ 1161072 w 2208822"/>
              <a:gd name="connsiteY13" fmla="*/ 990122 h 990122"/>
              <a:gd name="connsiteX14" fmla="*/ 1161072 w 2208822"/>
              <a:gd name="connsiteY14" fmla="*/ 990122 h 990122"/>
              <a:gd name="connsiteX15" fmla="*/ 1116546 w 2208822"/>
              <a:gd name="connsiteY15" fmla="*/ 990122 h 990122"/>
              <a:gd name="connsiteX16" fmla="*/ 951522 w 2208822"/>
              <a:gd name="connsiteY16" fmla="*/ 825098 h 990122"/>
              <a:gd name="connsiteX17" fmla="*/ 951522 w 2208822"/>
              <a:gd name="connsiteY17" fmla="*/ 825102 h 990122"/>
              <a:gd name="connsiteX18" fmla="*/ 0 w 2208822"/>
              <a:gd name="connsiteY18" fmla="*/ 801302 h 990122"/>
              <a:gd name="connsiteX19" fmla="*/ 951522 w 2208822"/>
              <a:gd name="connsiteY19" fmla="*/ 672821 h 990122"/>
              <a:gd name="connsiteX20" fmla="*/ 951522 w 2208822"/>
              <a:gd name="connsiteY20" fmla="*/ 165024 h 990122"/>
              <a:gd name="connsiteX0" fmla="*/ 988979 w 2246279"/>
              <a:gd name="connsiteY0" fmla="*/ 165024 h 990122"/>
              <a:gd name="connsiteX1" fmla="*/ 1154003 w 2246279"/>
              <a:gd name="connsiteY1" fmla="*/ 0 h 990122"/>
              <a:gd name="connsiteX2" fmla="*/ 1198529 w 2246279"/>
              <a:gd name="connsiteY2" fmla="*/ 0 h 990122"/>
              <a:gd name="connsiteX3" fmla="*/ 1198529 w 2246279"/>
              <a:gd name="connsiteY3" fmla="*/ 0 h 990122"/>
              <a:gd name="connsiteX4" fmla="*/ 1512854 w 2246279"/>
              <a:gd name="connsiteY4" fmla="*/ 0 h 990122"/>
              <a:gd name="connsiteX5" fmla="*/ 2081255 w 2246279"/>
              <a:gd name="connsiteY5" fmla="*/ 0 h 990122"/>
              <a:gd name="connsiteX6" fmla="*/ 2246279 w 2246279"/>
              <a:gd name="connsiteY6" fmla="*/ 165024 h 990122"/>
              <a:gd name="connsiteX7" fmla="*/ 2246279 w 2246279"/>
              <a:gd name="connsiteY7" fmla="*/ 577571 h 990122"/>
              <a:gd name="connsiteX8" fmla="*/ 2246279 w 2246279"/>
              <a:gd name="connsiteY8" fmla="*/ 577571 h 990122"/>
              <a:gd name="connsiteX9" fmla="*/ 2246279 w 2246279"/>
              <a:gd name="connsiteY9" fmla="*/ 825102 h 990122"/>
              <a:gd name="connsiteX10" fmla="*/ 2246279 w 2246279"/>
              <a:gd name="connsiteY10" fmla="*/ 825098 h 990122"/>
              <a:gd name="connsiteX11" fmla="*/ 2081255 w 2246279"/>
              <a:gd name="connsiteY11" fmla="*/ 990122 h 990122"/>
              <a:gd name="connsiteX12" fmla="*/ 1512854 w 2246279"/>
              <a:gd name="connsiteY12" fmla="*/ 990122 h 990122"/>
              <a:gd name="connsiteX13" fmla="*/ 1198529 w 2246279"/>
              <a:gd name="connsiteY13" fmla="*/ 990122 h 990122"/>
              <a:gd name="connsiteX14" fmla="*/ 1198529 w 2246279"/>
              <a:gd name="connsiteY14" fmla="*/ 990122 h 990122"/>
              <a:gd name="connsiteX15" fmla="*/ 1154003 w 2246279"/>
              <a:gd name="connsiteY15" fmla="*/ 990122 h 990122"/>
              <a:gd name="connsiteX16" fmla="*/ 988979 w 2246279"/>
              <a:gd name="connsiteY16" fmla="*/ 825098 h 990122"/>
              <a:gd name="connsiteX17" fmla="*/ 988979 w 2246279"/>
              <a:gd name="connsiteY17" fmla="*/ 825102 h 990122"/>
              <a:gd name="connsiteX18" fmla="*/ 0 w 2246279"/>
              <a:gd name="connsiteY18" fmla="*/ 744858 h 990122"/>
              <a:gd name="connsiteX19" fmla="*/ 988979 w 2246279"/>
              <a:gd name="connsiteY19" fmla="*/ 672821 h 990122"/>
              <a:gd name="connsiteX20" fmla="*/ 988979 w 2246279"/>
              <a:gd name="connsiteY20" fmla="*/ 165024 h 990122"/>
              <a:gd name="connsiteX0" fmla="*/ 988979 w 2246279"/>
              <a:gd name="connsiteY0" fmla="*/ 165024 h 990122"/>
              <a:gd name="connsiteX1" fmla="*/ 1154003 w 2246279"/>
              <a:gd name="connsiteY1" fmla="*/ 0 h 990122"/>
              <a:gd name="connsiteX2" fmla="*/ 1198529 w 2246279"/>
              <a:gd name="connsiteY2" fmla="*/ 0 h 990122"/>
              <a:gd name="connsiteX3" fmla="*/ 1198529 w 2246279"/>
              <a:gd name="connsiteY3" fmla="*/ 0 h 990122"/>
              <a:gd name="connsiteX4" fmla="*/ 1512854 w 2246279"/>
              <a:gd name="connsiteY4" fmla="*/ 0 h 990122"/>
              <a:gd name="connsiteX5" fmla="*/ 2081255 w 2246279"/>
              <a:gd name="connsiteY5" fmla="*/ 0 h 990122"/>
              <a:gd name="connsiteX6" fmla="*/ 2246279 w 2246279"/>
              <a:gd name="connsiteY6" fmla="*/ 165024 h 990122"/>
              <a:gd name="connsiteX7" fmla="*/ 2246279 w 2246279"/>
              <a:gd name="connsiteY7" fmla="*/ 577571 h 990122"/>
              <a:gd name="connsiteX8" fmla="*/ 2246279 w 2246279"/>
              <a:gd name="connsiteY8" fmla="*/ 577571 h 990122"/>
              <a:gd name="connsiteX9" fmla="*/ 2246279 w 2246279"/>
              <a:gd name="connsiteY9" fmla="*/ 825102 h 990122"/>
              <a:gd name="connsiteX10" fmla="*/ 2246279 w 2246279"/>
              <a:gd name="connsiteY10" fmla="*/ 825098 h 990122"/>
              <a:gd name="connsiteX11" fmla="*/ 2081255 w 2246279"/>
              <a:gd name="connsiteY11" fmla="*/ 990122 h 990122"/>
              <a:gd name="connsiteX12" fmla="*/ 1512854 w 2246279"/>
              <a:gd name="connsiteY12" fmla="*/ 990122 h 990122"/>
              <a:gd name="connsiteX13" fmla="*/ 1198529 w 2246279"/>
              <a:gd name="connsiteY13" fmla="*/ 990122 h 990122"/>
              <a:gd name="connsiteX14" fmla="*/ 1198529 w 2246279"/>
              <a:gd name="connsiteY14" fmla="*/ 990122 h 990122"/>
              <a:gd name="connsiteX15" fmla="*/ 1154003 w 2246279"/>
              <a:gd name="connsiteY15" fmla="*/ 990122 h 990122"/>
              <a:gd name="connsiteX16" fmla="*/ 988979 w 2246279"/>
              <a:gd name="connsiteY16" fmla="*/ 825098 h 990122"/>
              <a:gd name="connsiteX17" fmla="*/ 988979 w 2246279"/>
              <a:gd name="connsiteY17" fmla="*/ 825102 h 990122"/>
              <a:gd name="connsiteX18" fmla="*/ 0 w 2246279"/>
              <a:gd name="connsiteY18" fmla="*/ 801302 h 990122"/>
              <a:gd name="connsiteX19" fmla="*/ 988979 w 2246279"/>
              <a:gd name="connsiteY19" fmla="*/ 672821 h 990122"/>
              <a:gd name="connsiteX20" fmla="*/ 988979 w 2246279"/>
              <a:gd name="connsiteY20" fmla="*/ 165024 h 990122"/>
              <a:gd name="connsiteX0" fmla="*/ 988979 w 2246279"/>
              <a:gd name="connsiteY0" fmla="*/ 165024 h 1049656"/>
              <a:gd name="connsiteX1" fmla="*/ 1154003 w 2246279"/>
              <a:gd name="connsiteY1" fmla="*/ 0 h 1049656"/>
              <a:gd name="connsiteX2" fmla="*/ 1198529 w 2246279"/>
              <a:gd name="connsiteY2" fmla="*/ 0 h 1049656"/>
              <a:gd name="connsiteX3" fmla="*/ 1198529 w 2246279"/>
              <a:gd name="connsiteY3" fmla="*/ 0 h 1049656"/>
              <a:gd name="connsiteX4" fmla="*/ 1512854 w 2246279"/>
              <a:gd name="connsiteY4" fmla="*/ 0 h 1049656"/>
              <a:gd name="connsiteX5" fmla="*/ 2081255 w 2246279"/>
              <a:gd name="connsiteY5" fmla="*/ 0 h 1049656"/>
              <a:gd name="connsiteX6" fmla="*/ 2246279 w 2246279"/>
              <a:gd name="connsiteY6" fmla="*/ 165024 h 1049656"/>
              <a:gd name="connsiteX7" fmla="*/ 2246279 w 2246279"/>
              <a:gd name="connsiteY7" fmla="*/ 577571 h 1049656"/>
              <a:gd name="connsiteX8" fmla="*/ 2246279 w 2246279"/>
              <a:gd name="connsiteY8" fmla="*/ 577571 h 1049656"/>
              <a:gd name="connsiteX9" fmla="*/ 2246279 w 2246279"/>
              <a:gd name="connsiteY9" fmla="*/ 825102 h 1049656"/>
              <a:gd name="connsiteX10" fmla="*/ 2246279 w 2246279"/>
              <a:gd name="connsiteY10" fmla="*/ 825098 h 1049656"/>
              <a:gd name="connsiteX11" fmla="*/ 2081255 w 2246279"/>
              <a:gd name="connsiteY11" fmla="*/ 990122 h 1049656"/>
              <a:gd name="connsiteX12" fmla="*/ 1512854 w 2246279"/>
              <a:gd name="connsiteY12" fmla="*/ 990122 h 1049656"/>
              <a:gd name="connsiteX13" fmla="*/ 1198529 w 2246279"/>
              <a:gd name="connsiteY13" fmla="*/ 990122 h 1049656"/>
              <a:gd name="connsiteX14" fmla="*/ 1198529 w 2246279"/>
              <a:gd name="connsiteY14" fmla="*/ 990122 h 1049656"/>
              <a:gd name="connsiteX15" fmla="*/ 1154003 w 2246279"/>
              <a:gd name="connsiteY15" fmla="*/ 990122 h 1049656"/>
              <a:gd name="connsiteX16" fmla="*/ 988979 w 2246279"/>
              <a:gd name="connsiteY16" fmla="*/ 825098 h 1049656"/>
              <a:gd name="connsiteX17" fmla="*/ 988979 w 2246279"/>
              <a:gd name="connsiteY17" fmla="*/ 825102 h 1049656"/>
              <a:gd name="connsiteX18" fmla="*/ 0 w 2246279"/>
              <a:gd name="connsiteY18" fmla="*/ 1049656 h 1049656"/>
              <a:gd name="connsiteX19" fmla="*/ 988979 w 2246279"/>
              <a:gd name="connsiteY19" fmla="*/ 672821 h 1049656"/>
              <a:gd name="connsiteX20" fmla="*/ 988979 w 2246279"/>
              <a:gd name="connsiteY20" fmla="*/ 165024 h 1049656"/>
              <a:gd name="connsiteX0" fmla="*/ 988979 w 2246279"/>
              <a:gd name="connsiteY0" fmla="*/ 165024 h 1275432"/>
              <a:gd name="connsiteX1" fmla="*/ 1154003 w 2246279"/>
              <a:gd name="connsiteY1" fmla="*/ 0 h 1275432"/>
              <a:gd name="connsiteX2" fmla="*/ 1198529 w 2246279"/>
              <a:gd name="connsiteY2" fmla="*/ 0 h 1275432"/>
              <a:gd name="connsiteX3" fmla="*/ 1198529 w 2246279"/>
              <a:gd name="connsiteY3" fmla="*/ 0 h 1275432"/>
              <a:gd name="connsiteX4" fmla="*/ 1512854 w 2246279"/>
              <a:gd name="connsiteY4" fmla="*/ 0 h 1275432"/>
              <a:gd name="connsiteX5" fmla="*/ 2081255 w 2246279"/>
              <a:gd name="connsiteY5" fmla="*/ 0 h 1275432"/>
              <a:gd name="connsiteX6" fmla="*/ 2246279 w 2246279"/>
              <a:gd name="connsiteY6" fmla="*/ 165024 h 1275432"/>
              <a:gd name="connsiteX7" fmla="*/ 2246279 w 2246279"/>
              <a:gd name="connsiteY7" fmla="*/ 577571 h 1275432"/>
              <a:gd name="connsiteX8" fmla="*/ 2246279 w 2246279"/>
              <a:gd name="connsiteY8" fmla="*/ 577571 h 1275432"/>
              <a:gd name="connsiteX9" fmla="*/ 2246279 w 2246279"/>
              <a:gd name="connsiteY9" fmla="*/ 825102 h 1275432"/>
              <a:gd name="connsiteX10" fmla="*/ 2246279 w 2246279"/>
              <a:gd name="connsiteY10" fmla="*/ 825098 h 1275432"/>
              <a:gd name="connsiteX11" fmla="*/ 2081255 w 2246279"/>
              <a:gd name="connsiteY11" fmla="*/ 990122 h 1275432"/>
              <a:gd name="connsiteX12" fmla="*/ 1512854 w 2246279"/>
              <a:gd name="connsiteY12" fmla="*/ 990122 h 1275432"/>
              <a:gd name="connsiteX13" fmla="*/ 1198529 w 2246279"/>
              <a:gd name="connsiteY13" fmla="*/ 990122 h 1275432"/>
              <a:gd name="connsiteX14" fmla="*/ 1198529 w 2246279"/>
              <a:gd name="connsiteY14" fmla="*/ 990122 h 1275432"/>
              <a:gd name="connsiteX15" fmla="*/ 1154003 w 2246279"/>
              <a:gd name="connsiteY15" fmla="*/ 990122 h 1275432"/>
              <a:gd name="connsiteX16" fmla="*/ 988979 w 2246279"/>
              <a:gd name="connsiteY16" fmla="*/ 825098 h 1275432"/>
              <a:gd name="connsiteX17" fmla="*/ 988979 w 2246279"/>
              <a:gd name="connsiteY17" fmla="*/ 825102 h 1275432"/>
              <a:gd name="connsiteX18" fmla="*/ 0 w 2246279"/>
              <a:gd name="connsiteY18" fmla="*/ 1275432 h 1275432"/>
              <a:gd name="connsiteX19" fmla="*/ 988979 w 2246279"/>
              <a:gd name="connsiteY19" fmla="*/ 672821 h 1275432"/>
              <a:gd name="connsiteX20" fmla="*/ 988979 w 2246279"/>
              <a:gd name="connsiteY20" fmla="*/ 165024 h 1275432"/>
              <a:gd name="connsiteX0" fmla="*/ 988979 w 2246279"/>
              <a:gd name="connsiteY0" fmla="*/ 165024 h 990122"/>
              <a:gd name="connsiteX1" fmla="*/ 1154003 w 2246279"/>
              <a:gd name="connsiteY1" fmla="*/ 0 h 990122"/>
              <a:gd name="connsiteX2" fmla="*/ 1198529 w 2246279"/>
              <a:gd name="connsiteY2" fmla="*/ 0 h 990122"/>
              <a:gd name="connsiteX3" fmla="*/ 1198529 w 2246279"/>
              <a:gd name="connsiteY3" fmla="*/ 0 h 990122"/>
              <a:gd name="connsiteX4" fmla="*/ 1512854 w 2246279"/>
              <a:gd name="connsiteY4" fmla="*/ 0 h 990122"/>
              <a:gd name="connsiteX5" fmla="*/ 2081255 w 2246279"/>
              <a:gd name="connsiteY5" fmla="*/ 0 h 990122"/>
              <a:gd name="connsiteX6" fmla="*/ 2246279 w 2246279"/>
              <a:gd name="connsiteY6" fmla="*/ 165024 h 990122"/>
              <a:gd name="connsiteX7" fmla="*/ 2246279 w 2246279"/>
              <a:gd name="connsiteY7" fmla="*/ 577571 h 990122"/>
              <a:gd name="connsiteX8" fmla="*/ 2246279 w 2246279"/>
              <a:gd name="connsiteY8" fmla="*/ 577571 h 990122"/>
              <a:gd name="connsiteX9" fmla="*/ 2246279 w 2246279"/>
              <a:gd name="connsiteY9" fmla="*/ 825102 h 990122"/>
              <a:gd name="connsiteX10" fmla="*/ 2246279 w 2246279"/>
              <a:gd name="connsiteY10" fmla="*/ 825098 h 990122"/>
              <a:gd name="connsiteX11" fmla="*/ 2081255 w 2246279"/>
              <a:gd name="connsiteY11" fmla="*/ 990122 h 990122"/>
              <a:gd name="connsiteX12" fmla="*/ 1512854 w 2246279"/>
              <a:gd name="connsiteY12" fmla="*/ 990122 h 990122"/>
              <a:gd name="connsiteX13" fmla="*/ 1198529 w 2246279"/>
              <a:gd name="connsiteY13" fmla="*/ 990122 h 990122"/>
              <a:gd name="connsiteX14" fmla="*/ 1198529 w 2246279"/>
              <a:gd name="connsiteY14" fmla="*/ 990122 h 990122"/>
              <a:gd name="connsiteX15" fmla="*/ 1154003 w 2246279"/>
              <a:gd name="connsiteY15" fmla="*/ 990122 h 990122"/>
              <a:gd name="connsiteX16" fmla="*/ 988979 w 2246279"/>
              <a:gd name="connsiteY16" fmla="*/ 825098 h 990122"/>
              <a:gd name="connsiteX17" fmla="*/ 988979 w 2246279"/>
              <a:gd name="connsiteY17" fmla="*/ 825102 h 990122"/>
              <a:gd name="connsiteX18" fmla="*/ 0 w 2246279"/>
              <a:gd name="connsiteY18" fmla="*/ 902901 h 990122"/>
              <a:gd name="connsiteX19" fmla="*/ 988979 w 2246279"/>
              <a:gd name="connsiteY19" fmla="*/ 672821 h 990122"/>
              <a:gd name="connsiteX20" fmla="*/ 988979 w 2246279"/>
              <a:gd name="connsiteY20" fmla="*/ 165024 h 990122"/>
              <a:gd name="connsiteX0" fmla="*/ 988979 w 2246279"/>
              <a:gd name="connsiteY0" fmla="*/ 165024 h 990122"/>
              <a:gd name="connsiteX1" fmla="*/ 1154003 w 2246279"/>
              <a:gd name="connsiteY1" fmla="*/ 0 h 990122"/>
              <a:gd name="connsiteX2" fmla="*/ 1198529 w 2246279"/>
              <a:gd name="connsiteY2" fmla="*/ 0 h 990122"/>
              <a:gd name="connsiteX3" fmla="*/ 1198529 w 2246279"/>
              <a:gd name="connsiteY3" fmla="*/ 0 h 990122"/>
              <a:gd name="connsiteX4" fmla="*/ 1512854 w 2246279"/>
              <a:gd name="connsiteY4" fmla="*/ 0 h 990122"/>
              <a:gd name="connsiteX5" fmla="*/ 2081255 w 2246279"/>
              <a:gd name="connsiteY5" fmla="*/ 0 h 990122"/>
              <a:gd name="connsiteX6" fmla="*/ 2246279 w 2246279"/>
              <a:gd name="connsiteY6" fmla="*/ 165024 h 990122"/>
              <a:gd name="connsiteX7" fmla="*/ 2246279 w 2246279"/>
              <a:gd name="connsiteY7" fmla="*/ 577571 h 990122"/>
              <a:gd name="connsiteX8" fmla="*/ 2246279 w 2246279"/>
              <a:gd name="connsiteY8" fmla="*/ 577571 h 990122"/>
              <a:gd name="connsiteX9" fmla="*/ 2246279 w 2246279"/>
              <a:gd name="connsiteY9" fmla="*/ 825102 h 990122"/>
              <a:gd name="connsiteX10" fmla="*/ 2246279 w 2246279"/>
              <a:gd name="connsiteY10" fmla="*/ 825098 h 990122"/>
              <a:gd name="connsiteX11" fmla="*/ 2081255 w 2246279"/>
              <a:gd name="connsiteY11" fmla="*/ 990122 h 990122"/>
              <a:gd name="connsiteX12" fmla="*/ 1512854 w 2246279"/>
              <a:gd name="connsiteY12" fmla="*/ 990122 h 990122"/>
              <a:gd name="connsiteX13" fmla="*/ 1198529 w 2246279"/>
              <a:gd name="connsiteY13" fmla="*/ 990122 h 990122"/>
              <a:gd name="connsiteX14" fmla="*/ 1198529 w 2246279"/>
              <a:gd name="connsiteY14" fmla="*/ 990122 h 990122"/>
              <a:gd name="connsiteX15" fmla="*/ 1154003 w 2246279"/>
              <a:gd name="connsiteY15" fmla="*/ 990122 h 990122"/>
              <a:gd name="connsiteX16" fmla="*/ 988979 w 2246279"/>
              <a:gd name="connsiteY16" fmla="*/ 825098 h 990122"/>
              <a:gd name="connsiteX17" fmla="*/ 988979 w 2246279"/>
              <a:gd name="connsiteY17" fmla="*/ 825102 h 990122"/>
              <a:gd name="connsiteX18" fmla="*/ 0 w 2246279"/>
              <a:gd name="connsiteY18" fmla="*/ 981923 h 990122"/>
              <a:gd name="connsiteX19" fmla="*/ 988979 w 2246279"/>
              <a:gd name="connsiteY19" fmla="*/ 672821 h 990122"/>
              <a:gd name="connsiteX20" fmla="*/ 988979 w 2246279"/>
              <a:gd name="connsiteY20" fmla="*/ 165024 h 99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6279" h="990122">
                <a:moveTo>
                  <a:pt x="988979" y="165024"/>
                </a:moveTo>
                <a:cubicBezTo>
                  <a:pt x="988979" y="73884"/>
                  <a:pt x="1062863" y="0"/>
                  <a:pt x="1154003" y="0"/>
                </a:cubicBezTo>
                <a:lnTo>
                  <a:pt x="1198529" y="0"/>
                </a:lnTo>
                <a:lnTo>
                  <a:pt x="1198529" y="0"/>
                </a:lnTo>
                <a:lnTo>
                  <a:pt x="1512854" y="0"/>
                </a:lnTo>
                <a:lnTo>
                  <a:pt x="2081255" y="0"/>
                </a:lnTo>
                <a:cubicBezTo>
                  <a:pt x="2172395" y="0"/>
                  <a:pt x="2246279" y="73884"/>
                  <a:pt x="2246279" y="165024"/>
                </a:cubicBezTo>
                <a:lnTo>
                  <a:pt x="2246279" y="577571"/>
                </a:lnTo>
                <a:lnTo>
                  <a:pt x="2246279" y="577571"/>
                </a:lnTo>
                <a:lnTo>
                  <a:pt x="2246279" y="825102"/>
                </a:lnTo>
                <a:lnTo>
                  <a:pt x="2246279" y="825098"/>
                </a:lnTo>
                <a:cubicBezTo>
                  <a:pt x="2246279" y="916238"/>
                  <a:pt x="2172395" y="990122"/>
                  <a:pt x="2081255" y="990122"/>
                </a:cubicBezTo>
                <a:lnTo>
                  <a:pt x="1512854" y="990122"/>
                </a:lnTo>
                <a:lnTo>
                  <a:pt x="1198529" y="990122"/>
                </a:lnTo>
                <a:lnTo>
                  <a:pt x="1198529" y="990122"/>
                </a:lnTo>
                <a:lnTo>
                  <a:pt x="1154003" y="990122"/>
                </a:lnTo>
                <a:cubicBezTo>
                  <a:pt x="1062863" y="990122"/>
                  <a:pt x="988979" y="916238"/>
                  <a:pt x="988979" y="825098"/>
                </a:cubicBezTo>
                <a:lnTo>
                  <a:pt x="988979" y="825102"/>
                </a:lnTo>
                <a:lnTo>
                  <a:pt x="0" y="981923"/>
                </a:lnTo>
                <a:lnTo>
                  <a:pt x="988979" y="672821"/>
                </a:lnTo>
                <a:lnTo>
                  <a:pt x="988979" y="16502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31"/>
          <p:cNvSpPr txBox="1">
            <a:spLocks noChangeArrowheads="1"/>
          </p:cNvSpPr>
          <p:nvPr/>
        </p:nvSpPr>
        <p:spPr bwMode="auto">
          <a:xfrm>
            <a:off x="1878757" y="1730649"/>
            <a:ext cx="14811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8E07"/>
                </a:solidFill>
              </a:rPr>
              <a:t>建物の隙間は</a:t>
            </a:r>
            <a:endParaRPr lang="en-US" altLang="ja-JP" sz="1600">
              <a:solidFill>
                <a:srgbClr val="008E07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8E07"/>
                </a:solidFill>
              </a:rPr>
              <a:t>目張りする</a:t>
            </a:r>
            <a:endParaRPr lang="en-US" altLang="ja-JP" sz="1600">
              <a:solidFill>
                <a:srgbClr val="008E07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/>
              <a:t>（煙が漏れないよう）</a:t>
            </a:r>
          </a:p>
        </p:txBody>
      </p:sp>
      <p:sp>
        <p:nvSpPr>
          <p:cNvPr id="26" name="テキスト ボックス 32"/>
          <p:cNvSpPr txBox="1">
            <a:spLocks noChangeArrowheads="1"/>
          </p:cNvSpPr>
          <p:nvPr/>
        </p:nvSpPr>
        <p:spPr bwMode="auto">
          <a:xfrm>
            <a:off x="2105770" y="2591074"/>
            <a:ext cx="1211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8E07"/>
                </a:solidFill>
              </a:rPr>
              <a:t>物品同士の</a:t>
            </a:r>
            <a:endParaRPr lang="en-US" altLang="ja-JP" sz="1600">
              <a:solidFill>
                <a:srgbClr val="008E07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8E07"/>
                </a:solidFill>
              </a:rPr>
              <a:t>間をあける</a:t>
            </a:r>
            <a:endParaRPr lang="en-US" altLang="ja-JP" sz="1600">
              <a:solidFill>
                <a:srgbClr val="008E07"/>
              </a:solidFill>
            </a:endParaRPr>
          </a:p>
        </p:txBody>
      </p:sp>
      <p:sp>
        <p:nvSpPr>
          <p:cNvPr id="27" name="角丸四角形吹き出し 47"/>
          <p:cNvSpPr/>
          <p:nvPr/>
        </p:nvSpPr>
        <p:spPr>
          <a:xfrm>
            <a:off x="1873995" y="3570561"/>
            <a:ext cx="1443037" cy="755650"/>
          </a:xfrm>
          <a:custGeom>
            <a:avLst/>
            <a:gdLst>
              <a:gd name="connsiteX0" fmla="*/ 0 w 1273886"/>
              <a:gd name="connsiteY0" fmla="*/ 150143 h 900840"/>
              <a:gd name="connsiteX1" fmla="*/ 150143 w 1273886"/>
              <a:gd name="connsiteY1" fmla="*/ 0 h 900840"/>
              <a:gd name="connsiteX2" fmla="*/ 212314 w 1273886"/>
              <a:gd name="connsiteY2" fmla="*/ 0 h 900840"/>
              <a:gd name="connsiteX3" fmla="*/ 212314 w 1273886"/>
              <a:gd name="connsiteY3" fmla="*/ 0 h 900840"/>
              <a:gd name="connsiteX4" fmla="*/ 530786 w 1273886"/>
              <a:gd name="connsiteY4" fmla="*/ 0 h 900840"/>
              <a:gd name="connsiteX5" fmla="*/ 1123743 w 1273886"/>
              <a:gd name="connsiteY5" fmla="*/ 0 h 900840"/>
              <a:gd name="connsiteX6" fmla="*/ 1273886 w 1273886"/>
              <a:gd name="connsiteY6" fmla="*/ 150143 h 900840"/>
              <a:gd name="connsiteX7" fmla="*/ 1273886 w 1273886"/>
              <a:gd name="connsiteY7" fmla="*/ 525490 h 900840"/>
              <a:gd name="connsiteX8" fmla="*/ 1273886 w 1273886"/>
              <a:gd name="connsiteY8" fmla="*/ 525490 h 900840"/>
              <a:gd name="connsiteX9" fmla="*/ 1273886 w 1273886"/>
              <a:gd name="connsiteY9" fmla="*/ 750700 h 900840"/>
              <a:gd name="connsiteX10" fmla="*/ 1273886 w 1273886"/>
              <a:gd name="connsiteY10" fmla="*/ 750697 h 900840"/>
              <a:gd name="connsiteX11" fmla="*/ 1123743 w 1273886"/>
              <a:gd name="connsiteY11" fmla="*/ 900840 h 900840"/>
              <a:gd name="connsiteX12" fmla="*/ 530786 w 1273886"/>
              <a:gd name="connsiteY12" fmla="*/ 900840 h 900840"/>
              <a:gd name="connsiteX13" fmla="*/ 212314 w 1273886"/>
              <a:gd name="connsiteY13" fmla="*/ 900840 h 900840"/>
              <a:gd name="connsiteX14" fmla="*/ 212314 w 1273886"/>
              <a:gd name="connsiteY14" fmla="*/ 900840 h 900840"/>
              <a:gd name="connsiteX15" fmla="*/ 150143 w 1273886"/>
              <a:gd name="connsiteY15" fmla="*/ 900840 h 900840"/>
              <a:gd name="connsiteX16" fmla="*/ 0 w 1273886"/>
              <a:gd name="connsiteY16" fmla="*/ 750697 h 900840"/>
              <a:gd name="connsiteX17" fmla="*/ 0 w 1273886"/>
              <a:gd name="connsiteY17" fmla="*/ 750700 h 900840"/>
              <a:gd name="connsiteX18" fmla="*/ -168293 w 1273886"/>
              <a:gd name="connsiteY18" fmla="*/ 576610 h 900840"/>
              <a:gd name="connsiteX19" fmla="*/ 0 w 1273886"/>
              <a:gd name="connsiteY19" fmla="*/ 525490 h 900840"/>
              <a:gd name="connsiteX20" fmla="*/ 0 w 1273886"/>
              <a:gd name="connsiteY20" fmla="*/ 150143 h 900840"/>
              <a:gd name="connsiteX0" fmla="*/ 168293 w 1442179"/>
              <a:gd name="connsiteY0" fmla="*/ 150143 h 900840"/>
              <a:gd name="connsiteX1" fmla="*/ 318436 w 1442179"/>
              <a:gd name="connsiteY1" fmla="*/ 0 h 900840"/>
              <a:gd name="connsiteX2" fmla="*/ 380607 w 1442179"/>
              <a:gd name="connsiteY2" fmla="*/ 0 h 900840"/>
              <a:gd name="connsiteX3" fmla="*/ 380607 w 1442179"/>
              <a:gd name="connsiteY3" fmla="*/ 0 h 900840"/>
              <a:gd name="connsiteX4" fmla="*/ 699079 w 1442179"/>
              <a:gd name="connsiteY4" fmla="*/ 0 h 900840"/>
              <a:gd name="connsiteX5" fmla="*/ 1292036 w 1442179"/>
              <a:gd name="connsiteY5" fmla="*/ 0 h 900840"/>
              <a:gd name="connsiteX6" fmla="*/ 1442179 w 1442179"/>
              <a:gd name="connsiteY6" fmla="*/ 150143 h 900840"/>
              <a:gd name="connsiteX7" fmla="*/ 1442179 w 1442179"/>
              <a:gd name="connsiteY7" fmla="*/ 525490 h 900840"/>
              <a:gd name="connsiteX8" fmla="*/ 1442179 w 1442179"/>
              <a:gd name="connsiteY8" fmla="*/ 525490 h 900840"/>
              <a:gd name="connsiteX9" fmla="*/ 1442179 w 1442179"/>
              <a:gd name="connsiteY9" fmla="*/ 750700 h 900840"/>
              <a:gd name="connsiteX10" fmla="*/ 1442179 w 1442179"/>
              <a:gd name="connsiteY10" fmla="*/ 750697 h 900840"/>
              <a:gd name="connsiteX11" fmla="*/ 1292036 w 1442179"/>
              <a:gd name="connsiteY11" fmla="*/ 900840 h 900840"/>
              <a:gd name="connsiteX12" fmla="*/ 699079 w 1442179"/>
              <a:gd name="connsiteY12" fmla="*/ 900840 h 900840"/>
              <a:gd name="connsiteX13" fmla="*/ 380607 w 1442179"/>
              <a:gd name="connsiteY13" fmla="*/ 900840 h 900840"/>
              <a:gd name="connsiteX14" fmla="*/ 380607 w 1442179"/>
              <a:gd name="connsiteY14" fmla="*/ 900840 h 900840"/>
              <a:gd name="connsiteX15" fmla="*/ 318436 w 1442179"/>
              <a:gd name="connsiteY15" fmla="*/ 900840 h 900840"/>
              <a:gd name="connsiteX16" fmla="*/ 168293 w 1442179"/>
              <a:gd name="connsiteY16" fmla="*/ 750697 h 900840"/>
              <a:gd name="connsiteX17" fmla="*/ 168293 w 1442179"/>
              <a:gd name="connsiteY17" fmla="*/ 659260 h 900840"/>
              <a:gd name="connsiteX18" fmla="*/ 0 w 1442179"/>
              <a:gd name="connsiteY18" fmla="*/ 576610 h 900840"/>
              <a:gd name="connsiteX19" fmla="*/ 168293 w 1442179"/>
              <a:gd name="connsiteY19" fmla="*/ 525490 h 900840"/>
              <a:gd name="connsiteX20" fmla="*/ 168293 w 1442179"/>
              <a:gd name="connsiteY20" fmla="*/ 150143 h 900840"/>
              <a:gd name="connsiteX0" fmla="*/ 168293 w 1442179"/>
              <a:gd name="connsiteY0" fmla="*/ 150143 h 900840"/>
              <a:gd name="connsiteX1" fmla="*/ 318436 w 1442179"/>
              <a:gd name="connsiteY1" fmla="*/ 0 h 900840"/>
              <a:gd name="connsiteX2" fmla="*/ 380607 w 1442179"/>
              <a:gd name="connsiteY2" fmla="*/ 0 h 900840"/>
              <a:gd name="connsiteX3" fmla="*/ 380607 w 1442179"/>
              <a:gd name="connsiteY3" fmla="*/ 0 h 900840"/>
              <a:gd name="connsiteX4" fmla="*/ 699079 w 1442179"/>
              <a:gd name="connsiteY4" fmla="*/ 0 h 900840"/>
              <a:gd name="connsiteX5" fmla="*/ 1292036 w 1442179"/>
              <a:gd name="connsiteY5" fmla="*/ 0 h 900840"/>
              <a:gd name="connsiteX6" fmla="*/ 1442179 w 1442179"/>
              <a:gd name="connsiteY6" fmla="*/ 150143 h 900840"/>
              <a:gd name="connsiteX7" fmla="*/ 1442179 w 1442179"/>
              <a:gd name="connsiteY7" fmla="*/ 525490 h 900840"/>
              <a:gd name="connsiteX8" fmla="*/ 1442179 w 1442179"/>
              <a:gd name="connsiteY8" fmla="*/ 525490 h 900840"/>
              <a:gd name="connsiteX9" fmla="*/ 1442179 w 1442179"/>
              <a:gd name="connsiteY9" fmla="*/ 750700 h 900840"/>
              <a:gd name="connsiteX10" fmla="*/ 1442179 w 1442179"/>
              <a:gd name="connsiteY10" fmla="*/ 750697 h 900840"/>
              <a:gd name="connsiteX11" fmla="*/ 1292036 w 1442179"/>
              <a:gd name="connsiteY11" fmla="*/ 900840 h 900840"/>
              <a:gd name="connsiteX12" fmla="*/ 699079 w 1442179"/>
              <a:gd name="connsiteY12" fmla="*/ 900840 h 900840"/>
              <a:gd name="connsiteX13" fmla="*/ 380607 w 1442179"/>
              <a:gd name="connsiteY13" fmla="*/ 900840 h 900840"/>
              <a:gd name="connsiteX14" fmla="*/ 380607 w 1442179"/>
              <a:gd name="connsiteY14" fmla="*/ 900840 h 900840"/>
              <a:gd name="connsiteX15" fmla="*/ 318436 w 1442179"/>
              <a:gd name="connsiteY15" fmla="*/ 900840 h 900840"/>
              <a:gd name="connsiteX16" fmla="*/ 168293 w 1442179"/>
              <a:gd name="connsiteY16" fmla="*/ 750697 h 900840"/>
              <a:gd name="connsiteX17" fmla="*/ 168293 w 1442179"/>
              <a:gd name="connsiteY17" fmla="*/ 659260 h 900840"/>
              <a:gd name="connsiteX18" fmla="*/ 0 w 1442179"/>
              <a:gd name="connsiteY18" fmla="*/ 652810 h 900840"/>
              <a:gd name="connsiteX19" fmla="*/ 168293 w 1442179"/>
              <a:gd name="connsiteY19" fmla="*/ 525490 h 900840"/>
              <a:gd name="connsiteX20" fmla="*/ 168293 w 1442179"/>
              <a:gd name="connsiteY20" fmla="*/ 150143 h 90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2179" h="900840">
                <a:moveTo>
                  <a:pt x="168293" y="150143"/>
                </a:moveTo>
                <a:cubicBezTo>
                  <a:pt x="168293" y="67221"/>
                  <a:pt x="235514" y="0"/>
                  <a:pt x="318436" y="0"/>
                </a:cubicBezTo>
                <a:lnTo>
                  <a:pt x="380607" y="0"/>
                </a:lnTo>
                <a:lnTo>
                  <a:pt x="380607" y="0"/>
                </a:lnTo>
                <a:lnTo>
                  <a:pt x="699079" y="0"/>
                </a:lnTo>
                <a:lnTo>
                  <a:pt x="1292036" y="0"/>
                </a:lnTo>
                <a:cubicBezTo>
                  <a:pt x="1374958" y="0"/>
                  <a:pt x="1442179" y="67221"/>
                  <a:pt x="1442179" y="150143"/>
                </a:cubicBezTo>
                <a:lnTo>
                  <a:pt x="1442179" y="525490"/>
                </a:lnTo>
                <a:lnTo>
                  <a:pt x="1442179" y="525490"/>
                </a:lnTo>
                <a:lnTo>
                  <a:pt x="1442179" y="750700"/>
                </a:lnTo>
                <a:lnTo>
                  <a:pt x="1442179" y="750697"/>
                </a:lnTo>
                <a:cubicBezTo>
                  <a:pt x="1442179" y="833619"/>
                  <a:pt x="1374958" y="900840"/>
                  <a:pt x="1292036" y="900840"/>
                </a:cubicBezTo>
                <a:lnTo>
                  <a:pt x="699079" y="900840"/>
                </a:lnTo>
                <a:lnTo>
                  <a:pt x="380607" y="900840"/>
                </a:lnTo>
                <a:lnTo>
                  <a:pt x="380607" y="900840"/>
                </a:lnTo>
                <a:lnTo>
                  <a:pt x="318436" y="900840"/>
                </a:lnTo>
                <a:cubicBezTo>
                  <a:pt x="235514" y="900840"/>
                  <a:pt x="168293" y="833619"/>
                  <a:pt x="168293" y="750697"/>
                </a:cubicBezTo>
                <a:lnTo>
                  <a:pt x="168293" y="659260"/>
                </a:lnTo>
                <a:lnTo>
                  <a:pt x="0" y="652810"/>
                </a:lnTo>
                <a:lnTo>
                  <a:pt x="168293" y="525490"/>
                </a:lnTo>
                <a:lnTo>
                  <a:pt x="168293" y="150143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38"/>
          <p:cNvSpPr txBox="1">
            <a:spLocks noChangeArrowheads="1"/>
          </p:cNvSpPr>
          <p:nvPr/>
        </p:nvSpPr>
        <p:spPr bwMode="auto">
          <a:xfrm>
            <a:off x="2126407" y="3578499"/>
            <a:ext cx="11541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燻蒸剤は</a:t>
            </a:r>
            <a:endParaRPr lang="en-US" altLang="ja-JP" sz="14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決められた</a:t>
            </a:r>
            <a:endParaRPr lang="en-US" altLang="ja-JP" sz="14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容量・用法で</a:t>
            </a:r>
          </a:p>
        </p:txBody>
      </p:sp>
      <p:sp>
        <p:nvSpPr>
          <p:cNvPr id="29" name="テキスト ボックス 38"/>
          <p:cNvSpPr txBox="1">
            <a:spLocks noChangeArrowheads="1"/>
          </p:cNvSpPr>
          <p:nvPr/>
        </p:nvSpPr>
        <p:spPr bwMode="auto">
          <a:xfrm>
            <a:off x="1975595" y="3091136"/>
            <a:ext cx="1416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/>
              <a:t>（消毒は表面が主）</a:t>
            </a:r>
            <a:endParaRPr lang="en-US" altLang="ja-JP" sz="120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44356"/>
              </p:ext>
            </p:extLst>
          </p:nvPr>
        </p:nvGraphicFramePr>
        <p:xfrm>
          <a:off x="119805" y="803594"/>
          <a:ext cx="6667958" cy="357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979">
                  <a:extLst>
                    <a:ext uri="{9D8B030D-6E8A-4147-A177-3AD203B41FA5}">
                      <a16:colId xmlns:a16="http://schemas.microsoft.com/office/drawing/2014/main" val="2283611865"/>
                    </a:ext>
                  </a:extLst>
                </a:gridCol>
                <a:gridCol w="3333979">
                  <a:extLst>
                    <a:ext uri="{9D8B030D-6E8A-4147-A177-3AD203B41FA5}">
                      <a16:colId xmlns:a16="http://schemas.microsoft.com/office/drawing/2014/main" val="40903419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燻蒸消毒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614189"/>
                  </a:ext>
                </a:extLst>
              </a:tr>
              <a:tr h="2668648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defRPr/>
                      </a:pPr>
                      <a:r>
                        <a:rPr lang="en-US" altLang="ja-JP" sz="2000" b="0" dirty="0" smtClean="0">
                          <a:solidFill>
                            <a:schemeClr val="dk1"/>
                          </a:solidFill>
                          <a:latin typeface="+mn-ea"/>
                        </a:rPr>
                        <a:t>【</a:t>
                      </a:r>
                      <a:r>
                        <a:rPr lang="ja-JP" altLang="en-US" sz="2000" b="0" dirty="0" smtClean="0">
                          <a:solidFill>
                            <a:schemeClr val="dk1"/>
                          </a:solidFill>
                          <a:latin typeface="+mn-ea"/>
                        </a:rPr>
                        <a:t>消毒対象</a:t>
                      </a:r>
                      <a:r>
                        <a:rPr lang="en-US" altLang="ja-JP" sz="2000" b="0" dirty="0" smtClean="0">
                          <a:solidFill>
                            <a:schemeClr val="dk1"/>
                          </a:solidFill>
                          <a:latin typeface="+mn-ea"/>
                        </a:rPr>
                        <a:t>】</a:t>
                      </a:r>
                    </a:p>
                    <a:p>
                      <a:pPr>
                        <a:lnSpc>
                          <a:spcPts val="2400"/>
                        </a:lnSpc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dk1"/>
                          </a:solidFill>
                          <a:latin typeface="+mn-ea"/>
                        </a:rPr>
                        <a:t>餌袋など</a:t>
                      </a:r>
                      <a:endParaRPr lang="en-US" altLang="ja-JP" sz="2000" b="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ts val="2400"/>
                        </a:lnSpc>
                        <a:defRPr/>
                      </a:pPr>
                      <a:endParaRPr lang="en-US" altLang="ja-JP" sz="2000" b="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①資材を燻蒸庫に搬入</a:t>
                      </a:r>
                      <a:endParaRPr lang="en-US" altLang="ja-JP" sz="2000" b="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②燻蒸用薬剤を水に溶かす</a:t>
                      </a:r>
                      <a:endParaRPr lang="en-US" altLang="ja-JP" sz="2000" b="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③燻蒸庫を閉める</a:t>
                      </a:r>
                      <a:endParaRPr lang="en-US" altLang="ja-JP" sz="2000" b="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④次の日搬出</a:t>
                      </a:r>
                      <a:endParaRPr lang="en-US" altLang="ja-JP" sz="2000" b="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6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8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DEB58AF-38DC-40F6-A94C-7EF3BAFBA994}"/>
              </a:ext>
            </a:extLst>
          </p:cNvPr>
          <p:cNvSpPr/>
          <p:nvPr/>
        </p:nvSpPr>
        <p:spPr>
          <a:xfrm>
            <a:off x="93107" y="5003649"/>
            <a:ext cx="6660656" cy="3888831"/>
          </a:xfrm>
          <a:prstGeom prst="roundRect">
            <a:avLst>
              <a:gd name="adj" fmla="val 202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93104" y="731759"/>
            <a:ext cx="6660657" cy="4218360"/>
          </a:xfrm>
          <a:prstGeom prst="roundRect">
            <a:avLst>
              <a:gd name="adj" fmla="val 27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1297" y="65196"/>
            <a:ext cx="5424270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施設等の洗浄・消毒方法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7E4F0E-FF5C-4773-86BD-BA1EC75C71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3" y="1102925"/>
            <a:ext cx="2406927" cy="1907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9B9B29-6E43-4D23-AE81-38B1AE98F3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71" y="1107342"/>
            <a:ext cx="2398032" cy="190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EB5D39-3B42-45B1-BA24-304B54738C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566" y="3283047"/>
            <a:ext cx="1259174" cy="1635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2A7B17D-F067-4D3D-AEAA-559EA3E98E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54" y="3271427"/>
            <a:ext cx="1253450" cy="1627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253133" y="2991843"/>
            <a:ext cx="3157747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張り巡らされたクモの巣と汚れた天井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2463682" y="709457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①現状把握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268D04-C823-42BE-A571-BABF5C429C6A}"/>
              </a:ext>
            </a:extLst>
          </p:cNvPr>
          <p:cNvSpPr txBox="1"/>
          <p:nvPr/>
        </p:nvSpPr>
        <p:spPr>
          <a:xfrm>
            <a:off x="3410880" y="2964947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真っ黒に汚れて汚い照明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0AA7D0-F4B7-4E84-945D-188F834FC92F}"/>
              </a:ext>
            </a:extLst>
          </p:cNvPr>
          <p:cNvSpPr txBox="1"/>
          <p:nvPr/>
        </p:nvSpPr>
        <p:spPr>
          <a:xfrm>
            <a:off x="1438128" y="4242101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目盛りが見えない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4374053" y="4220814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溜まったホコリ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3F37D01-B3F1-4FAC-9B27-180C139E9FD7}"/>
              </a:ext>
            </a:extLst>
          </p:cNvPr>
          <p:cNvSpPr txBox="1"/>
          <p:nvPr/>
        </p:nvSpPr>
        <p:spPr>
          <a:xfrm>
            <a:off x="2747764" y="5000160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②準備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BB01647-6F77-4480-932A-E758C3C563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72" y="5432553"/>
            <a:ext cx="2821052" cy="1623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771BAE0-A378-4167-A636-E154977351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667" y="5391170"/>
            <a:ext cx="2060629" cy="1701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9BD865F-692F-478E-BFF0-B15C5045CE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65" y="7359102"/>
            <a:ext cx="1802707" cy="1452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5485EAB-2CDB-4573-8D56-FBF077AF33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1590" y="7351376"/>
            <a:ext cx="1723166" cy="1469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32810AA-0DD5-44D9-BB0C-5918A624D8D7}"/>
              </a:ext>
            </a:extLst>
          </p:cNvPr>
          <p:cNvSpPr txBox="1"/>
          <p:nvPr/>
        </p:nvSpPr>
        <p:spPr>
          <a:xfrm>
            <a:off x="908720" y="7011679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使用する道具の準備する。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2A6868D-377D-4189-9FA6-A620A8A1191E}"/>
              </a:ext>
            </a:extLst>
          </p:cNvPr>
          <p:cNvSpPr txBox="1"/>
          <p:nvPr/>
        </p:nvSpPr>
        <p:spPr>
          <a:xfrm>
            <a:off x="3688804" y="7091658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ノズルを清掃する。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209888" y="7946388"/>
            <a:ext cx="2821052" cy="543867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電気の配線やスイッチを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目張りし洗浄しやすくする。</a:t>
            </a:r>
          </a:p>
        </p:txBody>
      </p:sp>
    </p:spTree>
    <p:extLst>
      <p:ext uri="{BB962C8B-B14F-4D97-AF65-F5344CB8AC3E}">
        <p14:creationId xmlns:p14="http://schemas.microsoft.com/office/powerpoint/2010/main" val="552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四角形: 角を丸くする 10">
            <a:extLst>
              <a:ext uri="{FF2B5EF4-FFF2-40B4-BE49-F238E27FC236}">
                <a16:creationId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45099" y="5204527"/>
            <a:ext cx="6767953" cy="3919019"/>
          </a:xfrm>
          <a:prstGeom prst="roundRect">
            <a:avLst>
              <a:gd name="adj" fmla="val 22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5" name="四角形: 角を丸くする 10">
            <a:extLst>
              <a:ext uri="{FF2B5EF4-FFF2-40B4-BE49-F238E27FC236}">
                <a16:creationId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45099" y="94706"/>
            <a:ext cx="6767953" cy="5031379"/>
          </a:xfrm>
          <a:prstGeom prst="roundRect">
            <a:avLst>
              <a:gd name="adj" fmla="val 12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-332007" y="2029464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天井の汚れを洗浄する。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603755" y="163417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③洗浄・乾燥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0AA7D0-F4B7-4E84-945D-188F834FC92F}"/>
              </a:ext>
            </a:extLst>
          </p:cNvPr>
          <p:cNvSpPr txBox="1"/>
          <p:nvPr/>
        </p:nvSpPr>
        <p:spPr>
          <a:xfrm>
            <a:off x="3284984" y="1772772"/>
            <a:ext cx="2744057" cy="55146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配管周りは雑巾、</a:t>
            </a:r>
            <a:endParaRPr lang="en-US" altLang="ja-JP" sz="1467" dirty="0">
              <a:latin typeface="+mn-ea"/>
            </a:endParaRPr>
          </a:p>
          <a:p>
            <a:pPr algn="ctr"/>
            <a:r>
              <a:rPr lang="ja-JP" altLang="en-US" sz="1467" dirty="0">
                <a:latin typeface="+mn-ea"/>
              </a:rPr>
              <a:t>スポンジを使って洗浄する。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5432536" y="3719080"/>
            <a:ext cx="1873388" cy="99540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扉や壁は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デッキブラシ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を使ってムラなく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洗浄する。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44308" y="4666514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しっかりと乾燥させる。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A98E425-F886-42A9-85E9-6426C91483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42" y="607583"/>
            <a:ext cx="1778954" cy="1315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F967359-8070-46C2-87D0-19560CC148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656" y="589479"/>
            <a:ext cx="1430166" cy="1854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2292F91-63EB-4F88-A877-4907AC2BF3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685" y="186595"/>
            <a:ext cx="1524937" cy="134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1FEA398-5BB7-43A1-ABB3-2B10A0CA20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208" y="755576"/>
            <a:ext cx="1499034" cy="1268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99C3180-3F0E-483B-B281-7F109598E0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478" y="2387794"/>
            <a:ext cx="1642746" cy="124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3124B4C-384C-4194-B691-486197C155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122" y="3863726"/>
            <a:ext cx="1585102" cy="1160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DE66D12-D981-4C75-B410-C9B175F0A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0424" y="2642621"/>
            <a:ext cx="1250944" cy="957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矢印: 右 34">
            <a:extLst>
              <a:ext uri="{FF2B5EF4-FFF2-40B4-BE49-F238E27FC236}">
                <a16:creationId xmlns:a16="http://schemas.microsoft.com/office/drawing/2014/main" id="{76DA9F9A-8B95-4BA2-ABD3-426730533162}"/>
              </a:ext>
            </a:extLst>
          </p:cNvPr>
          <p:cNvSpPr/>
          <p:nvPr/>
        </p:nvSpPr>
        <p:spPr>
          <a:xfrm>
            <a:off x="1840989" y="1247717"/>
            <a:ext cx="328063" cy="42188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19" name="矢印: 右 35">
            <a:extLst>
              <a:ext uri="{FF2B5EF4-FFF2-40B4-BE49-F238E27FC236}">
                <a16:creationId xmlns:a16="http://schemas.microsoft.com/office/drawing/2014/main" id="{A45E0D6C-EFF3-447C-B5F6-C1F7505C9DB3}"/>
              </a:ext>
            </a:extLst>
          </p:cNvPr>
          <p:cNvSpPr/>
          <p:nvPr/>
        </p:nvSpPr>
        <p:spPr>
          <a:xfrm>
            <a:off x="5091018" y="1111953"/>
            <a:ext cx="345406" cy="4018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20" name="矢印: 右 36">
            <a:extLst>
              <a:ext uri="{FF2B5EF4-FFF2-40B4-BE49-F238E27FC236}">
                <a16:creationId xmlns:a16="http://schemas.microsoft.com/office/drawing/2014/main" id="{3B2F7B08-A78E-4B8B-9F47-24DB7F8315E8}"/>
              </a:ext>
            </a:extLst>
          </p:cNvPr>
          <p:cNvSpPr/>
          <p:nvPr/>
        </p:nvSpPr>
        <p:spPr>
          <a:xfrm rot="5400000">
            <a:off x="4503627" y="3545826"/>
            <a:ext cx="392697" cy="48238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8A6BF66-256D-41C2-ACC7-2198304CA7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93" y="2550764"/>
            <a:ext cx="1838503" cy="1300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9064858-62EC-4297-ABCB-129B95BBE24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7" y="3898975"/>
            <a:ext cx="907366" cy="668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5424BCF-BDEE-42D8-B92A-73DDD422795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971" y="3073082"/>
            <a:ext cx="1856249" cy="1275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7AD3070-F213-44F7-9740-2845972A23B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910" y="4355976"/>
            <a:ext cx="957410" cy="719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矢印: 右 42">
            <a:extLst>
              <a:ext uri="{FF2B5EF4-FFF2-40B4-BE49-F238E27FC236}">
                <a16:creationId xmlns:a16="http://schemas.microsoft.com/office/drawing/2014/main" id="{2BDDEA07-0A1F-446B-B33D-87179656B55A}"/>
              </a:ext>
            </a:extLst>
          </p:cNvPr>
          <p:cNvSpPr/>
          <p:nvPr/>
        </p:nvSpPr>
        <p:spPr>
          <a:xfrm>
            <a:off x="1700808" y="3329229"/>
            <a:ext cx="283237" cy="44893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B2BD39-E25A-49BF-A5BB-83DCFA0D9EAA}"/>
              </a:ext>
            </a:extLst>
          </p:cNvPr>
          <p:cNvSpPr txBox="1"/>
          <p:nvPr/>
        </p:nvSpPr>
        <p:spPr>
          <a:xfrm>
            <a:off x="1156908" y="5236403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④消毒</a:t>
            </a:r>
            <a:endParaRPr lang="en-US" altLang="ja-JP" sz="2267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9A3B2DB-789D-4995-93AD-DB79D6A7C98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7" y="5917053"/>
            <a:ext cx="1619227" cy="1512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8DCF69D-2E7D-4178-A7AB-4851BDF1817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656" y="5917052"/>
            <a:ext cx="1486860" cy="1516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94903DAA-B9A2-4D27-905F-1BF4FB0D6CE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48" y="7546745"/>
            <a:ext cx="1124013" cy="1271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63E8D6C-0624-4AF0-99B3-8EA62848FE89}"/>
              </a:ext>
            </a:extLst>
          </p:cNvPr>
          <p:cNvSpPr txBox="1"/>
          <p:nvPr/>
        </p:nvSpPr>
        <p:spPr>
          <a:xfrm>
            <a:off x="1416255" y="8011680"/>
            <a:ext cx="1902020" cy="76963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発泡消毒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洗浄が不十分だと泡が茶色くなる。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70CA2DA-6034-4462-8320-4C33D8EB285A}"/>
              </a:ext>
            </a:extLst>
          </p:cNvPr>
          <p:cNvSpPr txBox="1"/>
          <p:nvPr/>
        </p:nvSpPr>
        <p:spPr>
          <a:xfrm>
            <a:off x="4030912" y="5267422"/>
            <a:ext cx="2439626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⑤乾燥・石灰塗布</a:t>
            </a:r>
            <a:endParaRPr lang="en-US" altLang="ja-JP" sz="2267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623396B-E583-4358-9294-25C6E92ADF5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296" y="5826648"/>
            <a:ext cx="1809747" cy="1351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A94AE36-0BBE-48E9-9594-450ADCDED0E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748" y="7318428"/>
            <a:ext cx="1809747" cy="1397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4EBD3F8-ECA4-4C30-8085-3485934FA808}"/>
              </a:ext>
            </a:extLst>
          </p:cNvPr>
          <p:cNvSpPr txBox="1"/>
          <p:nvPr/>
        </p:nvSpPr>
        <p:spPr>
          <a:xfrm>
            <a:off x="5250725" y="6182525"/>
            <a:ext cx="1662645" cy="99540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発砲消毒後、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十分に乾燥させ、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 smtClean="0">
                <a:latin typeface="+mn-ea"/>
              </a:rPr>
              <a:t>石灰乳を</a:t>
            </a:r>
            <a:r>
              <a:rPr lang="ja-JP" altLang="en-US" sz="1467" dirty="0">
                <a:latin typeface="+mn-ea"/>
              </a:rPr>
              <a:t>塗布し、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より効果を高める。</a:t>
            </a:r>
            <a:endParaRPr lang="en-US" altLang="ja-JP" sz="1467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56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190094" y="90098"/>
            <a:ext cx="5974293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野生動物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の侵入防止</a:t>
            </a:r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対策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A31404B-3414-46D1-84F7-8458B523D3ED}"/>
              </a:ext>
            </a:extLst>
          </p:cNvPr>
          <p:cNvSpPr txBox="1"/>
          <p:nvPr/>
        </p:nvSpPr>
        <p:spPr>
          <a:xfrm>
            <a:off x="183058" y="858612"/>
            <a:ext cx="648950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atin typeface="+mn-ea"/>
                <a:cs typeface="Meiryo UI" panose="020B0604030504040204" pitchFamily="50" charset="-128"/>
              </a:rPr>
              <a:t>衛生管理区域出入口の扉や畜舎入口のカーテン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E142CAB-79C6-4693-9B9C-CC49F5CD8F11}"/>
              </a:ext>
            </a:extLst>
          </p:cNvPr>
          <p:cNvSpPr/>
          <p:nvPr/>
        </p:nvSpPr>
        <p:spPr>
          <a:xfrm>
            <a:off x="119369" y="1281534"/>
            <a:ext cx="6936747" cy="97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○衛生管理区域出入口の扉は車両の入退時以外は常時閉め切り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とする。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○畜舎のカーテンは、畜舎出入り時以外は常時閉め切りとする。</a:t>
            </a:r>
            <a:endParaRPr lang="en-US" altLang="ja-JP" sz="1867" dirty="0">
              <a:latin typeface="+mn-ea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DC833B1F-159F-47C6-A553-03FB64B17A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36" y="2272577"/>
            <a:ext cx="2834628" cy="1840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楕円 50">
            <a:extLst>
              <a:ext uri="{FF2B5EF4-FFF2-40B4-BE49-F238E27FC236}">
                <a16:creationId xmlns:a16="http://schemas.microsoft.com/office/drawing/2014/main" id="{608332D4-82DD-4CDA-A2F3-FC5DD3D22860}"/>
              </a:ext>
            </a:extLst>
          </p:cNvPr>
          <p:cNvSpPr/>
          <p:nvPr/>
        </p:nvSpPr>
        <p:spPr>
          <a:xfrm rot="20615157">
            <a:off x="1942986" y="2918014"/>
            <a:ext cx="555494" cy="260861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703171A2-E6F3-4076-8ACE-4A73B4D4040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24" y="5944142"/>
            <a:ext cx="2432650" cy="1721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E3B5D5A-70DF-4F82-A914-156EF9B25157}"/>
              </a:ext>
            </a:extLst>
          </p:cNvPr>
          <p:cNvSpPr txBox="1"/>
          <p:nvPr/>
        </p:nvSpPr>
        <p:spPr>
          <a:xfrm>
            <a:off x="211658" y="4211960"/>
            <a:ext cx="638684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latin typeface="+mn-ea"/>
                <a:cs typeface="Meiryo UI" panose="020B0604030504040204" pitchFamily="50" charset="-128"/>
              </a:rPr>
              <a:t>防護柵・防鳥ネット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06240376-42D9-40E7-B334-5CB9F93C9AE4}"/>
              </a:ext>
            </a:extLst>
          </p:cNvPr>
          <p:cNvSpPr/>
          <p:nvPr/>
        </p:nvSpPr>
        <p:spPr>
          <a:xfrm>
            <a:off x="145265" y="4654369"/>
            <a:ext cx="6622419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毎週　　 曜日、　　　　　　　　　　  が防護柵と防鳥ネットの破損がないか見回りを行う。破損があった場合は、衛生管理区域内に備えてある道具や材料を使って補修し、 　　　　　　　　　　　　　　   に報告後、作業日誌にも記録する。</a:t>
            </a:r>
            <a:endParaRPr lang="en-US" altLang="ja-JP" sz="1867" dirty="0">
              <a:latin typeface="+mn-ea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56C729E-344D-4B3B-8C16-F0FB62CDEB1F}"/>
              </a:ext>
            </a:extLst>
          </p:cNvPr>
          <p:cNvSpPr txBox="1"/>
          <p:nvPr/>
        </p:nvSpPr>
        <p:spPr>
          <a:xfrm>
            <a:off x="1718256" y="4675281"/>
            <a:ext cx="161152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CD05379-EA91-4F18-9CD2-5D18A4AAA7C7}"/>
              </a:ext>
            </a:extLst>
          </p:cNvPr>
          <p:cNvSpPr txBox="1"/>
          <p:nvPr/>
        </p:nvSpPr>
        <p:spPr>
          <a:xfrm>
            <a:off x="764704" y="4675281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004E0B-75AA-4ECC-BDED-6D9BE664FF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2" y="2277662"/>
            <a:ext cx="2457497" cy="18349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401B296-0E9C-485B-9C94-D6867660ABEF}"/>
              </a:ext>
            </a:extLst>
          </p:cNvPr>
          <p:cNvSpPr txBox="1"/>
          <p:nvPr/>
        </p:nvSpPr>
        <p:spPr>
          <a:xfrm>
            <a:off x="3923830" y="5297814"/>
            <a:ext cx="24574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7369BC-7878-41A0-843E-A15483F5D7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774" y="5941260"/>
            <a:ext cx="2210632" cy="17068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80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190094" y="90098"/>
            <a:ext cx="5974293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野生動物の侵入防止対策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8AB5866-2B13-4DDF-B0E6-B7E2E12E29B6}"/>
              </a:ext>
            </a:extLst>
          </p:cNvPr>
          <p:cNvSpPr/>
          <p:nvPr/>
        </p:nvSpPr>
        <p:spPr>
          <a:xfrm>
            <a:off x="-8012" y="999821"/>
            <a:ext cx="68066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</a:t>
            </a:r>
            <a:r>
              <a:rPr lang="en-US" altLang="ja-JP" sz="1867" dirty="0">
                <a:latin typeface="+mn-ea"/>
              </a:rPr>
              <a:t>                          </a:t>
            </a:r>
            <a:r>
              <a:rPr lang="ja-JP" altLang="en-US" sz="1867" dirty="0">
                <a:latin typeface="+mn-ea"/>
              </a:rPr>
              <a:t>は、豚舎周囲を毎日見回り、こぼれ餌があればその都度、清掃する。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</a:t>
            </a:r>
            <a:r>
              <a:rPr lang="en-US" altLang="ja-JP" sz="1867" dirty="0">
                <a:latin typeface="+mn-ea"/>
              </a:rPr>
              <a:t>                           </a:t>
            </a:r>
            <a:r>
              <a:rPr lang="ja-JP" altLang="en-US" sz="1867" dirty="0">
                <a:latin typeface="+mn-ea"/>
              </a:rPr>
              <a:t>は毎週     曜日と     曜日、タンクの下に消石灰を散布し、業務日誌に記録する。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○給餌車は、</a:t>
            </a:r>
            <a:r>
              <a:rPr lang="en-US" altLang="ja-JP" sz="1867" dirty="0">
                <a:latin typeface="+mn-ea"/>
              </a:rPr>
              <a:t>              </a:t>
            </a:r>
            <a:r>
              <a:rPr lang="ja-JP" altLang="en-US" sz="1867" dirty="0">
                <a:latin typeface="+mn-ea"/>
              </a:rPr>
              <a:t>　　</a:t>
            </a:r>
            <a:r>
              <a:rPr lang="en-US" altLang="ja-JP" sz="1867" dirty="0">
                <a:latin typeface="+mn-ea"/>
              </a:rPr>
              <a:t>      </a:t>
            </a:r>
            <a:r>
              <a:rPr lang="ja-JP" altLang="en-US" sz="1867" dirty="0">
                <a:latin typeface="+mn-ea"/>
              </a:rPr>
              <a:t>が給餌後に蓋を閉め、蓋等の破損がないか確認する。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破損があった場合は、随時修理し、　　　　　　　　　　　　　　      に報告後、業務日誌にも記録する。</a:t>
            </a:r>
            <a:endParaRPr lang="en-US" altLang="ja-JP" sz="1867" dirty="0">
              <a:latin typeface="+mn-ea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92D7D34-081F-42CB-887B-3CB321CB74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352" y="2932754"/>
            <a:ext cx="2727295" cy="1636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8FFCDE6-1D29-4E01-AD1D-22839DD23F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239" y="5972214"/>
            <a:ext cx="2526786" cy="1665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30FE19A-B493-4E4C-924D-98FC974D52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71" y="6016579"/>
            <a:ext cx="2526787" cy="1640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楕円 20">
            <a:extLst>
              <a:ext uri="{FF2B5EF4-FFF2-40B4-BE49-F238E27FC236}">
                <a16:creationId xmlns:a16="http://schemas.microsoft.com/office/drawing/2014/main" id="{31254437-C956-420F-9834-8DA58DA41A01}"/>
              </a:ext>
            </a:extLst>
          </p:cNvPr>
          <p:cNvSpPr/>
          <p:nvPr/>
        </p:nvSpPr>
        <p:spPr>
          <a:xfrm rot="21075870">
            <a:off x="1774529" y="4006439"/>
            <a:ext cx="2629993" cy="43886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64A4E1-E675-40A3-965F-6748874EBE50}"/>
              </a:ext>
            </a:extLst>
          </p:cNvPr>
          <p:cNvSpPr txBox="1"/>
          <p:nvPr/>
        </p:nvSpPr>
        <p:spPr>
          <a:xfrm>
            <a:off x="404664" y="1315118"/>
            <a:ext cx="17176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F04D69B-196A-4A0A-B7A2-2E69197B393B}"/>
              </a:ext>
            </a:extLst>
          </p:cNvPr>
          <p:cNvSpPr txBox="1"/>
          <p:nvPr/>
        </p:nvSpPr>
        <p:spPr>
          <a:xfrm>
            <a:off x="3527070" y="5291549"/>
            <a:ext cx="25940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0B4327E-8DD1-4EA4-8B18-D9FB5FB28A0C}"/>
              </a:ext>
            </a:extLst>
          </p:cNvPr>
          <p:cNvSpPr txBox="1"/>
          <p:nvPr/>
        </p:nvSpPr>
        <p:spPr>
          <a:xfrm>
            <a:off x="404664" y="2267744"/>
            <a:ext cx="17176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AE2E7FD-0259-45C3-AA3D-CF4DC41AAC19}"/>
              </a:ext>
            </a:extLst>
          </p:cNvPr>
          <p:cNvSpPr txBox="1"/>
          <p:nvPr/>
        </p:nvSpPr>
        <p:spPr>
          <a:xfrm>
            <a:off x="3005480" y="2242867"/>
            <a:ext cx="343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BD3D284-8A32-4313-A6A8-0EC54E6D6E67}"/>
              </a:ext>
            </a:extLst>
          </p:cNvPr>
          <p:cNvSpPr txBox="1"/>
          <p:nvPr/>
        </p:nvSpPr>
        <p:spPr>
          <a:xfrm>
            <a:off x="4021584" y="2239794"/>
            <a:ext cx="3435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C60B82-8EFB-41CA-AC31-55AE6415D273}"/>
              </a:ext>
            </a:extLst>
          </p:cNvPr>
          <p:cNvSpPr txBox="1"/>
          <p:nvPr/>
        </p:nvSpPr>
        <p:spPr>
          <a:xfrm>
            <a:off x="1387278" y="4642469"/>
            <a:ext cx="17176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31404B-3414-46D1-84F7-8458B523D3ED}"/>
              </a:ext>
            </a:extLst>
          </p:cNvPr>
          <p:cNvSpPr txBox="1"/>
          <p:nvPr/>
        </p:nvSpPr>
        <p:spPr>
          <a:xfrm>
            <a:off x="183058" y="858612"/>
            <a:ext cx="648950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latin typeface="+mn-ea"/>
                <a:cs typeface="Meiryo UI" panose="020B0604030504040204" pitchFamily="50" charset="-128"/>
              </a:rPr>
              <a:t>こぼれ餌などによる野生動物誘因防止</a:t>
            </a:r>
            <a:endParaRPr lang="ja-JP" altLang="en-US" sz="2000" b="1" dirty="0"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01D9B68-E8B3-4686-A4F0-7E0D45D57E53}"/>
              </a:ext>
            </a:extLst>
          </p:cNvPr>
          <p:cNvSpPr/>
          <p:nvPr/>
        </p:nvSpPr>
        <p:spPr>
          <a:xfrm>
            <a:off x="116903" y="890917"/>
            <a:ext cx="6752407" cy="374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○給餌  　 時間後、通路にこぼれた餌を　　　　　　　　　　   が掃除する。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○毎週 　　曜日、　　　　　　　　　     がネズミの侵入跡と粘着シートを確認し、ネズミの侵入状況をチェック表に記録する。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○侵入跡が確認された場合、</a:t>
            </a:r>
            <a:r>
              <a:rPr lang="en-US" altLang="ja-JP" sz="1867" dirty="0">
                <a:latin typeface="+mn-ea"/>
              </a:rPr>
              <a:t>          </a:t>
            </a:r>
            <a:r>
              <a:rPr lang="ja-JP" altLang="en-US" sz="1867" dirty="0">
                <a:latin typeface="+mn-ea"/>
              </a:rPr>
              <a:t>　　　　　    が侵入跡一帯に粘着シートを設置するとともに、その周囲に殺鼠剤を撒く。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latin typeface="+mn-ea"/>
              </a:rPr>
              <a:t>○対策の実施状況は、　　　　　　　　　　　　　　     に報告し、作業日誌にも記録する。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latin typeface="+mn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74A4F7F-F7DC-45E2-A849-A931786B7A18}"/>
              </a:ext>
            </a:extLst>
          </p:cNvPr>
          <p:cNvSpPr/>
          <p:nvPr/>
        </p:nvSpPr>
        <p:spPr>
          <a:xfrm>
            <a:off x="2883747" y="5067190"/>
            <a:ext cx="3459620" cy="127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00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殺鼠剤散布時の注意点</a:t>
            </a:r>
            <a:r>
              <a:rPr lang="en-US" altLang="ja-JP" sz="1800" dirty="0">
                <a:solidFill>
                  <a:schemeClr val="dk1"/>
                </a:solidFill>
                <a:latin typeface="+mn-ea"/>
              </a:rPr>
              <a:t>】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①手袋を着用する。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②畜舎の隅に配置する。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③豚が誤食しないようにする。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44CF04F4-CFE4-4012-8E2A-BC2F53853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75" y="4664062"/>
            <a:ext cx="2033975" cy="1987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楕円 43">
            <a:extLst>
              <a:ext uri="{FF2B5EF4-FFF2-40B4-BE49-F238E27FC236}">
                <a16:creationId xmlns:a16="http://schemas.microsoft.com/office/drawing/2014/main" id="{00D89AED-E8DA-47F6-8BFA-89C49612A9CB}"/>
              </a:ext>
            </a:extLst>
          </p:cNvPr>
          <p:cNvSpPr/>
          <p:nvPr/>
        </p:nvSpPr>
        <p:spPr>
          <a:xfrm rot="20615157">
            <a:off x="1209555" y="4877716"/>
            <a:ext cx="628321" cy="53396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D09CC1EC-B357-446F-A05D-18DE3D9B0FB5}"/>
              </a:ext>
            </a:extLst>
          </p:cNvPr>
          <p:cNvSpPr/>
          <p:nvPr/>
        </p:nvSpPr>
        <p:spPr>
          <a:xfrm rot="20615157">
            <a:off x="1529505" y="5602547"/>
            <a:ext cx="628321" cy="53396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FC93B0D-2020-4E9A-A81D-318A6F42CEE2}"/>
              </a:ext>
            </a:extLst>
          </p:cNvPr>
          <p:cNvSpPr txBox="1"/>
          <p:nvPr/>
        </p:nvSpPr>
        <p:spPr>
          <a:xfrm>
            <a:off x="1941629" y="4244302"/>
            <a:ext cx="205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殺鼠剤の設置箇所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EA75D00F-4FE3-454D-A6A5-F2D0C8581E95}"/>
              </a:ext>
            </a:extLst>
          </p:cNvPr>
          <p:cNvCxnSpPr>
            <a:cxnSpLocks/>
          </p:cNvCxnSpPr>
          <p:nvPr/>
        </p:nvCxnSpPr>
        <p:spPr>
          <a:xfrm flipV="1">
            <a:off x="1734880" y="4586715"/>
            <a:ext cx="904191" cy="323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92EC297-431B-4F6B-BC4B-1D19CA6ACB32}"/>
              </a:ext>
            </a:extLst>
          </p:cNvPr>
          <p:cNvCxnSpPr>
            <a:cxnSpLocks/>
          </p:cNvCxnSpPr>
          <p:nvPr/>
        </p:nvCxnSpPr>
        <p:spPr>
          <a:xfrm flipV="1">
            <a:off x="2039827" y="4573489"/>
            <a:ext cx="755236" cy="11173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736A29F-418C-4824-A325-E4A8E70BF912}"/>
              </a:ext>
            </a:extLst>
          </p:cNvPr>
          <p:cNvSpPr txBox="1"/>
          <p:nvPr/>
        </p:nvSpPr>
        <p:spPr>
          <a:xfrm>
            <a:off x="4213473" y="925183"/>
            <a:ext cx="169273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821FE57-9796-4261-9850-05EBEF24786A}"/>
              </a:ext>
            </a:extLst>
          </p:cNvPr>
          <p:cNvSpPr txBox="1"/>
          <p:nvPr/>
        </p:nvSpPr>
        <p:spPr>
          <a:xfrm>
            <a:off x="1875385" y="1795506"/>
            <a:ext cx="17620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CD57D30-6666-49DE-9289-C449673F75E9}"/>
              </a:ext>
            </a:extLst>
          </p:cNvPr>
          <p:cNvSpPr txBox="1"/>
          <p:nvPr/>
        </p:nvSpPr>
        <p:spPr>
          <a:xfrm>
            <a:off x="3187775" y="2689393"/>
            <a:ext cx="16264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E9DE24A-DFBA-4A11-8453-D66DD7964288}"/>
              </a:ext>
            </a:extLst>
          </p:cNvPr>
          <p:cNvSpPr txBox="1"/>
          <p:nvPr/>
        </p:nvSpPr>
        <p:spPr>
          <a:xfrm>
            <a:off x="944453" y="918632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077CEBD-80CA-4F39-A1BA-77B1E09EE4C5}"/>
              </a:ext>
            </a:extLst>
          </p:cNvPr>
          <p:cNvSpPr txBox="1"/>
          <p:nvPr/>
        </p:nvSpPr>
        <p:spPr>
          <a:xfrm>
            <a:off x="944453" y="1812680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EA2DA3A-8607-4E5F-90AA-B99B63C843A2}"/>
              </a:ext>
            </a:extLst>
          </p:cNvPr>
          <p:cNvSpPr txBox="1"/>
          <p:nvPr/>
        </p:nvSpPr>
        <p:spPr>
          <a:xfrm>
            <a:off x="2582316" y="3686577"/>
            <a:ext cx="23374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47185"/>
              </p:ext>
            </p:extLst>
          </p:nvPr>
        </p:nvGraphicFramePr>
        <p:xfrm>
          <a:off x="86866" y="848818"/>
          <a:ext cx="6704788" cy="616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4788">
                  <a:extLst>
                    <a:ext uri="{9D8B030D-6E8A-4147-A177-3AD203B41FA5}">
                      <a16:colId xmlns:a16="http://schemas.microsoft.com/office/drawing/2014/main" val="106377174"/>
                    </a:ext>
                  </a:extLst>
                </a:gridCol>
              </a:tblGrid>
              <a:tr h="616258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327197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161327" y="50613"/>
            <a:ext cx="5974293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ネズミ対策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950D83A-E7F0-47E5-89B6-DD01D698ECB0}"/>
              </a:ext>
            </a:extLst>
          </p:cNvPr>
          <p:cNvSpPr/>
          <p:nvPr/>
        </p:nvSpPr>
        <p:spPr>
          <a:xfrm>
            <a:off x="176588" y="7768283"/>
            <a:ext cx="6525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犬</a:t>
            </a: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や猫を衛生管理区域内で飼育しては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ならない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ja-JP" sz="2000" dirty="0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351662" y="7087238"/>
            <a:ext cx="5974293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愛玩</a:t>
            </a:r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動物の飼育禁止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7087238"/>
            <a:ext cx="6858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0" y="7668344"/>
            <a:ext cx="6858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8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80867"/>
              </p:ext>
            </p:extLst>
          </p:nvPr>
        </p:nvGraphicFramePr>
        <p:xfrm>
          <a:off x="31354" y="787066"/>
          <a:ext cx="6826646" cy="558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46">
                  <a:extLst>
                    <a:ext uri="{9D8B030D-6E8A-4147-A177-3AD203B41FA5}">
                      <a16:colId xmlns:a16="http://schemas.microsoft.com/office/drawing/2014/main" val="106377174"/>
                    </a:ext>
                  </a:extLst>
                </a:gridCol>
              </a:tblGrid>
              <a:tr h="558513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327197"/>
                  </a:ext>
                </a:extLst>
              </a:tr>
            </a:tbl>
          </a:graphicData>
        </a:graphic>
      </p:graphicFrame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A4C3E34-B1DA-460A-B2C4-DBBBD6B954D2}"/>
              </a:ext>
            </a:extLst>
          </p:cNvPr>
          <p:cNvSpPr/>
          <p:nvPr/>
        </p:nvSpPr>
        <p:spPr>
          <a:xfrm>
            <a:off x="0" y="969426"/>
            <a:ext cx="6858000" cy="5264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67" dirty="0">
                <a:latin typeface="+mn-ea"/>
              </a:rPr>
              <a:t>○　　　　　　　　　　　 が毎朝、塩素消毒装置の稼働状況を確認する。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○　　　　　　　　　　   が飲水の塩素濃度チェックを１日　　　回実施し、記録する。塩素濃度に異状が確認された場合、装置に故障がないか確認し、故障の場合、　　　　　　　　　　　　　　　に報告後、業務日誌にも記録する。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○　　　　　　　　　　　　　　　 は業者に装置の修繕を依頼する。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r>
              <a:rPr lang="ja-JP" altLang="en-US" sz="1867" dirty="0">
                <a:latin typeface="+mn-ea"/>
              </a:rPr>
              <a:t>○　　　　　　　　　　  が、　　　　　　　　　　　　　  </a:t>
            </a:r>
            <a:r>
              <a:rPr lang="ja-JP" altLang="en-US" sz="1867" dirty="0" smtClean="0">
                <a:latin typeface="+mn-ea"/>
              </a:rPr>
              <a:t>、外部委託により、水質</a:t>
            </a:r>
            <a:r>
              <a:rPr lang="ja-JP" altLang="en-US" sz="1867" dirty="0">
                <a:latin typeface="+mn-ea"/>
              </a:rPr>
              <a:t>検査を実施し、　　　　　　　　　　　　　　　</a:t>
            </a:r>
            <a:r>
              <a:rPr lang="ja-JP" altLang="en-US" sz="1867" dirty="0" smtClean="0">
                <a:latin typeface="+mn-ea"/>
              </a:rPr>
              <a:t>に</a:t>
            </a:r>
            <a:r>
              <a:rPr lang="ja-JP" altLang="en-US" sz="1867" dirty="0">
                <a:latin typeface="+mn-ea"/>
              </a:rPr>
              <a:t>結果を報告し、結果は事務所の</a:t>
            </a:r>
            <a:r>
              <a:rPr lang="ja-JP" altLang="en-US" sz="1867" dirty="0" smtClean="0">
                <a:latin typeface="+mn-ea"/>
              </a:rPr>
              <a:t>ファイル</a:t>
            </a:r>
            <a:r>
              <a:rPr lang="ja-JP" altLang="en-US" sz="1867" dirty="0">
                <a:latin typeface="+mn-ea"/>
              </a:rPr>
              <a:t>に保管する。</a:t>
            </a:r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en-US" altLang="ja-JP" sz="1867" dirty="0">
              <a:latin typeface="+mn-ea"/>
            </a:endParaRPr>
          </a:p>
          <a:p>
            <a:endParaRPr lang="ja-JP" altLang="en-US" sz="1867" dirty="0"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5AF815-C4EA-479E-95A6-7D33039A4DB8}"/>
              </a:ext>
            </a:extLst>
          </p:cNvPr>
          <p:cNvSpPr txBox="1"/>
          <p:nvPr/>
        </p:nvSpPr>
        <p:spPr>
          <a:xfrm>
            <a:off x="663068" y="63748"/>
            <a:ext cx="6239916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飲用に適した水」の</a:t>
            </a:r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確保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EA2CC4-34C1-4886-8C2B-F7E66BE0A1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026" y="4450810"/>
            <a:ext cx="2918928" cy="1630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1F54D0C-B79D-4B06-A496-4D10832D7560}"/>
              </a:ext>
            </a:extLst>
          </p:cNvPr>
          <p:cNvSpPr txBox="1"/>
          <p:nvPr/>
        </p:nvSpPr>
        <p:spPr>
          <a:xfrm>
            <a:off x="2410177" y="2147682"/>
            <a:ext cx="23396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5A9CE6-394E-47D8-B0F2-035C27F8157A}"/>
              </a:ext>
            </a:extLst>
          </p:cNvPr>
          <p:cNvSpPr txBox="1"/>
          <p:nvPr/>
        </p:nvSpPr>
        <p:spPr>
          <a:xfrm>
            <a:off x="424139" y="982462"/>
            <a:ext cx="16247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7A2733-A7B7-4481-948F-F8E129EAF501}"/>
              </a:ext>
            </a:extLst>
          </p:cNvPr>
          <p:cNvSpPr txBox="1"/>
          <p:nvPr/>
        </p:nvSpPr>
        <p:spPr>
          <a:xfrm>
            <a:off x="5445224" y="1549888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019036E-733B-425F-9E7B-83645E7A63A2}"/>
              </a:ext>
            </a:extLst>
          </p:cNvPr>
          <p:cNvSpPr txBox="1"/>
          <p:nvPr/>
        </p:nvSpPr>
        <p:spPr>
          <a:xfrm>
            <a:off x="392711" y="3528045"/>
            <a:ext cx="16247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75F013-F6F9-461A-BB2F-C831CD3A8D75}"/>
              </a:ext>
            </a:extLst>
          </p:cNvPr>
          <p:cNvSpPr txBox="1"/>
          <p:nvPr/>
        </p:nvSpPr>
        <p:spPr>
          <a:xfrm>
            <a:off x="2410177" y="3543487"/>
            <a:ext cx="21750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半年に１回　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B048E6D-A83F-42D2-B9F3-7B453F74DED2}"/>
              </a:ext>
            </a:extLst>
          </p:cNvPr>
          <p:cNvSpPr txBox="1"/>
          <p:nvPr/>
        </p:nvSpPr>
        <p:spPr>
          <a:xfrm>
            <a:off x="1772816" y="3851264"/>
            <a:ext cx="233963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5F8FF14-B79E-41A2-AD14-823E11ED24B9}"/>
              </a:ext>
            </a:extLst>
          </p:cNvPr>
          <p:cNvSpPr txBox="1"/>
          <p:nvPr/>
        </p:nvSpPr>
        <p:spPr>
          <a:xfrm>
            <a:off x="392711" y="1542569"/>
            <a:ext cx="16247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従事者名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7F462B5-F01B-4E33-A133-F7F442C44008}"/>
              </a:ext>
            </a:extLst>
          </p:cNvPr>
          <p:cNvSpPr txBox="1"/>
          <p:nvPr/>
        </p:nvSpPr>
        <p:spPr>
          <a:xfrm>
            <a:off x="354483" y="3008021"/>
            <a:ext cx="23396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</p:spTree>
    <p:extLst>
      <p:ext uri="{BB962C8B-B14F-4D97-AF65-F5344CB8AC3E}">
        <p14:creationId xmlns:p14="http://schemas.microsoft.com/office/powerpoint/2010/main" val="36294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925" y="74346"/>
            <a:ext cx="6636838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農場外の家畜等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取扱い禁止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角丸四角形 13">
            <a:extLst>
              <a:ext uri="{FF2B5EF4-FFF2-40B4-BE49-F238E27FC236}">
                <a16:creationId xmlns:a16="http://schemas.microsoft.com/office/drawing/2014/main" id="{805CDE44-84BB-44C6-9091-3416C03ACBF5}"/>
              </a:ext>
            </a:extLst>
          </p:cNvPr>
          <p:cNvSpPr/>
          <p:nvPr/>
        </p:nvSpPr>
        <p:spPr>
          <a:xfrm>
            <a:off x="134300" y="778914"/>
            <a:ext cx="6539166" cy="859382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 原則、農場外で飼養豚等を扱ったり、野生動物に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接触しないこと。</a:t>
            </a:r>
            <a:endParaRPr lang="ja-JP" altLang="en-US" sz="2400" b="1" dirty="0">
              <a:solidFill>
                <a:srgbClr val="FF0000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168031-2344-404A-AD99-BA6AD6AE7E5F}"/>
              </a:ext>
            </a:extLst>
          </p:cNvPr>
          <p:cNvSpPr txBox="1"/>
          <p:nvPr/>
        </p:nvSpPr>
        <p:spPr>
          <a:xfrm>
            <a:off x="3900204" y="4630699"/>
            <a:ext cx="25545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飼養衛生管理者名等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630250" y="2006884"/>
            <a:ext cx="2278457" cy="2213625"/>
            <a:chOff x="1925316" y="2366278"/>
            <a:chExt cx="3021947" cy="295247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FE9C986-3882-4153-B2F1-51D480157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5316" y="2366278"/>
              <a:ext cx="3021947" cy="2952475"/>
            </a:xfrm>
            <a:prstGeom prst="rect">
              <a:avLst/>
            </a:prstGeom>
          </p:spPr>
        </p:pic>
        <p:sp>
          <p:nvSpPr>
            <p:cNvPr id="60" name="爆発: 8 pt 59">
              <a:extLst>
                <a:ext uri="{FF2B5EF4-FFF2-40B4-BE49-F238E27FC236}">
                  <a16:creationId xmlns:a16="http://schemas.microsoft.com/office/drawing/2014/main" id="{694F0901-C10A-4622-ADBF-001884587317}"/>
                </a:ext>
              </a:extLst>
            </p:cNvPr>
            <p:cNvSpPr/>
            <p:nvPr/>
          </p:nvSpPr>
          <p:spPr>
            <a:xfrm>
              <a:off x="2653868" y="4099763"/>
              <a:ext cx="206722" cy="17822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7"/>
            </a:p>
          </p:txBody>
        </p:sp>
        <p:sp>
          <p:nvSpPr>
            <p:cNvPr id="61" name="爆発: 8 pt 60">
              <a:extLst>
                <a:ext uri="{FF2B5EF4-FFF2-40B4-BE49-F238E27FC236}">
                  <a16:creationId xmlns:a16="http://schemas.microsoft.com/office/drawing/2014/main" id="{C04016BF-63EC-47EE-8A69-8C1F43548D2E}"/>
                </a:ext>
              </a:extLst>
            </p:cNvPr>
            <p:cNvSpPr/>
            <p:nvPr/>
          </p:nvSpPr>
          <p:spPr>
            <a:xfrm>
              <a:off x="2293828" y="3796523"/>
              <a:ext cx="206722" cy="17822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7"/>
            </a:p>
          </p:txBody>
        </p:sp>
        <p:sp>
          <p:nvSpPr>
            <p:cNvPr id="65" name="爆発: 8 pt 64">
              <a:extLst>
                <a:ext uri="{FF2B5EF4-FFF2-40B4-BE49-F238E27FC236}">
                  <a16:creationId xmlns:a16="http://schemas.microsoft.com/office/drawing/2014/main" id="{FC0F2224-D7F6-478E-BBE0-13B2B5C25965}"/>
                </a:ext>
              </a:extLst>
            </p:cNvPr>
            <p:cNvSpPr/>
            <p:nvPr/>
          </p:nvSpPr>
          <p:spPr>
            <a:xfrm>
              <a:off x="4201077" y="4117000"/>
              <a:ext cx="206722" cy="17822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7"/>
            </a:p>
          </p:txBody>
        </p:sp>
        <p:sp>
          <p:nvSpPr>
            <p:cNvPr id="66" name="爆発: 8 pt 65">
              <a:extLst>
                <a:ext uri="{FF2B5EF4-FFF2-40B4-BE49-F238E27FC236}">
                  <a16:creationId xmlns:a16="http://schemas.microsoft.com/office/drawing/2014/main" id="{887DD260-61E4-4913-B5CC-10164F2F7DB7}"/>
                </a:ext>
              </a:extLst>
            </p:cNvPr>
            <p:cNvSpPr/>
            <p:nvPr/>
          </p:nvSpPr>
          <p:spPr>
            <a:xfrm>
              <a:off x="3728168" y="4340765"/>
              <a:ext cx="206722" cy="17822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7"/>
            </a:p>
          </p:txBody>
        </p:sp>
        <p:sp>
          <p:nvSpPr>
            <p:cNvPr id="58" name="乗算記号 57">
              <a:extLst>
                <a:ext uri="{FF2B5EF4-FFF2-40B4-BE49-F238E27FC236}">
                  <a16:creationId xmlns:a16="http://schemas.microsoft.com/office/drawing/2014/main" id="{72E9A60C-F3AD-41F1-8E3D-4011DA99DBDA}"/>
                </a:ext>
              </a:extLst>
            </p:cNvPr>
            <p:cNvSpPr/>
            <p:nvPr/>
          </p:nvSpPr>
          <p:spPr>
            <a:xfrm>
              <a:off x="1986951" y="2737726"/>
              <a:ext cx="2945779" cy="2448572"/>
            </a:xfrm>
            <a:prstGeom prst="mathMultiply">
              <a:avLst>
                <a:gd name="adj1" fmla="val 518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794746"/>
              </p:ext>
            </p:extLst>
          </p:nvPr>
        </p:nvGraphicFramePr>
        <p:xfrm>
          <a:off x="199222" y="5702433"/>
          <a:ext cx="6474244" cy="311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826">
                  <a:extLst>
                    <a:ext uri="{9D8B030D-6E8A-4147-A177-3AD203B41FA5}">
                      <a16:colId xmlns:a16="http://schemas.microsoft.com/office/drawing/2014/main" val="3284949172"/>
                    </a:ext>
                  </a:extLst>
                </a:gridCol>
                <a:gridCol w="2812418">
                  <a:extLst>
                    <a:ext uri="{9D8B030D-6E8A-4147-A177-3AD203B41FA5}">
                      <a16:colId xmlns:a16="http://schemas.microsoft.com/office/drawing/2014/main" val="755427693"/>
                    </a:ext>
                  </a:extLst>
                </a:gridCol>
              </a:tblGrid>
              <a:tr h="1456262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①接触後、農場には直行せず、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自宅等にてシャワー洗浄。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151014"/>
                  </a:ext>
                </a:extLst>
              </a:tr>
              <a:tr h="1661777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②自宅等で衣服・靴を交換後、農場へ向かう。</a:t>
                      </a: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　</a:t>
                      </a:r>
                      <a:r>
                        <a:rPr lang="ja-JP" altLang="en-US" sz="2000" baseline="0" dirty="0" smtClean="0">
                          <a:solidFill>
                            <a:schemeClr val="dk1"/>
                          </a:solidFill>
                          <a:latin typeface="+mn-ea"/>
                        </a:rPr>
                        <a:t> </a:t>
                      </a: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059784"/>
                  </a:ext>
                </a:extLst>
              </a:tr>
            </a:tbl>
          </a:graphicData>
        </a:graphic>
      </p:graphicFrame>
      <p:pic>
        <p:nvPicPr>
          <p:cNvPr id="89" name="図 88">
            <a:extLst>
              <a:ext uri="{FF2B5EF4-FFF2-40B4-BE49-F238E27FC236}">
                <a16:creationId xmlns:a16="http://schemas.microsoft.com/office/drawing/2014/main" id="{6C525197-664E-4912-B3ED-93ED93217B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026" y="5814288"/>
            <a:ext cx="1231991" cy="1245782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11DCC263-E092-41C6-AF27-EB7E8EB8F4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313" y="5885487"/>
            <a:ext cx="581813" cy="604540"/>
          </a:xfrm>
          <a:prstGeom prst="rect">
            <a:avLst/>
          </a:prstGeom>
        </p:spPr>
      </p:pic>
      <p:pic>
        <p:nvPicPr>
          <p:cNvPr id="91" name="グラフィックス 24" descr="靴">
            <a:extLst>
              <a:ext uri="{FF2B5EF4-FFF2-40B4-BE49-F238E27FC236}">
                <a16:creationId xmlns:a16="http://schemas.microsoft.com/office/drawing/2014/main" id="{821A7A9C-8F7A-4775-8BF3-6BF23BBDD9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3101" y="8085254"/>
            <a:ext cx="668930" cy="747912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957A64A0-F52A-4B04-B611-F6B4EADD53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17725" y="7240101"/>
            <a:ext cx="520956" cy="1520586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3096232" y="1795354"/>
            <a:ext cx="3390940" cy="2415764"/>
            <a:chOff x="3096232" y="1795354"/>
            <a:chExt cx="3390940" cy="241576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3718961" y="2279018"/>
              <a:ext cx="2129817" cy="1860328"/>
              <a:chOff x="3840430" y="2179749"/>
              <a:chExt cx="2010080" cy="1626405"/>
            </a:xfrm>
          </p:grpSpPr>
          <p:pic>
            <p:nvPicPr>
              <p:cNvPr id="95" name="図 94">
                <a:extLst>
                  <a:ext uri="{FF2B5EF4-FFF2-40B4-BE49-F238E27FC236}">
                    <a16:creationId xmlns:a16="http://schemas.microsoft.com/office/drawing/2014/main" id="{DA9DEF23-7EF5-4CEF-9DE0-A291EEF44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40430" y="2993637"/>
                <a:ext cx="1094141" cy="787081"/>
              </a:xfrm>
              <a:prstGeom prst="rect">
                <a:avLst/>
              </a:prstGeom>
            </p:spPr>
          </p:pic>
          <p:pic>
            <p:nvPicPr>
              <p:cNvPr id="96" name="図 95">
                <a:extLst>
                  <a:ext uri="{FF2B5EF4-FFF2-40B4-BE49-F238E27FC236}">
                    <a16:creationId xmlns:a16="http://schemas.microsoft.com/office/drawing/2014/main" id="{5A5CE91D-EEFE-4E81-8C3F-61E89DD1A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99246" y="2194530"/>
                <a:ext cx="533391" cy="1429887"/>
              </a:xfrm>
              <a:prstGeom prst="rect">
                <a:avLst/>
              </a:prstGeom>
            </p:spPr>
          </p:pic>
          <p:pic>
            <p:nvPicPr>
              <p:cNvPr id="97" name="グラフィックス 40" descr="靴">
                <a:extLst>
                  <a:ext uri="{FF2B5EF4-FFF2-40B4-BE49-F238E27FC236}">
                    <a16:creationId xmlns:a16="http://schemas.microsoft.com/office/drawing/2014/main" id="{7241C05D-AB74-47A1-9C04-3C7B36B75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216974" y="3097816"/>
                <a:ext cx="633536" cy="708338"/>
              </a:xfrm>
              <a:prstGeom prst="rect">
                <a:avLst/>
              </a:prstGeom>
            </p:spPr>
          </p:pic>
          <p:sp>
            <p:nvSpPr>
              <p:cNvPr id="98" name="爆発: 8 pt 28">
                <a:extLst>
                  <a:ext uri="{FF2B5EF4-FFF2-40B4-BE49-F238E27FC236}">
                    <a16:creationId xmlns:a16="http://schemas.microsoft.com/office/drawing/2014/main" id="{A3577E74-7D34-49DE-B073-C9740CB74227}"/>
                  </a:ext>
                </a:extLst>
              </p:cNvPr>
              <p:cNvSpPr/>
              <p:nvPr/>
            </p:nvSpPr>
            <p:spPr>
              <a:xfrm>
                <a:off x="5609619" y="3526492"/>
                <a:ext cx="96011" cy="97925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67"/>
              </a:p>
            </p:txBody>
          </p:sp>
          <p:sp>
            <p:nvSpPr>
              <p:cNvPr id="99" name="爆発: 8 pt 45">
                <a:extLst>
                  <a:ext uri="{FF2B5EF4-FFF2-40B4-BE49-F238E27FC236}">
                    <a16:creationId xmlns:a16="http://schemas.microsoft.com/office/drawing/2014/main" id="{B536393B-BD76-4623-B0C8-2EDD2D210DDA}"/>
                  </a:ext>
                </a:extLst>
              </p:cNvPr>
              <p:cNvSpPr/>
              <p:nvPr/>
            </p:nvSpPr>
            <p:spPr>
              <a:xfrm>
                <a:off x="5196955" y="2915266"/>
                <a:ext cx="96011" cy="97925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67"/>
              </a:p>
            </p:txBody>
          </p:sp>
          <p:sp>
            <p:nvSpPr>
              <p:cNvPr id="100" name="爆発: 8 pt 46">
                <a:extLst>
                  <a:ext uri="{FF2B5EF4-FFF2-40B4-BE49-F238E27FC236}">
                    <a16:creationId xmlns:a16="http://schemas.microsoft.com/office/drawing/2014/main" id="{7AD6E5A7-F36D-4E5C-B3EF-30F51482100E}"/>
                  </a:ext>
                </a:extLst>
              </p:cNvPr>
              <p:cNvSpPr/>
              <p:nvPr/>
            </p:nvSpPr>
            <p:spPr>
              <a:xfrm>
                <a:off x="4983871" y="2868689"/>
                <a:ext cx="96011" cy="97925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67"/>
              </a:p>
            </p:txBody>
          </p:sp>
          <p:sp>
            <p:nvSpPr>
              <p:cNvPr id="101" name="爆発: 8 pt 47">
                <a:extLst>
                  <a:ext uri="{FF2B5EF4-FFF2-40B4-BE49-F238E27FC236}">
                    <a16:creationId xmlns:a16="http://schemas.microsoft.com/office/drawing/2014/main" id="{71BD9AED-E9BD-4269-943B-386B5FADC9FA}"/>
                  </a:ext>
                </a:extLst>
              </p:cNvPr>
              <p:cNvSpPr/>
              <p:nvPr/>
            </p:nvSpPr>
            <p:spPr>
              <a:xfrm>
                <a:off x="5303354" y="3391719"/>
                <a:ext cx="96011" cy="97925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67"/>
              </a:p>
            </p:txBody>
          </p:sp>
          <p:sp>
            <p:nvSpPr>
              <p:cNvPr id="102" name="爆発: 8 pt 48">
                <a:extLst>
                  <a:ext uri="{FF2B5EF4-FFF2-40B4-BE49-F238E27FC236}">
                    <a16:creationId xmlns:a16="http://schemas.microsoft.com/office/drawing/2014/main" id="{EC44F73C-57F2-44A5-84D2-1A016518EE6C}"/>
                  </a:ext>
                </a:extLst>
              </p:cNvPr>
              <p:cNvSpPr/>
              <p:nvPr/>
            </p:nvSpPr>
            <p:spPr>
              <a:xfrm>
                <a:off x="5080852" y="3069001"/>
                <a:ext cx="96011" cy="97925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67"/>
              </a:p>
            </p:txBody>
          </p:sp>
          <p:sp>
            <p:nvSpPr>
              <p:cNvPr id="103" name="爆発: 8 pt 58">
                <a:extLst>
                  <a:ext uri="{FF2B5EF4-FFF2-40B4-BE49-F238E27FC236}">
                    <a16:creationId xmlns:a16="http://schemas.microsoft.com/office/drawing/2014/main" id="{46223968-EBD4-4D19-BC80-E2B20996EDB4}"/>
                  </a:ext>
                </a:extLst>
              </p:cNvPr>
              <p:cNvSpPr/>
              <p:nvPr/>
            </p:nvSpPr>
            <p:spPr>
              <a:xfrm>
                <a:off x="4630519" y="3301992"/>
                <a:ext cx="96011" cy="97925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67"/>
              </a:p>
            </p:txBody>
          </p:sp>
          <p:sp>
            <p:nvSpPr>
              <p:cNvPr id="104" name="爆発: 8 pt 61">
                <a:extLst>
                  <a:ext uri="{FF2B5EF4-FFF2-40B4-BE49-F238E27FC236}">
                    <a16:creationId xmlns:a16="http://schemas.microsoft.com/office/drawing/2014/main" id="{0A0A5422-8FD2-4963-B7DB-5ACA87ED894A}"/>
                  </a:ext>
                </a:extLst>
              </p:cNvPr>
              <p:cNvSpPr/>
              <p:nvPr/>
            </p:nvSpPr>
            <p:spPr>
              <a:xfrm>
                <a:off x="4357526" y="3350954"/>
                <a:ext cx="96011" cy="97925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67"/>
              </a:p>
            </p:txBody>
          </p:sp>
          <p:sp>
            <p:nvSpPr>
              <p:cNvPr id="105" name="乗算記号 66">
                <a:extLst>
                  <a:ext uri="{FF2B5EF4-FFF2-40B4-BE49-F238E27FC236}">
                    <a16:creationId xmlns:a16="http://schemas.microsoft.com/office/drawing/2014/main" id="{CCE203F6-A5AE-4449-AF00-70BE305FC8A0}"/>
                  </a:ext>
                </a:extLst>
              </p:cNvPr>
              <p:cNvSpPr/>
              <p:nvPr/>
            </p:nvSpPr>
            <p:spPr>
              <a:xfrm>
                <a:off x="4148243" y="2179749"/>
                <a:ext cx="1671255" cy="1552104"/>
              </a:xfrm>
              <a:prstGeom prst="mathMultiply">
                <a:avLst>
                  <a:gd name="adj1" fmla="val 518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上矢印 22"/>
            <p:cNvSpPr/>
            <p:nvPr/>
          </p:nvSpPr>
          <p:spPr>
            <a:xfrm>
              <a:off x="3096232" y="1795354"/>
              <a:ext cx="3390940" cy="2415764"/>
            </a:xfrm>
            <a:prstGeom prst="upArrow">
              <a:avLst>
                <a:gd name="adj1" fmla="val 82628"/>
                <a:gd name="adj2" fmla="val 1988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490917" y="4588861"/>
            <a:ext cx="6178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やむを得ない事情がある場合、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に事前に申し出た上で、以下の交差汚染防止対策</a:t>
            </a:r>
            <a:r>
              <a:rPr lang="ja-JP" altLang="en-US" sz="2000" dirty="0" smtClean="0">
                <a:latin typeface="+mj-ea"/>
                <a:cs typeface="Meiryo UI" panose="020B0604030504040204" pitchFamily="50" charset="-128"/>
              </a:rPr>
              <a:t>を　講</a:t>
            </a:r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ずること。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39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024440" y="74435"/>
            <a:ext cx="4990864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海外渡航時の注意点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50D83A-E7F0-47E5-89B6-DD01D698ECB0}"/>
              </a:ext>
            </a:extLst>
          </p:cNvPr>
          <p:cNvSpPr/>
          <p:nvPr/>
        </p:nvSpPr>
        <p:spPr>
          <a:xfrm>
            <a:off x="134184" y="3973100"/>
            <a:ext cx="6594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endParaRPr lang="en-US" altLang="ja-JP" sz="2133" b="1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原則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、ＡＳＦや口蹄疫等が発生して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いる地域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へは渡航しない。</a:t>
            </a:r>
            <a:endParaRPr lang="en-US" altLang="ja-JP" sz="24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00" dirty="0" smtClean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en-US" altLang="ja-JP" sz="1800" dirty="0" smtClean="0">
                <a:latin typeface="+mn-ea"/>
              </a:rPr>
              <a:t>※</a:t>
            </a:r>
            <a:r>
              <a:rPr lang="ja-JP" altLang="en-US" sz="1800" dirty="0">
                <a:latin typeface="+mn-ea"/>
              </a:rPr>
              <a:t>最新の発生地域は、農林水産省ウェブサイトを確認すること。</a:t>
            </a:r>
            <a:endParaRPr lang="en-US" altLang="ja-JP" sz="18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00" dirty="0" smtClean="0">
                <a:solidFill>
                  <a:schemeClr val="dk1"/>
                </a:solidFill>
                <a:latin typeface="+mn-ea"/>
              </a:rPr>
              <a:t>やむを得ず海外</a:t>
            </a: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渡航する場合は</a:t>
            </a:r>
            <a:r>
              <a:rPr lang="ja-JP" altLang="en-US" sz="1800" dirty="0" smtClean="0">
                <a:solidFill>
                  <a:schemeClr val="dk1"/>
                </a:solidFill>
                <a:latin typeface="+mn-ea"/>
              </a:rPr>
              <a:t>、以下の対策をすること。</a:t>
            </a:r>
            <a:endParaRPr lang="en-US" altLang="ja-JP" sz="1800" dirty="0" smtClean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○事前に </a:t>
            </a:r>
            <a:r>
              <a:rPr lang="ja-JP" altLang="en-US" sz="1800" dirty="0">
                <a:solidFill>
                  <a:schemeClr val="bg1"/>
                </a:solidFill>
                <a:latin typeface="+mn-ea"/>
              </a:rPr>
              <a:t>　　　　　　　　　　　　　　　</a:t>
            </a:r>
            <a:r>
              <a:rPr lang="ja-JP" altLang="en-US" sz="1800" dirty="0">
                <a:latin typeface="+mn-ea"/>
              </a:rPr>
              <a:t>　　に渡航先、渡航期間を申し出る。</a:t>
            </a:r>
            <a:endParaRPr lang="en-US" altLang="ja-JP" sz="18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○渡航先では、畜産関係施設に立ち寄らない。</a:t>
            </a:r>
            <a:endParaRPr lang="en-US" altLang="ja-JP" sz="18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○帰国後は、帰国したことを、　　　　　　　　　　　　　　　　　に報告し、帰国後１週間は、当農場を含め他の畜産施設等にも立ち入らない。　</a:t>
            </a:r>
            <a:endParaRPr lang="en-US" altLang="ja-JP" sz="180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2130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　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150BDE-1BF6-4731-A900-CAB128A2C0C8}"/>
              </a:ext>
            </a:extLst>
          </p:cNvPr>
          <p:cNvSpPr txBox="1"/>
          <p:nvPr/>
        </p:nvSpPr>
        <p:spPr>
          <a:xfrm>
            <a:off x="1124744" y="6415415"/>
            <a:ext cx="26626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B37A876-9A84-49B1-AE54-7E66FD224936}"/>
              </a:ext>
            </a:extLst>
          </p:cNvPr>
          <p:cNvSpPr txBox="1"/>
          <p:nvPr/>
        </p:nvSpPr>
        <p:spPr>
          <a:xfrm>
            <a:off x="2996952" y="7956376"/>
            <a:ext cx="26626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飼養衛生管理者名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0D83A-E7F0-47E5-89B6-DD01D698ECB0}"/>
              </a:ext>
            </a:extLst>
          </p:cNvPr>
          <p:cNvSpPr/>
          <p:nvPr/>
        </p:nvSpPr>
        <p:spPr>
          <a:xfrm>
            <a:off x="84809" y="1001501"/>
            <a:ext cx="6718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海外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からの肉製品を日本に持ち込んではならない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ja-JP" sz="24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556792" y="1396303"/>
            <a:ext cx="4172098" cy="2125820"/>
            <a:chOff x="1551518" y="1380228"/>
            <a:chExt cx="3817918" cy="1803616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181D6BE-117E-48A4-92A7-C281B172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1518" y="1429420"/>
              <a:ext cx="2111621" cy="1256447"/>
            </a:xfrm>
            <a:prstGeom prst="rect">
              <a:avLst/>
            </a:prstGeom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6843" y="1608578"/>
              <a:ext cx="3412593" cy="1512707"/>
            </a:xfrm>
            <a:prstGeom prst="rect">
              <a:avLst/>
            </a:prstGeom>
          </p:spPr>
        </p:pic>
        <p:sp>
          <p:nvSpPr>
            <p:cNvPr id="14" name="乗算記号 9">
              <a:extLst>
                <a:ext uri="{FF2B5EF4-FFF2-40B4-BE49-F238E27FC236}">
                  <a16:creationId xmlns:a16="http://schemas.microsoft.com/office/drawing/2014/main" id="{613AD91D-F2A4-464C-956C-872BF98F7B7A}"/>
                </a:ext>
              </a:extLst>
            </p:cNvPr>
            <p:cNvSpPr/>
            <p:nvPr/>
          </p:nvSpPr>
          <p:spPr>
            <a:xfrm>
              <a:off x="2293590" y="1380228"/>
              <a:ext cx="1927651" cy="1803616"/>
            </a:xfrm>
            <a:prstGeom prst="mathMultiply">
              <a:avLst>
                <a:gd name="adj1" fmla="val 564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角丸四角形 13">
            <a:extLst>
              <a:ext uri="{FF2B5EF4-FFF2-40B4-BE49-F238E27FC236}">
                <a16:creationId xmlns:a16="http://schemas.microsoft.com/office/drawing/2014/main" id="{78FF0CE1-2780-4255-B688-88FF7E870B1F}"/>
              </a:ext>
            </a:extLst>
          </p:cNvPr>
          <p:cNvSpPr/>
          <p:nvPr/>
        </p:nvSpPr>
        <p:spPr>
          <a:xfrm>
            <a:off x="50258" y="915592"/>
            <a:ext cx="6741369" cy="3074546"/>
          </a:xfrm>
          <a:prstGeom prst="roundRect">
            <a:avLst>
              <a:gd name="adj" fmla="val 5843"/>
            </a:avLst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6" name="角丸四角形 13">
            <a:extLst>
              <a:ext uri="{FF2B5EF4-FFF2-40B4-BE49-F238E27FC236}">
                <a16:creationId xmlns:a16="http://schemas.microsoft.com/office/drawing/2014/main" id="{78FF0CE1-2780-4255-B688-88FF7E870B1F}"/>
              </a:ext>
            </a:extLst>
          </p:cNvPr>
          <p:cNvSpPr/>
          <p:nvPr/>
        </p:nvSpPr>
        <p:spPr>
          <a:xfrm>
            <a:off x="60924" y="4135371"/>
            <a:ext cx="6741369" cy="4842225"/>
          </a:xfrm>
          <a:prstGeom prst="roundRect">
            <a:avLst>
              <a:gd name="adj" fmla="val 2766"/>
            </a:avLst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7960" y="3326769"/>
            <a:ext cx="6410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n-ea"/>
              </a:rPr>
              <a:t>外国から、豚肉、ソーセージ、餃子等の食品</a:t>
            </a: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を</a:t>
            </a:r>
            <a:r>
              <a:rPr lang="ja-JP" altLang="en-US" sz="1800" dirty="0" smtClean="0">
                <a:solidFill>
                  <a:schemeClr val="dk1"/>
                </a:solidFill>
                <a:latin typeface="+mn-ea"/>
              </a:rPr>
              <a:t>日本持って</a:t>
            </a:r>
            <a:r>
              <a:rPr lang="ja-JP" altLang="en-US" sz="1800" dirty="0">
                <a:solidFill>
                  <a:schemeClr val="dk1"/>
                </a:solidFill>
                <a:latin typeface="+mn-ea"/>
              </a:rPr>
              <a:t>こない</a:t>
            </a:r>
            <a:r>
              <a:rPr lang="ja-JP" altLang="en-US" sz="1800" dirty="0" smtClean="0">
                <a:solidFill>
                  <a:schemeClr val="dk1"/>
                </a:solidFill>
                <a:latin typeface="+mn-ea"/>
              </a:rPr>
              <a:t>、郵送しない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04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消毒薬の希釈方法</a:t>
            </a:r>
          </a:p>
        </p:txBody>
      </p:sp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A2E3A0D4-F2F0-47B5-A8E4-DBF9A720D084}"/>
              </a:ext>
            </a:extLst>
          </p:cNvPr>
          <p:cNvSpPr/>
          <p:nvPr/>
        </p:nvSpPr>
        <p:spPr>
          <a:xfrm>
            <a:off x="72895" y="919839"/>
            <a:ext cx="6712209" cy="771841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消毒薬は下記の希釈倍率で作成する。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ja-JP" altLang="en-US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37525"/>
              </p:ext>
            </p:extLst>
          </p:nvPr>
        </p:nvGraphicFramePr>
        <p:xfrm>
          <a:off x="72895" y="1475656"/>
          <a:ext cx="6698677" cy="2413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993">
                  <a:extLst>
                    <a:ext uri="{9D8B030D-6E8A-4147-A177-3AD203B41FA5}">
                      <a16:colId xmlns:a16="http://schemas.microsoft.com/office/drawing/2014/main" val="4093196342"/>
                    </a:ext>
                  </a:extLst>
                </a:gridCol>
                <a:gridCol w="2363342">
                  <a:extLst>
                    <a:ext uri="{9D8B030D-6E8A-4147-A177-3AD203B41FA5}">
                      <a16:colId xmlns:a16="http://schemas.microsoft.com/office/drawing/2014/main" val="3407538882"/>
                    </a:ext>
                  </a:extLst>
                </a:gridCol>
                <a:gridCol w="2363342">
                  <a:extLst>
                    <a:ext uri="{9D8B030D-6E8A-4147-A177-3AD203B41FA5}">
                      <a16:colId xmlns:a16="http://schemas.microsoft.com/office/drawing/2014/main" val="1720128954"/>
                    </a:ext>
                  </a:extLst>
                </a:gridCol>
              </a:tblGrid>
              <a:tr h="804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使用薬剤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希釈倍率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596845"/>
                  </a:ext>
                </a:extLst>
              </a:tr>
              <a:tr h="804647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踏込み消毒槽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〇〇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倍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232925"/>
                  </a:ext>
                </a:extLst>
              </a:tr>
              <a:tr h="804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動噴（畜舎内）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△△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倍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734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49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03136"/>
              </p:ext>
            </p:extLst>
          </p:nvPr>
        </p:nvGraphicFramePr>
        <p:xfrm>
          <a:off x="162935" y="971216"/>
          <a:ext cx="6650340" cy="781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170">
                  <a:extLst>
                    <a:ext uri="{9D8B030D-6E8A-4147-A177-3AD203B41FA5}">
                      <a16:colId xmlns:a16="http://schemas.microsoft.com/office/drawing/2014/main" val="1011799078"/>
                    </a:ext>
                  </a:extLst>
                </a:gridCol>
                <a:gridCol w="3325170">
                  <a:extLst>
                    <a:ext uri="{9D8B030D-6E8A-4147-A177-3AD203B41FA5}">
                      <a16:colId xmlns:a16="http://schemas.microsoft.com/office/drawing/2014/main" val="2115832422"/>
                    </a:ext>
                  </a:extLst>
                </a:gridCol>
              </a:tblGrid>
              <a:tr h="1918778">
                <a:tc>
                  <a:txBody>
                    <a:bodyPr/>
                    <a:lstStyle/>
                    <a:p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①　　　　　　　　　　　　　　　　　　に設置した台帳に日付、入場時刻、氏名、所属、目的を記帳。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  <a:p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なお、農場従事者は農場従事者用の台帳に記帳すること。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b="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533273"/>
                  </a:ext>
                </a:extLst>
              </a:tr>
              <a:tr h="1723648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②場内用サンダルへ履き替え、入室。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履いていた靴を片づける。</a:t>
                      </a: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975775"/>
                  </a:ext>
                </a:extLst>
              </a:tr>
              <a:tr h="1428854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③</a:t>
                      </a:r>
                      <a:r>
                        <a:rPr lang="ja-JP" altLang="en-US" sz="2000" b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手指をアルコールにて消毒。</a:t>
                      </a:r>
                      <a:endParaRPr lang="en-US" altLang="ja-JP" sz="2000" b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06734"/>
                  </a:ext>
                </a:extLst>
              </a:tr>
              <a:tr h="1427315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⑤衛生管理区域内専用の　　</a:t>
                      </a:r>
                      <a:endParaRPr lang="en-US" altLang="ja-JP" sz="2000" dirty="0" smtClean="0"/>
                    </a:p>
                    <a:p>
                      <a:r>
                        <a:rPr lang="ja-JP" altLang="en-US" sz="2000" dirty="0" smtClean="0"/>
                        <a:t>　 衣服を着用。</a:t>
                      </a:r>
                      <a:endParaRPr lang="en-US" altLang="ja-JP" sz="2000" dirty="0" smtClean="0"/>
                    </a:p>
                    <a:p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⑥手袋をはめる。</a:t>
                      </a: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endParaRPr lang="en-US" altLang="ja-JP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078297"/>
                  </a:ext>
                </a:extLst>
              </a:tr>
              <a:tr h="536608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defRPr/>
                      </a:pP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⑥衛生管理区域内専用の　　</a:t>
                      </a: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>
                        <a:lnSpc>
                          <a:spcPts val="2400"/>
                        </a:lnSpc>
                        <a:defRPr/>
                      </a:pPr>
                      <a:r>
                        <a:rPr lang="ja-JP" altLang="en-US" sz="2000" dirty="0" smtClean="0">
                          <a:solidFill>
                            <a:schemeClr val="dk1"/>
                          </a:solidFill>
                          <a:latin typeface="+mn-ea"/>
                        </a:rPr>
                        <a:t>長靴を履く。</a:t>
                      </a: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dirty="0" smtClean="0">
                        <a:solidFill>
                          <a:schemeClr val="dk1"/>
                        </a:solidFill>
                        <a:latin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964781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038481" y="75180"/>
            <a:ext cx="4899247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農場入場時の作業手順</a:t>
            </a:r>
            <a:endParaRPr lang="en-US" altLang="ja-JP" sz="3200" b="1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31DA3E5-92EB-4F31-8DD2-E58862F214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5871" y="6166471"/>
            <a:ext cx="2089717" cy="1152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3F3E818-DDEA-42F1-8CFF-AAEF5B99D9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66" t="-79" b="43747"/>
          <a:stretch/>
        </p:blipFill>
        <p:spPr>
          <a:xfrm>
            <a:off x="4564956" y="7567926"/>
            <a:ext cx="1174700" cy="1071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796E870-EFE5-4AEB-8630-C76D0841ED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024" y="3491880"/>
            <a:ext cx="3062427" cy="2028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132AA7-1C39-41BD-81B1-3DC4F38851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877" y="1075025"/>
            <a:ext cx="2677989" cy="15208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CCF3EE-63B4-4679-AB8E-0FF3FBA471F7}"/>
              </a:ext>
            </a:extLst>
          </p:cNvPr>
          <p:cNvSpPr txBox="1"/>
          <p:nvPr/>
        </p:nvSpPr>
        <p:spPr>
          <a:xfrm>
            <a:off x="593380" y="993086"/>
            <a:ext cx="26642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事務所入り口　等</a:t>
            </a:r>
          </a:p>
        </p:txBody>
      </p:sp>
    </p:spTree>
    <p:extLst>
      <p:ext uri="{BB962C8B-B14F-4D97-AF65-F5344CB8AC3E}">
        <p14:creationId xmlns:p14="http://schemas.microsoft.com/office/powerpoint/2010/main" val="13980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95274"/>
              </p:ext>
            </p:extLst>
          </p:nvPr>
        </p:nvGraphicFramePr>
        <p:xfrm>
          <a:off x="133290" y="899592"/>
          <a:ext cx="6667148" cy="646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74">
                  <a:extLst>
                    <a:ext uri="{9D8B030D-6E8A-4147-A177-3AD203B41FA5}">
                      <a16:colId xmlns:a16="http://schemas.microsoft.com/office/drawing/2014/main" val="3103599919"/>
                    </a:ext>
                  </a:extLst>
                </a:gridCol>
                <a:gridCol w="3333574">
                  <a:extLst>
                    <a:ext uri="{9D8B030D-6E8A-4147-A177-3AD203B41FA5}">
                      <a16:colId xmlns:a16="http://schemas.microsoft.com/office/drawing/2014/main" val="1554439161"/>
                    </a:ext>
                  </a:extLst>
                </a:gridCol>
              </a:tblGrid>
              <a:tr h="675672">
                <a:tc>
                  <a:txBody>
                    <a:bodyPr/>
                    <a:lstStyle/>
                    <a:p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</a:rPr>
                        <a:t>①長靴をブラシで水洗後、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</a:rPr>
                        <a:t>踏み込み消毒。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0" dirty="0" smtClean="0">
                        <a:solidFill>
                          <a:schemeClr val="tx1"/>
                        </a:solidFill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588088"/>
                  </a:ext>
                </a:extLst>
              </a:tr>
              <a:tr h="1785704">
                <a:tc>
                  <a:txBody>
                    <a:bodyPr/>
                    <a:lstStyle/>
                    <a:p>
                      <a:r>
                        <a:rPr lang="ja-JP" altLang="en-US" sz="2000" b="0" dirty="0" smtClean="0"/>
                        <a:t>②衣服を脱ぎ、洗濯用カゴに入れる。</a:t>
                      </a:r>
                      <a:endParaRPr lang="en-US" altLang="ja-JP" sz="2000" b="0" dirty="0" smtClean="0"/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latin typeface="+mn-ea"/>
                        </a:rPr>
                        <a:t>（脱衣後の衣類、手指に汚れが付着しないように脱ぐ。</a:t>
                      </a:r>
                      <a:r>
                        <a:rPr lang="en-US" altLang="ja-JP" sz="2000" b="0" dirty="0" smtClean="0">
                          <a:latin typeface="+mn-ea"/>
                        </a:rPr>
                        <a:t>)</a:t>
                      </a: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0" dirty="0" smtClean="0">
                        <a:latin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65482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/>
                        <a:t>③手袋を脱ぎ、ゴミ箱に捨て、手指をアルコール消毒。</a:t>
                      </a:r>
                      <a:endParaRPr lang="en-US" altLang="ja-JP" sz="2000" b="0" dirty="0" smtClean="0"/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400" b="0" dirty="0" smtClean="0">
                        <a:solidFill>
                          <a:schemeClr val="tx1"/>
                        </a:solidFill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380582"/>
                  </a:ext>
                </a:extLst>
              </a:tr>
              <a:tr h="1960944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  <a:latin typeface="+mn-ea"/>
                          <a:cs typeface="Meiryo UI" panose="020B0604030504040204" pitchFamily="50" charset="-128"/>
                        </a:rPr>
                        <a:t>④　　　　　　　　　　　　　　　　　 に設置した台帳に退場時刻を記帳する。なお、農場</a:t>
                      </a:r>
                      <a:r>
                        <a:rPr lang="ja-JP" altLang="en-US" sz="2000" dirty="0" smtClean="0">
                          <a:latin typeface="+mn-ea"/>
                          <a:cs typeface="Meiryo UI" panose="020B0604030504040204" pitchFamily="50" charset="-128"/>
                        </a:rPr>
                        <a:t>従事者は退勤時、農場従事者用の台帳に記帳すること。</a:t>
                      </a:r>
                      <a:endParaRPr lang="en-US" altLang="ja-JP" sz="2000" dirty="0" smtClean="0"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49580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906058" y="54155"/>
            <a:ext cx="5121610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農場退場</a:t>
            </a: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時</a:t>
            </a:r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の作業手順</a:t>
            </a:r>
            <a:endParaRPr lang="en-US" altLang="ja-JP" sz="32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60B30E-9FF0-4ECA-9C32-E02CDC11D8BE}"/>
              </a:ext>
            </a:extLst>
          </p:cNvPr>
          <p:cNvSpPr txBox="1"/>
          <p:nvPr/>
        </p:nvSpPr>
        <p:spPr>
          <a:xfrm>
            <a:off x="548680" y="5435810"/>
            <a:ext cx="265454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事務所入り口　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9567873-B3CE-4FDD-B931-6BDEB871E1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482" y="5532237"/>
            <a:ext cx="3002493" cy="1705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9A0D814-5CC7-4C8E-B077-0C48337496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088" y="1017000"/>
            <a:ext cx="1971307" cy="1118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FB6D6D4-B24F-4A61-8C04-BFE38C1BE6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769" y="2293640"/>
            <a:ext cx="2785963" cy="160688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2" name="グループ化 21"/>
          <p:cNvGrpSpPr/>
          <p:nvPr/>
        </p:nvGrpSpPr>
        <p:grpSpPr>
          <a:xfrm>
            <a:off x="3755769" y="4096065"/>
            <a:ext cx="1232002" cy="1198507"/>
            <a:chOff x="686232" y="6756041"/>
            <a:chExt cx="2034552" cy="1966228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C77A016E-6C93-4721-88CF-05DFF75A6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232" y="6756041"/>
              <a:ext cx="2034552" cy="19662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爆発: 8 pt 16">
              <a:extLst>
                <a:ext uri="{FF2B5EF4-FFF2-40B4-BE49-F238E27FC236}">
                  <a16:creationId xmlns:a16="http://schemas.microsoft.com/office/drawing/2014/main" id="{E6316467-9829-4597-B26A-B3191F9CF8A3}"/>
                </a:ext>
              </a:extLst>
            </p:cNvPr>
            <p:cNvSpPr/>
            <p:nvPr/>
          </p:nvSpPr>
          <p:spPr>
            <a:xfrm>
              <a:off x="1519475" y="7466148"/>
              <a:ext cx="96011" cy="97925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7"/>
            </a:p>
          </p:txBody>
        </p:sp>
        <p:sp>
          <p:nvSpPr>
            <p:cNvPr id="25" name="爆発: 8 pt 17">
              <a:extLst>
                <a:ext uri="{FF2B5EF4-FFF2-40B4-BE49-F238E27FC236}">
                  <a16:creationId xmlns:a16="http://schemas.microsoft.com/office/drawing/2014/main" id="{971D2606-BBF1-448F-B425-A013390B9C39}"/>
                </a:ext>
              </a:extLst>
            </p:cNvPr>
            <p:cNvSpPr/>
            <p:nvPr/>
          </p:nvSpPr>
          <p:spPr>
            <a:xfrm>
              <a:off x="985044" y="7502051"/>
              <a:ext cx="96011" cy="97925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7"/>
            </a:p>
          </p:txBody>
        </p:sp>
        <p:sp>
          <p:nvSpPr>
            <p:cNvPr id="26" name="爆発: 8 pt 18">
              <a:extLst>
                <a:ext uri="{FF2B5EF4-FFF2-40B4-BE49-F238E27FC236}">
                  <a16:creationId xmlns:a16="http://schemas.microsoft.com/office/drawing/2014/main" id="{6EE93CB5-B2B5-41A1-B99F-89E564612C27}"/>
                </a:ext>
              </a:extLst>
            </p:cNvPr>
            <p:cNvSpPr/>
            <p:nvPr/>
          </p:nvSpPr>
          <p:spPr>
            <a:xfrm>
              <a:off x="1093011" y="7855069"/>
              <a:ext cx="96011" cy="97925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7"/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A194F537-EB10-403F-8961-E15B822429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35" y="4049527"/>
            <a:ext cx="1227067" cy="12450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54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92211"/>
              </p:ext>
            </p:extLst>
          </p:nvPr>
        </p:nvGraphicFramePr>
        <p:xfrm>
          <a:off x="96056" y="971600"/>
          <a:ext cx="6667148" cy="658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74">
                  <a:extLst>
                    <a:ext uri="{9D8B030D-6E8A-4147-A177-3AD203B41FA5}">
                      <a16:colId xmlns:a16="http://schemas.microsoft.com/office/drawing/2014/main" val="3103599919"/>
                    </a:ext>
                  </a:extLst>
                </a:gridCol>
                <a:gridCol w="3333574">
                  <a:extLst>
                    <a:ext uri="{9D8B030D-6E8A-4147-A177-3AD203B41FA5}">
                      <a16:colId xmlns:a16="http://schemas.microsoft.com/office/drawing/2014/main" val="1554439161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</a:rPr>
                        <a:t>①豚舎前室にて手指アルコール消毒。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588088"/>
                  </a:ext>
                </a:extLst>
              </a:tr>
              <a:tr h="1247249">
                <a:tc>
                  <a:txBody>
                    <a:bodyPr/>
                    <a:lstStyle/>
                    <a:p>
                      <a:r>
                        <a:rPr lang="ja-JP" altLang="en-US" sz="2000" b="0" dirty="0" smtClean="0"/>
                        <a:t>②</a:t>
                      </a: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長靴を脱ぎ、</a:t>
                      </a:r>
                      <a:r>
                        <a:rPr lang="ja-JP" altLang="en-US" sz="2000" dirty="0" err="1" smtClean="0">
                          <a:solidFill>
                            <a:schemeClr val="tx1"/>
                          </a:solidFill>
                        </a:rPr>
                        <a:t>すの</a:t>
                      </a: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この上に移動。</a:t>
                      </a:r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654822"/>
                  </a:ext>
                </a:extLst>
              </a:tr>
              <a:tr h="1133863">
                <a:tc>
                  <a:txBody>
                    <a:bodyPr/>
                    <a:lstStyle/>
                    <a:p>
                      <a:r>
                        <a:rPr lang="ja-JP" altLang="en-US" sz="2000" b="0" dirty="0" smtClean="0"/>
                        <a:t>③</a:t>
                      </a: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豚舎専用服、帽子、手袋を着用。</a:t>
                      </a:r>
                      <a:endParaRPr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380582"/>
                  </a:ext>
                </a:extLst>
              </a:tr>
              <a:tr h="790190">
                <a:tc>
                  <a:txBody>
                    <a:bodyPr/>
                    <a:lstStyle/>
                    <a:p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  <a:latin typeface="+mn-ea"/>
                          <a:cs typeface="Meiryo UI" panose="020B0604030504040204" pitchFamily="50" charset="-128"/>
                        </a:rPr>
                        <a:t>④</a:t>
                      </a: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豚舎専用長靴を履く。</a:t>
                      </a:r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49580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776613" y="54155"/>
            <a:ext cx="5121610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豚舎入室時の作業手順</a:t>
            </a:r>
            <a:endParaRPr lang="en-US" altLang="ja-JP" sz="32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71BCA990-E859-4E7A-BEE5-4D41389BDE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282" y="1043608"/>
            <a:ext cx="1311941" cy="1330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935" y="5436096"/>
            <a:ext cx="1676634" cy="194443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104" y="2718351"/>
            <a:ext cx="1799457" cy="13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40428"/>
              </p:ext>
            </p:extLst>
          </p:nvPr>
        </p:nvGraphicFramePr>
        <p:xfrm>
          <a:off x="116632" y="971600"/>
          <a:ext cx="6646572" cy="517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998">
                  <a:extLst>
                    <a:ext uri="{9D8B030D-6E8A-4147-A177-3AD203B41FA5}">
                      <a16:colId xmlns:a16="http://schemas.microsoft.com/office/drawing/2014/main" val="3103599919"/>
                    </a:ext>
                  </a:extLst>
                </a:gridCol>
                <a:gridCol w="3333574">
                  <a:extLst>
                    <a:ext uri="{9D8B030D-6E8A-4147-A177-3AD203B41FA5}">
                      <a16:colId xmlns:a16="http://schemas.microsoft.com/office/drawing/2014/main" val="1554439161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</a:rPr>
                        <a:t>①長靴を脱ぎ、</a:t>
                      </a:r>
                      <a:r>
                        <a:rPr lang="ja-JP" altLang="en-US" sz="2000" b="0" dirty="0" err="1" smtClean="0">
                          <a:solidFill>
                            <a:schemeClr val="tx1"/>
                          </a:solidFill>
                        </a:rPr>
                        <a:t>すの</a:t>
                      </a: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</a:rPr>
                        <a:t>この上に移動。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588088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②豚舎専用服、帽子をぬぐ。</a:t>
                      </a:r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手袋を脱ぎ、捨てる。</a:t>
                      </a:r>
                    </a:p>
                    <a:p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986178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③手指をアルコールスプレーで消毒。</a:t>
                      </a:r>
                      <a:endParaRPr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12526"/>
                  </a:ext>
                </a:extLst>
              </a:tr>
              <a:tr h="1247249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④衛生管理区域</a:t>
                      </a: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専用長靴を履き、退室。</a:t>
                      </a:r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654822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776613" y="54155"/>
            <a:ext cx="5121610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豚舎退室時の作業手順</a:t>
            </a:r>
            <a:endParaRPr lang="en-US" altLang="ja-JP" sz="32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112" y="1136181"/>
            <a:ext cx="1799457" cy="13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12018"/>
              </p:ext>
            </p:extLst>
          </p:nvPr>
        </p:nvGraphicFramePr>
        <p:xfrm>
          <a:off x="75270" y="819101"/>
          <a:ext cx="6669360" cy="810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680">
                  <a:extLst>
                    <a:ext uri="{9D8B030D-6E8A-4147-A177-3AD203B41FA5}">
                      <a16:colId xmlns:a16="http://schemas.microsoft.com/office/drawing/2014/main" val="3982245968"/>
                    </a:ext>
                  </a:extLst>
                </a:gridCol>
                <a:gridCol w="3334680">
                  <a:extLst>
                    <a:ext uri="{9D8B030D-6E8A-4147-A177-3AD203B41FA5}">
                      <a16:colId xmlns:a16="http://schemas.microsoft.com/office/drawing/2014/main" val="4272214824"/>
                    </a:ext>
                  </a:extLst>
                </a:gridCol>
              </a:tblGrid>
              <a:tr h="1806670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 smtClean="0">
                          <a:solidFill>
                            <a:schemeClr val="tx1"/>
                          </a:solidFill>
                          <a:latin typeface="+mn-ea"/>
                          <a:cs typeface="Meiryo UI" panose="020B0604030504040204" pitchFamily="50" charset="-128"/>
                        </a:rPr>
                        <a:t>①衛生管理区域に車両で立ち入る者は、消毒場所に設置された台帳に入場日時、所属氏名、目的などを記帳。</a:t>
                      </a:r>
                      <a:endParaRPr lang="en-US" altLang="ja-JP" sz="1800" b="0" dirty="0" smtClean="0">
                        <a:solidFill>
                          <a:schemeClr val="tx1"/>
                        </a:solidFill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dirty="0" smtClean="0">
                        <a:solidFill>
                          <a:schemeClr val="tx1"/>
                        </a:solidFill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cs typeface="Meiryo UI" panose="020B0604030504040204" pitchFamily="50" charset="-128"/>
                        </a:rPr>
                        <a:t>なお、農場従事者は衛生管理区域外の専用駐車場に駐車し、事務所の農場従事者用の台帳に記帳すること。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352637"/>
                  </a:ext>
                </a:extLst>
              </a:tr>
              <a:tr h="774635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+mn-ea"/>
                          <a:cs typeface="Meiryo UI" panose="020B0604030504040204" pitchFamily="50" charset="-128"/>
                        </a:rPr>
                        <a:t>②運転手は手指の洗浄・消毒を</a:t>
                      </a:r>
                      <a:endParaRPr lang="en-US" altLang="ja-JP" sz="1800" dirty="0" smtClean="0"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+mn-ea"/>
                          <a:cs typeface="Meiryo UI" panose="020B0604030504040204" pitchFamily="50" charset="-128"/>
                        </a:rPr>
                        <a:t>行う。</a:t>
                      </a:r>
                      <a:endParaRPr kumimoji="1" lang="en-US" altLang="ja-JP" sz="18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371820"/>
                  </a:ext>
                </a:extLst>
              </a:tr>
              <a:tr h="1609206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+mn-ea"/>
                          <a:cs typeface="Meiryo UI" panose="020B0604030504040204" pitchFamily="50" charset="-128"/>
                        </a:rPr>
                        <a:t>③消毒場所で車両を消毒。</a:t>
                      </a:r>
                      <a:endParaRPr lang="en-US" altLang="ja-JP" sz="1800" dirty="0" smtClean="0">
                        <a:latin typeface="+mn-ea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="0" baseline="0" dirty="0" smtClean="0"/>
                        <a:t>ハンドルまわり、座席シートも    アルコールで消毒。</a:t>
                      </a:r>
                      <a:endParaRPr kumimoji="1" lang="en-US" altLang="ja-JP" sz="1800" b="0" dirty="0" smtClean="0"/>
                    </a:p>
                    <a:p>
                      <a:endParaRPr kumimoji="1" lang="en-US" altLang="ja-JP" sz="1800" b="0" dirty="0" smtClean="0"/>
                    </a:p>
                    <a:p>
                      <a:endParaRPr kumimoji="1" lang="en-US" altLang="ja-JP" sz="1800" b="0" dirty="0" smtClean="0"/>
                    </a:p>
                    <a:p>
                      <a:endParaRPr kumimoji="1" lang="en-US" altLang="ja-JP" sz="1800" b="0" dirty="0" smtClean="0"/>
                    </a:p>
                    <a:p>
                      <a:endParaRPr kumimoji="1" lang="en-US" altLang="ja-JP" sz="1800" b="0" dirty="0" smtClean="0"/>
                    </a:p>
                    <a:p>
                      <a:endParaRPr kumimoji="1" lang="en-US" altLang="ja-JP" sz="1800" b="0" dirty="0" smtClean="0"/>
                    </a:p>
                    <a:p>
                      <a:endParaRPr kumimoji="1" lang="en-US" altLang="ja-JP" sz="1800" b="0" dirty="0" smtClean="0"/>
                    </a:p>
                    <a:p>
                      <a:endParaRPr kumimoji="1" lang="en-US" altLang="ja-JP" sz="18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973079"/>
                  </a:ext>
                </a:extLst>
              </a:tr>
              <a:tr h="1779705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+mn-ea"/>
                          <a:cs typeface="Meiryo UI" panose="020B0604030504040204" pitchFamily="50" charset="-128"/>
                        </a:rPr>
                        <a:t>④衛生管理区域内で車両から降りて作業する場合、消毒場所に用意してある農場専用のフロアマットと交換する。</a:t>
                      </a:r>
                    </a:p>
                    <a:p>
                      <a:endParaRPr kumimoji="1" lang="en-US" altLang="ja-JP" sz="1800" b="0" dirty="0" smtClean="0"/>
                    </a:p>
                    <a:p>
                      <a:endParaRPr kumimoji="1" lang="ja-JP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884809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marL="0" marR="0" lvl="0" indent="0" algn="l" defTabSz="1142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+mn-ea"/>
                          <a:cs typeface="Meiryo UI" panose="020B0604030504040204" pitchFamily="50" charset="-128"/>
                        </a:rPr>
                        <a:t>⑤運転手は設置された衣服・　長靴・手袋を着用し、入場する。</a:t>
                      </a:r>
                      <a:endParaRPr lang="en-US" altLang="ja-JP" sz="1800" dirty="0" smtClean="0">
                        <a:latin typeface="+mn-ea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02979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11274" y="65767"/>
            <a:ext cx="6597352" cy="60777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車両入場時</a:t>
            </a:r>
            <a:r>
              <a:rPr lang="ja-JP" altLang="en-US" sz="32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の作業手順</a:t>
            </a:r>
            <a:endParaRPr lang="en-US" altLang="ja-JP" sz="32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FBE88C86-9B5E-41F3-BF7B-C27EB189AA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737" y="6561167"/>
            <a:ext cx="1398485" cy="1618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5849A03-3656-415E-BD6D-6CA5CF4EB0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499" y="6658374"/>
            <a:ext cx="1460792" cy="1440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4650AFF-E026-468E-BDBA-19E602362F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216" y="2959012"/>
            <a:ext cx="619531" cy="65433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CFA8A3C-CA49-4A3B-963D-002E4B5A2F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019" y="2913568"/>
            <a:ext cx="740060" cy="71520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9567873-B3CE-4FDD-B931-6BDEB871E1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555" y="973388"/>
            <a:ext cx="2969840" cy="1686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0681BE3-6C12-485C-9021-38AA77A358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724" y="3799795"/>
            <a:ext cx="2182116" cy="12161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4C4D752-04AC-4696-84D7-F8958FC6A8C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654" y="5022409"/>
            <a:ext cx="1982789" cy="1329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24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2273</Words>
  <Application>Microsoft Office PowerPoint</Application>
  <PresentationFormat>画面に合わせる (4:3)</PresentationFormat>
  <Paragraphs>314</Paragraphs>
  <Slides>18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Meiryo UI</vt:lpstr>
      <vt:lpstr>ＭＳ Ｐゴシック</vt:lpstr>
      <vt:lpstr>ＭＳ 明朝</vt:lpstr>
      <vt:lpstr>游ゴシック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大津 桂子</dc:creator>
  <cp:lastModifiedBy>Gifu</cp:lastModifiedBy>
  <cp:revision>90</cp:revision>
  <cp:lastPrinted>2021-02-26T07:04:29Z</cp:lastPrinted>
  <dcterms:modified xsi:type="dcterms:W3CDTF">2021-03-04T08:19:50Z</dcterms:modified>
</cp:coreProperties>
</file>