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70" r:id="rId2"/>
    <p:sldId id="269" r:id="rId3"/>
    <p:sldId id="273" r:id="rId4"/>
  </p:sldIdLst>
  <p:sldSz cx="6858000" cy="9721850"/>
  <p:notesSz cx="6807200" cy="9939338"/>
  <p:defaultTextStyle>
    <a:defPPr>
      <a:defRPr lang="ja-JP"/>
    </a:defPPr>
    <a:lvl1pPr algn="l" rtl="0" fontAlgn="base">
      <a:spcBef>
        <a:spcPct val="50000"/>
      </a:spcBef>
      <a:spcAft>
        <a:spcPct val="0"/>
      </a:spcAft>
      <a:defRPr kumimoji="1" sz="1000" b="1" kern="1200">
        <a:solidFill>
          <a:schemeClr val="tx1"/>
        </a:solidFill>
        <a:latin typeface="ＭＳ ゴシック" pitchFamily="49" charset="-128"/>
        <a:ea typeface="ＭＳ ゴシック" pitchFamily="49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umimoji="1" sz="1000" b="1" kern="1200">
        <a:solidFill>
          <a:schemeClr val="tx1"/>
        </a:solidFill>
        <a:latin typeface="ＭＳ ゴシック" pitchFamily="49" charset="-128"/>
        <a:ea typeface="ＭＳ ゴシック" pitchFamily="49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umimoji="1" sz="1000" b="1" kern="1200">
        <a:solidFill>
          <a:schemeClr val="tx1"/>
        </a:solidFill>
        <a:latin typeface="ＭＳ ゴシック" pitchFamily="49" charset="-128"/>
        <a:ea typeface="ＭＳ ゴシック" pitchFamily="49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umimoji="1" sz="1000" b="1" kern="1200">
        <a:solidFill>
          <a:schemeClr val="tx1"/>
        </a:solidFill>
        <a:latin typeface="ＭＳ ゴシック" pitchFamily="49" charset="-128"/>
        <a:ea typeface="ＭＳ ゴシック" pitchFamily="49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umimoji="1" sz="1000" b="1" kern="1200">
        <a:solidFill>
          <a:schemeClr val="tx1"/>
        </a:solidFill>
        <a:latin typeface="ＭＳ ゴシック" pitchFamily="49" charset="-128"/>
        <a:ea typeface="ＭＳ ゴシック" pitchFamily="49" charset="-128"/>
        <a:cs typeface="+mn-cs"/>
      </a:defRPr>
    </a:lvl5pPr>
    <a:lvl6pPr marL="2286000" algn="l" defTabSz="914400" rtl="0" eaLnBrk="1" latinLnBrk="0" hangingPunct="1">
      <a:defRPr kumimoji="1" sz="1000" b="1" kern="1200">
        <a:solidFill>
          <a:schemeClr val="tx1"/>
        </a:solidFill>
        <a:latin typeface="ＭＳ ゴシック" pitchFamily="49" charset="-128"/>
        <a:ea typeface="ＭＳ ゴシック" pitchFamily="49" charset="-128"/>
        <a:cs typeface="+mn-cs"/>
      </a:defRPr>
    </a:lvl6pPr>
    <a:lvl7pPr marL="2743200" algn="l" defTabSz="914400" rtl="0" eaLnBrk="1" latinLnBrk="0" hangingPunct="1">
      <a:defRPr kumimoji="1" sz="1000" b="1" kern="1200">
        <a:solidFill>
          <a:schemeClr val="tx1"/>
        </a:solidFill>
        <a:latin typeface="ＭＳ ゴシック" pitchFamily="49" charset="-128"/>
        <a:ea typeface="ＭＳ ゴシック" pitchFamily="49" charset="-128"/>
        <a:cs typeface="+mn-cs"/>
      </a:defRPr>
    </a:lvl7pPr>
    <a:lvl8pPr marL="3200400" algn="l" defTabSz="914400" rtl="0" eaLnBrk="1" latinLnBrk="0" hangingPunct="1">
      <a:defRPr kumimoji="1" sz="1000" b="1" kern="1200">
        <a:solidFill>
          <a:schemeClr val="tx1"/>
        </a:solidFill>
        <a:latin typeface="ＭＳ ゴシック" pitchFamily="49" charset="-128"/>
        <a:ea typeface="ＭＳ ゴシック" pitchFamily="49" charset="-128"/>
        <a:cs typeface="+mn-cs"/>
      </a:defRPr>
    </a:lvl8pPr>
    <a:lvl9pPr marL="3657600" algn="l" defTabSz="914400" rtl="0" eaLnBrk="1" latinLnBrk="0" hangingPunct="1">
      <a:defRPr kumimoji="1" sz="1000" b="1" kern="1200">
        <a:solidFill>
          <a:schemeClr val="tx1"/>
        </a:solidFill>
        <a:latin typeface="ＭＳ ゴシック" pitchFamily="49" charset="-128"/>
        <a:ea typeface="ＭＳ ゴシック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2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FF3"/>
    <a:srgbClr val="E1F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2" autoAdjust="0"/>
    <p:restoredTop sz="99094" autoAdjust="0"/>
  </p:normalViewPr>
  <p:slideViewPr>
    <p:cSldViewPr snapToObjects="1">
      <p:cViewPr>
        <p:scale>
          <a:sx n="110" d="100"/>
          <a:sy n="110" d="100"/>
        </p:scale>
        <p:origin x="1306" y="-946"/>
      </p:cViewPr>
      <p:guideLst>
        <p:guide orient="horz" pos="3062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2" d="100"/>
          <a:sy n="52" d="100"/>
        </p:scale>
        <p:origin x="29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1"/>
            <a:ext cx="2951172" cy="4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7" tIns="45529" rIns="91057" bIns="45529" numCol="1" anchor="t" anchorCtr="0" compatLnSpc="1">
            <a:prstTxWarp prst="textNoShape">
              <a:avLst/>
            </a:prstTxWarp>
          </a:bodyPr>
          <a:lstStyle>
            <a:lvl1pPr defTabSz="910550">
              <a:spcBef>
                <a:spcPct val="0"/>
              </a:spcBef>
              <a:defRPr sz="1200" b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33" y="1"/>
            <a:ext cx="2951172" cy="4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7" tIns="45529" rIns="91057" bIns="45529" numCol="1" anchor="t" anchorCtr="0" compatLnSpc="1">
            <a:prstTxWarp prst="textNoShape">
              <a:avLst/>
            </a:prstTxWarp>
          </a:bodyPr>
          <a:lstStyle>
            <a:lvl1pPr algn="r" defTabSz="910550">
              <a:spcBef>
                <a:spcPct val="0"/>
              </a:spcBef>
              <a:defRPr sz="1200" b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9442057"/>
            <a:ext cx="2951172" cy="49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7" tIns="45529" rIns="91057" bIns="45529" numCol="1" anchor="b" anchorCtr="0" compatLnSpc="1">
            <a:prstTxWarp prst="textNoShape">
              <a:avLst/>
            </a:prstTxWarp>
          </a:bodyPr>
          <a:lstStyle>
            <a:lvl1pPr defTabSz="910550">
              <a:spcBef>
                <a:spcPct val="0"/>
              </a:spcBef>
              <a:defRPr sz="1200" b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33" y="9442057"/>
            <a:ext cx="2951172" cy="49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7" tIns="45529" rIns="91057" bIns="45529" numCol="1" anchor="b" anchorCtr="0" compatLnSpc="1">
            <a:prstTxWarp prst="textNoShape">
              <a:avLst/>
            </a:prstTxWarp>
          </a:bodyPr>
          <a:lstStyle>
            <a:lvl1pPr algn="r" defTabSz="910550">
              <a:spcBef>
                <a:spcPct val="0"/>
              </a:spcBef>
              <a:defRPr sz="1200" b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E994125-DF61-4552-BAD5-A570B61C36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10151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1"/>
            <a:ext cx="2951172" cy="4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7" tIns="45529" rIns="91057" bIns="45529" numCol="1" anchor="t" anchorCtr="0" compatLnSpc="1">
            <a:prstTxWarp prst="textNoShape">
              <a:avLst/>
            </a:prstTxWarp>
          </a:bodyPr>
          <a:lstStyle>
            <a:lvl1pPr defTabSz="910550">
              <a:spcBef>
                <a:spcPct val="0"/>
              </a:spcBef>
              <a:defRPr sz="1200" b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33" y="1"/>
            <a:ext cx="2951172" cy="4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7" tIns="45529" rIns="91057" bIns="45529" numCol="1" anchor="t" anchorCtr="0" compatLnSpc="1">
            <a:prstTxWarp prst="textNoShape">
              <a:avLst/>
            </a:prstTxWarp>
          </a:bodyPr>
          <a:lstStyle>
            <a:lvl1pPr algn="r" defTabSz="910550">
              <a:spcBef>
                <a:spcPct val="0"/>
              </a:spcBef>
              <a:defRPr sz="1200" b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90738" y="747713"/>
            <a:ext cx="2627312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44" y="4720229"/>
            <a:ext cx="5448318" cy="447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7" tIns="45529" rIns="91057" bIns="455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442057"/>
            <a:ext cx="2951172" cy="49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7" tIns="45529" rIns="91057" bIns="45529" numCol="1" anchor="b" anchorCtr="0" compatLnSpc="1">
            <a:prstTxWarp prst="textNoShape">
              <a:avLst/>
            </a:prstTxWarp>
          </a:bodyPr>
          <a:lstStyle>
            <a:lvl1pPr defTabSz="910550">
              <a:spcBef>
                <a:spcPct val="0"/>
              </a:spcBef>
              <a:defRPr sz="1200" b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33" y="9442057"/>
            <a:ext cx="2951172" cy="49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7" tIns="45529" rIns="91057" bIns="45529" numCol="1" anchor="b" anchorCtr="0" compatLnSpc="1">
            <a:prstTxWarp prst="textNoShape">
              <a:avLst/>
            </a:prstTxWarp>
          </a:bodyPr>
          <a:lstStyle>
            <a:lvl1pPr algn="r" defTabSz="910550">
              <a:spcBef>
                <a:spcPct val="0"/>
              </a:spcBef>
              <a:defRPr sz="1200" b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36C9515-6009-477C-9FE7-11C766E85BC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78800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90738" y="747713"/>
            <a:ext cx="2627312" cy="3725862"/>
          </a:xfrm>
          <a:ln/>
        </p:spPr>
      </p:sp>
      <p:sp>
        <p:nvSpPr>
          <p:cNvPr id="819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dirty="0"/>
          </a:p>
        </p:txBody>
      </p:sp>
      <p:sp>
        <p:nvSpPr>
          <p:cNvPr id="819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85"/>
            <a:fld id="{D45ECE36-9A95-4C1C-AF64-AF2BE9C617C2}" type="slidenum">
              <a:rPr lang="en-US" altLang="ja-JP" smtClean="0"/>
              <a:pPr defTabSz="909185"/>
              <a:t>1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90738" y="747713"/>
            <a:ext cx="2627312" cy="3725862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90738" y="747713"/>
            <a:ext cx="2627312" cy="3725862"/>
          </a:xfrm>
          <a:ln/>
        </p:spPr>
      </p:sp>
      <p:sp>
        <p:nvSpPr>
          <p:cNvPr id="102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dirty="0"/>
          </a:p>
        </p:txBody>
      </p:sp>
      <p:sp>
        <p:nvSpPr>
          <p:cNvPr id="102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8885"/>
            <a:fld id="{0A37A6F0-5E32-4AF4-A49D-B4F12B040918}" type="slidenum">
              <a:rPr lang="en-US" altLang="ja-JP" smtClean="0"/>
              <a:pPr defTabSz="908885"/>
              <a:t>3</a:t>
            </a:fld>
            <a:endParaRPr lang="en-US" altLang="ja-JP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19512"/>
            <a:ext cx="5829300" cy="2084459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509048"/>
            <a:ext cx="4800600" cy="248447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63390-FF6B-4B2A-85AC-61E535B5571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36AF8-397A-4C82-A0EB-58CBCC137D4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89887"/>
            <a:ext cx="1543050" cy="8682152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89887"/>
            <a:ext cx="4476750" cy="8682152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92998-0637-41B7-B2D5-85C7C27832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タイトル、2 つの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89887"/>
            <a:ext cx="6172200" cy="1620308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342900" y="2268432"/>
            <a:ext cx="3009900" cy="331994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342900" y="5750407"/>
            <a:ext cx="3009900" cy="3321632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half" idx="3"/>
          </p:nvPr>
        </p:nvSpPr>
        <p:spPr>
          <a:xfrm>
            <a:off x="3505200" y="2268432"/>
            <a:ext cx="3009900" cy="680360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5B236-8610-4EE7-B10D-38455098511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BA033-D0F4-4B2B-A201-59280FED8F2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6246627"/>
            <a:ext cx="5829300" cy="193086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338" y="4119972"/>
            <a:ext cx="5829300" cy="212665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9FB5E-6F71-4A31-BF11-EDC9B66ADF7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268432"/>
            <a:ext cx="3009900" cy="6803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505200" y="2268432"/>
            <a:ext cx="3009900" cy="6803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4EC38-9216-4632-A4CF-1C001252DE9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175602"/>
            <a:ext cx="3030538" cy="9080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083650"/>
            <a:ext cx="3030538" cy="56001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4564" y="2175602"/>
            <a:ext cx="3030537" cy="9080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4564" y="3083650"/>
            <a:ext cx="3030537" cy="56001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EFB0E-55CE-4A83-BCA9-4B084C48EF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FF144-F0C3-4E23-81EB-0073CB5FD75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83C0D-DC6B-4154-BA6E-77A65D335EF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86512"/>
            <a:ext cx="2255838" cy="16473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8" y="386512"/>
            <a:ext cx="3833812" cy="82973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2033825"/>
            <a:ext cx="2255838" cy="66500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62FD7-0D7C-4966-BB3A-3F67A35F573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805295"/>
            <a:ext cx="4114800" cy="8034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613" y="869228"/>
            <a:ext cx="4114800" cy="58331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613" y="7608698"/>
            <a:ext cx="4114800" cy="11409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46EA-37CC-4074-8AD8-185EBC775A9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89887"/>
            <a:ext cx="6172200" cy="162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268432"/>
            <a:ext cx="6172200" cy="680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223943"/>
            <a:ext cx="1600200" cy="30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223943"/>
            <a:ext cx="2171700" cy="30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223943"/>
            <a:ext cx="1600200" cy="30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C949B61C-DC51-4556-90A9-30323FE09E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gif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gif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5651" y="497090"/>
            <a:ext cx="6154738" cy="47259"/>
          </a:xfrm>
        </p:spPr>
        <p:txBody>
          <a:bodyPr/>
          <a:lstStyle/>
          <a:p>
            <a:pPr algn="l" eaLnBrk="1" hangingPunct="1"/>
            <a:br>
              <a:rPr lang="en-US" altLang="ja-JP" sz="2800" b="1" dirty="0">
                <a:latin typeface="ＭＳ ゴシック" pitchFamily="49" charset="-128"/>
                <a:ea typeface="ＭＳ ゴシック" pitchFamily="49" charset="-128"/>
              </a:rPr>
            </a:br>
            <a:br>
              <a:rPr lang="en-US" altLang="ja-JP" sz="2800" b="1" dirty="0">
                <a:latin typeface="ＭＳ ゴシック" pitchFamily="49" charset="-128"/>
                <a:ea typeface="ＭＳ ゴシック" pitchFamily="49" charset="-128"/>
              </a:rPr>
            </a:br>
            <a:br>
              <a:rPr lang="en-US" altLang="ja-JP" sz="2800" b="1" dirty="0"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2800" b="1" dirty="0">
                <a:latin typeface="HG創英角ｺﾞｼｯｸUB" pitchFamily="49" charset="-128"/>
                <a:ea typeface="ＤＦ平成ゴシック体W5" pitchFamily="1" charset="-128"/>
              </a:rPr>
              <a:t>令和６年度（３月現在）</a:t>
            </a:r>
            <a:r>
              <a:rPr lang="en-US" altLang="ja-JP" sz="1600" b="1" dirty="0">
                <a:latin typeface="HG創英角ｺﾞｼｯｸUB" pitchFamily="49" charset="-128"/>
                <a:ea typeface="ＤＦ平成ゴシック体W5" pitchFamily="1" charset="-128"/>
              </a:rPr>
              <a:t> </a:t>
            </a:r>
            <a:r>
              <a:rPr lang="ja-JP" altLang="en-US" sz="1600" b="1" dirty="0">
                <a:latin typeface="HG創英角ｺﾞｼｯｸUB" pitchFamily="49" charset="-128"/>
                <a:ea typeface="ＤＦ平成ゴシック体W5" pitchFamily="1" charset="-128"/>
              </a:rPr>
              <a:t>　　</a:t>
            </a:r>
            <a:br>
              <a:rPr lang="en-US" altLang="ja-JP" sz="2000" b="1" dirty="0">
                <a:latin typeface="ＭＳ ゴシック" pitchFamily="49" charset="-128"/>
                <a:ea typeface="ＭＳ ゴシック" pitchFamily="49" charset="-128"/>
              </a:rPr>
            </a:br>
            <a:r>
              <a:rPr lang="en-US" altLang="ja-JP" sz="4000" dirty="0"/>
              <a:t>  </a:t>
            </a:r>
            <a:r>
              <a:rPr lang="ja-JP" altLang="en-US" sz="4000" dirty="0"/>
              <a:t>　</a:t>
            </a:r>
            <a:r>
              <a:rPr lang="en-US" altLang="ja-JP" sz="4000" dirty="0"/>
              <a:t> </a:t>
            </a:r>
            <a:r>
              <a:rPr lang="ja-JP" altLang="en-US" sz="4000" dirty="0"/>
              <a:t> </a:t>
            </a:r>
            <a:r>
              <a:rPr lang="ja-JP" altLang="en-US" sz="3200" b="1" dirty="0">
                <a:latin typeface="ＭＳ ゴシック" pitchFamily="49" charset="-128"/>
                <a:ea typeface="ＭＳ ゴシック" pitchFamily="49" charset="-128"/>
              </a:rPr>
              <a:t>揖斐農林事務所の概要</a:t>
            </a:r>
            <a:br>
              <a:rPr lang="en-US" altLang="ja-JP" sz="3600" dirty="0">
                <a:latin typeface="ＭＳ ゴシック" pitchFamily="49" charset="-128"/>
                <a:ea typeface="ＭＳ ゴシック" pitchFamily="49" charset="-128"/>
              </a:rPr>
            </a:br>
            <a:endParaRPr lang="ja-JP" altLang="en-US" sz="3600" b="1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8" name="正方形/長方形 27"/>
          <p:cNvSpPr/>
          <p:nvPr/>
        </p:nvSpPr>
        <p:spPr bwMode="auto">
          <a:xfrm>
            <a:off x="659112" y="3995476"/>
            <a:ext cx="2682543" cy="2769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200" dirty="0">
                <a:latin typeface="ＭＳ Ｐ明朝" pitchFamily="18" charset="-128"/>
                <a:ea typeface="ＭＳ Ｐ明朝" pitchFamily="18" charset="-128"/>
              </a:rPr>
              <a:t>～治山・林道事業～</a:t>
            </a:r>
          </a:p>
        </p:txBody>
      </p:sp>
      <p:grpSp>
        <p:nvGrpSpPr>
          <p:cNvPr id="37" name="グループ化 36"/>
          <p:cNvGrpSpPr/>
          <p:nvPr/>
        </p:nvGrpSpPr>
        <p:grpSpPr>
          <a:xfrm>
            <a:off x="662551" y="1434979"/>
            <a:ext cx="2656746" cy="276999"/>
            <a:chOff x="274474" y="1981185"/>
            <a:chExt cx="2935451" cy="234206"/>
          </a:xfrm>
        </p:grpSpPr>
        <p:sp>
          <p:nvSpPr>
            <p:cNvPr id="23" name="正方形/長方形 22"/>
            <p:cNvSpPr/>
            <p:nvPr/>
          </p:nvSpPr>
          <p:spPr bwMode="auto">
            <a:xfrm>
              <a:off x="274474" y="1981185"/>
              <a:ext cx="2935451" cy="234206"/>
            </a:xfrm>
            <a:prstGeom prst="rect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9525" algn="ctr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1200" dirty="0">
                  <a:latin typeface="ＭＳ Ｐ明朝" pitchFamily="18" charset="-128"/>
                  <a:ea typeface="ＭＳ Ｐ明朝" pitchFamily="18" charset="-128"/>
                </a:rPr>
                <a:t>～農業農村整備事業～</a:t>
              </a:r>
            </a:p>
          </p:txBody>
        </p:sp>
        <p:sp>
          <p:nvSpPr>
            <p:cNvPr id="2052" name="フローチャート : 定義済み処理 28"/>
            <p:cNvSpPr>
              <a:spLocks noChangeArrowheads="1"/>
            </p:cNvSpPr>
            <p:nvPr/>
          </p:nvSpPr>
          <p:spPr bwMode="auto">
            <a:xfrm>
              <a:off x="763588" y="2000250"/>
              <a:ext cx="482600" cy="208183"/>
            </a:xfrm>
            <a:prstGeom prst="flowChartPredefinedProcess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ja-JP" altLang="en-US" dirty="0"/>
            </a:p>
          </p:txBody>
        </p:sp>
      </p:grpSp>
      <p:sp>
        <p:nvSpPr>
          <p:cNvPr id="25" name="正方形/長方形 24"/>
          <p:cNvSpPr/>
          <p:nvPr/>
        </p:nvSpPr>
        <p:spPr bwMode="auto">
          <a:xfrm>
            <a:off x="3562574" y="1435472"/>
            <a:ext cx="2746747" cy="277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200" dirty="0">
                <a:latin typeface="ＭＳ Ｐ明朝" pitchFamily="18" charset="-128"/>
                <a:ea typeface="ＭＳ Ｐ明朝" pitchFamily="18" charset="-128"/>
              </a:rPr>
              <a:t>～農業振興・普及事業～</a:t>
            </a:r>
          </a:p>
        </p:txBody>
      </p:sp>
      <p:sp>
        <p:nvSpPr>
          <p:cNvPr id="29" name="正方形/長方形 28"/>
          <p:cNvSpPr/>
          <p:nvPr/>
        </p:nvSpPr>
        <p:spPr bwMode="auto">
          <a:xfrm>
            <a:off x="3549802" y="3996549"/>
            <a:ext cx="2759519" cy="2769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200" dirty="0">
                <a:latin typeface="ＭＳ Ｐ明朝" pitchFamily="18" charset="-128"/>
                <a:ea typeface="ＭＳ Ｐ明朝" pitchFamily="18" charset="-128"/>
              </a:rPr>
              <a:t>～林業振興・山村地域振興～</a:t>
            </a:r>
          </a:p>
        </p:txBody>
      </p:sp>
      <p:pic>
        <p:nvPicPr>
          <p:cNvPr id="1030" name="Picture 6" descr="C:\Users\p87327\Desktop\mainimg1402b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46" y="6928005"/>
            <a:ext cx="3596894" cy="155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テキスト ボックス 68"/>
          <p:cNvSpPr txBox="1"/>
          <p:nvPr/>
        </p:nvSpPr>
        <p:spPr>
          <a:xfrm>
            <a:off x="3586449" y="5191504"/>
            <a:ext cx="1183218" cy="200055"/>
          </a:xfrm>
          <a:prstGeom prst="rect">
            <a:avLst/>
          </a:prstGeom>
          <a:noFill/>
        </p:spPr>
        <p:txBody>
          <a:bodyPr wrap="square" lIns="36000" rIns="36000" rtlCol="0" anchor="ctr" anchorCtr="0">
            <a:spAutoFit/>
          </a:bodyPr>
          <a:lstStyle/>
          <a:p>
            <a:r>
              <a:rPr lang="ja-JP" altLang="en-US" sz="700" u="sng" dirty="0">
                <a:latin typeface="ＭＳ 明朝" pitchFamily="17" charset="-128"/>
                <a:ea typeface="ＭＳ 明朝" pitchFamily="17" charset="-128"/>
              </a:rPr>
              <a:t>森林整備事業</a:t>
            </a:r>
            <a:r>
              <a:rPr kumimoji="1" lang="ja-JP" altLang="en-US" sz="700" u="sng" dirty="0">
                <a:latin typeface="ＭＳ 明朝" pitchFamily="17" charset="-128"/>
                <a:ea typeface="ＭＳ 明朝" pitchFamily="17" charset="-128"/>
              </a:rPr>
              <a:t>（木材生産）</a:t>
            </a: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5081753" y="5182787"/>
            <a:ext cx="1208014" cy="200055"/>
          </a:xfrm>
          <a:prstGeom prst="rect">
            <a:avLst/>
          </a:prstGeom>
          <a:noFill/>
        </p:spPr>
        <p:txBody>
          <a:bodyPr wrap="square" lIns="36000" rIns="36000" rtlCol="0" anchor="ctr" anchorCtr="0">
            <a:spAutoFit/>
          </a:bodyPr>
          <a:lstStyle/>
          <a:p>
            <a:pPr algn="ctr"/>
            <a:r>
              <a:rPr lang="ja-JP" altLang="en-US" sz="700" u="sng" dirty="0">
                <a:latin typeface="ＭＳ 明朝" pitchFamily="17" charset="-128"/>
                <a:ea typeface="ＭＳ 明朝" pitchFamily="17" charset="-128"/>
              </a:rPr>
              <a:t>森林整備事業　</a:t>
            </a:r>
            <a:r>
              <a:rPr lang="en-US" altLang="ja-JP" sz="700" u="sng" dirty="0">
                <a:latin typeface="ＭＳ 明朝" pitchFamily="17" charset="-128"/>
                <a:ea typeface="ＭＳ 明朝" pitchFamily="17" charset="-128"/>
              </a:rPr>
              <a:t>(</a:t>
            </a:r>
            <a:r>
              <a:rPr lang="ja-JP" altLang="en-US" sz="700" u="sng" dirty="0">
                <a:latin typeface="ＭＳ 明朝" pitchFamily="17" charset="-128"/>
                <a:ea typeface="ＭＳ 明朝" pitchFamily="17" charset="-128"/>
              </a:rPr>
              <a:t>植栽）</a:t>
            </a: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080952" y="6371845"/>
            <a:ext cx="1164827" cy="200055"/>
          </a:xfrm>
          <a:prstGeom prst="rect">
            <a:avLst/>
          </a:prstGeom>
          <a:noFill/>
        </p:spPr>
        <p:txBody>
          <a:bodyPr wrap="square" lIns="72000" rIns="72000" rtlCol="0" anchor="ctr" anchorCtr="0">
            <a:spAutoFit/>
          </a:bodyPr>
          <a:lstStyle/>
          <a:p>
            <a:pPr algn="ctr"/>
            <a:r>
              <a:rPr kumimoji="1" lang="ja-JP" altLang="en-US" sz="700" u="sng" dirty="0">
                <a:latin typeface="ＭＳ 明朝" pitchFamily="17" charset="-128"/>
                <a:ea typeface="ＭＳ 明朝" pitchFamily="17" charset="-128"/>
              </a:rPr>
              <a:t>林道　春日・久瀬線</a:t>
            </a: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5035480" y="6371495"/>
            <a:ext cx="1329437" cy="200055"/>
          </a:xfrm>
          <a:prstGeom prst="rect">
            <a:avLst/>
          </a:prstGeom>
          <a:noFill/>
        </p:spPr>
        <p:txBody>
          <a:bodyPr wrap="square" lIns="36000" rIns="36000" rtlCol="0" anchor="ctr" anchorCtr="0">
            <a:spAutoFit/>
          </a:bodyPr>
          <a:lstStyle/>
          <a:p>
            <a:r>
              <a:rPr lang="ja-JP" altLang="en-US" sz="700" u="sng" dirty="0">
                <a:latin typeface="ＭＳ 明朝" pitchFamily="17" charset="-128"/>
                <a:ea typeface="ＭＳ 明朝" pitchFamily="17" charset="-128"/>
              </a:rPr>
              <a:t>緑と水の子ども会議</a:t>
            </a:r>
            <a:r>
              <a:rPr lang="en-US" altLang="ja-JP" sz="700" u="sng" dirty="0">
                <a:latin typeface="ＭＳ 明朝" pitchFamily="17" charset="-128"/>
                <a:ea typeface="ＭＳ 明朝" pitchFamily="17" charset="-128"/>
              </a:rPr>
              <a:t>(</a:t>
            </a:r>
            <a:r>
              <a:rPr lang="ja-JP" altLang="en-US" sz="700" u="sng" dirty="0">
                <a:latin typeface="ＭＳ 明朝" pitchFamily="17" charset="-128"/>
                <a:ea typeface="ＭＳ 明朝" pitchFamily="17" charset="-128"/>
              </a:rPr>
              <a:t>揖斐小</a:t>
            </a:r>
            <a:r>
              <a:rPr lang="en-US" altLang="ja-JP" sz="700" u="sng" dirty="0">
                <a:latin typeface="ＭＳ 明朝" pitchFamily="17" charset="-128"/>
                <a:ea typeface="ＭＳ 明朝" pitchFamily="17" charset="-128"/>
              </a:rPr>
              <a:t>)</a:t>
            </a:r>
            <a:r>
              <a:rPr lang="ja-JP" altLang="en-US" sz="700" u="sng" dirty="0">
                <a:latin typeface="ＭＳ 明朝" pitchFamily="17" charset="-128"/>
                <a:ea typeface="ＭＳ 明朝" pitchFamily="17" charset="-128"/>
              </a:rPr>
              <a:t> 　</a:t>
            </a: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1925843" y="2640729"/>
            <a:ext cx="14158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00" u="sng" dirty="0">
                <a:latin typeface="ＭＳ 明朝" pitchFamily="17" charset="-128"/>
                <a:ea typeface="ＭＳ 明朝" pitchFamily="17" charset="-128"/>
              </a:rPr>
              <a:t>農道施設強化　農道舗装</a:t>
            </a: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575757" y="5182788"/>
            <a:ext cx="13708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00" u="sng" dirty="0">
                <a:latin typeface="ＭＳ 明朝" pitchFamily="17" charset="-128"/>
                <a:ea typeface="ＭＳ 明朝" pitchFamily="17" charset="-128"/>
              </a:rPr>
              <a:t>治山事業ＰＲ（学校教育） </a:t>
            </a: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1992347" y="5194634"/>
            <a:ext cx="12534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00" u="sng" dirty="0">
                <a:latin typeface="ＭＳ 明朝" pitchFamily="17" charset="-128"/>
                <a:ea typeface="ＭＳ 明朝" pitchFamily="17" charset="-128"/>
              </a:rPr>
              <a:t>治山事業　谷止工</a:t>
            </a: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550587" y="6362802"/>
            <a:ext cx="15878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u="sng" dirty="0">
                <a:latin typeface="ＭＳ 明朝" pitchFamily="17" charset="-128"/>
                <a:ea typeface="ＭＳ 明朝" pitchFamily="17" charset="-128"/>
              </a:rPr>
              <a:t>山地災害　災害関連緊急治山事業</a:t>
            </a: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3535245" y="6377200"/>
            <a:ext cx="1301157" cy="180425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r>
              <a:rPr lang="ja-JP" altLang="en-US" sz="700" u="sng" dirty="0">
                <a:latin typeface="ＭＳ 明朝" pitchFamily="17" charset="-128"/>
                <a:ea typeface="ＭＳ 明朝" pitchFamily="17" charset="-128"/>
              </a:rPr>
              <a:t>企業の森づくり活動</a:t>
            </a:r>
            <a:r>
              <a:rPr lang="en-US" altLang="ja-JP" sz="700" u="sng" dirty="0">
                <a:latin typeface="ＭＳ 明朝" pitchFamily="17" charset="-128"/>
                <a:ea typeface="ＭＳ 明朝" pitchFamily="17" charset="-128"/>
              </a:rPr>
              <a:t>(</a:t>
            </a:r>
            <a:r>
              <a:rPr lang="ja-JP" altLang="en-US" sz="700" u="sng" dirty="0">
                <a:latin typeface="ＭＳ 明朝" pitchFamily="17" charset="-128"/>
                <a:ea typeface="ＭＳ 明朝" pitchFamily="17" charset="-128"/>
              </a:rPr>
              <a:t>ＯＫＢ</a:t>
            </a:r>
            <a:r>
              <a:rPr lang="en-US" altLang="ja-JP" sz="700" u="sng" dirty="0">
                <a:latin typeface="ＭＳ 明朝" pitchFamily="17" charset="-128"/>
                <a:ea typeface="ＭＳ 明朝" pitchFamily="17" charset="-128"/>
              </a:rPr>
              <a:t>)</a:t>
            </a:r>
            <a:endParaRPr lang="ja-JP" altLang="en-US" sz="700" u="sng" dirty="0">
              <a:latin typeface="ＭＳ 明朝" pitchFamily="17" charset="-128"/>
              <a:ea typeface="ＭＳ 明朝" pitchFamily="17" charset="-128"/>
            </a:endParaRPr>
          </a:p>
        </p:txBody>
      </p:sp>
      <p:sp>
        <p:nvSpPr>
          <p:cNvPr id="4" name="円形吹き出し 3"/>
          <p:cNvSpPr/>
          <p:nvPr/>
        </p:nvSpPr>
        <p:spPr bwMode="auto">
          <a:xfrm>
            <a:off x="836712" y="6906222"/>
            <a:ext cx="1015620" cy="459288"/>
          </a:xfrm>
          <a:prstGeom prst="wedgeEllipseCallout">
            <a:avLst>
              <a:gd name="adj1" fmla="val -26291"/>
              <a:gd name="adj2" fmla="val 110126"/>
            </a:avLst>
          </a:prstGeom>
          <a:solidFill>
            <a:srgbClr val="00B0F0"/>
          </a:solidFill>
          <a:ln w="9525" algn="ctr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36000" tIns="36000" rIns="36000" bIns="36000" rtlCol="0" anchor="ctr">
            <a:spAutoFit/>
          </a:bodyPr>
          <a:lstStyle/>
          <a:p>
            <a:pPr>
              <a:lnSpc>
                <a:spcPts val="800"/>
              </a:lnSpc>
            </a:pPr>
            <a:r>
              <a:rPr lang="ja-JP" altLang="en-US" sz="800" dirty="0">
                <a:solidFill>
                  <a:srgbClr val="FFFF00"/>
                </a:solidFill>
              </a:rPr>
              <a:t>コロナ</a:t>
            </a:r>
            <a:endParaRPr lang="en-US" altLang="ja-JP" sz="800" dirty="0">
              <a:solidFill>
                <a:srgbClr val="FFFF00"/>
              </a:solidFill>
            </a:endParaRPr>
          </a:p>
          <a:p>
            <a:pPr>
              <a:lnSpc>
                <a:spcPts val="700"/>
              </a:lnSpc>
            </a:pPr>
            <a:r>
              <a:rPr lang="ja-JP" altLang="en-US" sz="800" dirty="0">
                <a:solidFill>
                  <a:srgbClr val="FFFF00"/>
                </a:solidFill>
              </a:rPr>
              <a:t>　感染防止</a:t>
            </a:r>
            <a:r>
              <a:rPr lang="en-US" altLang="ja-JP" sz="800" i="1" dirty="0">
                <a:solidFill>
                  <a:srgbClr val="FFFF00"/>
                </a:solidFill>
              </a:rPr>
              <a:t>!!</a:t>
            </a:r>
            <a:endParaRPr lang="ja-JP" altLang="en-US" sz="800" i="1" dirty="0">
              <a:solidFill>
                <a:srgbClr val="FFFF00"/>
              </a:solidFill>
            </a:endParaRPr>
          </a:p>
        </p:txBody>
      </p:sp>
      <p:sp>
        <p:nvSpPr>
          <p:cNvPr id="48" name="角丸四角形 47"/>
          <p:cNvSpPr/>
          <p:nvPr/>
        </p:nvSpPr>
        <p:spPr bwMode="auto">
          <a:xfrm>
            <a:off x="836713" y="8651170"/>
            <a:ext cx="5256583" cy="927088"/>
          </a:xfrm>
          <a:prstGeom prst="roundRect">
            <a:avLst>
              <a:gd name="adj" fmla="val 11394"/>
            </a:avLst>
          </a:prstGeom>
          <a:gradFill>
            <a:gsLst>
              <a:gs pos="0">
                <a:srgbClr val="EFFFF3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algn="ctr">
            <a:gradFill>
              <a:gsLst>
                <a:gs pos="0">
                  <a:srgbClr val="92D050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miter lim="800000"/>
            <a:headEnd/>
            <a:tailEnd/>
          </a:ln>
        </p:spPr>
        <p:txBody>
          <a:bodyPr wrap="square" tIns="36000" bIns="36000" rtlCol="0" anchor="ctr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ja-JP" altLang="en-US" sz="1100" dirty="0">
                <a:latin typeface="ＭＳ Ｐゴシック" charset="-128"/>
              </a:rPr>
              <a:t> 〒 </a:t>
            </a:r>
            <a:r>
              <a:rPr lang="en-US" altLang="ja-JP" sz="1100" dirty="0">
                <a:latin typeface="ＭＳ Ｐゴシック" charset="-128"/>
              </a:rPr>
              <a:t>501-0603</a:t>
            </a:r>
            <a:r>
              <a:rPr lang="ja-JP" altLang="en-US" sz="1100" dirty="0">
                <a:latin typeface="ＭＳ Ｐゴシック" charset="-128"/>
              </a:rPr>
              <a:t>　岐阜県揖斐郡揖斐川町上南方１番地の１　揖斐総合庁舎 ３階</a:t>
            </a:r>
            <a:endParaRPr lang="en-US" altLang="ja-JP" sz="1100" dirty="0">
              <a:latin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ja-JP" altLang="en-US" sz="1100" dirty="0">
                <a:latin typeface="ＭＳ Ｐゴシック" charset="-128"/>
              </a:rPr>
              <a:t>　 ＴＥＬ　（０５８５）２３－１１１１</a:t>
            </a:r>
          </a:p>
          <a:p>
            <a:pPr eaLnBrk="1" hangingPunct="1">
              <a:lnSpc>
                <a:spcPct val="80000"/>
              </a:lnSpc>
            </a:pPr>
            <a:r>
              <a:rPr lang="ja-JP" altLang="en-US" sz="1100" dirty="0">
                <a:latin typeface="ＭＳ Ｐゴシック" charset="-128"/>
              </a:rPr>
              <a:t>　 ＦＡＸ　（０５８５）２２－６７２５</a:t>
            </a:r>
          </a:p>
          <a:p>
            <a:pPr eaLnBrk="1" hangingPunct="1">
              <a:lnSpc>
                <a:spcPct val="80000"/>
              </a:lnSpc>
            </a:pPr>
            <a:r>
              <a:rPr lang="ja-JP" altLang="en-US" sz="1100" dirty="0">
                <a:latin typeface="ＭＳ Ｐゴシック" charset="-128"/>
              </a:rPr>
              <a:t>　  </a:t>
            </a:r>
            <a:r>
              <a:rPr lang="en-US" altLang="ja-JP" sz="1100" dirty="0">
                <a:latin typeface="ＭＳ Ｐゴシック" charset="-128"/>
              </a:rPr>
              <a:t>http</a:t>
            </a:r>
            <a:r>
              <a:rPr lang="en-US" altLang="ja-JP" sz="1050" dirty="0">
                <a:latin typeface="ＭＳ Ｐゴシック" charset="-128"/>
              </a:rPr>
              <a:t>://www.pref.gifu.lg.jp/kensei/ken-gaiyo/soshiki-annai/nosei/norin-jimusho/ibi/</a:t>
            </a:r>
          </a:p>
        </p:txBody>
      </p:sp>
      <p:sp>
        <p:nvSpPr>
          <p:cNvPr id="63" name="テキスト ボックス 74"/>
          <p:cNvSpPr txBox="1"/>
          <p:nvPr/>
        </p:nvSpPr>
        <p:spPr>
          <a:xfrm>
            <a:off x="5113346" y="2620034"/>
            <a:ext cx="12638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5pPr>
            <a:lvl6pPr marL="2286000" algn="l" defTabSz="914400" rtl="0" eaLnBrk="1" latinLnBrk="0" hangingPunct="1"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6pPr>
            <a:lvl7pPr marL="2743200" algn="l" defTabSz="914400" rtl="0" eaLnBrk="1" latinLnBrk="0" hangingPunct="1"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7pPr>
            <a:lvl8pPr marL="3200400" algn="l" defTabSz="914400" rtl="0" eaLnBrk="1" latinLnBrk="0" hangingPunct="1"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8pPr>
            <a:lvl9pPr marL="3657600" algn="l" defTabSz="914400" rtl="0" eaLnBrk="1" latinLnBrk="0" hangingPunct="1"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9pPr>
          </a:lstStyle>
          <a:p>
            <a:r>
              <a:rPr lang="ja-JP" altLang="en-US" sz="700" u="sng" dirty="0">
                <a:latin typeface="ＭＳ 明朝" pitchFamily="17" charset="-128"/>
                <a:ea typeface="ＭＳ 明朝" pitchFamily="17" charset="-128"/>
              </a:rPr>
              <a:t>担い手リーダー研修会</a:t>
            </a:r>
            <a:r>
              <a:rPr kumimoji="1" lang="ja-JP" altLang="en-US" sz="700" u="sng" dirty="0">
                <a:latin typeface="ＭＳ 明朝" pitchFamily="17" charset="-128"/>
                <a:ea typeface="ＭＳ 明朝" pitchFamily="17" charset="-128"/>
              </a:rPr>
              <a:t>　</a:t>
            </a:r>
          </a:p>
        </p:txBody>
      </p:sp>
      <p:sp>
        <p:nvSpPr>
          <p:cNvPr id="65" name="テキスト ボックス 73"/>
          <p:cNvSpPr txBox="1"/>
          <p:nvPr/>
        </p:nvSpPr>
        <p:spPr>
          <a:xfrm>
            <a:off x="3802807" y="2628677"/>
            <a:ext cx="12103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5pPr>
            <a:lvl6pPr marL="2286000" algn="l" defTabSz="914400" rtl="0" eaLnBrk="1" latinLnBrk="0" hangingPunct="1"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6pPr>
            <a:lvl7pPr marL="2743200" algn="l" defTabSz="914400" rtl="0" eaLnBrk="1" latinLnBrk="0" hangingPunct="1"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7pPr>
            <a:lvl8pPr marL="3200400" algn="l" defTabSz="914400" rtl="0" eaLnBrk="1" latinLnBrk="0" hangingPunct="1"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8pPr>
            <a:lvl9pPr marL="3657600" algn="l" defTabSz="914400" rtl="0" eaLnBrk="1" latinLnBrk="0" hangingPunct="1"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9pPr>
          </a:lstStyle>
          <a:p>
            <a:r>
              <a:rPr lang="ja-JP" altLang="en-US" sz="700" u="sng" dirty="0">
                <a:latin typeface="ＭＳ 明朝" pitchFamily="17" charset="-128"/>
                <a:ea typeface="ＭＳ 明朝" pitchFamily="17" charset="-128"/>
              </a:rPr>
              <a:t>担い手証書交付式</a:t>
            </a:r>
            <a:endParaRPr kumimoji="1" lang="ja-JP" altLang="en-US" sz="700" u="sng" dirty="0">
              <a:latin typeface="ＭＳ 明朝" pitchFamily="17" charset="-128"/>
              <a:ea typeface="ＭＳ 明朝" pitchFamily="17" charset="-128"/>
            </a:endParaRPr>
          </a:p>
        </p:txBody>
      </p:sp>
      <p:sp>
        <p:nvSpPr>
          <p:cNvPr id="67" name="テキスト ボックス 52"/>
          <p:cNvSpPr txBox="1"/>
          <p:nvPr/>
        </p:nvSpPr>
        <p:spPr>
          <a:xfrm>
            <a:off x="5194051" y="3759871"/>
            <a:ext cx="1309469" cy="20005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5pPr>
            <a:lvl6pPr marL="2286000" algn="l" defTabSz="914400" rtl="0" eaLnBrk="1" latinLnBrk="0" hangingPunct="1"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6pPr>
            <a:lvl7pPr marL="2743200" algn="l" defTabSz="914400" rtl="0" eaLnBrk="1" latinLnBrk="0" hangingPunct="1"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7pPr>
            <a:lvl8pPr marL="3200400" algn="l" defTabSz="914400" rtl="0" eaLnBrk="1" latinLnBrk="0" hangingPunct="1"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8pPr>
            <a:lvl9pPr marL="3657600" algn="l" defTabSz="914400" rtl="0" eaLnBrk="1" latinLnBrk="0" hangingPunct="1"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9pPr>
          </a:lstStyle>
          <a:p>
            <a:r>
              <a:rPr lang="ja-JP" altLang="en-US" sz="700" u="sng" dirty="0">
                <a:latin typeface="ＭＳ 明朝" pitchFamily="17" charset="-128"/>
                <a:ea typeface="ＭＳ 明朝" pitchFamily="17" charset="-128"/>
              </a:rPr>
              <a:t>ぎふ清流ＧＡＰ審査  </a:t>
            </a:r>
            <a:endParaRPr kumimoji="1" lang="ja-JP" altLang="en-US" sz="700" u="sng" dirty="0">
              <a:latin typeface="ＭＳ 明朝" pitchFamily="17" charset="-128"/>
              <a:ea typeface="ＭＳ 明朝" pitchFamily="17" charset="-128"/>
            </a:endParaRPr>
          </a:p>
        </p:txBody>
      </p:sp>
      <p:sp>
        <p:nvSpPr>
          <p:cNvPr id="71" name="テキスト ボックス 50"/>
          <p:cNvSpPr txBox="1"/>
          <p:nvPr/>
        </p:nvSpPr>
        <p:spPr>
          <a:xfrm>
            <a:off x="3671078" y="3770908"/>
            <a:ext cx="10139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5pPr>
            <a:lvl6pPr marL="2286000" algn="l" defTabSz="914400" rtl="0" eaLnBrk="1" latinLnBrk="0" hangingPunct="1"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6pPr>
            <a:lvl7pPr marL="2743200" algn="l" defTabSz="914400" rtl="0" eaLnBrk="1" latinLnBrk="0" hangingPunct="1"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7pPr>
            <a:lvl8pPr marL="3200400" algn="l" defTabSz="914400" rtl="0" eaLnBrk="1" latinLnBrk="0" hangingPunct="1"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8pPr>
            <a:lvl9pPr marL="3657600" algn="l" defTabSz="914400" rtl="0" eaLnBrk="1" latinLnBrk="0" hangingPunct="1"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9pPr>
          </a:lstStyle>
          <a:p>
            <a:pPr algn="ctr"/>
            <a:r>
              <a:rPr lang="ja-JP" altLang="en-US" sz="700" u="sng" dirty="0">
                <a:latin typeface="ＭＳ 明朝" pitchFamily="17" charset="-128"/>
                <a:ea typeface="ＭＳ 明朝" pitchFamily="17" charset="-128"/>
              </a:rPr>
              <a:t>夏秋なす帰農塾</a:t>
            </a:r>
            <a:endParaRPr kumimoji="1" lang="ja-JP" altLang="en-US" sz="700" u="sng" dirty="0">
              <a:latin typeface="ＭＳ 明朝" pitchFamily="17" charset="-128"/>
              <a:ea typeface="ＭＳ 明朝" pitchFamily="17" charset="-128"/>
            </a:endParaRPr>
          </a:p>
        </p:txBody>
      </p:sp>
      <p:sp>
        <p:nvSpPr>
          <p:cNvPr id="53" name="テキスト ボックス 82"/>
          <p:cNvSpPr txBox="1"/>
          <p:nvPr/>
        </p:nvSpPr>
        <p:spPr>
          <a:xfrm>
            <a:off x="575757" y="2642890"/>
            <a:ext cx="12914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5pPr>
            <a:lvl6pPr marL="2286000" algn="l" defTabSz="914400" rtl="0" eaLnBrk="1" latinLnBrk="0" hangingPunct="1"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6pPr>
            <a:lvl7pPr marL="2743200" algn="l" defTabSz="914400" rtl="0" eaLnBrk="1" latinLnBrk="0" hangingPunct="1"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7pPr>
            <a:lvl8pPr marL="3200400" algn="l" defTabSz="914400" rtl="0" eaLnBrk="1" latinLnBrk="0" hangingPunct="1"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8pPr>
            <a:lvl9pPr marL="3657600" algn="l" defTabSz="914400" rtl="0" eaLnBrk="1" latinLnBrk="0" hangingPunct="1"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9pPr>
          </a:lstStyle>
          <a:p>
            <a:pPr algn="ctr"/>
            <a:r>
              <a:rPr lang="ja-JP" altLang="en-US" sz="700" u="sng" dirty="0">
                <a:latin typeface="ＭＳ 明朝" pitchFamily="17" charset="-128"/>
                <a:ea typeface="ＭＳ 明朝" pitchFamily="17" charset="-128"/>
              </a:rPr>
              <a:t>ため池の耐震・豪雨対策</a:t>
            </a:r>
          </a:p>
        </p:txBody>
      </p:sp>
      <p:sp>
        <p:nvSpPr>
          <p:cNvPr id="58" name="テキスト ボックス 85"/>
          <p:cNvSpPr txBox="1"/>
          <p:nvPr/>
        </p:nvSpPr>
        <p:spPr>
          <a:xfrm>
            <a:off x="1988840" y="3780805"/>
            <a:ext cx="11912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5pPr>
            <a:lvl6pPr marL="2286000" algn="l" defTabSz="914400" rtl="0" eaLnBrk="1" latinLnBrk="0" hangingPunct="1"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6pPr>
            <a:lvl7pPr marL="2743200" algn="l" defTabSz="914400" rtl="0" eaLnBrk="1" latinLnBrk="0" hangingPunct="1"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7pPr>
            <a:lvl8pPr marL="3200400" algn="l" defTabSz="914400" rtl="0" eaLnBrk="1" latinLnBrk="0" hangingPunct="1"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8pPr>
            <a:lvl9pPr marL="3657600" algn="l" defTabSz="914400" rtl="0" eaLnBrk="1" latinLnBrk="0" hangingPunct="1"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9pPr>
          </a:lstStyle>
          <a:p>
            <a:pPr algn="ctr"/>
            <a:r>
              <a:rPr lang="ja-JP" altLang="en-US" sz="700" u="sng" dirty="0">
                <a:latin typeface="ＭＳ 明朝" pitchFamily="17" charset="-128"/>
                <a:ea typeface="ＭＳ 明朝" pitchFamily="17" charset="-128"/>
              </a:rPr>
              <a:t>経営体　揚水機場</a:t>
            </a:r>
          </a:p>
        </p:txBody>
      </p:sp>
      <p:sp>
        <p:nvSpPr>
          <p:cNvPr id="62" name="テキスト ボックス 84"/>
          <p:cNvSpPr txBox="1"/>
          <p:nvPr/>
        </p:nvSpPr>
        <p:spPr>
          <a:xfrm>
            <a:off x="563304" y="3770627"/>
            <a:ext cx="13038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5pPr>
            <a:lvl6pPr marL="2286000" algn="l" defTabSz="914400" rtl="0" eaLnBrk="1" latinLnBrk="0" hangingPunct="1"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6pPr>
            <a:lvl7pPr marL="2743200" algn="l" defTabSz="914400" rtl="0" eaLnBrk="1" latinLnBrk="0" hangingPunct="1"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7pPr>
            <a:lvl8pPr marL="3200400" algn="l" defTabSz="914400" rtl="0" eaLnBrk="1" latinLnBrk="0" hangingPunct="1"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8pPr>
            <a:lvl9pPr marL="3657600" algn="l" defTabSz="914400" rtl="0" eaLnBrk="1" latinLnBrk="0" hangingPunct="1">
              <a:defRPr kumimoji="1" sz="1000" b="1" kern="120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  <a:cs typeface="+mn-cs"/>
              </a:defRPr>
            </a:lvl9pPr>
          </a:lstStyle>
          <a:p>
            <a:pPr algn="ctr"/>
            <a:r>
              <a:rPr lang="ja-JP" altLang="en-US" sz="700" u="sng" dirty="0">
                <a:latin typeface="ＭＳ 明朝" pitchFamily="17" charset="-128"/>
                <a:ea typeface="ＭＳ 明朝" pitchFamily="17" charset="-128"/>
              </a:rPr>
              <a:t>農村振興　排水路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0" y="7128062"/>
            <a:ext cx="2190050" cy="1547600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552" y="5493267"/>
            <a:ext cx="1196150" cy="89820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86" y="4309724"/>
            <a:ext cx="1217295" cy="91440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744" y="4307009"/>
            <a:ext cx="1226439" cy="91982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08" y="1723783"/>
            <a:ext cx="1282534" cy="90830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039" y="2663685"/>
            <a:ext cx="1267759" cy="950819"/>
          </a:xfrm>
          <a:prstGeom prst="rect">
            <a:avLst/>
          </a:prstGeom>
        </p:spPr>
      </p:pic>
      <p:pic>
        <p:nvPicPr>
          <p:cNvPr id="21" name="図 20" descr="人, 屋内, 天井, 男 が含まれている画像">
            <a:extLst>
              <a:ext uri="{FF2B5EF4-FFF2-40B4-BE49-F238E27FC236}">
                <a16:creationId xmlns:a16="http://schemas.microsoft.com/office/drawing/2014/main" id="{DE7E895D-3651-7DDE-DA3E-40746FB984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473" y="3789135"/>
            <a:ext cx="1238612" cy="928959"/>
          </a:xfrm>
          <a:prstGeom prst="rect">
            <a:avLst/>
          </a:prstGeom>
        </p:spPr>
      </p:pic>
      <p:pic>
        <p:nvPicPr>
          <p:cNvPr id="5" name="Picture_GBAM5vXm">
            <a:extLst>
              <a:ext uri="{FF2B5EF4-FFF2-40B4-BE49-F238E27FC236}">
                <a16:creationId xmlns:a16="http://schemas.microsoft.com/office/drawing/2014/main" id="{FC12837B-F42F-5D99-D52B-65EDF69859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489" y="1718136"/>
            <a:ext cx="1217706" cy="91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0" descr="男, 立つ, スーツ, 記号 が含まれている画像">
            <a:extLst>
              <a:ext uri="{FF2B5EF4-FFF2-40B4-BE49-F238E27FC236}">
                <a16:creationId xmlns:a16="http://schemas.microsoft.com/office/drawing/2014/main" id="{E9281DA8-A3A7-40EB-7FCB-D7C8B5366A6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471"/>
          <a:stretch/>
        </p:blipFill>
        <p:spPr>
          <a:xfrm>
            <a:off x="3562574" y="1723783"/>
            <a:ext cx="1262989" cy="904894"/>
          </a:xfrm>
          <a:prstGeom prst="rect">
            <a:avLst/>
          </a:prstGeom>
        </p:spPr>
      </p:pic>
      <p:pic>
        <p:nvPicPr>
          <p:cNvPr id="12" name="図 11" descr="屋外, 建物, 草, 座る が含まれている画像&#10;&#10;自動的に生成された説明">
            <a:extLst>
              <a:ext uri="{FF2B5EF4-FFF2-40B4-BE49-F238E27FC236}">
                <a16:creationId xmlns:a16="http://schemas.microsoft.com/office/drawing/2014/main" id="{E5EBA0CB-C07E-C57F-560B-DAC76B736D1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08" y="4308290"/>
            <a:ext cx="1237243" cy="927933"/>
          </a:xfrm>
          <a:prstGeom prst="rect">
            <a:avLst/>
          </a:prstGeom>
        </p:spPr>
      </p:pic>
      <p:pic>
        <p:nvPicPr>
          <p:cNvPr id="15" name="図 14" descr="石の塀&#10;&#10;低い精度で自動的に生成された説明">
            <a:extLst>
              <a:ext uri="{FF2B5EF4-FFF2-40B4-BE49-F238E27FC236}">
                <a16:creationId xmlns:a16="http://schemas.microsoft.com/office/drawing/2014/main" id="{D028A724-8DFC-6151-E3B9-407E4D0F32A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82" y="4283919"/>
            <a:ext cx="1259997" cy="944998"/>
          </a:xfrm>
          <a:prstGeom prst="rect">
            <a:avLst/>
          </a:prstGeom>
        </p:spPr>
      </p:pic>
      <p:pic>
        <p:nvPicPr>
          <p:cNvPr id="22" name="図 21" descr="屋外, 雪, 丘, 乗る が含まれている画像&#10;&#10;自動的に生成された説明">
            <a:extLst>
              <a:ext uri="{FF2B5EF4-FFF2-40B4-BE49-F238E27FC236}">
                <a16:creationId xmlns:a16="http://schemas.microsoft.com/office/drawing/2014/main" id="{7925A977-3983-78B7-3CDC-40F3AB9FFA7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97" y="5365399"/>
            <a:ext cx="1282342" cy="961757"/>
          </a:xfrm>
          <a:prstGeom prst="rect">
            <a:avLst/>
          </a:prstGeom>
        </p:spPr>
      </p:pic>
      <p:pic>
        <p:nvPicPr>
          <p:cNvPr id="30" name="図 29" descr="屋外, 公園, 木, 乗る が含まれている画像&#10;&#10;自動的に生成された説明">
            <a:extLst>
              <a:ext uri="{FF2B5EF4-FFF2-40B4-BE49-F238E27FC236}">
                <a16:creationId xmlns:a16="http://schemas.microsoft.com/office/drawing/2014/main" id="{F1CE5F3B-BDC4-1AE4-9846-5906A80A1A6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94" y="5382842"/>
            <a:ext cx="1259085" cy="944314"/>
          </a:xfrm>
          <a:prstGeom prst="rect">
            <a:avLst/>
          </a:prstGeom>
        </p:spPr>
      </p:pic>
      <p:pic>
        <p:nvPicPr>
          <p:cNvPr id="10" name="図 9" descr="草, 屋外, 座る, フィールド が含まれている画像&#10;&#10;自動的に生成された説明">
            <a:extLst>
              <a:ext uri="{FF2B5EF4-FFF2-40B4-BE49-F238E27FC236}">
                <a16:creationId xmlns:a16="http://schemas.microsoft.com/office/drawing/2014/main" id="{62344FE8-2722-F451-D3BC-5DE8638B19B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421" y="5455845"/>
            <a:ext cx="1226804" cy="920104"/>
          </a:xfrm>
          <a:prstGeom prst="rect">
            <a:avLst/>
          </a:prstGeom>
        </p:spPr>
      </p:pic>
      <p:pic>
        <p:nvPicPr>
          <p:cNvPr id="14" name="図 13" descr="草, 屋外, 建物, 乗る が含まれている画像&#10;&#10;自動的に生成された説明">
            <a:extLst>
              <a:ext uri="{FF2B5EF4-FFF2-40B4-BE49-F238E27FC236}">
                <a16:creationId xmlns:a16="http://schemas.microsoft.com/office/drawing/2014/main" id="{CA1525C3-556E-D291-6135-A5A1100545F2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2" t="29536" r="24440" b="17947"/>
          <a:stretch/>
        </p:blipFill>
        <p:spPr>
          <a:xfrm>
            <a:off x="2042867" y="2849426"/>
            <a:ext cx="1176328" cy="902073"/>
          </a:xfrm>
          <a:prstGeom prst="rect">
            <a:avLst/>
          </a:prstGeom>
        </p:spPr>
      </p:pic>
      <p:pic>
        <p:nvPicPr>
          <p:cNvPr id="18" name="図 17" descr="草, 屋外, 道路, シーン が含まれている画像&#10;&#10;自動的に生成された説明">
            <a:extLst>
              <a:ext uri="{FF2B5EF4-FFF2-40B4-BE49-F238E27FC236}">
                <a16:creationId xmlns:a16="http://schemas.microsoft.com/office/drawing/2014/main" id="{7602FDDA-7ECF-25A6-E798-4D4E1FA74A94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1" r="13022"/>
          <a:stretch/>
        </p:blipFill>
        <p:spPr>
          <a:xfrm>
            <a:off x="674244" y="2840785"/>
            <a:ext cx="1176328" cy="91359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38392D2-A073-1039-2B62-55E4554641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8" t="14119"/>
          <a:stretch/>
        </p:blipFill>
        <p:spPr bwMode="auto">
          <a:xfrm>
            <a:off x="5065797" y="2813606"/>
            <a:ext cx="1195127" cy="94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FBA0DED-DEEE-0EAE-E1B7-28964397ADD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755" y="1710396"/>
            <a:ext cx="1217706" cy="943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6B3EA6E-C154-5684-A1D9-8E9AD5967DE0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41" y="1469020"/>
            <a:ext cx="1257476" cy="942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図 8" descr="屋外, 人, 民衆, グループ が含まれている画像&#10;&#10;自動的に生成された説明">
            <a:extLst>
              <a:ext uri="{FF2B5EF4-FFF2-40B4-BE49-F238E27FC236}">
                <a16:creationId xmlns:a16="http://schemas.microsoft.com/office/drawing/2014/main" id="{58A68B60-EF69-AA20-16F0-FF8E46F1854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421" y="2811752"/>
            <a:ext cx="1260156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21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60648" y="190725"/>
            <a:ext cx="2078038" cy="459087"/>
          </a:xfrm>
        </p:spPr>
        <p:txBody>
          <a:bodyPr/>
          <a:lstStyle/>
          <a:p>
            <a:pPr algn="l" eaLnBrk="1" hangingPunct="1"/>
            <a:r>
              <a:rPr lang="ja-JP" altLang="en-US" sz="2000" dirty="0">
                <a:ea typeface="ＭＳ ゴシック" pitchFamily="49" charset="-128"/>
              </a:rPr>
              <a:t>１　管内の概要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404664" y="4221266"/>
            <a:ext cx="61849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ja-JP" altLang="en-US" b="0" dirty="0">
                <a:latin typeface="ＭＳ Ｐゴシック" charset="-128"/>
                <a:ea typeface="ＭＳ Ｐゴシック" charset="-128"/>
              </a:rPr>
              <a:t>　 管内の人口は、</a:t>
            </a:r>
            <a:r>
              <a:rPr lang="en-US" altLang="ja-JP" b="0" dirty="0">
                <a:latin typeface="ＭＳ Ｐゴシック" charset="-128"/>
                <a:ea typeface="ＭＳ Ｐゴシック" charset="-128"/>
              </a:rPr>
              <a:t>62,058</a:t>
            </a:r>
            <a:r>
              <a:rPr lang="ja-JP" altLang="en-US" b="0" dirty="0">
                <a:latin typeface="ＭＳ Ｐゴシック" charset="-128"/>
                <a:ea typeface="ＭＳ Ｐゴシック" charset="-128"/>
              </a:rPr>
              <a:t>人</a:t>
            </a:r>
            <a:r>
              <a:rPr lang="ja-JP" altLang="en-US" sz="800" b="0" dirty="0">
                <a:latin typeface="ＭＳ Ｐゴシック" charset="-128"/>
                <a:ea typeface="ＭＳ Ｐゴシック" charset="-128"/>
              </a:rPr>
              <a:t>（</a:t>
            </a:r>
            <a:r>
              <a:rPr lang="ja-JP" altLang="en-US" sz="800" b="0" dirty="0"/>
              <a:t>県人口動態統計調査</a:t>
            </a:r>
            <a:r>
              <a:rPr lang="en-US" altLang="ja-JP" sz="800" b="0" dirty="0"/>
              <a:t>〔R5.6.1</a:t>
            </a:r>
            <a:r>
              <a:rPr lang="ja-JP" altLang="en-US" sz="800" b="0" dirty="0"/>
              <a:t>現在</a:t>
            </a:r>
            <a:r>
              <a:rPr lang="en-US" altLang="ja-JP" sz="800" b="0" dirty="0"/>
              <a:t>〕</a:t>
            </a:r>
            <a:r>
              <a:rPr lang="ja-JP" altLang="en-US" sz="800" b="0" dirty="0"/>
              <a:t>、前年比</a:t>
            </a:r>
            <a:r>
              <a:rPr lang="en-US" altLang="ja-JP" sz="800" b="0" dirty="0"/>
              <a:t>0.1%</a:t>
            </a:r>
            <a:r>
              <a:rPr lang="ja-JP" altLang="en-US" sz="800" b="0" dirty="0"/>
              <a:t>減）</a:t>
            </a:r>
            <a:r>
              <a:rPr lang="ja-JP" altLang="en-US" b="0" dirty="0">
                <a:latin typeface="ＭＳ Ｐゴシック" charset="-128"/>
                <a:ea typeface="ＭＳ Ｐゴシック" charset="-128"/>
              </a:rPr>
              <a:t>で、県内人口の</a:t>
            </a:r>
            <a:r>
              <a:rPr lang="en-US" altLang="ja-JP" b="0" dirty="0">
                <a:latin typeface="ＭＳ Ｐゴシック" charset="-128"/>
                <a:ea typeface="ＭＳ Ｐゴシック" charset="-128"/>
              </a:rPr>
              <a:t>3.2</a:t>
            </a:r>
            <a:r>
              <a:rPr lang="ja-JP" altLang="en-US" b="0" dirty="0">
                <a:latin typeface="ＭＳ Ｐゴシック" charset="-128"/>
                <a:ea typeface="ＭＳ Ｐゴシック" charset="-128"/>
              </a:rPr>
              <a:t>％を占めています。</a:t>
            </a:r>
            <a:endParaRPr lang="en-US" altLang="ja-JP" b="0" dirty="0">
              <a:latin typeface="ＭＳ Ｐゴシック" charset="-128"/>
              <a:ea typeface="ＭＳ Ｐゴシック" charset="-128"/>
            </a:endParaRPr>
          </a:p>
          <a:p>
            <a:pPr algn="dist">
              <a:spcBef>
                <a:spcPct val="0"/>
              </a:spcBef>
              <a:defRPr/>
            </a:pPr>
            <a:r>
              <a:rPr lang="ja-JP" altLang="en-US" sz="800" b="0" dirty="0">
                <a:latin typeface="ＭＳ Ｐゴシック" charset="-128"/>
                <a:ea typeface="ＭＳ Ｐゴシック" charset="-128"/>
              </a:rPr>
              <a:t>　 </a:t>
            </a:r>
            <a:r>
              <a:rPr lang="ja-JP" altLang="en-US" b="0" dirty="0">
                <a:latin typeface="ＭＳ Ｐゴシック" charset="-128"/>
                <a:ea typeface="ＭＳ Ｐゴシック" charset="-128"/>
              </a:rPr>
              <a:t>管内の基幹道路としては、国道</a:t>
            </a:r>
            <a:r>
              <a:rPr lang="en-US" altLang="ja-JP" b="0" dirty="0">
                <a:latin typeface="ＭＳ Ｐゴシック" charset="-128"/>
                <a:ea typeface="ＭＳ Ｐゴシック" charset="-128"/>
              </a:rPr>
              <a:t>303</a:t>
            </a:r>
            <a:r>
              <a:rPr lang="ja-JP" altLang="en-US" b="0" dirty="0">
                <a:latin typeface="ＭＳ Ｐゴシック" charset="-128"/>
                <a:ea typeface="ＭＳ Ｐゴシック" charset="-128"/>
              </a:rPr>
              <a:t>号が、大野町から旧揖斐川町を経て旧坂内村から滋賀県長浜市に、</a:t>
            </a:r>
          </a:p>
          <a:p>
            <a:pPr>
              <a:spcBef>
                <a:spcPct val="0"/>
              </a:spcBef>
              <a:defRPr/>
            </a:pPr>
            <a:r>
              <a:rPr lang="ja-JP" altLang="en-US" b="0" dirty="0">
                <a:latin typeface="ＭＳ Ｐゴシック" charset="-128"/>
                <a:ea typeface="ＭＳ Ｐゴシック" charset="-128"/>
              </a:rPr>
              <a:t>国道</a:t>
            </a:r>
            <a:r>
              <a:rPr lang="en-US" altLang="ja-JP" b="0" dirty="0">
                <a:latin typeface="ＭＳ Ｐゴシック" charset="-128"/>
                <a:ea typeface="ＭＳ Ｐゴシック" charset="-128"/>
              </a:rPr>
              <a:t>417</a:t>
            </a:r>
            <a:r>
              <a:rPr lang="ja-JP" altLang="en-US" b="0" dirty="0">
                <a:latin typeface="ＭＳ Ｐゴシック" charset="-128"/>
                <a:ea typeface="ＭＳ Ｐゴシック" charset="-128"/>
              </a:rPr>
              <a:t>号が、池田町から旧揖斐川町に入り、旧藤橋村から福井県今立郡池田町へと通じています。福井県境の難所を解消するため、冠山峠道路の建設が進められ、令和</a:t>
            </a:r>
            <a:r>
              <a:rPr lang="en-US" altLang="ja-JP" b="0" dirty="0">
                <a:latin typeface="ＭＳ Ｐゴシック" charset="-128"/>
                <a:ea typeface="ＭＳ Ｐゴシック" charset="-128"/>
              </a:rPr>
              <a:t>5</a:t>
            </a:r>
            <a:r>
              <a:rPr lang="ja-JP" altLang="en-US" b="0" dirty="0">
                <a:latin typeface="ＭＳ Ｐゴシック" charset="-128"/>
                <a:ea typeface="ＭＳ Ｐゴシック" charset="-128"/>
              </a:rPr>
              <a:t>年</a:t>
            </a:r>
            <a:r>
              <a:rPr lang="en-US" altLang="ja-JP" b="0" dirty="0">
                <a:latin typeface="ＭＳ Ｐゴシック" charset="-128"/>
                <a:ea typeface="ＭＳ Ｐゴシック" charset="-128"/>
              </a:rPr>
              <a:t>11</a:t>
            </a:r>
            <a:r>
              <a:rPr lang="ja-JP" altLang="en-US" b="0" dirty="0">
                <a:latin typeface="ＭＳ Ｐゴシック" charset="-128"/>
                <a:ea typeface="ＭＳ Ｐゴシック" charset="-128"/>
              </a:rPr>
              <a:t>月</a:t>
            </a:r>
            <a:r>
              <a:rPr lang="en-US" altLang="ja-JP" b="0" dirty="0">
                <a:latin typeface="ＭＳ Ｐゴシック" charset="-128"/>
                <a:ea typeface="ＭＳ Ｐゴシック" charset="-128"/>
              </a:rPr>
              <a:t>19</a:t>
            </a:r>
            <a:r>
              <a:rPr lang="ja-JP" altLang="en-US" b="0" dirty="0">
                <a:latin typeface="ＭＳ Ｐゴシック" charset="-128"/>
                <a:ea typeface="ＭＳ Ｐゴシック" charset="-128"/>
              </a:rPr>
              <a:t>日に開通式が執り行われ、供用開始されました。さらに、東海環状自動車道の整備も進んでおり、令和</a:t>
            </a:r>
            <a:r>
              <a:rPr lang="en-US" altLang="ja-JP" b="0" dirty="0">
                <a:latin typeface="ＭＳ Ｐゴシック" charset="-128"/>
                <a:ea typeface="ＭＳ Ｐゴシック" charset="-128"/>
              </a:rPr>
              <a:t>6</a:t>
            </a:r>
            <a:r>
              <a:rPr lang="ja-JP" altLang="en-US" b="0" dirty="0">
                <a:latin typeface="ＭＳ Ｐゴシック" charset="-128"/>
                <a:ea typeface="ＭＳ Ｐゴシック" charset="-128"/>
              </a:rPr>
              <a:t>年度には山県</a:t>
            </a:r>
            <a:r>
              <a:rPr lang="en-US" altLang="ja-JP" b="0" dirty="0">
                <a:latin typeface="ＭＳ Ｐゴシック" charset="-128"/>
                <a:ea typeface="ＭＳ Ｐゴシック" charset="-128"/>
              </a:rPr>
              <a:t>IC</a:t>
            </a:r>
            <a:r>
              <a:rPr lang="ja-JP" altLang="en-US" b="0" dirty="0">
                <a:latin typeface="ＭＳ Ｐゴシック" charset="-128"/>
                <a:ea typeface="ＭＳ Ｐゴシック" charset="-128"/>
              </a:rPr>
              <a:t>～大野神戸</a:t>
            </a:r>
            <a:r>
              <a:rPr lang="en-US" altLang="ja-JP" b="0" dirty="0">
                <a:latin typeface="ＭＳ Ｐゴシック" charset="-128"/>
                <a:ea typeface="ＭＳ Ｐゴシック" charset="-128"/>
              </a:rPr>
              <a:t>IC</a:t>
            </a:r>
            <a:r>
              <a:rPr lang="ja-JP" altLang="en-US" b="0" dirty="0">
                <a:latin typeface="ＭＳ Ｐゴシック" charset="-128"/>
                <a:ea typeface="ＭＳ Ｐゴシック" charset="-128"/>
              </a:rPr>
              <a:t>間が開通する予定です。一方、令和６年度に岐阜県で開催されるイベント</a:t>
            </a:r>
            <a:r>
              <a:rPr lang="ja-JP" altLang="en-US" sz="9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「清流の国ぎふ」文化祭２０２４」に関連し、「いび薬草の里づくり推進協議会」を立ち上げ「いび薬草の里づくりプロジェクト」に着手します。</a:t>
            </a:r>
            <a:endParaRPr lang="en-US" altLang="ja-JP" sz="9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spcBef>
                <a:spcPct val="0"/>
              </a:spcBef>
              <a:defRPr/>
            </a:pPr>
            <a:endParaRPr lang="en-US" altLang="ja-JP" sz="400" b="0" dirty="0">
              <a:latin typeface="ＭＳ Ｐゴシック" charset="-128"/>
              <a:ea typeface="ＭＳ Ｐゴシック" charset="-128"/>
            </a:endParaRPr>
          </a:p>
          <a:p>
            <a:pPr>
              <a:spcBef>
                <a:spcPct val="0"/>
              </a:spcBef>
              <a:defRPr/>
            </a:pPr>
            <a:r>
              <a:rPr lang="ja-JP" altLang="en-US" sz="1050" b="0" dirty="0">
                <a:latin typeface="ＭＳ Ｐゴシック" charset="-128"/>
                <a:ea typeface="ＭＳ Ｐゴシック" charset="-128"/>
              </a:rPr>
              <a:t> </a:t>
            </a:r>
            <a:r>
              <a:rPr lang="ja-JP" altLang="en-US" sz="1050" dirty="0">
                <a:latin typeface="ＭＳ Ｐゴシック" charset="-128"/>
                <a:ea typeface="ＭＳ Ｐゴシック" charset="-128"/>
              </a:rPr>
              <a:t>①</a:t>
            </a:r>
            <a:r>
              <a:rPr lang="ja-JP" altLang="en-US" sz="1050" u="sng" dirty="0">
                <a:latin typeface="ＭＳ Ｐゴシック" charset="-128"/>
                <a:ea typeface="ＭＳ Ｐゴシック" charset="-128"/>
              </a:rPr>
              <a:t>管内農業の概況</a:t>
            </a:r>
            <a:endParaRPr lang="en-US" altLang="ja-JP" sz="1050" u="sng" dirty="0">
              <a:latin typeface="ＭＳ Ｐゴシック" charset="-128"/>
              <a:ea typeface="ＭＳ Ｐゴシック" charset="-128"/>
            </a:endParaRPr>
          </a:p>
          <a:p>
            <a:r>
              <a:rPr lang="ja-JP" altLang="en-US" b="0" dirty="0">
                <a:latin typeface="ＭＳ Ｐゴシック" charset="-128"/>
                <a:ea typeface="ＭＳ Ｐゴシック" charset="-128"/>
              </a:rPr>
              <a:t>　 管内の</a:t>
            </a:r>
            <a:r>
              <a:rPr lang="ja-JP" altLang="ja-JP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農家戸数は</a:t>
            </a:r>
            <a:r>
              <a:rPr lang="ja-JP" altLang="en-US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en-US" altLang="ja-JP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2,405</a:t>
            </a:r>
            <a:r>
              <a:rPr lang="ja-JP" altLang="ja-JP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戸で総世帯数の</a:t>
            </a:r>
            <a:r>
              <a:rPr lang="en-US" altLang="ja-JP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11</a:t>
            </a:r>
            <a:r>
              <a:rPr lang="ja-JP" altLang="ja-JP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％を占め、うち販売農家は</a:t>
            </a:r>
            <a:r>
              <a:rPr lang="en-US" altLang="ja-JP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1,194</a:t>
            </a:r>
            <a:r>
              <a:rPr lang="ja-JP" altLang="ja-JP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戸</a:t>
            </a:r>
            <a:r>
              <a:rPr lang="en-US" altLang="ja-JP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(50%)</a:t>
            </a:r>
            <a:r>
              <a:rPr lang="ja-JP" altLang="ja-JP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なっていま</a:t>
            </a:r>
            <a:r>
              <a:rPr lang="ja-JP" altLang="en-US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す。（</a:t>
            </a:r>
            <a:r>
              <a:rPr lang="en-US" altLang="ja-JP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2020</a:t>
            </a:r>
            <a:r>
              <a:rPr lang="ja-JP" altLang="ja-JP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年農林業センサス）。認定農業者</a:t>
            </a:r>
            <a:r>
              <a:rPr lang="ja-JP" altLang="en-US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r>
              <a:rPr lang="en-US" altLang="ja-JP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152(</a:t>
            </a:r>
            <a:r>
              <a:rPr lang="ja-JP" altLang="en-US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計画数</a:t>
            </a:r>
            <a:r>
              <a:rPr lang="en-US" altLang="ja-JP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ja-JP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、認定就農者</a:t>
            </a:r>
            <a:r>
              <a:rPr lang="ja-JP" altLang="en-US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r>
              <a:rPr lang="en-US" altLang="ja-JP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 (</a:t>
            </a:r>
            <a:r>
              <a:rPr lang="ja-JP" altLang="en-US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計画数</a:t>
            </a:r>
            <a:r>
              <a:rPr lang="en-US" altLang="ja-JP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 </a:t>
            </a:r>
            <a:r>
              <a:rPr lang="ja-JP" altLang="ja-JP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、農業生産集団・農業法人等</a:t>
            </a:r>
            <a:r>
              <a:rPr lang="ja-JP" altLang="en-US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r>
              <a:rPr lang="en-US" altLang="ja-JP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91</a:t>
            </a:r>
            <a:r>
              <a:rPr lang="ja-JP" altLang="ja-JP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組織</a:t>
            </a:r>
            <a:r>
              <a:rPr lang="ja-JP" altLang="en-US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あり</a:t>
            </a:r>
            <a:r>
              <a:rPr lang="ja-JP" altLang="ja-JP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、熱心</a:t>
            </a:r>
            <a:r>
              <a:rPr lang="ja-JP" altLang="en-US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ja-JP" altLang="ja-JP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営農活動を行っています</a:t>
            </a:r>
            <a:r>
              <a:rPr lang="en-US" altLang="ja-JP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(R5</a:t>
            </a:r>
            <a:r>
              <a:rPr lang="ja-JP" altLang="ja-JP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lang="en-US" altLang="ja-JP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ja-JP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月現在</a:t>
            </a:r>
            <a:r>
              <a:rPr lang="en-US" altLang="ja-JP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b="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r>
              <a:rPr lang="ja-JP" altLang="en-US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ja-JP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特に、平坦地域における農業は、水稲と麦・大豆等の転作作物を組み合わせた</a:t>
            </a:r>
            <a:r>
              <a:rPr lang="ja-JP" altLang="en-US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水田フル活用の推進</a:t>
            </a:r>
            <a:r>
              <a:rPr lang="ja-JP" altLang="ja-JP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に加え、「美濃い</a:t>
            </a:r>
            <a:r>
              <a:rPr lang="ja-JP" altLang="ja-JP" b="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び</a:t>
            </a:r>
            <a:r>
              <a:rPr lang="ja-JP" altLang="ja-JP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茶」、「柿」、「バラ苗」</a:t>
            </a:r>
            <a:r>
              <a:rPr lang="ja-JP" altLang="en-US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産地</a:t>
            </a:r>
            <a:r>
              <a:rPr lang="ja-JP" altLang="ja-JP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等のブランド化</a:t>
            </a:r>
            <a:r>
              <a:rPr lang="ja-JP" altLang="en-US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や</a:t>
            </a:r>
            <a:r>
              <a:rPr lang="ja-JP" altLang="ja-JP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、農業経営の改善を図るための生産振興や</a:t>
            </a:r>
            <a:r>
              <a:rPr lang="ja-JP" altLang="en-US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生産</a:t>
            </a:r>
            <a:r>
              <a:rPr lang="ja-JP" altLang="ja-JP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技術の向上等が進められています。</a:t>
            </a:r>
            <a:br>
              <a:rPr lang="en-US" altLang="ja-JP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ja-JP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ja-JP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一方、中山間</a:t>
            </a:r>
            <a:r>
              <a:rPr lang="ja-JP" altLang="en-US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地域で</a:t>
            </a:r>
            <a:r>
              <a:rPr lang="ja-JP" altLang="ja-JP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は、</a:t>
            </a:r>
            <a:r>
              <a:rPr lang="ja-JP" altLang="en-US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その</a:t>
            </a:r>
            <a:r>
              <a:rPr lang="ja-JP" altLang="ja-JP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特性を生かした</a:t>
            </a:r>
            <a:r>
              <a:rPr lang="ja-JP" altLang="en-US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</a:t>
            </a:r>
            <a:r>
              <a:rPr lang="ja-JP" altLang="ja-JP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沢あざみ</a:t>
            </a:r>
            <a:r>
              <a:rPr lang="ja-JP" altLang="en-US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」等</a:t>
            </a:r>
            <a:r>
              <a:rPr lang="ja-JP" altLang="ja-JP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の特産野菜・</a:t>
            </a:r>
            <a:r>
              <a:rPr lang="ja-JP" altLang="en-US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</a:t>
            </a:r>
            <a:r>
              <a:rPr lang="ja-JP" altLang="ja-JP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小菊</a:t>
            </a:r>
            <a:r>
              <a:rPr lang="ja-JP" altLang="en-US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</a:t>
            </a:r>
            <a:r>
              <a:rPr lang="ja-JP" altLang="ja-JP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等の花き</a:t>
            </a:r>
            <a:r>
              <a:rPr lang="ja-JP" altLang="en-US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生産が行われています。近年では、「とうがらし</a:t>
            </a:r>
            <a:r>
              <a:rPr lang="en-US" altLang="ja-JP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徳山なんば）や「金ごま」等の新たな</a:t>
            </a:r>
            <a:r>
              <a:rPr lang="ja-JP" altLang="ja-JP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特産品づくり、ジビエ加工など</a:t>
            </a:r>
            <a:r>
              <a:rPr lang="ja-JP" altLang="en-US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ja-JP" altLang="ja-JP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取り組みが進められ</a:t>
            </a:r>
            <a:r>
              <a:rPr lang="ja-JP" altLang="en-US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ています。</a:t>
            </a:r>
            <a:r>
              <a:rPr lang="ja-JP" altLang="ja-JP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また、畜産は、酪農・肉用牛・養豚・養鶏等の専業的経営が営まれています。</a:t>
            </a:r>
          </a:p>
          <a:p>
            <a:pPr>
              <a:spcBef>
                <a:spcPct val="0"/>
              </a:spcBef>
              <a:defRPr/>
            </a:pPr>
            <a:r>
              <a:rPr lang="ja-JP" altLang="en-US" b="0" dirty="0">
                <a:latin typeface="ＭＳ Ｐゴシック" charset="-128"/>
                <a:ea typeface="ＭＳ Ｐゴシック" charset="-128"/>
              </a:rPr>
              <a:t>　　さらに、伊吹山麓には古くから薬草が自生しており、薬草料理等の文化が今も継承されている。</a:t>
            </a:r>
            <a:r>
              <a:rPr lang="ja-JP" altLang="en-US" sz="800" b="0" dirty="0">
                <a:latin typeface="ＭＳ Ｐゴシック" charset="-128"/>
                <a:ea typeface="ＭＳ Ｐゴシック" charset="-128"/>
              </a:rPr>
              <a:t>　</a:t>
            </a:r>
            <a:endParaRPr lang="en-US" altLang="ja-JP" sz="400" b="0" dirty="0">
              <a:latin typeface="ＭＳ Ｐゴシック" charset="-128"/>
              <a:ea typeface="ＭＳ Ｐゴシック" charset="-128"/>
            </a:endParaRPr>
          </a:p>
          <a:p>
            <a:pPr>
              <a:spcBef>
                <a:spcPct val="0"/>
              </a:spcBef>
              <a:defRPr/>
            </a:pPr>
            <a:r>
              <a:rPr lang="ja-JP" altLang="en-US" sz="1050" b="0" dirty="0">
                <a:latin typeface="ＭＳ Ｐゴシック" charset="-128"/>
                <a:ea typeface="ＭＳ Ｐゴシック" charset="-128"/>
              </a:rPr>
              <a:t> </a:t>
            </a:r>
            <a:r>
              <a:rPr lang="ja-JP" altLang="en-US" sz="1050" dirty="0">
                <a:latin typeface="ＭＳ Ｐゴシック" charset="-128"/>
                <a:ea typeface="ＭＳ Ｐゴシック" charset="-128"/>
              </a:rPr>
              <a:t>②</a:t>
            </a:r>
            <a:r>
              <a:rPr lang="ja-JP" altLang="en-US" sz="1050" u="sng" dirty="0">
                <a:latin typeface="ＭＳ Ｐゴシック" charset="-128"/>
                <a:ea typeface="ＭＳ Ｐゴシック" charset="-128"/>
              </a:rPr>
              <a:t>管内林業の概況</a:t>
            </a:r>
            <a:endParaRPr lang="en-US" altLang="ja-JP" sz="1050" u="sng" dirty="0">
              <a:latin typeface="ＭＳ Ｐゴシック" charset="-128"/>
              <a:ea typeface="ＭＳ Ｐゴシック" charset="-128"/>
            </a:endParaRPr>
          </a:p>
          <a:p>
            <a:pPr>
              <a:spcBef>
                <a:spcPct val="0"/>
              </a:spcBef>
              <a:defRPr/>
            </a:pPr>
            <a:r>
              <a:rPr lang="ja-JP" altLang="en-US" sz="1050" b="0" dirty="0">
                <a:latin typeface="ＭＳ Ｐゴシック" charset="-128"/>
                <a:ea typeface="ＭＳ Ｐゴシック" charset="-128"/>
              </a:rPr>
              <a:t>　 </a:t>
            </a:r>
            <a:r>
              <a:rPr lang="ja-JP" altLang="en-US" b="0" dirty="0">
                <a:latin typeface="ＭＳ Ｐゴシック" charset="-128"/>
                <a:ea typeface="ＭＳ Ｐゴシック" charset="-128"/>
              </a:rPr>
              <a:t>管内の森林面積に占める民有林の割合は、</a:t>
            </a:r>
            <a:r>
              <a:rPr lang="en-US" altLang="ja-JP" b="0" dirty="0">
                <a:latin typeface="ＭＳ Ｐゴシック" charset="-128"/>
                <a:ea typeface="ＭＳ Ｐゴシック" charset="-128"/>
              </a:rPr>
              <a:t>93</a:t>
            </a:r>
            <a:r>
              <a:rPr lang="ja-JP" altLang="en-US" b="0" dirty="0">
                <a:latin typeface="ＭＳ Ｐゴシック" charset="-128"/>
                <a:ea typeface="ＭＳ Ｐゴシック" charset="-128"/>
              </a:rPr>
              <a:t>％</a:t>
            </a:r>
            <a:r>
              <a:rPr lang="en-US" altLang="ja-JP" b="0" dirty="0">
                <a:latin typeface="ＭＳ Ｐゴシック" charset="-128"/>
                <a:ea typeface="ＭＳ Ｐゴシック" charset="-128"/>
              </a:rPr>
              <a:t>(69,984ha)</a:t>
            </a:r>
            <a:r>
              <a:rPr lang="ja-JP" altLang="en-US" b="0" dirty="0">
                <a:latin typeface="ＭＳ Ｐゴシック" charset="-128"/>
                <a:ea typeface="ＭＳ Ｐゴシック" charset="-128"/>
              </a:rPr>
              <a:t>で、県平均の</a:t>
            </a:r>
            <a:r>
              <a:rPr lang="en-US" altLang="ja-JP" b="0" dirty="0">
                <a:latin typeface="ＭＳ Ｐゴシック" charset="-128"/>
                <a:ea typeface="ＭＳ Ｐゴシック" charset="-128"/>
              </a:rPr>
              <a:t>79</a:t>
            </a:r>
            <a:r>
              <a:rPr lang="ja-JP" altLang="en-US" b="0" dirty="0">
                <a:latin typeface="ＭＳ Ｐゴシック" charset="-128"/>
                <a:ea typeface="ＭＳ Ｐゴシック" charset="-128"/>
              </a:rPr>
              <a:t>％</a:t>
            </a:r>
            <a:r>
              <a:rPr lang="en-US" altLang="ja-JP" b="0" dirty="0">
                <a:latin typeface="ＭＳ Ｐゴシック" charset="-128"/>
                <a:ea typeface="ＭＳ Ｐゴシック" charset="-128"/>
              </a:rPr>
              <a:t>(684,678ha)</a:t>
            </a:r>
            <a:r>
              <a:rPr lang="ja-JP" altLang="en-US" b="0" dirty="0">
                <a:latin typeface="ＭＳ Ｐゴシック" charset="-128"/>
                <a:ea typeface="ＭＳ Ｐゴシック" charset="-128"/>
              </a:rPr>
              <a:t>に比べて、</a:t>
            </a:r>
            <a:r>
              <a:rPr lang="en-US" altLang="ja-JP" b="0" dirty="0">
                <a:latin typeface="ＭＳ Ｐゴシック" charset="-128"/>
                <a:ea typeface="ＭＳ Ｐゴシック" charset="-128"/>
              </a:rPr>
              <a:t>14</a:t>
            </a:r>
            <a:r>
              <a:rPr lang="ja-JP" altLang="en-US" b="0" dirty="0">
                <a:latin typeface="ＭＳ Ｐゴシック" charset="-128"/>
                <a:ea typeface="ＭＳ Ｐゴシック" charset="-128"/>
              </a:rPr>
              <a:t>ポイント高く、一方、民有林人工林は</a:t>
            </a:r>
            <a:r>
              <a:rPr lang="en-US" altLang="ja-JP" b="0" dirty="0">
                <a:latin typeface="ＭＳ Ｐゴシック" charset="-128"/>
                <a:ea typeface="ＭＳ Ｐゴシック" charset="-128"/>
              </a:rPr>
              <a:t>21,439ha</a:t>
            </a:r>
            <a:r>
              <a:rPr lang="ja-JP" altLang="en-US" b="0" dirty="0">
                <a:latin typeface="ＭＳ Ｐゴシック" charset="-128"/>
                <a:ea typeface="ＭＳ Ｐゴシック" charset="-128"/>
              </a:rPr>
              <a:t>、人工林率</a:t>
            </a:r>
            <a:r>
              <a:rPr lang="en-US" altLang="ja-JP" b="0" dirty="0">
                <a:latin typeface="ＭＳ Ｐゴシック" charset="-128"/>
                <a:ea typeface="ＭＳ Ｐゴシック" charset="-128"/>
              </a:rPr>
              <a:t>32</a:t>
            </a:r>
            <a:r>
              <a:rPr lang="ja-JP" altLang="en-US" b="0" dirty="0">
                <a:latin typeface="ＭＳ Ｐゴシック" charset="-128"/>
                <a:ea typeface="ＭＳ Ｐゴシック" charset="-128"/>
              </a:rPr>
              <a:t>％で、県平均の</a:t>
            </a:r>
            <a:r>
              <a:rPr lang="en-US" altLang="ja-JP" b="0" dirty="0">
                <a:latin typeface="ＭＳ Ｐゴシック" charset="-128"/>
                <a:ea typeface="ＭＳ Ｐゴシック" charset="-128"/>
              </a:rPr>
              <a:t>47</a:t>
            </a:r>
            <a:r>
              <a:rPr lang="ja-JP" altLang="en-US" b="0" dirty="0">
                <a:latin typeface="ＭＳ Ｐゴシック" charset="-128"/>
                <a:ea typeface="ＭＳ Ｐゴシック" charset="-128"/>
              </a:rPr>
              <a:t>％に比べて</a:t>
            </a:r>
            <a:r>
              <a:rPr lang="en-US" altLang="ja-JP" b="0" dirty="0">
                <a:latin typeface="ＭＳ Ｐゴシック" charset="-128"/>
                <a:ea typeface="ＭＳ Ｐゴシック" charset="-128"/>
              </a:rPr>
              <a:t>15</a:t>
            </a:r>
            <a:r>
              <a:rPr lang="ja-JP" altLang="en-US" b="0" dirty="0">
                <a:latin typeface="ＭＳ Ｐゴシック" charset="-128"/>
                <a:ea typeface="ＭＳ Ｐゴシック" charset="-128"/>
              </a:rPr>
              <a:t>ポイント低いのが特徴です。 </a:t>
            </a:r>
            <a:endParaRPr lang="en-US" altLang="ja-JP" b="0" dirty="0">
              <a:latin typeface="ＭＳ Ｐゴシック" charset="-128"/>
              <a:ea typeface="ＭＳ Ｐゴシック" charset="-128"/>
            </a:endParaRPr>
          </a:p>
          <a:p>
            <a:pPr>
              <a:spcBef>
                <a:spcPct val="0"/>
              </a:spcBef>
              <a:defRPr/>
            </a:pPr>
            <a:r>
              <a:rPr lang="ja-JP" altLang="en-US" b="0" dirty="0">
                <a:latin typeface="ＭＳ Ｐゴシック" charset="-128"/>
                <a:ea typeface="ＭＳ Ｐゴシック" charset="-128"/>
              </a:rPr>
              <a:t>　 人工林は、森林公社等の機関造林によるものが半数を占めており、昭和</a:t>
            </a:r>
            <a:r>
              <a:rPr lang="en-US" altLang="ja-JP" b="0" dirty="0">
                <a:latin typeface="ＭＳ Ｐゴシック" charset="-128"/>
                <a:ea typeface="ＭＳ Ｐゴシック" charset="-128"/>
              </a:rPr>
              <a:t>30</a:t>
            </a:r>
            <a:r>
              <a:rPr lang="ja-JP" altLang="en-US" b="0" dirty="0">
                <a:latin typeface="ＭＳ Ｐゴシック" charset="-128"/>
                <a:ea typeface="ＭＳ Ｐゴシック" charset="-128"/>
              </a:rPr>
              <a:t>年代～</a:t>
            </a:r>
            <a:r>
              <a:rPr lang="en-US" altLang="ja-JP" b="0" dirty="0">
                <a:latin typeface="ＭＳ Ｐゴシック" charset="-128"/>
                <a:ea typeface="ＭＳ Ｐゴシック" charset="-128"/>
              </a:rPr>
              <a:t>50</a:t>
            </a:r>
            <a:r>
              <a:rPr lang="ja-JP" altLang="en-US" b="0" dirty="0">
                <a:latin typeface="ＭＳ Ｐゴシック" charset="-128"/>
                <a:ea typeface="ＭＳ Ｐゴシック" charset="-128"/>
              </a:rPr>
              <a:t>年代の組織的な拡大造林により、スギ・ヒノキの植林が進み、林齢</a:t>
            </a:r>
            <a:r>
              <a:rPr lang="en-US" altLang="ja-JP" b="0" dirty="0">
                <a:latin typeface="ＭＳ Ｐゴシック" charset="-128"/>
                <a:ea typeface="ＭＳ Ｐゴシック" charset="-128"/>
              </a:rPr>
              <a:t>31</a:t>
            </a:r>
            <a:r>
              <a:rPr lang="ja-JP" altLang="en-US" b="0" dirty="0">
                <a:latin typeface="ＭＳ Ｐゴシック" charset="-128"/>
                <a:ea typeface="ＭＳ Ｐゴシック" charset="-128"/>
              </a:rPr>
              <a:t>～</a:t>
            </a:r>
            <a:r>
              <a:rPr lang="en-US" altLang="ja-JP" b="0" dirty="0">
                <a:latin typeface="ＭＳ Ｐゴシック" charset="-128"/>
                <a:ea typeface="ＭＳ Ｐゴシック" charset="-128"/>
              </a:rPr>
              <a:t>60</a:t>
            </a:r>
            <a:r>
              <a:rPr lang="ja-JP" altLang="en-US" b="0" dirty="0">
                <a:latin typeface="ＭＳ Ｐゴシック" charset="-128"/>
                <a:ea typeface="ＭＳ Ｐゴシック" charset="-128"/>
              </a:rPr>
              <a:t>年の林が、人工林の</a:t>
            </a:r>
            <a:r>
              <a:rPr lang="en-US" altLang="ja-JP" b="0" dirty="0">
                <a:latin typeface="ＭＳ Ｐゴシック" charset="-128"/>
                <a:ea typeface="ＭＳ Ｐゴシック" charset="-128"/>
              </a:rPr>
              <a:t>72</a:t>
            </a:r>
            <a:r>
              <a:rPr lang="ja-JP" altLang="en-US" b="0" dirty="0">
                <a:latin typeface="ＭＳ Ｐゴシック" charset="-128"/>
                <a:ea typeface="ＭＳ Ｐゴシック" charset="-128"/>
              </a:rPr>
              <a:t>％を占めています。</a:t>
            </a:r>
            <a:endParaRPr lang="en-US" altLang="ja-JP" b="0" dirty="0">
              <a:latin typeface="ＭＳ Ｐゴシック" charset="-128"/>
              <a:ea typeface="ＭＳ Ｐゴシック" charset="-128"/>
            </a:endParaRPr>
          </a:p>
          <a:p>
            <a:pPr lvl="0">
              <a:spcBef>
                <a:spcPct val="0"/>
              </a:spcBef>
              <a:defRPr/>
            </a:pPr>
            <a:r>
              <a:rPr lang="ja-JP" altLang="en-US" sz="800" b="0" dirty="0"/>
              <a:t>（令和３年度 岐阜県森林・林業統計書</a:t>
            </a:r>
            <a:r>
              <a:rPr lang="en-US" altLang="ja-JP" sz="800" b="0" dirty="0">
                <a:latin typeface="Arial" charset="0"/>
              </a:rPr>
              <a:t>〔R5.3</a:t>
            </a:r>
            <a:r>
              <a:rPr lang="ja-JP" altLang="en-US" sz="800" b="0" dirty="0">
                <a:latin typeface="Arial" charset="0"/>
              </a:rPr>
              <a:t>発刊</a:t>
            </a:r>
            <a:r>
              <a:rPr lang="en-US" altLang="ja-JP" sz="800" b="0" dirty="0">
                <a:latin typeface="Arial" charset="0"/>
              </a:rPr>
              <a:t>〕 </a:t>
            </a:r>
            <a:r>
              <a:rPr lang="ja-JP" altLang="en-US" sz="800" b="0" dirty="0"/>
              <a:t>）</a:t>
            </a:r>
            <a:endParaRPr lang="en-US" altLang="ja-JP" b="0" dirty="0">
              <a:latin typeface="ＭＳ Ｐゴシック" charset="-128"/>
              <a:ea typeface="ＭＳ Ｐゴシック" charset="-128"/>
            </a:endParaRPr>
          </a:p>
          <a:p>
            <a:pPr>
              <a:spcBef>
                <a:spcPct val="0"/>
              </a:spcBef>
              <a:defRPr/>
            </a:pPr>
            <a:r>
              <a:rPr lang="ja-JP" altLang="en-US" b="0" dirty="0">
                <a:latin typeface="ＭＳ Ｐゴシック" charset="-128"/>
                <a:ea typeface="ＭＳ Ｐゴシック" charset="-128"/>
              </a:rPr>
              <a:t>　このような中で、森林資源の成熟に伴う利用間伐の推進や、主伐・再造林による木材利用の推進と林齢の平準化、花粉症対策でのスギ人工林の伐採が喫緊の課題となっています。このため、森林経営計画の作成など、長期的な視点で指導できる人材や、木材生産技術者の育成が進められています。</a:t>
            </a:r>
            <a:r>
              <a:rPr lang="ja-JP" altLang="en-US" sz="800" b="0" dirty="0"/>
              <a:t> </a:t>
            </a:r>
            <a:endParaRPr lang="en-US" altLang="ja-JP" b="0" dirty="0">
              <a:latin typeface="ＭＳ Ｐゴシック" charset="-128"/>
              <a:ea typeface="ＭＳ Ｐゴシック" charset="-128"/>
            </a:endParaRPr>
          </a:p>
          <a:p>
            <a:pPr>
              <a:spcBef>
                <a:spcPct val="0"/>
              </a:spcBef>
              <a:defRPr/>
            </a:pPr>
            <a:r>
              <a:rPr lang="ja-JP" altLang="en-US" sz="1050" b="0" dirty="0">
                <a:latin typeface="ＭＳ Ｐゴシック" charset="-128"/>
                <a:ea typeface="ＭＳ Ｐゴシック" charset="-128"/>
              </a:rPr>
              <a:t>　</a:t>
            </a:r>
            <a:r>
              <a:rPr lang="ja-JP" altLang="en-US" b="0" dirty="0">
                <a:latin typeface="ＭＳ Ｐゴシック" charset="-128"/>
                <a:ea typeface="ＭＳ Ｐゴシック" charset="-128"/>
              </a:rPr>
              <a:t> また、県産材の需要拡大を図るため、「岐阜県木の国・山の国県産材利用促進条例」が令和</a:t>
            </a:r>
            <a:r>
              <a:rPr lang="en-US" altLang="ja-JP" b="0" dirty="0">
                <a:latin typeface="ＭＳ Ｐゴシック" charset="-128"/>
                <a:ea typeface="ＭＳ Ｐゴシック" charset="-128"/>
              </a:rPr>
              <a:t>5</a:t>
            </a:r>
            <a:r>
              <a:rPr lang="ja-JP" altLang="en-US" b="0" dirty="0">
                <a:latin typeface="ＭＳ Ｐゴシック" charset="-128"/>
                <a:ea typeface="ＭＳ Ｐゴシック" charset="-128"/>
              </a:rPr>
              <a:t>年４月１日に施行され、建築物だけでなく、家具や木質バイオマス、公共工事での間伐材の使用に努めています。</a:t>
            </a:r>
            <a:endParaRPr lang="en-US" altLang="ja-JP" b="0" dirty="0">
              <a:latin typeface="ＭＳ Ｐゴシック" charset="-128"/>
              <a:ea typeface="ＭＳ Ｐゴシック" charset="-128"/>
            </a:endParaRPr>
          </a:p>
          <a:p>
            <a:pPr>
              <a:spcBef>
                <a:spcPct val="0"/>
              </a:spcBef>
              <a:defRPr/>
            </a:pPr>
            <a:r>
              <a:rPr lang="ja-JP" altLang="en-US" b="0" dirty="0">
                <a:latin typeface="ＭＳ Ｐゴシック" charset="-128"/>
                <a:ea typeface="ＭＳ Ｐゴシック" charset="-128"/>
              </a:rPr>
              <a:t>　さらに、管内森林面積の大部分を占める揖斐川町では「バイオマスタウン構想」を策定し、地産地消型の木質バイオマスエネルギーの活用に取り組んでいます。平成</a:t>
            </a:r>
            <a:r>
              <a:rPr lang="en-US" altLang="ja-JP" b="0" dirty="0">
                <a:latin typeface="ＭＳ Ｐゴシック" charset="-128"/>
                <a:ea typeface="ＭＳ Ｐゴシック" charset="-128"/>
              </a:rPr>
              <a:t>27</a:t>
            </a:r>
            <a:r>
              <a:rPr lang="ja-JP" altLang="en-US" b="0" dirty="0">
                <a:latin typeface="ＭＳ Ｐゴシック" charset="-128"/>
                <a:ea typeface="ＭＳ Ｐゴシック" charset="-128"/>
              </a:rPr>
              <a:t>年</a:t>
            </a:r>
            <a:r>
              <a:rPr lang="en-US" altLang="ja-JP" b="0" dirty="0">
                <a:latin typeface="ＭＳ Ｐゴシック" charset="-128"/>
                <a:ea typeface="ＭＳ Ｐゴシック" charset="-128"/>
              </a:rPr>
              <a:t>10</a:t>
            </a:r>
            <a:r>
              <a:rPr lang="ja-JP" altLang="en-US" b="0" dirty="0">
                <a:latin typeface="ＭＳ Ｐゴシック" charset="-128"/>
                <a:ea typeface="ＭＳ Ｐゴシック" charset="-128"/>
              </a:rPr>
              <a:t>月</a:t>
            </a:r>
            <a:r>
              <a:rPr lang="en-US" altLang="ja-JP" b="0" dirty="0">
                <a:latin typeface="ＭＳ Ｐゴシック" charset="-128"/>
                <a:ea typeface="ＭＳ Ｐゴシック" charset="-128"/>
              </a:rPr>
              <a:t>11</a:t>
            </a:r>
            <a:r>
              <a:rPr lang="ja-JP" altLang="en-US" b="0" dirty="0">
                <a:latin typeface="ＭＳ Ｐゴシック" charset="-128"/>
                <a:ea typeface="ＭＳ Ｐゴシック" charset="-128"/>
              </a:rPr>
              <a:t>日には、揖斐川町谷汲において全国で初めて皇室自らが「間伐」を行った「第</a:t>
            </a:r>
            <a:r>
              <a:rPr lang="en-US" altLang="ja-JP" b="0" dirty="0">
                <a:latin typeface="ＭＳ Ｐゴシック" charset="-128"/>
                <a:ea typeface="ＭＳ Ｐゴシック" charset="-128"/>
              </a:rPr>
              <a:t>39</a:t>
            </a:r>
            <a:r>
              <a:rPr lang="ja-JP" altLang="en-US" b="0" dirty="0">
                <a:latin typeface="ＭＳ Ｐゴシック" charset="-128"/>
                <a:ea typeface="ＭＳ Ｐゴシック" charset="-128"/>
              </a:rPr>
              <a:t>回全国育樹祭」が開催され、「世代をつないだ森林づくり」への取り組みが全国へ発信されました。森林空間を活用し「健康」「教育」「観光」等多様な分野で展開する事業である「森林サービス産業」の取り組みを</a:t>
            </a:r>
            <a:r>
              <a:rPr lang="ja-JP" altLang="en-US" sz="10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令和６年度に「いび薬草の里づくりプロジェクト」に合わせ</a:t>
            </a:r>
            <a:r>
              <a:rPr lang="ja-JP" altLang="en-US" b="0" dirty="0">
                <a:latin typeface="ＭＳ Ｐゴシック" charset="-128"/>
                <a:ea typeface="ＭＳ Ｐゴシック" charset="-128"/>
              </a:rPr>
              <a:t>春日笹又地域においても展開する。　</a:t>
            </a:r>
            <a:endParaRPr lang="en-US" altLang="ja-JP" sz="700" b="0" dirty="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344489" y="565701"/>
            <a:ext cx="3287713" cy="380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sz="1200" dirty="0"/>
              <a:t>(</a:t>
            </a:r>
            <a:r>
              <a:rPr lang="ja-JP" altLang="en-US" sz="1200" dirty="0"/>
              <a:t>１</a:t>
            </a:r>
            <a:r>
              <a:rPr lang="en-US" altLang="ja-JP" sz="1200" dirty="0"/>
              <a:t>)</a:t>
            </a:r>
            <a:r>
              <a:rPr lang="ja-JP" altLang="en-US" sz="1200" dirty="0"/>
              <a:t>　自然と地理</a:t>
            </a:r>
          </a:p>
          <a:p>
            <a:pPr>
              <a:spcBef>
                <a:spcPct val="0"/>
              </a:spcBef>
            </a:pPr>
            <a:endParaRPr lang="ja-JP" altLang="en-US" sz="400" dirty="0"/>
          </a:p>
          <a:p>
            <a:pPr algn="dist">
              <a:spcBef>
                <a:spcPct val="0"/>
              </a:spcBef>
            </a:pPr>
            <a:r>
              <a:rPr lang="ja-JP" altLang="en-US" b="0" dirty="0">
                <a:latin typeface="+mn-ea"/>
                <a:ea typeface="+mn-ea"/>
              </a:rPr>
              <a:t>　 揖斐農林事務所管内は、県の最西部に位置し、揖斐川</a:t>
            </a:r>
            <a:endParaRPr lang="en-US" altLang="ja-JP" b="0" dirty="0">
              <a:latin typeface="+mn-ea"/>
              <a:ea typeface="+mn-ea"/>
            </a:endParaRPr>
          </a:p>
          <a:p>
            <a:pPr algn="dist">
              <a:spcBef>
                <a:spcPct val="0"/>
              </a:spcBef>
            </a:pPr>
            <a:r>
              <a:rPr lang="ja-JP" altLang="en-US" b="0" dirty="0">
                <a:latin typeface="+mn-ea"/>
                <a:ea typeface="+mn-ea"/>
              </a:rPr>
              <a:t>町（平成</a:t>
            </a:r>
            <a:r>
              <a:rPr lang="en-US" altLang="ja-JP" b="0" dirty="0">
                <a:latin typeface="+mn-ea"/>
                <a:ea typeface="+mn-ea"/>
              </a:rPr>
              <a:t>17</a:t>
            </a:r>
            <a:r>
              <a:rPr lang="ja-JP" altLang="en-US" b="0" dirty="0">
                <a:latin typeface="+mn-ea"/>
                <a:ea typeface="+mn-ea"/>
              </a:rPr>
              <a:t>年</a:t>
            </a:r>
            <a:r>
              <a:rPr lang="en-US" altLang="ja-JP" b="0" dirty="0">
                <a:latin typeface="+mn-ea"/>
                <a:ea typeface="+mn-ea"/>
              </a:rPr>
              <a:t>1</a:t>
            </a:r>
            <a:r>
              <a:rPr lang="ja-JP" altLang="en-US" b="0" dirty="0">
                <a:latin typeface="+mn-ea"/>
                <a:ea typeface="+mn-ea"/>
              </a:rPr>
              <a:t>月、１町５村が合併）・大野町・池田町の</a:t>
            </a:r>
            <a:endParaRPr lang="en-US" altLang="ja-JP" b="0" dirty="0">
              <a:latin typeface="+mn-ea"/>
              <a:ea typeface="+mn-ea"/>
            </a:endParaRPr>
          </a:p>
          <a:p>
            <a:pPr>
              <a:spcBef>
                <a:spcPct val="0"/>
              </a:spcBef>
            </a:pPr>
            <a:r>
              <a:rPr lang="ja-JP" altLang="en-US" b="0" dirty="0">
                <a:latin typeface="+mn-ea"/>
                <a:ea typeface="+mn-ea"/>
              </a:rPr>
              <a:t>揖斐郡３町により構成されています。</a:t>
            </a:r>
          </a:p>
          <a:p>
            <a:pPr algn="dist">
              <a:spcBef>
                <a:spcPct val="0"/>
              </a:spcBef>
            </a:pPr>
            <a:r>
              <a:rPr lang="ja-JP" altLang="en-US" b="0" dirty="0">
                <a:latin typeface="+mn-ea"/>
                <a:ea typeface="+mn-ea"/>
              </a:rPr>
              <a:t>　 北は福井県、西は滋賀県と接しており、県境には最高峰</a:t>
            </a:r>
            <a:endParaRPr lang="en-US" altLang="ja-JP" b="0" dirty="0">
              <a:latin typeface="+mn-ea"/>
              <a:ea typeface="+mn-ea"/>
            </a:endParaRPr>
          </a:p>
          <a:p>
            <a:pPr algn="dist">
              <a:spcBef>
                <a:spcPct val="0"/>
              </a:spcBef>
            </a:pPr>
            <a:r>
              <a:rPr lang="ja-JP" altLang="en-US" b="0" dirty="0">
                <a:latin typeface="+mn-ea"/>
                <a:ea typeface="+mn-ea"/>
              </a:rPr>
              <a:t>の能郷白山（</a:t>
            </a:r>
            <a:r>
              <a:rPr lang="en-US" altLang="ja-JP" b="0" dirty="0">
                <a:latin typeface="+mn-ea"/>
                <a:ea typeface="+mn-ea"/>
              </a:rPr>
              <a:t>1,617m</a:t>
            </a:r>
            <a:r>
              <a:rPr lang="ja-JP" altLang="en-US" b="0" dirty="0">
                <a:latin typeface="+mn-ea"/>
                <a:ea typeface="+mn-ea"/>
              </a:rPr>
              <a:t>）を筆頭に標高</a:t>
            </a:r>
            <a:r>
              <a:rPr lang="en-US" altLang="ja-JP" b="0" dirty="0">
                <a:latin typeface="+mn-ea"/>
                <a:ea typeface="+mn-ea"/>
              </a:rPr>
              <a:t>1,200m</a:t>
            </a:r>
            <a:r>
              <a:rPr lang="ja-JP" altLang="en-US" b="0" dirty="0">
                <a:latin typeface="+mn-ea"/>
                <a:ea typeface="+mn-ea"/>
              </a:rPr>
              <a:t>級の山々が</a:t>
            </a:r>
            <a:endParaRPr lang="en-US" altLang="ja-JP" b="0" dirty="0">
              <a:latin typeface="+mn-ea"/>
              <a:ea typeface="+mn-ea"/>
            </a:endParaRPr>
          </a:p>
          <a:p>
            <a:pPr algn="dist">
              <a:spcBef>
                <a:spcPct val="0"/>
              </a:spcBef>
            </a:pPr>
            <a:r>
              <a:rPr lang="ja-JP" altLang="en-US" b="0" dirty="0">
                <a:latin typeface="+mn-ea"/>
                <a:ea typeface="+mn-ea"/>
              </a:rPr>
              <a:t>そびえています。また、濃尾平野の北西端にあたる管内</a:t>
            </a:r>
            <a:endParaRPr lang="en-US" altLang="ja-JP" b="0" dirty="0">
              <a:latin typeface="+mn-ea"/>
              <a:ea typeface="+mn-ea"/>
            </a:endParaRPr>
          </a:p>
          <a:p>
            <a:pPr algn="dist">
              <a:spcBef>
                <a:spcPct val="0"/>
              </a:spcBef>
            </a:pPr>
            <a:r>
              <a:rPr lang="ja-JP" altLang="en-US" b="0" dirty="0">
                <a:latin typeface="+mn-ea"/>
                <a:ea typeface="+mn-ea"/>
              </a:rPr>
              <a:t>南東部は、揖斐川や支流の粕川、根尾川等により形成さ</a:t>
            </a:r>
            <a:endParaRPr lang="en-US" altLang="ja-JP" b="0" dirty="0">
              <a:latin typeface="+mn-ea"/>
              <a:ea typeface="+mn-ea"/>
            </a:endParaRPr>
          </a:p>
          <a:p>
            <a:pPr>
              <a:spcBef>
                <a:spcPct val="0"/>
              </a:spcBef>
            </a:pPr>
            <a:r>
              <a:rPr lang="ja-JP" altLang="en-US" b="0" dirty="0" err="1">
                <a:latin typeface="+mn-ea"/>
                <a:ea typeface="+mn-ea"/>
              </a:rPr>
              <a:t>れた</a:t>
            </a:r>
            <a:r>
              <a:rPr lang="ja-JP" altLang="en-US" b="0" dirty="0">
                <a:latin typeface="+mn-ea"/>
                <a:ea typeface="+mn-ea"/>
              </a:rPr>
              <a:t>扇状地に耕地や市街地が広がっています。</a:t>
            </a:r>
          </a:p>
          <a:p>
            <a:pPr algn="dist">
              <a:spcBef>
                <a:spcPct val="0"/>
              </a:spcBef>
            </a:pPr>
            <a:r>
              <a:rPr lang="ja-JP" altLang="en-US" sz="800" b="0" dirty="0">
                <a:latin typeface="+mn-ea"/>
                <a:ea typeface="+mn-ea"/>
              </a:rPr>
              <a:t>　　</a:t>
            </a:r>
            <a:r>
              <a:rPr lang="ja-JP" altLang="en-US" b="0" dirty="0">
                <a:latin typeface="+mn-ea"/>
                <a:ea typeface="+mn-ea"/>
              </a:rPr>
              <a:t>気象は、日平均気温</a:t>
            </a:r>
            <a:r>
              <a:rPr lang="en-US" altLang="ja-JP" b="0" dirty="0">
                <a:latin typeface="+mn-ea"/>
                <a:ea typeface="+mn-ea"/>
              </a:rPr>
              <a:t>16.0℃</a:t>
            </a:r>
            <a:r>
              <a:rPr lang="ja-JP" altLang="en-US" b="0" dirty="0">
                <a:latin typeface="+mn-ea"/>
                <a:ea typeface="+mn-ea"/>
              </a:rPr>
              <a:t>、年間降水量</a:t>
            </a:r>
            <a:r>
              <a:rPr lang="en-US" altLang="ja-JP" b="0" dirty="0">
                <a:latin typeface="+mn-ea"/>
                <a:ea typeface="+mn-ea"/>
              </a:rPr>
              <a:t>2,652</a:t>
            </a:r>
            <a:r>
              <a:rPr lang="ja-JP" altLang="en-US" b="0" dirty="0">
                <a:latin typeface="+mn-ea"/>
                <a:ea typeface="+mn-ea"/>
              </a:rPr>
              <a:t>㎜で、</a:t>
            </a:r>
            <a:endParaRPr lang="en-US" altLang="ja-JP" b="0" dirty="0">
              <a:latin typeface="+mn-ea"/>
              <a:ea typeface="+mn-ea"/>
            </a:endParaRPr>
          </a:p>
          <a:p>
            <a:pPr algn="dist">
              <a:spcBef>
                <a:spcPct val="0"/>
              </a:spcBef>
            </a:pPr>
            <a:r>
              <a:rPr lang="ja-JP" altLang="en-US" b="0" dirty="0">
                <a:latin typeface="+mn-ea"/>
                <a:ea typeface="+mn-ea"/>
              </a:rPr>
              <a:t>日本一の総貯水容量</a:t>
            </a:r>
            <a:r>
              <a:rPr lang="en-US" altLang="ja-JP" b="0" dirty="0">
                <a:latin typeface="+mn-ea"/>
                <a:ea typeface="+mn-ea"/>
              </a:rPr>
              <a:t>6</a:t>
            </a:r>
            <a:r>
              <a:rPr lang="ja-JP" altLang="en-US" b="0" dirty="0">
                <a:latin typeface="+mn-ea"/>
                <a:ea typeface="+mn-ea"/>
              </a:rPr>
              <a:t>億</a:t>
            </a:r>
            <a:r>
              <a:rPr lang="en-US" altLang="ja-JP" b="0" dirty="0">
                <a:latin typeface="+mn-ea"/>
                <a:ea typeface="+mn-ea"/>
              </a:rPr>
              <a:t>6</a:t>
            </a:r>
            <a:r>
              <a:rPr lang="ja-JP" altLang="en-US" b="0" dirty="0">
                <a:latin typeface="+mn-ea"/>
                <a:ea typeface="+mn-ea"/>
              </a:rPr>
              <a:t>千万</a:t>
            </a:r>
            <a:r>
              <a:rPr lang="en-US" altLang="ja-JP" b="0" dirty="0">
                <a:latin typeface="+mn-ea"/>
                <a:ea typeface="+mn-ea"/>
              </a:rPr>
              <a:t>m</a:t>
            </a:r>
            <a:r>
              <a:rPr lang="en-US" altLang="ja-JP" b="0" baseline="30000" dirty="0">
                <a:latin typeface="+mn-ea"/>
                <a:ea typeface="+mn-ea"/>
              </a:rPr>
              <a:t>3</a:t>
            </a:r>
            <a:r>
              <a:rPr lang="ja-JP" altLang="en-US" b="0" dirty="0">
                <a:latin typeface="+mn-ea"/>
                <a:ea typeface="+mn-ea"/>
              </a:rPr>
              <a:t>を誇る徳山ダムが建設</a:t>
            </a:r>
            <a:endParaRPr lang="en-US" altLang="ja-JP" b="0" dirty="0">
              <a:latin typeface="+mn-ea"/>
              <a:ea typeface="+mn-ea"/>
            </a:endParaRPr>
          </a:p>
          <a:p>
            <a:pPr>
              <a:spcBef>
                <a:spcPct val="0"/>
              </a:spcBef>
            </a:pPr>
            <a:r>
              <a:rPr lang="ja-JP" altLang="en-US" b="0" dirty="0">
                <a:latin typeface="+mn-ea"/>
                <a:ea typeface="+mn-ea"/>
              </a:rPr>
              <a:t>されるなど、重要な水源地域となっています。</a:t>
            </a:r>
          </a:p>
          <a:p>
            <a:pPr algn="r">
              <a:spcBef>
                <a:spcPct val="0"/>
              </a:spcBef>
            </a:pPr>
            <a:r>
              <a:rPr lang="ja-JP" altLang="en-US" sz="900" b="0" dirty="0"/>
              <a:t>　</a:t>
            </a:r>
            <a:r>
              <a:rPr lang="ja-JP" altLang="en-US" sz="800" b="0" dirty="0"/>
              <a:t>　　      （気象庁データ［揖斐川］</a:t>
            </a:r>
            <a:r>
              <a:rPr lang="en-US" altLang="ja-JP" sz="800" b="0" dirty="0"/>
              <a:t>2014</a:t>
            </a:r>
            <a:r>
              <a:rPr lang="ja-JP" altLang="en-US" sz="800" b="0" dirty="0"/>
              <a:t>年～</a:t>
            </a:r>
            <a:r>
              <a:rPr lang="en-US" altLang="ja-JP" sz="800" b="0" dirty="0"/>
              <a:t>2023</a:t>
            </a:r>
            <a:r>
              <a:rPr lang="ja-JP" altLang="en-US" sz="800" b="0" dirty="0"/>
              <a:t>年の平年値）</a:t>
            </a:r>
            <a:endParaRPr lang="en-US" altLang="ja-JP" sz="800" b="0" dirty="0"/>
          </a:p>
          <a:p>
            <a:pPr algn="dist">
              <a:spcBef>
                <a:spcPct val="0"/>
              </a:spcBef>
            </a:pPr>
            <a:r>
              <a:rPr lang="ja-JP" altLang="en-US" b="0" dirty="0">
                <a:latin typeface="+mn-ea"/>
                <a:ea typeface="+mn-ea"/>
              </a:rPr>
              <a:t>　土地は、東西約</a:t>
            </a:r>
            <a:r>
              <a:rPr lang="en-US" altLang="ja-JP" b="0" dirty="0">
                <a:latin typeface="+mn-ea"/>
                <a:ea typeface="+mn-ea"/>
              </a:rPr>
              <a:t>35㎞</a:t>
            </a:r>
            <a:r>
              <a:rPr lang="ja-JP" altLang="en-US" b="0" dirty="0" err="1">
                <a:latin typeface="+mn-ea"/>
                <a:ea typeface="+mn-ea"/>
              </a:rPr>
              <a:t>、</a:t>
            </a:r>
            <a:r>
              <a:rPr lang="ja-JP" altLang="en-US" b="0" dirty="0">
                <a:latin typeface="+mn-ea"/>
                <a:ea typeface="+mn-ea"/>
              </a:rPr>
              <a:t>南北約</a:t>
            </a:r>
            <a:r>
              <a:rPr lang="en-US" altLang="ja-JP" b="0" dirty="0">
                <a:latin typeface="+mn-ea"/>
                <a:ea typeface="+mn-ea"/>
              </a:rPr>
              <a:t>45㎞</a:t>
            </a:r>
            <a:r>
              <a:rPr lang="ja-JP" altLang="en-US" b="0" dirty="0" err="1">
                <a:latin typeface="+mn-ea"/>
                <a:ea typeface="+mn-ea"/>
              </a:rPr>
              <a:t>、</a:t>
            </a:r>
            <a:r>
              <a:rPr lang="ja-JP" altLang="en-US" b="0" dirty="0">
                <a:latin typeface="+mn-ea"/>
                <a:ea typeface="+mn-ea"/>
              </a:rPr>
              <a:t>総面積は</a:t>
            </a:r>
            <a:r>
              <a:rPr lang="en-US" altLang="ja-JP" b="0" dirty="0">
                <a:latin typeface="+mn-ea"/>
                <a:ea typeface="+mn-ea"/>
              </a:rPr>
              <a:t>87, 644ha</a:t>
            </a:r>
          </a:p>
          <a:p>
            <a:pPr>
              <a:spcBef>
                <a:spcPct val="0"/>
              </a:spcBef>
            </a:pPr>
            <a:r>
              <a:rPr lang="ja-JP" altLang="en-US" b="0" dirty="0">
                <a:latin typeface="+mn-ea"/>
                <a:ea typeface="+mn-ea"/>
              </a:rPr>
              <a:t>で、県土面積の</a:t>
            </a:r>
            <a:r>
              <a:rPr lang="en-US" altLang="ja-JP" b="0" dirty="0">
                <a:latin typeface="+mn-ea"/>
                <a:ea typeface="+mn-ea"/>
              </a:rPr>
              <a:t>8.3</a:t>
            </a:r>
            <a:r>
              <a:rPr lang="ja-JP" altLang="en-US" b="0" dirty="0">
                <a:latin typeface="+mn-ea"/>
                <a:ea typeface="+mn-ea"/>
              </a:rPr>
              <a:t>％を占めています。</a:t>
            </a:r>
          </a:p>
          <a:p>
            <a:pPr algn="dist">
              <a:spcBef>
                <a:spcPct val="0"/>
              </a:spcBef>
            </a:pPr>
            <a:r>
              <a:rPr lang="ja-JP" altLang="en-US" b="0" dirty="0">
                <a:latin typeface="+mn-ea"/>
                <a:ea typeface="+mn-ea"/>
              </a:rPr>
              <a:t>　管内の耕地面積は</a:t>
            </a:r>
            <a:r>
              <a:rPr lang="en-US" altLang="ja-JP" b="0" dirty="0">
                <a:latin typeface="+mn-ea"/>
                <a:ea typeface="+mn-ea"/>
              </a:rPr>
              <a:t>3,839ha</a:t>
            </a:r>
            <a:r>
              <a:rPr lang="ja-JP" altLang="en-US" b="0" dirty="0">
                <a:latin typeface="+mn-ea"/>
                <a:ea typeface="+mn-ea"/>
              </a:rPr>
              <a:t>で総面積の</a:t>
            </a:r>
            <a:r>
              <a:rPr lang="en-US" altLang="ja-JP" b="0" dirty="0">
                <a:latin typeface="+mn-ea"/>
                <a:ea typeface="+mn-ea"/>
              </a:rPr>
              <a:t>4.4%</a:t>
            </a:r>
            <a:r>
              <a:rPr lang="ja-JP" altLang="en-US" b="0" dirty="0">
                <a:latin typeface="+mn-ea"/>
                <a:ea typeface="+mn-ea"/>
              </a:rPr>
              <a:t>を占め、うち</a:t>
            </a:r>
            <a:endParaRPr lang="en-US" altLang="ja-JP" b="0" dirty="0">
              <a:latin typeface="+mn-ea"/>
              <a:ea typeface="+mn-ea"/>
            </a:endParaRPr>
          </a:p>
          <a:p>
            <a:pPr>
              <a:spcBef>
                <a:spcPct val="0"/>
              </a:spcBef>
            </a:pPr>
            <a:r>
              <a:rPr lang="ja-JP" altLang="en-US" b="0" dirty="0">
                <a:latin typeface="+mn-ea"/>
                <a:ea typeface="+mn-ea"/>
              </a:rPr>
              <a:t>水田は</a:t>
            </a:r>
            <a:r>
              <a:rPr lang="en-US" altLang="ja-JP" b="0" dirty="0">
                <a:latin typeface="+mn-ea"/>
                <a:ea typeface="+mn-ea"/>
              </a:rPr>
              <a:t>3,028ha</a:t>
            </a:r>
            <a:r>
              <a:rPr lang="ja-JP" altLang="en-US" b="0" dirty="0">
                <a:latin typeface="+mn-ea"/>
                <a:ea typeface="+mn-ea"/>
              </a:rPr>
              <a:t>（</a:t>
            </a:r>
            <a:r>
              <a:rPr lang="en-US" altLang="ja-JP" b="0" dirty="0">
                <a:latin typeface="+mn-ea"/>
                <a:ea typeface="+mn-ea"/>
              </a:rPr>
              <a:t>78.9%</a:t>
            </a:r>
            <a:r>
              <a:rPr lang="ja-JP" altLang="en-US" b="0" dirty="0">
                <a:latin typeface="+mn-ea"/>
                <a:ea typeface="+mn-ea"/>
              </a:rPr>
              <a:t>）、畑は</a:t>
            </a:r>
            <a:r>
              <a:rPr lang="en-US" altLang="ja-JP" b="0" dirty="0">
                <a:latin typeface="+mn-ea"/>
                <a:ea typeface="+mn-ea"/>
              </a:rPr>
              <a:t>811ha</a:t>
            </a:r>
            <a:r>
              <a:rPr lang="ja-JP" altLang="en-US" b="0" dirty="0">
                <a:latin typeface="+mn-ea"/>
                <a:ea typeface="+mn-ea"/>
              </a:rPr>
              <a:t>（</a:t>
            </a:r>
            <a:r>
              <a:rPr lang="en-US" altLang="ja-JP" b="0" dirty="0">
                <a:latin typeface="+mn-ea"/>
                <a:ea typeface="+mn-ea"/>
              </a:rPr>
              <a:t>21.1%</a:t>
            </a:r>
            <a:r>
              <a:rPr lang="ja-JP" altLang="en-US" b="0" dirty="0">
                <a:latin typeface="+mn-ea"/>
                <a:ea typeface="+mn-ea"/>
              </a:rPr>
              <a:t>）となっています。</a:t>
            </a:r>
          </a:p>
          <a:p>
            <a:pPr algn="r">
              <a:spcBef>
                <a:spcPct val="0"/>
              </a:spcBef>
            </a:pPr>
            <a:r>
              <a:rPr lang="ja-JP" altLang="en-US" sz="900" b="0" dirty="0">
                <a:latin typeface="Arial" charset="0"/>
              </a:rPr>
              <a:t>　</a:t>
            </a:r>
            <a:r>
              <a:rPr lang="ja-JP" altLang="en-US" sz="800" b="0" dirty="0">
                <a:latin typeface="Arial" charset="0"/>
              </a:rPr>
              <a:t>　　　　　　　　　             （農林水産省　</a:t>
            </a:r>
            <a:r>
              <a:rPr lang="en-US" altLang="ja-JP" sz="800" b="0" dirty="0">
                <a:latin typeface="Arial" charset="0"/>
              </a:rPr>
              <a:t>R4</a:t>
            </a:r>
            <a:r>
              <a:rPr lang="ja-JP" altLang="en-US" sz="800" b="0" dirty="0">
                <a:latin typeface="Arial" charset="0"/>
              </a:rPr>
              <a:t>耕地面積調査）</a:t>
            </a:r>
            <a:endParaRPr lang="en-US" altLang="ja-JP" sz="800" b="0" dirty="0">
              <a:latin typeface="Arial" charset="0"/>
            </a:endParaRPr>
          </a:p>
          <a:p>
            <a:pPr algn="dist">
              <a:spcBef>
                <a:spcPct val="0"/>
              </a:spcBef>
            </a:pPr>
            <a:r>
              <a:rPr lang="ja-JP" altLang="en-US" b="0" dirty="0">
                <a:latin typeface="+mn-ea"/>
                <a:ea typeface="+mn-ea"/>
              </a:rPr>
              <a:t>　管内の森林面積は</a:t>
            </a:r>
            <a:r>
              <a:rPr lang="en-US" altLang="ja-JP" b="0" dirty="0">
                <a:latin typeface="+mn-ea"/>
                <a:ea typeface="+mn-ea"/>
              </a:rPr>
              <a:t>75,550ha</a:t>
            </a:r>
            <a:r>
              <a:rPr lang="ja-JP" altLang="en-US" b="0" dirty="0">
                <a:latin typeface="+mn-ea"/>
                <a:ea typeface="+mn-ea"/>
              </a:rPr>
              <a:t>で総面積の</a:t>
            </a:r>
            <a:r>
              <a:rPr lang="en-US" altLang="ja-JP" b="0" dirty="0">
                <a:latin typeface="+mn-ea"/>
                <a:ea typeface="+mn-ea"/>
              </a:rPr>
              <a:t>86.2</a:t>
            </a:r>
            <a:r>
              <a:rPr lang="ja-JP" altLang="en-US" b="0" dirty="0">
                <a:latin typeface="+mn-ea"/>
                <a:ea typeface="+mn-ea"/>
              </a:rPr>
              <a:t>％を占め、</a:t>
            </a:r>
          </a:p>
          <a:p>
            <a:pPr>
              <a:spcBef>
                <a:spcPct val="0"/>
              </a:spcBef>
            </a:pPr>
            <a:r>
              <a:rPr lang="ja-JP" altLang="en-US" b="0" dirty="0">
                <a:latin typeface="+mn-ea"/>
                <a:ea typeface="+mn-ea"/>
              </a:rPr>
              <a:t>うち民有林は</a:t>
            </a:r>
            <a:r>
              <a:rPr lang="en-US" altLang="ja-JP" b="0" dirty="0">
                <a:latin typeface="+mn-ea"/>
                <a:ea typeface="+mn-ea"/>
              </a:rPr>
              <a:t>69,984ha</a:t>
            </a:r>
            <a:r>
              <a:rPr lang="ja-JP" altLang="en-US" b="0" dirty="0">
                <a:latin typeface="+mn-ea"/>
                <a:ea typeface="+mn-ea"/>
              </a:rPr>
              <a:t>で森林面積の</a:t>
            </a:r>
            <a:r>
              <a:rPr lang="en-US" altLang="ja-JP" b="0" dirty="0">
                <a:latin typeface="+mn-ea"/>
                <a:ea typeface="+mn-ea"/>
              </a:rPr>
              <a:t>92.6</a:t>
            </a:r>
            <a:r>
              <a:rPr lang="ja-JP" altLang="en-US" b="0" dirty="0">
                <a:latin typeface="+mn-ea"/>
                <a:ea typeface="+mn-ea"/>
              </a:rPr>
              <a:t>％を占めています。</a:t>
            </a:r>
          </a:p>
          <a:p>
            <a:pPr algn="r">
              <a:spcBef>
                <a:spcPct val="0"/>
              </a:spcBef>
            </a:pPr>
            <a:r>
              <a:rPr lang="ja-JP" altLang="en-US" sz="900" b="0" dirty="0">
                <a:latin typeface="+mn-ea"/>
                <a:ea typeface="+mn-ea"/>
              </a:rPr>
              <a:t>　</a:t>
            </a:r>
            <a:r>
              <a:rPr lang="ja-JP" altLang="en-US" sz="800" b="0" dirty="0">
                <a:latin typeface="+mn-ea"/>
                <a:ea typeface="+mn-ea"/>
              </a:rPr>
              <a:t>　　 　　  </a:t>
            </a:r>
            <a:r>
              <a:rPr lang="ja-JP" altLang="en-US" sz="800" b="0" dirty="0">
                <a:latin typeface="Arial" charset="0"/>
              </a:rPr>
              <a:t>（令和３年度 岐阜県森林・林業統計書</a:t>
            </a:r>
            <a:r>
              <a:rPr lang="en-US" altLang="ja-JP" sz="800" b="0" dirty="0">
                <a:latin typeface="Arial" charset="0"/>
              </a:rPr>
              <a:t>〔R5.3</a:t>
            </a:r>
            <a:r>
              <a:rPr lang="ja-JP" altLang="en-US" sz="800" b="0" dirty="0">
                <a:latin typeface="Arial" charset="0"/>
              </a:rPr>
              <a:t>発刊</a:t>
            </a:r>
            <a:r>
              <a:rPr lang="en-US" altLang="ja-JP" sz="800" b="0" dirty="0">
                <a:latin typeface="Arial" charset="0"/>
              </a:rPr>
              <a:t>〕</a:t>
            </a:r>
            <a:r>
              <a:rPr lang="ja-JP" altLang="en-US" sz="800" b="0" dirty="0">
                <a:latin typeface="Arial" charset="0"/>
              </a:rPr>
              <a:t>）　</a:t>
            </a:r>
            <a:r>
              <a:rPr lang="ja-JP" altLang="en-US" sz="800" b="0" dirty="0"/>
              <a:t>　　　　　　　</a:t>
            </a:r>
            <a:endParaRPr lang="en-US" altLang="ja-JP" sz="800" b="0" dirty="0"/>
          </a:p>
          <a:p>
            <a:pPr>
              <a:spcBef>
                <a:spcPct val="0"/>
              </a:spcBef>
            </a:pPr>
            <a:endParaRPr lang="en-US" altLang="ja-JP" sz="800" b="0" dirty="0">
              <a:solidFill>
                <a:srgbClr val="FF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ja-JP" sz="1200" dirty="0"/>
              <a:t>(</a:t>
            </a:r>
            <a:r>
              <a:rPr lang="ja-JP" altLang="en-US" sz="1200" dirty="0"/>
              <a:t>２</a:t>
            </a:r>
            <a:r>
              <a:rPr lang="en-US" altLang="ja-JP" sz="1200" dirty="0"/>
              <a:t>)</a:t>
            </a:r>
            <a:r>
              <a:rPr lang="ja-JP" altLang="en-US" sz="1200" dirty="0"/>
              <a:t>　社会情勢、農林業の概況　</a:t>
            </a:r>
            <a:endParaRPr lang="en-US" altLang="ja-JP" sz="800" b="0" dirty="0"/>
          </a:p>
        </p:txBody>
      </p:sp>
      <p:grpSp>
        <p:nvGrpSpPr>
          <p:cNvPr id="5126" name="Group 39"/>
          <p:cNvGrpSpPr>
            <a:grpSpLocks/>
          </p:cNvGrpSpPr>
          <p:nvPr/>
        </p:nvGrpSpPr>
        <p:grpSpPr bwMode="auto">
          <a:xfrm>
            <a:off x="3630614" y="765501"/>
            <a:ext cx="3070977" cy="3338510"/>
            <a:chOff x="872" y="1541"/>
            <a:chExt cx="2754" cy="2816"/>
          </a:xfrm>
        </p:grpSpPr>
        <p:sp>
          <p:nvSpPr>
            <p:cNvPr id="5128" name="Freeform 41"/>
            <p:cNvSpPr>
              <a:spLocks/>
            </p:cNvSpPr>
            <p:nvPr/>
          </p:nvSpPr>
          <p:spPr bwMode="auto">
            <a:xfrm>
              <a:off x="944" y="1642"/>
              <a:ext cx="353" cy="718"/>
            </a:xfrm>
            <a:custGeom>
              <a:avLst/>
              <a:gdLst>
                <a:gd name="T0" fmla="*/ 4246 w 329"/>
                <a:gd name="T1" fmla="*/ 7 h 768"/>
                <a:gd name="T2" fmla="*/ 12211 w 329"/>
                <a:gd name="T3" fmla="*/ 7 h 768"/>
                <a:gd name="T4" fmla="*/ 15376 w 329"/>
                <a:gd name="T5" fmla="*/ 7 h 768"/>
                <a:gd name="T6" fmla="*/ 19991 w 329"/>
                <a:gd name="T7" fmla="*/ 7 h 768"/>
                <a:gd name="T8" fmla="*/ 26274 w 329"/>
                <a:gd name="T9" fmla="*/ 7 h 768"/>
                <a:gd name="T10" fmla="*/ 45413 w 329"/>
                <a:gd name="T11" fmla="*/ 7 h 768"/>
                <a:gd name="T12" fmla="*/ 49568 w 329"/>
                <a:gd name="T13" fmla="*/ 7 h 768"/>
                <a:gd name="T14" fmla="*/ 50901 w 329"/>
                <a:gd name="T15" fmla="*/ 7 h 768"/>
                <a:gd name="T16" fmla="*/ 43371 w 329"/>
                <a:gd name="T17" fmla="*/ 7 h 768"/>
                <a:gd name="T18" fmla="*/ 45413 w 329"/>
                <a:gd name="T19" fmla="*/ 7 h 768"/>
                <a:gd name="T20" fmla="*/ 79635 w 329"/>
                <a:gd name="T21" fmla="*/ 7 h 768"/>
                <a:gd name="T22" fmla="*/ 84147 w 329"/>
                <a:gd name="T23" fmla="*/ 7 h 768"/>
                <a:gd name="T24" fmla="*/ 85768 w 329"/>
                <a:gd name="T25" fmla="*/ 0 h 7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9"/>
                <a:gd name="T40" fmla="*/ 0 h 768"/>
                <a:gd name="T41" fmla="*/ 329 w 329"/>
                <a:gd name="T42" fmla="*/ 768 h 7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9" h="768">
                  <a:moveTo>
                    <a:pt x="17" y="768"/>
                  </a:moveTo>
                  <a:cubicBezTo>
                    <a:pt x="4" y="716"/>
                    <a:pt x="0" y="661"/>
                    <a:pt x="47" y="630"/>
                  </a:cubicBezTo>
                  <a:cubicBezTo>
                    <a:pt x="51" y="624"/>
                    <a:pt x="54" y="617"/>
                    <a:pt x="59" y="612"/>
                  </a:cubicBezTo>
                  <a:cubicBezTo>
                    <a:pt x="64" y="607"/>
                    <a:pt x="72" y="606"/>
                    <a:pt x="77" y="600"/>
                  </a:cubicBezTo>
                  <a:cubicBezTo>
                    <a:pt x="110" y="559"/>
                    <a:pt x="49" y="604"/>
                    <a:pt x="101" y="570"/>
                  </a:cubicBezTo>
                  <a:lnTo>
                    <a:pt x="173" y="462"/>
                  </a:lnTo>
                  <a:cubicBezTo>
                    <a:pt x="173" y="462"/>
                    <a:pt x="191" y="408"/>
                    <a:pt x="191" y="408"/>
                  </a:cubicBezTo>
                  <a:cubicBezTo>
                    <a:pt x="193" y="402"/>
                    <a:pt x="197" y="390"/>
                    <a:pt x="197" y="390"/>
                  </a:cubicBezTo>
                  <a:cubicBezTo>
                    <a:pt x="192" y="331"/>
                    <a:pt x="186" y="278"/>
                    <a:pt x="167" y="222"/>
                  </a:cubicBezTo>
                  <a:cubicBezTo>
                    <a:pt x="169" y="180"/>
                    <a:pt x="168" y="138"/>
                    <a:pt x="173" y="96"/>
                  </a:cubicBezTo>
                  <a:cubicBezTo>
                    <a:pt x="182" y="14"/>
                    <a:pt x="227" y="35"/>
                    <a:pt x="305" y="30"/>
                  </a:cubicBezTo>
                  <a:cubicBezTo>
                    <a:pt x="311" y="26"/>
                    <a:pt x="318" y="24"/>
                    <a:pt x="323" y="18"/>
                  </a:cubicBezTo>
                  <a:cubicBezTo>
                    <a:pt x="327" y="13"/>
                    <a:pt x="329" y="0"/>
                    <a:pt x="329" y="0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29" name="Freeform 42"/>
            <p:cNvSpPr>
              <a:spLocks/>
            </p:cNvSpPr>
            <p:nvPr/>
          </p:nvSpPr>
          <p:spPr bwMode="auto">
            <a:xfrm>
              <a:off x="1291" y="1541"/>
              <a:ext cx="1062" cy="275"/>
            </a:xfrm>
            <a:custGeom>
              <a:avLst/>
              <a:gdLst>
                <a:gd name="T0" fmla="*/ 0 w 990"/>
                <a:gd name="T1" fmla="*/ 7 h 294"/>
                <a:gd name="T2" fmla="*/ 10708 w 990"/>
                <a:gd name="T3" fmla="*/ 7 h 294"/>
                <a:gd name="T4" fmla="*/ 26081 w 990"/>
                <a:gd name="T5" fmla="*/ 7 h 294"/>
                <a:gd name="T6" fmla="*/ 29529 w 990"/>
                <a:gd name="T7" fmla="*/ 7 h 294"/>
                <a:gd name="T8" fmla="*/ 38789 w 990"/>
                <a:gd name="T9" fmla="*/ 0 h 294"/>
                <a:gd name="T10" fmla="*/ 67715 w 990"/>
                <a:gd name="T11" fmla="*/ 7 h 294"/>
                <a:gd name="T12" fmla="*/ 112234 w 990"/>
                <a:gd name="T13" fmla="*/ 7 h 294"/>
                <a:gd name="T14" fmla="*/ 130773 w 990"/>
                <a:gd name="T15" fmla="*/ 7 h 294"/>
                <a:gd name="T16" fmla="*/ 140131 w 990"/>
                <a:gd name="T17" fmla="*/ 7 h 294"/>
                <a:gd name="T18" fmla="*/ 180225 w 990"/>
                <a:gd name="T19" fmla="*/ 7 h 294"/>
                <a:gd name="T20" fmla="*/ 187181 w 990"/>
                <a:gd name="T21" fmla="*/ 7 h 294"/>
                <a:gd name="T22" fmla="*/ 196806 w 990"/>
                <a:gd name="T23" fmla="*/ 7 h 294"/>
                <a:gd name="T24" fmla="*/ 217992 w 990"/>
                <a:gd name="T25" fmla="*/ 7 h 294"/>
                <a:gd name="T26" fmla="*/ 222979 w 990"/>
                <a:gd name="T27" fmla="*/ 7 h 294"/>
                <a:gd name="T28" fmla="*/ 226183 w 990"/>
                <a:gd name="T29" fmla="*/ 7 h 294"/>
                <a:gd name="T30" fmla="*/ 230757 w 990"/>
                <a:gd name="T31" fmla="*/ 7 h 294"/>
                <a:gd name="T32" fmla="*/ 239704 w 990"/>
                <a:gd name="T33" fmla="*/ 7 h 294"/>
                <a:gd name="T34" fmla="*/ 244514 w 990"/>
                <a:gd name="T35" fmla="*/ 7 h 294"/>
                <a:gd name="T36" fmla="*/ 253522 w 990"/>
                <a:gd name="T37" fmla="*/ 7 h 29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0"/>
                <a:gd name="T58" fmla="*/ 0 h 294"/>
                <a:gd name="T59" fmla="*/ 990 w 990"/>
                <a:gd name="T60" fmla="*/ 294 h 29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0" h="294">
                  <a:moveTo>
                    <a:pt x="0" y="126"/>
                  </a:moveTo>
                  <a:cubicBezTo>
                    <a:pt x="22" y="112"/>
                    <a:pt x="20" y="98"/>
                    <a:pt x="42" y="84"/>
                  </a:cubicBezTo>
                  <a:cubicBezTo>
                    <a:pt x="56" y="63"/>
                    <a:pt x="78" y="38"/>
                    <a:pt x="102" y="30"/>
                  </a:cubicBezTo>
                  <a:cubicBezTo>
                    <a:pt x="106" y="24"/>
                    <a:pt x="108" y="16"/>
                    <a:pt x="114" y="12"/>
                  </a:cubicBezTo>
                  <a:cubicBezTo>
                    <a:pt x="125" y="5"/>
                    <a:pt x="150" y="0"/>
                    <a:pt x="150" y="0"/>
                  </a:cubicBezTo>
                  <a:cubicBezTo>
                    <a:pt x="211" y="20"/>
                    <a:pt x="173" y="11"/>
                    <a:pt x="264" y="18"/>
                  </a:cubicBezTo>
                  <a:cubicBezTo>
                    <a:pt x="324" y="38"/>
                    <a:pt x="375" y="60"/>
                    <a:pt x="438" y="66"/>
                  </a:cubicBezTo>
                  <a:cubicBezTo>
                    <a:pt x="464" y="75"/>
                    <a:pt x="484" y="87"/>
                    <a:pt x="510" y="96"/>
                  </a:cubicBezTo>
                  <a:cubicBezTo>
                    <a:pt x="522" y="100"/>
                    <a:pt x="546" y="108"/>
                    <a:pt x="546" y="108"/>
                  </a:cubicBezTo>
                  <a:cubicBezTo>
                    <a:pt x="600" y="102"/>
                    <a:pt x="649" y="86"/>
                    <a:pt x="702" y="78"/>
                  </a:cubicBezTo>
                  <a:cubicBezTo>
                    <a:pt x="712" y="80"/>
                    <a:pt x="723" y="79"/>
                    <a:pt x="732" y="84"/>
                  </a:cubicBezTo>
                  <a:cubicBezTo>
                    <a:pt x="758" y="99"/>
                    <a:pt x="731" y="114"/>
                    <a:pt x="768" y="126"/>
                  </a:cubicBezTo>
                  <a:cubicBezTo>
                    <a:pt x="819" y="109"/>
                    <a:pt x="791" y="112"/>
                    <a:pt x="852" y="120"/>
                  </a:cubicBezTo>
                  <a:cubicBezTo>
                    <a:pt x="858" y="124"/>
                    <a:pt x="865" y="127"/>
                    <a:pt x="870" y="132"/>
                  </a:cubicBezTo>
                  <a:cubicBezTo>
                    <a:pt x="875" y="137"/>
                    <a:pt x="876" y="145"/>
                    <a:pt x="882" y="150"/>
                  </a:cubicBezTo>
                  <a:cubicBezTo>
                    <a:pt x="887" y="154"/>
                    <a:pt x="894" y="153"/>
                    <a:pt x="900" y="156"/>
                  </a:cubicBezTo>
                  <a:cubicBezTo>
                    <a:pt x="913" y="163"/>
                    <a:pt x="924" y="172"/>
                    <a:pt x="936" y="180"/>
                  </a:cubicBezTo>
                  <a:cubicBezTo>
                    <a:pt x="942" y="184"/>
                    <a:pt x="954" y="192"/>
                    <a:pt x="954" y="192"/>
                  </a:cubicBezTo>
                  <a:cubicBezTo>
                    <a:pt x="965" y="226"/>
                    <a:pt x="990" y="257"/>
                    <a:pt x="990" y="294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30" name="Freeform 43"/>
            <p:cNvSpPr>
              <a:spLocks/>
            </p:cNvSpPr>
            <p:nvPr/>
          </p:nvSpPr>
          <p:spPr bwMode="auto">
            <a:xfrm>
              <a:off x="2353" y="1737"/>
              <a:ext cx="282" cy="634"/>
            </a:xfrm>
            <a:custGeom>
              <a:avLst/>
              <a:gdLst>
                <a:gd name="T0" fmla="*/ 0 w 246"/>
                <a:gd name="T1" fmla="*/ 10 h 666"/>
                <a:gd name="T2" fmla="*/ 2638865 w 246"/>
                <a:gd name="T3" fmla="*/ 10 h 666"/>
                <a:gd name="T4" fmla="*/ 2897246 w 246"/>
                <a:gd name="T5" fmla="*/ 6 h 666"/>
                <a:gd name="T6" fmla="*/ 3783711 w 246"/>
                <a:gd name="T7" fmla="*/ 0 h 666"/>
                <a:gd name="T8" fmla="*/ 7001327 w 246"/>
                <a:gd name="T9" fmla="*/ 10 h 666"/>
                <a:gd name="T10" fmla="*/ 7536732 w 246"/>
                <a:gd name="T11" fmla="*/ 10 h 666"/>
                <a:gd name="T12" fmla="*/ 8421410 w 246"/>
                <a:gd name="T13" fmla="*/ 10 h 666"/>
                <a:gd name="T14" fmla="*/ 9589646 w 246"/>
                <a:gd name="T15" fmla="*/ 10 h 666"/>
                <a:gd name="T16" fmla="*/ 9302093 w 246"/>
                <a:gd name="T17" fmla="*/ 10 h 666"/>
                <a:gd name="T18" fmla="*/ 11351157 w 246"/>
                <a:gd name="T19" fmla="*/ 10 h 666"/>
                <a:gd name="T20" fmla="*/ 11921100 w 246"/>
                <a:gd name="T21" fmla="*/ 10 h 666"/>
                <a:gd name="T22" fmla="*/ 9302093 w 246"/>
                <a:gd name="T23" fmla="*/ 10 h 666"/>
                <a:gd name="T24" fmla="*/ 9020754 w 246"/>
                <a:gd name="T25" fmla="*/ 10 h 666"/>
                <a:gd name="T26" fmla="*/ 8134724 w 246"/>
                <a:gd name="T27" fmla="*/ 10 h 666"/>
                <a:gd name="T28" fmla="*/ 7001327 w 246"/>
                <a:gd name="T29" fmla="*/ 12 h 666"/>
                <a:gd name="T30" fmla="*/ 6107543 w 246"/>
                <a:gd name="T31" fmla="*/ 13 h 666"/>
                <a:gd name="T32" fmla="*/ 5820568 w 246"/>
                <a:gd name="T33" fmla="*/ 14 h 6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6"/>
                <a:gd name="T52" fmla="*/ 0 h 666"/>
                <a:gd name="T53" fmla="*/ 246 w 246"/>
                <a:gd name="T54" fmla="*/ 666 h 6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6" h="666">
                  <a:moveTo>
                    <a:pt x="0" y="84"/>
                  </a:moveTo>
                  <a:cubicBezTo>
                    <a:pt x="29" y="74"/>
                    <a:pt x="38" y="49"/>
                    <a:pt x="54" y="24"/>
                  </a:cubicBezTo>
                  <a:cubicBezTo>
                    <a:pt x="58" y="19"/>
                    <a:pt x="56" y="10"/>
                    <a:pt x="60" y="6"/>
                  </a:cubicBezTo>
                  <a:cubicBezTo>
                    <a:pt x="64" y="2"/>
                    <a:pt x="72" y="2"/>
                    <a:pt x="78" y="0"/>
                  </a:cubicBezTo>
                  <a:cubicBezTo>
                    <a:pt x="108" y="20"/>
                    <a:pt x="117" y="36"/>
                    <a:pt x="144" y="54"/>
                  </a:cubicBezTo>
                  <a:cubicBezTo>
                    <a:pt x="148" y="60"/>
                    <a:pt x="151" y="67"/>
                    <a:pt x="156" y="72"/>
                  </a:cubicBezTo>
                  <a:cubicBezTo>
                    <a:pt x="161" y="77"/>
                    <a:pt x="169" y="78"/>
                    <a:pt x="174" y="84"/>
                  </a:cubicBezTo>
                  <a:cubicBezTo>
                    <a:pt x="207" y="125"/>
                    <a:pt x="146" y="80"/>
                    <a:pt x="198" y="114"/>
                  </a:cubicBezTo>
                  <a:cubicBezTo>
                    <a:pt x="217" y="172"/>
                    <a:pt x="195" y="289"/>
                    <a:pt x="192" y="348"/>
                  </a:cubicBezTo>
                  <a:cubicBezTo>
                    <a:pt x="199" y="397"/>
                    <a:pt x="207" y="422"/>
                    <a:pt x="234" y="462"/>
                  </a:cubicBezTo>
                  <a:cubicBezTo>
                    <a:pt x="241" y="473"/>
                    <a:pt x="246" y="498"/>
                    <a:pt x="246" y="498"/>
                  </a:cubicBezTo>
                  <a:cubicBezTo>
                    <a:pt x="205" y="526"/>
                    <a:pt x="224" y="517"/>
                    <a:pt x="192" y="528"/>
                  </a:cubicBezTo>
                  <a:cubicBezTo>
                    <a:pt x="190" y="534"/>
                    <a:pt x="190" y="541"/>
                    <a:pt x="186" y="546"/>
                  </a:cubicBezTo>
                  <a:cubicBezTo>
                    <a:pt x="181" y="552"/>
                    <a:pt x="172" y="552"/>
                    <a:pt x="168" y="558"/>
                  </a:cubicBezTo>
                  <a:cubicBezTo>
                    <a:pt x="158" y="575"/>
                    <a:pt x="153" y="594"/>
                    <a:pt x="144" y="612"/>
                  </a:cubicBezTo>
                  <a:cubicBezTo>
                    <a:pt x="138" y="624"/>
                    <a:pt x="132" y="636"/>
                    <a:pt x="126" y="648"/>
                  </a:cubicBezTo>
                  <a:cubicBezTo>
                    <a:pt x="123" y="654"/>
                    <a:pt x="120" y="666"/>
                    <a:pt x="120" y="666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31" name="Freeform 44"/>
            <p:cNvSpPr>
              <a:spLocks/>
            </p:cNvSpPr>
            <p:nvPr/>
          </p:nvSpPr>
          <p:spPr bwMode="auto">
            <a:xfrm>
              <a:off x="2495" y="2360"/>
              <a:ext cx="804" cy="718"/>
            </a:xfrm>
            <a:custGeom>
              <a:avLst/>
              <a:gdLst>
                <a:gd name="T0" fmla="*/ 0 w 750"/>
                <a:gd name="T1" fmla="*/ 0 h 768"/>
                <a:gd name="T2" fmla="*/ 16174 w 750"/>
                <a:gd name="T3" fmla="*/ 7 h 768"/>
                <a:gd name="T4" fmla="*/ 18889 w 750"/>
                <a:gd name="T5" fmla="*/ 7 h 768"/>
                <a:gd name="T6" fmla="*/ 27520 w 750"/>
                <a:gd name="T7" fmla="*/ 7 h 768"/>
                <a:gd name="T8" fmla="*/ 30730 w 750"/>
                <a:gd name="T9" fmla="*/ 7 h 768"/>
                <a:gd name="T10" fmla="*/ 39366 w 750"/>
                <a:gd name="T11" fmla="*/ 7 h 768"/>
                <a:gd name="T12" fmla="*/ 46829 w 750"/>
                <a:gd name="T13" fmla="*/ 7 h 768"/>
                <a:gd name="T14" fmla="*/ 49739 w 750"/>
                <a:gd name="T15" fmla="*/ 7 h 768"/>
                <a:gd name="T16" fmla="*/ 66945 w 750"/>
                <a:gd name="T17" fmla="*/ 7 h 768"/>
                <a:gd name="T18" fmla="*/ 80039 w 750"/>
                <a:gd name="T19" fmla="*/ 7 h 768"/>
                <a:gd name="T20" fmla="*/ 83032 w 750"/>
                <a:gd name="T21" fmla="*/ 7 h 768"/>
                <a:gd name="T22" fmla="*/ 107858 w 750"/>
                <a:gd name="T23" fmla="*/ 7 h 768"/>
                <a:gd name="T24" fmla="*/ 116755 w 750"/>
                <a:gd name="T25" fmla="*/ 7 h 768"/>
                <a:gd name="T26" fmla="*/ 154288 w 750"/>
                <a:gd name="T27" fmla="*/ 7 h 768"/>
                <a:gd name="T28" fmla="*/ 171969 w 750"/>
                <a:gd name="T29" fmla="*/ 7 h 768"/>
                <a:gd name="T30" fmla="*/ 176153 w 750"/>
                <a:gd name="T31" fmla="*/ 7 h 768"/>
                <a:gd name="T32" fmla="*/ 182049 w 750"/>
                <a:gd name="T33" fmla="*/ 7 h 7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0"/>
                <a:gd name="T52" fmla="*/ 0 h 768"/>
                <a:gd name="T53" fmla="*/ 750 w 750"/>
                <a:gd name="T54" fmla="*/ 768 h 7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0" h="768">
                  <a:moveTo>
                    <a:pt x="0" y="0"/>
                  </a:moveTo>
                  <a:cubicBezTo>
                    <a:pt x="25" y="37"/>
                    <a:pt x="26" y="76"/>
                    <a:pt x="66" y="102"/>
                  </a:cubicBezTo>
                  <a:cubicBezTo>
                    <a:pt x="70" y="108"/>
                    <a:pt x="73" y="115"/>
                    <a:pt x="78" y="120"/>
                  </a:cubicBezTo>
                  <a:cubicBezTo>
                    <a:pt x="89" y="129"/>
                    <a:pt x="114" y="144"/>
                    <a:pt x="114" y="144"/>
                  </a:cubicBezTo>
                  <a:cubicBezTo>
                    <a:pt x="118" y="150"/>
                    <a:pt x="121" y="157"/>
                    <a:pt x="126" y="162"/>
                  </a:cubicBezTo>
                  <a:cubicBezTo>
                    <a:pt x="137" y="171"/>
                    <a:pt x="162" y="186"/>
                    <a:pt x="162" y="186"/>
                  </a:cubicBezTo>
                  <a:cubicBezTo>
                    <a:pt x="196" y="238"/>
                    <a:pt x="151" y="177"/>
                    <a:pt x="192" y="210"/>
                  </a:cubicBezTo>
                  <a:cubicBezTo>
                    <a:pt x="198" y="215"/>
                    <a:pt x="199" y="223"/>
                    <a:pt x="204" y="228"/>
                  </a:cubicBezTo>
                  <a:cubicBezTo>
                    <a:pt x="220" y="244"/>
                    <a:pt x="255" y="257"/>
                    <a:pt x="276" y="264"/>
                  </a:cubicBezTo>
                  <a:cubicBezTo>
                    <a:pt x="304" y="348"/>
                    <a:pt x="319" y="435"/>
                    <a:pt x="330" y="522"/>
                  </a:cubicBezTo>
                  <a:cubicBezTo>
                    <a:pt x="330" y="525"/>
                    <a:pt x="340" y="618"/>
                    <a:pt x="342" y="624"/>
                  </a:cubicBezTo>
                  <a:cubicBezTo>
                    <a:pt x="349" y="651"/>
                    <a:pt x="421" y="670"/>
                    <a:pt x="444" y="678"/>
                  </a:cubicBezTo>
                  <a:cubicBezTo>
                    <a:pt x="456" y="682"/>
                    <a:pt x="480" y="690"/>
                    <a:pt x="480" y="690"/>
                  </a:cubicBezTo>
                  <a:cubicBezTo>
                    <a:pt x="548" y="685"/>
                    <a:pt x="572" y="678"/>
                    <a:pt x="636" y="684"/>
                  </a:cubicBezTo>
                  <a:cubicBezTo>
                    <a:pt x="686" y="701"/>
                    <a:pt x="661" y="689"/>
                    <a:pt x="708" y="720"/>
                  </a:cubicBezTo>
                  <a:cubicBezTo>
                    <a:pt x="714" y="724"/>
                    <a:pt x="726" y="732"/>
                    <a:pt x="726" y="732"/>
                  </a:cubicBezTo>
                  <a:cubicBezTo>
                    <a:pt x="734" y="744"/>
                    <a:pt x="750" y="768"/>
                    <a:pt x="750" y="768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32" name="Freeform 45"/>
            <p:cNvSpPr>
              <a:spLocks/>
            </p:cNvSpPr>
            <p:nvPr/>
          </p:nvSpPr>
          <p:spPr bwMode="auto">
            <a:xfrm>
              <a:off x="3297" y="3074"/>
              <a:ext cx="202" cy="1093"/>
            </a:xfrm>
            <a:custGeom>
              <a:avLst/>
              <a:gdLst>
                <a:gd name="T0" fmla="*/ 0 w 174"/>
                <a:gd name="T1" fmla="*/ 0 h 1152"/>
                <a:gd name="T2" fmla="*/ 7910115 w 174"/>
                <a:gd name="T3" fmla="*/ 9 h 1152"/>
                <a:gd name="T4" fmla="*/ 15014339 w 174"/>
                <a:gd name="T5" fmla="*/ 9 h 1152"/>
                <a:gd name="T6" fmla="*/ 18952530 w 174"/>
                <a:gd name="T7" fmla="*/ 9 h 1152"/>
                <a:gd name="T8" fmla="*/ 22998653 w 174"/>
                <a:gd name="T9" fmla="*/ 9 h 1152"/>
                <a:gd name="T10" fmla="*/ 22079632 w 174"/>
                <a:gd name="T11" fmla="*/ 9 h 1152"/>
                <a:gd name="T12" fmla="*/ 19810732 w 174"/>
                <a:gd name="T13" fmla="*/ 9 h 1152"/>
                <a:gd name="T14" fmla="*/ 7222312 w 174"/>
                <a:gd name="T15" fmla="*/ 15 h 1152"/>
                <a:gd name="T16" fmla="*/ 7910115 w 174"/>
                <a:gd name="T17" fmla="*/ 16 h 1152"/>
                <a:gd name="T18" fmla="*/ 12661769 w 174"/>
                <a:gd name="T19" fmla="*/ 19 h 11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4"/>
                <a:gd name="T31" fmla="*/ 0 h 1152"/>
                <a:gd name="T32" fmla="*/ 174 w 174"/>
                <a:gd name="T33" fmla="*/ 1152 h 11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4" h="1152">
                  <a:moveTo>
                    <a:pt x="0" y="0"/>
                  </a:moveTo>
                  <a:cubicBezTo>
                    <a:pt x="18" y="55"/>
                    <a:pt x="0" y="166"/>
                    <a:pt x="60" y="186"/>
                  </a:cubicBezTo>
                  <a:cubicBezTo>
                    <a:pt x="99" y="245"/>
                    <a:pt x="51" y="324"/>
                    <a:pt x="114" y="366"/>
                  </a:cubicBezTo>
                  <a:cubicBezTo>
                    <a:pt x="146" y="414"/>
                    <a:pt x="104" y="356"/>
                    <a:pt x="144" y="396"/>
                  </a:cubicBezTo>
                  <a:cubicBezTo>
                    <a:pt x="158" y="410"/>
                    <a:pt x="163" y="433"/>
                    <a:pt x="174" y="450"/>
                  </a:cubicBezTo>
                  <a:cubicBezTo>
                    <a:pt x="172" y="508"/>
                    <a:pt x="173" y="566"/>
                    <a:pt x="168" y="624"/>
                  </a:cubicBezTo>
                  <a:cubicBezTo>
                    <a:pt x="168" y="624"/>
                    <a:pt x="153" y="669"/>
                    <a:pt x="150" y="678"/>
                  </a:cubicBezTo>
                  <a:cubicBezTo>
                    <a:pt x="124" y="757"/>
                    <a:pt x="71" y="823"/>
                    <a:pt x="54" y="906"/>
                  </a:cubicBezTo>
                  <a:cubicBezTo>
                    <a:pt x="56" y="936"/>
                    <a:pt x="56" y="966"/>
                    <a:pt x="60" y="996"/>
                  </a:cubicBezTo>
                  <a:cubicBezTo>
                    <a:pt x="68" y="1049"/>
                    <a:pt x="96" y="1097"/>
                    <a:pt x="96" y="1152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33" name="Freeform 46"/>
            <p:cNvSpPr>
              <a:spLocks/>
            </p:cNvSpPr>
            <p:nvPr/>
          </p:nvSpPr>
          <p:spPr bwMode="auto">
            <a:xfrm>
              <a:off x="1168" y="2928"/>
              <a:ext cx="596" cy="712"/>
            </a:xfrm>
            <a:custGeom>
              <a:avLst/>
              <a:gdLst>
                <a:gd name="T0" fmla="*/ 132550 w 555"/>
                <a:gd name="T1" fmla="*/ 7 h 762"/>
                <a:gd name="T2" fmla="*/ 145309 w 555"/>
                <a:gd name="T3" fmla="*/ 7 h 762"/>
                <a:gd name="T4" fmla="*/ 153943 w 555"/>
                <a:gd name="T5" fmla="*/ 7 h 762"/>
                <a:gd name="T6" fmla="*/ 143678 w 555"/>
                <a:gd name="T7" fmla="*/ 7 h 762"/>
                <a:gd name="T8" fmla="*/ 127403 w 555"/>
                <a:gd name="T9" fmla="*/ 7 h 762"/>
                <a:gd name="T10" fmla="*/ 116944 w 555"/>
                <a:gd name="T11" fmla="*/ 7 h 762"/>
                <a:gd name="T12" fmla="*/ 112355 w 555"/>
                <a:gd name="T13" fmla="*/ 7 h 762"/>
                <a:gd name="T14" fmla="*/ 98571 w 555"/>
                <a:gd name="T15" fmla="*/ 7 h 762"/>
                <a:gd name="T16" fmla="*/ 95349 w 555"/>
                <a:gd name="T17" fmla="*/ 7 h 762"/>
                <a:gd name="T18" fmla="*/ 94198 w 555"/>
                <a:gd name="T19" fmla="*/ 7 h 762"/>
                <a:gd name="T20" fmla="*/ 83451 w 555"/>
                <a:gd name="T21" fmla="*/ 7 h 762"/>
                <a:gd name="T22" fmla="*/ 68763 w 555"/>
                <a:gd name="T23" fmla="*/ 7 h 762"/>
                <a:gd name="T24" fmla="*/ 53394 w 555"/>
                <a:gd name="T25" fmla="*/ 7 h 762"/>
                <a:gd name="T26" fmla="*/ 48367 w 555"/>
                <a:gd name="T27" fmla="*/ 7 h 762"/>
                <a:gd name="T28" fmla="*/ 38881 w 555"/>
                <a:gd name="T29" fmla="*/ 7 h 762"/>
                <a:gd name="T30" fmla="*/ 23619 w 555"/>
                <a:gd name="T31" fmla="*/ 7 h 762"/>
                <a:gd name="T32" fmla="*/ 3189 w 555"/>
                <a:gd name="T33" fmla="*/ 7 h 762"/>
                <a:gd name="T34" fmla="*/ 0 w 555"/>
                <a:gd name="T35" fmla="*/ 0 h 7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5"/>
                <a:gd name="T55" fmla="*/ 0 h 762"/>
                <a:gd name="T56" fmla="*/ 555 w 555"/>
                <a:gd name="T57" fmla="*/ 762 h 76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5" h="762">
                  <a:moveTo>
                    <a:pt x="474" y="762"/>
                  </a:moveTo>
                  <a:cubicBezTo>
                    <a:pt x="479" y="714"/>
                    <a:pt x="483" y="686"/>
                    <a:pt x="522" y="660"/>
                  </a:cubicBezTo>
                  <a:cubicBezTo>
                    <a:pt x="531" y="632"/>
                    <a:pt x="545" y="611"/>
                    <a:pt x="552" y="582"/>
                  </a:cubicBezTo>
                  <a:cubicBezTo>
                    <a:pt x="549" y="548"/>
                    <a:pt x="555" y="491"/>
                    <a:pt x="516" y="474"/>
                  </a:cubicBezTo>
                  <a:cubicBezTo>
                    <a:pt x="487" y="461"/>
                    <a:pt x="483" y="464"/>
                    <a:pt x="456" y="456"/>
                  </a:cubicBezTo>
                  <a:cubicBezTo>
                    <a:pt x="444" y="452"/>
                    <a:pt x="432" y="448"/>
                    <a:pt x="420" y="444"/>
                  </a:cubicBezTo>
                  <a:cubicBezTo>
                    <a:pt x="414" y="442"/>
                    <a:pt x="402" y="438"/>
                    <a:pt x="402" y="438"/>
                  </a:cubicBezTo>
                  <a:cubicBezTo>
                    <a:pt x="391" y="422"/>
                    <a:pt x="361" y="387"/>
                    <a:pt x="354" y="366"/>
                  </a:cubicBezTo>
                  <a:cubicBezTo>
                    <a:pt x="350" y="354"/>
                    <a:pt x="346" y="342"/>
                    <a:pt x="342" y="330"/>
                  </a:cubicBezTo>
                  <a:cubicBezTo>
                    <a:pt x="340" y="324"/>
                    <a:pt x="341" y="316"/>
                    <a:pt x="336" y="312"/>
                  </a:cubicBezTo>
                  <a:cubicBezTo>
                    <a:pt x="324" y="304"/>
                    <a:pt x="300" y="288"/>
                    <a:pt x="300" y="288"/>
                  </a:cubicBezTo>
                  <a:cubicBezTo>
                    <a:pt x="259" y="302"/>
                    <a:pt x="285" y="334"/>
                    <a:pt x="246" y="360"/>
                  </a:cubicBezTo>
                  <a:cubicBezTo>
                    <a:pt x="235" y="394"/>
                    <a:pt x="224" y="399"/>
                    <a:pt x="192" y="420"/>
                  </a:cubicBezTo>
                  <a:cubicBezTo>
                    <a:pt x="186" y="424"/>
                    <a:pt x="174" y="432"/>
                    <a:pt x="174" y="432"/>
                  </a:cubicBezTo>
                  <a:cubicBezTo>
                    <a:pt x="162" y="430"/>
                    <a:pt x="148" y="433"/>
                    <a:pt x="138" y="426"/>
                  </a:cubicBezTo>
                  <a:cubicBezTo>
                    <a:pt x="106" y="404"/>
                    <a:pt x="119" y="378"/>
                    <a:pt x="84" y="366"/>
                  </a:cubicBezTo>
                  <a:cubicBezTo>
                    <a:pt x="28" y="372"/>
                    <a:pt x="27" y="381"/>
                    <a:pt x="12" y="336"/>
                  </a:cubicBezTo>
                  <a:cubicBezTo>
                    <a:pt x="3" y="223"/>
                    <a:pt x="0" y="114"/>
                    <a:pt x="0" y="0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34" name="Freeform 47"/>
            <p:cNvSpPr>
              <a:spLocks/>
            </p:cNvSpPr>
            <p:nvPr/>
          </p:nvSpPr>
          <p:spPr bwMode="auto">
            <a:xfrm>
              <a:off x="872" y="2383"/>
              <a:ext cx="303" cy="539"/>
            </a:xfrm>
            <a:custGeom>
              <a:avLst/>
              <a:gdLst>
                <a:gd name="T0" fmla="*/ 26269 w 282"/>
                <a:gd name="T1" fmla="*/ 0 h 576"/>
                <a:gd name="T2" fmla="*/ 8846 w 282"/>
                <a:gd name="T3" fmla="*/ 7 h 576"/>
                <a:gd name="T4" fmla="*/ 3250 w 282"/>
                <a:gd name="T5" fmla="*/ 7 h 576"/>
                <a:gd name="T6" fmla="*/ 6 w 282"/>
                <a:gd name="T7" fmla="*/ 7 h 576"/>
                <a:gd name="T8" fmla="*/ 3250 w 282"/>
                <a:gd name="T9" fmla="*/ 7 h 576"/>
                <a:gd name="T10" fmla="*/ 7131 w 282"/>
                <a:gd name="T11" fmla="*/ 7 h 576"/>
                <a:gd name="T12" fmla="*/ 0 w 282"/>
                <a:gd name="T13" fmla="*/ 7 h 576"/>
                <a:gd name="T14" fmla="*/ 24448 w 282"/>
                <a:gd name="T15" fmla="*/ 7 h 576"/>
                <a:gd name="T16" fmla="*/ 55685 w 282"/>
                <a:gd name="T17" fmla="*/ 7 h 576"/>
                <a:gd name="T18" fmla="*/ 73334 w 282"/>
                <a:gd name="T19" fmla="*/ 7 h 576"/>
                <a:gd name="T20" fmla="*/ 80463 w 282"/>
                <a:gd name="T21" fmla="*/ 7 h 576"/>
                <a:gd name="T22" fmla="*/ 76634 w 282"/>
                <a:gd name="T23" fmla="*/ 7 h 576"/>
                <a:gd name="T24" fmla="*/ 75535 w 282"/>
                <a:gd name="T25" fmla="*/ 7 h 576"/>
                <a:gd name="T26" fmla="*/ 76634 w 282"/>
                <a:gd name="T27" fmla="*/ 7 h 576"/>
                <a:gd name="T28" fmla="*/ 81993 w 282"/>
                <a:gd name="T29" fmla="*/ 7 h 5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2"/>
                <a:gd name="T46" fmla="*/ 0 h 576"/>
                <a:gd name="T47" fmla="*/ 282 w 282"/>
                <a:gd name="T48" fmla="*/ 576 h 5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2" h="576">
                  <a:moveTo>
                    <a:pt x="90" y="0"/>
                  </a:moveTo>
                  <a:cubicBezTo>
                    <a:pt x="64" y="17"/>
                    <a:pt x="56" y="43"/>
                    <a:pt x="30" y="60"/>
                  </a:cubicBezTo>
                  <a:cubicBezTo>
                    <a:pt x="24" y="78"/>
                    <a:pt x="18" y="96"/>
                    <a:pt x="12" y="114"/>
                  </a:cubicBezTo>
                  <a:cubicBezTo>
                    <a:pt x="10" y="120"/>
                    <a:pt x="6" y="132"/>
                    <a:pt x="6" y="132"/>
                  </a:cubicBezTo>
                  <a:cubicBezTo>
                    <a:pt x="8" y="146"/>
                    <a:pt x="9" y="160"/>
                    <a:pt x="12" y="174"/>
                  </a:cubicBezTo>
                  <a:cubicBezTo>
                    <a:pt x="15" y="186"/>
                    <a:pt x="24" y="210"/>
                    <a:pt x="24" y="210"/>
                  </a:cubicBezTo>
                  <a:cubicBezTo>
                    <a:pt x="17" y="230"/>
                    <a:pt x="7" y="244"/>
                    <a:pt x="0" y="264"/>
                  </a:cubicBezTo>
                  <a:cubicBezTo>
                    <a:pt x="9" y="310"/>
                    <a:pt x="44" y="388"/>
                    <a:pt x="84" y="414"/>
                  </a:cubicBezTo>
                  <a:cubicBezTo>
                    <a:pt x="101" y="466"/>
                    <a:pt x="159" y="419"/>
                    <a:pt x="192" y="408"/>
                  </a:cubicBezTo>
                  <a:cubicBezTo>
                    <a:pt x="213" y="411"/>
                    <a:pt x="236" y="408"/>
                    <a:pt x="252" y="426"/>
                  </a:cubicBezTo>
                  <a:cubicBezTo>
                    <a:pt x="261" y="437"/>
                    <a:pt x="276" y="462"/>
                    <a:pt x="276" y="462"/>
                  </a:cubicBezTo>
                  <a:cubicBezTo>
                    <a:pt x="272" y="474"/>
                    <a:pt x="268" y="486"/>
                    <a:pt x="264" y="498"/>
                  </a:cubicBezTo>
                  <a:cubicBezTo>
                    <a:pt x="262" y="504"/>
                    <a:pt x="258" y="516"/>
                    <a:pt x="258" y="516"/>
                  </a:cubicBezTo>
                  <a:cubicBezTo>
                    <a:pt x="260" y="532"/>
                    <a:pt x="258" y="549"/>
                    <a:pt x="264" y="564"/>
                  </a:cubicBezTo>
                  <a:cubicBezTo>
                    <a:pt x="267" y="571"/>
                    <a:pt x="282" y="576"/>
                    <a:pt x="282" y="576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35" name="Freeform 48"/>
            <p:cNvSpPr>
              <a:spLocks/>
            </p:cNvSpPr>
            <p:nvPr/>
          </p:nvSpPr>
          <p:spPr bwMode="auto">
            <a:xfrm>
              <a:off x="944" y="2349"/>
              <a:ext cx="25" cy="57"/>
            </a:xfrm>
            <a:custGeom>
              <a:avLst/>
              <a:gdLst>
                <a:gd name="T0" fmla="*/ 12320 w 23"/>
                <a:gd name="T1" fmla="*/ 0 h 60"/>
                <a:gd name="T2" fmla="*/ 16911 w 23"/>
                <a:gd name="T3" fmla="*/ 10 h 60"/>
                <a:gd name="T4" fmla="*/ 0 60000 65536"/>
                <a:gd name="T5" fmla="*/ 0 60000 65536"/>
                <a:gd name="T6" fmla="*/ 0 w 23"/>
                <a:gd name="T7" fmla="*/ 0 h 60"/>
                <a:gd name="T8" fmla="*/ 23 w 23"/>
                <a:gd name="T9" fmla="*/ 60 h 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60">
                  <a:moveTo>
                    <a:pt x="17" y="0"/>
                  </a:moveTo>
                  <a:cubicBezTo>
                    <a:pt x="10" y="54"/>
                    <a:pt x="0" y="37"/>
                    <a:pt x="23" y="6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36" name="Freeform 49"/>
            <p:cNvSpPr>
              <a:spLocks/>
            </p:cNvSpPr>
            <p:nvPr/>
          </p:nvSpPr>
          <p:spPr bwMode="auto">
            <a:xfrm>
              <a:off x="973" y="2347"/>
              <a:ext cx="1725" cy="787"/>
            </a:xfrm>
            <a:custGeom>
              <a:avLst/>
              <a:gdLst>
                <a:gd name="T0" fmla="*/ 0 w 1608"/>
                <a:gd name="T1" fmla="*/ 0 h 841"/>
                <a:gd name="T2" fmla="*/ 18382 w 1608"/>
                <a:gd name="T3" fmla="*/ 7 h 841"/>
                <a:gd name="T4" fmla="*/ 67777 w 1608"/>
                <a:gd name="T5" fmla="*/ 7 h 841"/>
                <a:gd name="T6" fmla="*/ 75266 w 1608"/>
                <a:gd name="T7" fmla="*/ 7 h 841"/>
                <a:gd name="T8" fmla="*/ 84888 w 1608"/>
                <a:gd name="T9" fmla="*/ 7 h 841"/>
                <a:gd name="T10" fmla="*/ 88098 w 1608"/>
                <a:gd name="T11" fmla="*/ 7 h 841"/>
                <a:gd name="T12" fmla="*/ 92460 w 1608"/>
                <a:gd name="T13" fmla="*/ 7 h 841"/>
                <a:gd name="T14" fmla="*/ 94360 w 1608"/>
                <a:gd name="T15" fmla="*/ 7 h 841"/>
                <a:gd name="T16" fmla="*/ 98759 w 1608"/>
                <a:gd name="T17" fmla="*/ 7 h 841"/>
                <a:gd name="T18" fmla="*/ 114147 w 1608"/>
                <a:gd name="T19" fmla="*/ 7 h 841"/>
                <a:gd name="T20" fmla="*/ 123061 w 1608"/>
                <a:gd name="T21" fmla="*/ 7 h 841"/>
                <a:gd name="T22" fmla="*/ 131162 w 1608"/>
                <a:gd name="T23" fmla="*/ 7 h 841"/>
                <a:gd name="T24" fmla="*/ 154279 w 1608"/>
                <a:gd name="T25" fmla="*/ 7 h 841"/>
                <a:gd name="T26" fmla="*/ 168334 w 1608"/>
                <a:gd name="T27" fmla="*/ 7 h 841"/>
                <a:gd name="T28" fmla="*/ 172577 w 1608"/>
                <a:gd name="T29" fmla="*/ 7 h 841"/>
                <a:gd name="T30" fmla="*/ 181924 w 1608"/>
                <a:gd name="T31" fmla="*/ 7 h 841"/>
                <a:gd name="T32" fmla="*/ 208163 w 1608"/>
                <a:gd name="T33" fmla="*/ 7 h 841"/>
                <a:gd name="T34" fmla="*/ 209421 w 1608"/>
                <a:gd name="T35" fmla="*/ 7 h 841"/>
                <a:gd name="T36" fmla="*/ 219058 w 1608"/>
                <a:gd name="T37" fmla="*/ 7 h 841"/>
                <a:gd name="T38" fmla="*/ 225079 w 1608"/>
                <a:gd name="T39" fmla="*/ 7 h 841"/>
                <a:gd name="T40" fmla="*/ 231144 w 1608"/>
                <a:gd name="T41" fmla="*/ 7 h 841"/>
                <a:gd name="T42" fmla="*/ 237257 w 1608"/>
                <a:gd name="T43" fmla="*/ 7 h 841"/>
                <a:gd name="T44" fmla="*/ 239158 w 1608"/>
                <a:gd name="T45" fmla="*/ 7 h 841"/>
                <a:gd name="T46" fmla="*/ 245188 w 1608"/>
                <a:gd name="T47" fmla="*/ 7 h 841"/>
                <a:gd name="T48" fmla="*/ 248028 w 1608"/>
                <a:gd name="T49" fmla="*/ 7 h 841"/>
                <a:gd name="T50" fmla="*/ 248028 w 1608"/>
                <a:gd name="T51" fmla="*/ 7 h 841"/>
                <a:gd name="T52" fmla="*/ 245188 w 1608"/>
                <a:gd name="T53" fmla="*/ 7 h 841"/>
                <a:gd name="T54" fmla="*/ 255501 w 1608"/>
                <a:gd name="T55" fmla="*/ 7 h 841"/>
                <a:gd name="T56" fmla="*/ 271176 w 1608"/>
                <a:gd name="T57" fmla="*/ 7 h 841"/>
                <a:gd name="T58" fmla="*/ 279193 w 1608"/>
                <a:gd name="T59" fmla="*/ 7 h 841"/>
                <a:gd name="T60" fmla="*/ 282253 w 1608"/>
                <a:gd name="T61" fmla="*/ 7 h 841"/>
                <a:gd name="T62" fmla="*/ 291613 w 1608"/>
                <a:gd name="T63" fmla="*/ 7 h 841"/>
                <a:gd name="T64" fmla="*/ 303757 w 1608"/>
                <a:gd name="T65" fmla="*/ 7 h 841"/>
                <a:gd name="T66" fmla="*/ 308206 w 1608"/>
                <a:gd name="T67" fmla="*/ 7 h 841"/>
                <a:gd name="T68" fmla="*/ 332785 w 1608"/>
                <a:gd name="T69" fmla="*/ 7 h 841"/>
                <a:gd name="T70" fmla="*/ 342308 w 1608"/>
                <a:gd name="T71" fmla="*/ 7 h 841"/>
                <a:gd name="T72" fmla="*/ 356040 w 1608"/>
                <a:gd name="T73" fmla="*/ 7 h 841"/>
                <a:gd name="T74" fmla="*/ 360564 w 1608"/>
                <a:gd name="T75" fmla="*/ 7 h 841"/>
                <a:gd name="T76" fmla="*/ 369972 w 1608"/>
                <a:gd name="T77" fmla="*/ 7 h 841"/>
                <a:gd name="T78" fmla="*/ 374909 w 1608"/>
                <a:gd name="T79" fmla="*/ 7 h 841"/>
                <a:gd name="T80" fmla="*/ 392671 w 1608"/>
                <a:gd name="T81" fmla="*/ 7 h 841"/>
                <a:gd name="T82" fmla="*/ 413080 w 1608"/>
                <a:gd name="T83" fmla="*/ 7 h 84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08"/>
                <a:gd name="T127" fmla="*/ 0 h 841"/>
                <a:gd name="T128" fmla="*/ 1608 w 1608"/>
                <a:gd name="T129" fmla="*/ 841 h 84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08" h="841">
                  <a:moveTo>
                    <a:pt x="0" y="0"/>
                  </a:moveTo>
                  <a:cubicBezTo>
                    <a:pt x="25" y="17"/>
                    <a:pt x="44" y="33"/>
                    <a:pt x="72" y="42"/>
                  </a:cubicBezTo>
                  <a:cubicBezTo>
                    <a:pt x="147" y="39"/>
                    <a:pt x="204" y="20"/>
                    <a:pt x="264" y="60"/>
                  </a:cubicBezTo>
                  <a:cubicBezTo>
                    <a:pt x="286" y="93"/>
                    <a:pt x="263" y="67"/>
                    <a:pt x="294" y="84"/>
                  </a:cubicBezTo>
                  <a:cubicBezTo>
                    <a:pt x="307" y="91"/>
                    <a:pt x="330" y="108"/>
                    <a:pt x="330" y="108"/>
                  </a:cubicBezTo>
                  <a:cubicBezTo>
                    <a:pt x="334" y="114"/>
                    <a:pt x="336" y="121"/>
                    <a:pt x="342" y="126"/>
                  </a:cubicBezTo>
                  <a:cubicBezTo>
                    <a:pt x="347" y="130"/>
                    <a:pt x="356" y="128"/>
                    <a:pt x="360" y="132"/>
                  </a:cubicBezTo>
                  <a:cubicBezTo>
                    <a:pt x="364" y="136"/>
                    <a:pt x="362" y="145"/>
                    <a:pt x="366" y="150"/>
                  </a:cubicBezTo>
                  <a:cubicBezTo>
                    <a:pt x="371" y="156"/>
                    <a:pt x="378" y="158"/>
                    <a:pt x="384" y="162"/>
                  </a:cubicBezTo>
                  <a:cubicBezTo>
                    <a:pt x="401" y="212"/>
                    <a:pt x="398" y="209"/>
                    <a:pt x="444" y="234"/>
                  </a:cubicBezTo>
                  <a:cubicBezTo>
                    <a:pt x="457" y="241"/>
                    <a:pt x="480" y="258"/>
                    <a:pt x="480" y="258"/>
                  </a:cubicBezTo>
                  <a:cubicBezTo>
                    <a:pt x="484" y="263"/>
                    <a:pt x="498" y="291"/>
                    <a:pt x="510" y="288"/>
                  </a:cubicBezTo>
                  <a:cubicBezTo>
                    <a:pt x="526" y="285"/>
                    <a:pt x="582" y="240"/>
                    <a:pt x="600" y="228"/>
                  </a:cubicBezTo>
                  <a:cubicBezTo>
                    <a:pt x="616" y="217"/>
                    <a:pt x="636" y="216"/>
                    <a:pt x="654" y="210"/>
                  </a:cubicBezTo>
                  <a:cubicBezTo>
                    <a:pt x="660" y="208"/>
                    <a:pt x="672" y="204"/>
                    <a:pt x="672" y="204"/>
                  </a:cubicBezTo>
                  <a:cubicBezTo>
                    <a:pt x="680" y="180"/>
                    <a:pt x="684" y="170"/>
                    <a:pt x="708" y="162"/>
                  </a:cubicBezTo>
                  <a:cubicBezTo>
                    <a:pt x="742" y="164"/>
                    <a:pt x="777" y="161"/>
                    <a:pt x="810" y="168"/>
                  </a:cubicBezTo>
                  <a:cubicBezTo>
                    <a:pt x="816" y="169"/>
                    <a:pt x="815" y="180"/>
                    <a:pt x="816" y="186"/>
                  </a:cubicBezTo>
                  <a:cubicBezTo>
                    <a:pt x="823" y="228"/>
                    <a:pt x="815" y="264"/>
                    <a:pt x="852" y="288"/>
                  </a:cubicBezTo>
                  <a:cubicBezTo>
                    <a:pt x="867" y="333"/>
                    <a:pt x="845" y="279"/>
                    <a:pt x="876" y="318"/>
                  </a:cubicBezTo>
                  <a:cubicBezTo>
                    <a:pt x="909" y="359"/>
                    <a:pt x="848" y="314"/>
                    <a:pt x="900" y="348"/>
                  </a:cubicBezTo>
                  <a:cubicBezTo>
                    <a:pt x="915" y="393"/>
                    <a:pt x="893" y="339"/>
                    <a:pt x="924" y="378"/>
                  </a:cubicBezTo>
                  <a:cubicBezTo>
                    <a:pt x="928" y="383"/>
                    <a:pt x="927" y="390"/>
                    <a:pt x="930" y="396"/>
                  </a:cubicBezTo>
                  <a:cubicBezTo>
                    <a:pt x="937" y="409"/>
                    <a:pt x="946" y="420"/>
                    <a:pt x="954" y="432"/>
                  </a:cubicBezTo>
                  <a:cubicBezTo>
                    <a:pt x="958" y="438"/>
                    <a:pt x="966" y="450"/>
                    <a:pt x="966" y="450"/>
                  </a:cubicBezTo>
                  <a:cubicBezTo>
                    <a:pt x="971" y="504"/>
                    <a:pt x="977" y="515"/>
                    <a:pt x="966" y="564"/>
                  </a:cubicBezTo>
                  <a:cubicBezTo>
                    <a:pt x="963" y="576"/>
                    <a:pt x="954" y="600"/>
                    <a:pt x="954" y="600"/>
                  </a:cubicBezTo>
                  <a:cubicBezTo>
                    <a:pt x="949" y="668"/>
                    <a:pt x="908" y="811"/>
                    <a:pt x="996" y="840"/>
                  </a:cubicBezTo>
                  <a:cubicBezTo>
                    <a:pt x="1016" y="837"/>
                    <a:pt x="1040" y="841"/>
                    <a:pt x="1056" y="828"/>
                  </a:cubicBezTo>
                  <a:cubicBezTo>
                    <a:pt x="1095" y="797"/>
                    <a:pt x="1041" y="819"/>
                    <a:pt x="1086" y="804"/>
                  </a:cubicBezTo>
                  <a:cubicBezTo>
                    <a:pt x="1090" y="798"/>
                    <a:pt x="1093" y="791"/>
                    <a:pt x="1098" y="786"/>
                  </a:cubicBezTo>
                  <a:cubicBezTo>
                    <a:pt x="1109" y="777"/>
                    <a:pt x="1134" y="762"/>
                    <a:pt x="1134" y="762"/>
                  </a:cubicBezTo>
                  <a:cubicBezTo>
                    <a:pt x="1147" y="723"/>
                    <a:pt x="1174" y="696"/>
                    <a:pt x="1182" y="654"/>
                  </a:cubicBezTo>
                  <a:cubicBezTo>
                    <a:pt x="1187" y="628"/>
                    <a:pt x="1181" y="595"/>
                    <a:pt x="1200" y="576"/>
                  </a:cubicBezTo>
                  <a:cubicBezTo>
                    <a:pt x="1227" y="549"/>
                    <a:pt x="1262" y="544"/>
                    <a:pt x="1296" y="534"/>
                  </a:cubicBezTo>
                  <a:cubicBezTo>
                    <a:pt x="1308" y="530"/>
                    <a:pt x="1332" y="522"/>
                    <a:pt x="1332" y="522"/>
                  </a:cubicBezTo>
                  <a:cubicBezTo>
                    <a:pt x="1343" y="488"/>
                    <a:pt x="1375" y="465"/>
                    <a:pt x="1386" y="432"/>
                  </a:cubicBezTo>
                  <a:cubicBezTo>
                    <a:pt x="1390" y="419"/>
                    <a:pt x="1393" y="406"/>
                    <a:pt x="1404" y="396"/>
                  </a:cubicBezTo>
                  <a:cubicBezTo>
                    <a:pt x="1415" y="387"/>
                    <a:pt x="1428" y="380"/>
                    <a:pt x="1440" y="372"/>
                  </a:cubicBezTo>
                  <a:cubicBezTo>
                    <a:pt x="1446" y="368"/>
                    <a:pt x="1458" y="360"/>
                    <a:pt x="1458" y="360"/>
                  </a:cubicBezTo>
                  <a:cubicBezTo>
                    <a:pt x="1468" y="329"/>
                    <a:pt x="1503" y="306"/>
                    <a:pt x="1530" y="288"/>
                  </a:cubicBezTo>
                  <a:cubicBezTo>
                    <a:pt x="1551" y="274"/>
                    <a:pt x="1596" y="263"/>
                    <a:pt x="1608" y="24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37" name="Freeform 50"/>
            <p:cNvSpPr>
              <a:spLocks/>
            </p:cNvSpPr>
            <p:nvPr/>
          </p:nvSpPr>
          <p:spPr bwMode="auto">
            <a:xfrm>
              <a:off x="1887" y="3105"/>
              <a:ext cx="103" cy="337"/>
            </a:xfrm>
            <a:custGeom>
              <a:avLst/>
              <a:gdLst>
                <a:gd name="T0" fmla="*/ 25025 w 96"/>
                <a:gd name="T1" fmla="*/ 0 h 360"/>
                <a:gd name="T2" fmla="*/ 7675 w 96"/>
                <a:gd name="T3" fmla="*/ 7 h 360"/>
                <a:gd name="T4" fmla="*/ 2983 w 96"/>
                <a:gd name="T5" fmla="*/ 7 h 360"/>
                <a:gd name="T6" fmla="*/ 0 w 96"/>
                <a:gd name="T7" fmla="*/ 7 h 360"/>
                <a:gd name="T8" fmla="*/ 6 w 96"/>
                <a:gd name="T9" fmla="*/ 7 h 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60"/>
                <a:gd name="T17" fmla="*/ 96 w 96"/>
                <a:gd name="T18" fmla="*/ 360 h 3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60">
                  <a:moveTo>
                    <a:pt x="96" y="0"/>
                  </a:moveTo>
                  <a:cubicBezTo>
                    <a:pt x="69" y="41"/>
                    <a:pt x="50" y="82"/>
                    <a:pt x="30" y="126"/>
                  </a:cubicBezTo>
                  <a:cubicBezTo>
                    <a:pt x="30" y="126"/>
                    <a:pt x="15" y="171"/>
                    <a:pt x="12" y="180"/>
                  </a:cubicBezTo>
                  <a:cubicBezTo>
                    <a:pt x="8" y="192"/>
                    <a:pt x="0" y="216"/>
                    <a:pt x="0" y="216"/>
                  </a:cubicBezTo>
                  <a:cubicBezTo>
                    <a:pt x="2" y="264"/>
                    <a:pt x="6" y="360"/>
                    <a:pt x="6" y="36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38" name="Freeform 51"/>
            <p:cNvSpPr>
              <a:spLocks/>
            </p:cNvSpPr>
            <p:nvPr/>
          </p:nvSpPr>
          <p:spPr bwMode="auto">
            <a:xfrm rot="643209">
              <a:off x="2664" y="2921"/>
              <a:ext cx="163" cy="402"/>
            </a:xfrm>
            <a:custGeom>
              <a:avLst/>
              <a:gdLst>
                <a:gd name="T0" fmla="*/ 9680330 w 168"/>
                <a:gd name="T1" fmla="*/ 0 h 414"/>
                <a:gd name="T2" fmla="*/ 6900007 w 168"/>
                <a:gd name="T3" fmla="*/ 20 h 414"/>
                <a:gd name="T4" fmla="*/ 5536803 w 168"/>
                <a:gd name="T5" fmla="*/ 20 h 414"/>
                <a:gd name="T6" fmla="*/ 2039206 w 168"/>
                <a:gd name="T7" fmla="*/ 20 h 414"/>
                <a:gd name="T8" fmla="*/ 1401951 w 168"/>
                <a:gd name="T9" fmla="*/ 32 h 414"/>
                <a:gd name="T10" fmla="*/ 327428 w 168"/>
                <a:gd name="T11" fmla="*/ 43 h 414"/>
                <a:gd name="T12" fmla="*/ 0 w 168"/>
                <a:gd name="T13" fmla="*/ 46 h 414"/>
                <a:gd name="T14" fmla="*/ 2363211 w 168"/>
                <a:gd name="T15" fmla="*/ 60 h 4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8"/>
                <a:gd name="T25" fmla="*/ 0 h 414"/>
                <a:gd name="T26" fmla="*/ 168 w 168"/>
                <a:gd name="T27" fmla="*/ 414 h 4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8" h="414">
                  <a:moveTo>
                    <a:pt x="168" y="0"/>
                  </a:moveTo>
                  <a:cubicBezTo>
                    <a:pt x="145" y="8"/>
                    <a:pt x="143" y="22"/>
                    <a:pt x="120" y="30"/>
                  </a:cubicBezTo>
                  <a:cubicBezTo>
                    <a:pt x="118" y="37"/>
                    <a:pt x="98" y="112"/>
                    <a:pt x="96" y="114"/>
                  </a:cubicBezTo>
                  <a:cubicBezTo>
                    <a:pt x="85" y="125"/>
                    <a:pt x="51" y="127"/>
                    <a:pt x="36" y="132"/>
                  </a:cubicBezTo>
                  <a:cubicBezTo>
                    <a:pt x="15" y="164"/>
                    <a:pt x="18" y="169"/>
                    <a:pt x="24" y="210"/>
                  </a:cubicBezTo>
                  <a:cubicBezTo>
                    <a:pt x="16" y="252"/>
                    <a:pt x="21" y="230"/>
                    <a:pt x="6" y="276"/>
                  </a:cubicBezTo>
                  <a:cubicBezTo>
                    <a:pt x="4" y="282"/>
                    <a:pt x="0" y="294"/>
                    <a:pt x="0" y="294"/>
                  </a:cubicBezTo>
                  <a:cubicBezTo>
                    <a:pt x="7" y="337"/>
                    <a:pt x="23" y="375"/>
                    <a:pt x="42" y="41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39" name="Freeform 52"/>
            <p:cNvSpPr>
              <a:spLocks/>
            </p:cNvSpPr>
            <p:nvPr/>
          </p:nvSpPr>
          <p:spPr bwMode="auto">
            <a:xfrm>
              <a:off x="2459" y="3298"/>
              <a:ext cx="1017" cy="314"/>
            </a:xfrm>
            <a:custGeom>
              <a:avLst/>
              <a:gdLst>
                <a:gd name="T0" fmla="*/ 0 w 948"/>
                <a:gd name="T1" fmla="*/ 7 h 337"/>
                <a:gd name="T2" fmla="*/ 10753 w 948"/>
                <a:gd name="T3" fmla="*/ 7 h 337"/>
                <a:gd name="T4" fmla="*/ 21711 w 948"/>
                <a:gd name="T5" fmla="*/ 7 h 337"/>
                <a:gd name="T6" fmla="*/ 45114 w 948"/>
                <a:gd name="T7" fmla="*/ 7 h 337"/>
                <a:gd name="T8" fmla="*/ 48388 w 948"/>
                <a:gd name="T9" fmla="*/ 7 h 337"/>
                <a:gd name="T10" fmla="*/ 49182 w 948"/>
                <a:gd name="T11" fmla="*/ 1 h 337"/>
                <a:gd name="T12" fmla="*/ 76999 w 948"/>
                <a:gd name="T13" fmla="*/ 7 h 337"/>
                <a:gd name="T14" fmla="*/ 92560 w 948"/>
                <a:gd name="T15" fmla="*/ 7 h 337"/>
                <a:gd name="T16" fmla="*/ 114277 w 948"/>
                <a:gd name="T17" fmla="*/ 7 h 337"/>
                <a:gd name="T18" fmla="*/ 123431 w 948"/>
                <a:gd name="T19" fmla="*/ 7 h 337"/>
                <a:gd name="T20" fmla="*/ 138842 w 948"/>
                <a:gd name="T21" fmla="*/ 7 h 337"/>
                <a:gd name="T22" fmla="*/ 143895 w 948"/>
                <a:gd name="T23" fmla="*/ 7 h 337"/>
                <a:gd name="T24" fmla="*/ 155760 w 948"/>
                <a:gd name="T25" fmla="*/ 7 h 337"/>
                <a:gd name="T26" fmla="*/ 174663 w 948"/>
                <a:gd name="T27" fmla="*/ 7 h 337"/>
                <a:gd name="T28" fmla="*/ 183896 w 948"/>
                <a:gd name="T29" fmla="*/ 7 h 337"/>
                <a:gd name="T30" fmla="*/ 197352 w 948"/>
                <a:gd name="T31" fmla="*/ 7 h 337"/>
                <a:gd name="T32" fmla="*/ 201014 w 948"/>
                <a:gd name="T33" fmla="*/ 7 h 337"/>
                <a:gd name="T34" fmla="*/ 211640 w 948"/>
                <a:gd name="T35" fmla="*/ 7 h 337"/>
                <a:gd name="T36" fmla="*/ 243657 w 948"/>
                <a:gd name="T37" fmla="*/ 7 h 3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48"/>
                <a:gd name="T58" fmla="*/ 0 h 337"/>
                <a:gd name="T59" fmla="*/ 948 w 948"/>
                <a:gd name="T60" fmla="*/ 337 h 3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48" h="337">
                  <a:moveTo>
                    <a:pt x="0" y="259"/>
                  </a:moveTo>
                  <a:cubicBezTo>
                    <a:pt x="7" y="220"/>
                    <a:pt x="7" y="217"/>
                    <a:pt x="42" y="205"/>
                  </a:cubicBezTo>
                  <a:cubicBezTo>
                    <a:pt x="59" y="179"/>
                    <a:pt x="53" y="155"/>
                    <a:pt x="84" y="145"/>
                  </a:cubicBezTo>
                  <a:cubicBezTo>
                    <a:pt x="157" y="169"/>
                    <a:pt x="157" y="106"/>
                    <a:pt x="174" y="55"/>
                  </a:cubicBezTo>
                  <a:cubicBezTo>
                    <a:pt x="178" y="43"/>
                    <a:pt x="182" y="31"/>
                    <a:pt x="186" y="19"/>
                  </a:cubicBezTo>
                  <a:cubicBezTo>
                    <a:pt x="188" y="13"/>
                    <a:pt x="192" y="1"/>
                    <a:pt x="192" y="1"/>
                  </a:cubicBezTo>
                  <a:cubicBezTo>
                    <a:pt x="245" y="5"/>
                    <a:pt x="262" y="0"/>
                    <a:pt x="300" y="25"/>
                  </a:cubicBezTo>
                  <a:cubicBezTo>
                    <a:pt x="315" y="47"/>
                    <a:pt x="338" y="70"/>
                    <a:pt x="360" y="85"/>
                  </a:cubicBezTo>
                  <a:cubicBezTo>
                    <a:pt x="386" y="124"/>
                    <a:pt x="410" y="111"/>
                    <a:pt x="444" y="133"/>
                  </a:cubicBezTo>
                  <a:cubicBezTo>
                    <a:pt x="456" y="141"/>
                    <a:pt x="480" y="157"/>
                    <a:pt x="480" y="157"/>
                  </a:cubicBezTo>
                  <a:cubicBezTo>
                    <a:pt x="495" y="179"/>
                    <a:pt x="518" y="202"/>
                    <a:pt x="540" y="217"/>
                  </a:cubicBezTo>
                  <a:cubicBezTo>
                    <a:pt x="562" y="283"/>
                    <a:pt x="527" y="183"/>
                    <a:pt x="558" y="253"/>
                  </a:cubicBezTo>
                  <a:cubicBezTo>
                    <a:pt x="575" y="291"/>
                    <a:pt x="570" y="313"/>
                    <a:pt x="606" y="337"/>
                  </a:cubicBezTo>
                  <a:cubicBezTo>
                    <a:pt x="630" y="321"/>
                    <a:pt x="654" y="305"/>
                    <a:pt x="678" y="289"/>
                  </a:cubicBezTo>
                  <a:cubicBezTo>
                    <a:pt x="689" y="282"/>
                    <a:pt x="703" y="284"/>
                    <a:pt x="714" y="277"/>
                  </a:cubicBezTo>
                  <a:cubicBezTo>
                    <a:pt x="732" y="265"/>
                    <a:pt x="750" y="259"/>
                    <a:pt x="768" y="247"/>
                  </a:cubicBezTo>
                  <a:cubicBezTo>
                    <a:pt x="773" y="233"/>
                    <a:pt x="771" y="216"/>
                    <a:pt x="780" y="205"/>
                  </a:cubicBezTo>
                  <a:cubicBezTo>
                    <a:pt x="789" y="194"/>
                    <a:pt x="807" y="194"/>
                    <a:pt x="822" y="193"/>
                  </a:cubicBezTo>
                  <a:cubicBezTo>
                    <a:pt x="864" y="191"/>
                    <a:pt x="906" y="193"/>
                    <a:pt x="948" y="19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40" name="Freeform 53"/>
            <p:cNvSpPr>
              <a:spLocks/>
            </p:cNvSpPr>
            <p:nvPr/>
          </p:nvSpPr>
          <p:spPr bwMode="auto">
            <a:xfrm>
              <a:off x="2061" y="3605"/>
              <a:ext cx="1185" cy="741"/>
            </a:xfrm>
            <a:custGeom>
              <a:avLst/>
              <a:gdLst>
                <a:gd name="T0" fmla="*/ 0 w 1104"/>
                <a:gd name="T1" fmla="*/ 7 h 792"/>
                <a:gd name="T2" fmla="*/ 16230 w 1104"/>
                <a:gd name="T3" fmla="*/ 7 h 792"/>
                <a:gd name="T4" fmla="*/ 25693 w 1104"/>
                <a:gd name="T5" fmla="*/ 7 h 792"/>
                <a:gd name="T6" fmla="*/ 32160 w 1104"/>
                <a:gd name="T7" fmla="*/ 7 h 792"/>
                <a:gd name="T8" fmla="*/ 33744 w 1104"/>
                <a:gd name="T9" fmla="*/ 7 h 792"/>
                <a:gd name="T10" fmla="*/ 44946 w 1104"/>
                <a:gd name="T11" fmla="*/ 7 h 792"/>
                <a:gd name="T12" fmla="*/ 64498 w 1104"/>
                <a:gd name="T13" fmla="*/ 7 h 792"/>
                <a:gd name="T14" fmla="*/ 82350 w 1104"/>
                <a:gd name="T15" fmla="*/ 7 h 792"/>
                <a:gd name="T16" fmla="*/ 99845 w 1104"/>
                <a:gd name="T17" fmla="*/ 7 h 792"/>
                <a:gd name="T18" fmla="*/ 109790 w 1104"/>
                <a:gd name="T19" fmla="*/ 7 h 792"/>
                <a:gd name="T20" fmla="*/ 124088 w 1104"/>
                <a:gd name="T21" fmla="*/ 7 h 792"/>
                <a:gd name="T22" fmla="*/ 132444 w 1104"/>
                <a:gd name="T23" fmla="*/ 7 h 792"/>
                <a:gd name="T24" fmla="*/ 138875 w 1104"/>
                <a:gd name="T25" fmla="*/ 7 h 792"/>
                <a:gd name="T26" fmla="*/ 153349 w 1104"/>
                <a:gd name="T27" fmla="*/ 7 h 792"/>
                <a:gd name="T28" fmla="*/ 200232 w 1104"/>
                <a:gd name="T29" fmla="*/ 7 h 792"/>
                <a:gd name="T30" fmla="*/ 209666 w 1104"/>
                <a:gd name="T31" fmla="*/ 7 h 792"/>
                <a:gd name="T32" fmla="*/ 216154 w 1104"/>
                <a:gd name="T33" fmla="*/ 7 h 792"/>
                <a:gd name="T34" fmla="*/ 225595 w 1104"/>
                <a:gd name="T35" fmla="*/ 7 h 792"/>
                <a:gd name="T36" fmla="*/ 285287 w 1104"/>
                <a:gd name="T37" fmla="*/ 7 h 792"/>
                <a:gd name="T38" fmla="*/ 295150 w 1104"/>
                <a:gd name="T39" fmla="*/ 7 h 792"/>
                <a:gd name="T40" fmla="*/ 296275 w 1104"/>
                <a:gd name="T41" fmla="*/ 7 h 792"/>
                <a:gd name="T42" fmla="*/ 265884 w 1104"/>
                <a:gd name="T43" fmla="*/ 7 h 792"/>
                <a:gd name="T44" fmla="*/ 262975 w 1104"/>
                <a:gd name="T45" fmla="*/ 0 h 7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04"/>
                <a:gd name="T70" fmla="*/ 0 h 792"/>
                <a:gd name="T71" fmla="*/ 1104 w 1104"/>
                <a:gd name="T72" fmla="*/ 792 h 7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04" h="792">
                  <a:moveTo>
                    <a:pt x="0" y="792"/>
                  </a:moveTo>
                  <a:cubicBezTo>
                    <a:pt x="10" y="791"/>
                    <a:pt x="46" y="788"/>
                    <a:pt x="60" y="780"/>
                  </a:cubicBezTo>
                  <a:cubicBezTo>
                    <a:pt x="73" y="773"/>
                    <a:pt x="96" y="756"/>
                    <a:pt x="96" y="756"/>
                  </a:cubicBezTo>
                  <a:cubicBezTo>
                    <a:pt x="111" y="711"/>
                    <a:pt x="89" y="765"/>
                    <a:pt x="120" y="726"/>
                  </a:cubicBezTo>
                  <a:cubicBezTo>
                    <a:pt x="124" y="721"/>
                    <a:pt x="123" y="714"/>
                    <a:pt x="126" y="708"/>
                  </a:cubicBezTo>
                  <a:cubicBezTo>
                    <a:pt x="141" y="677"/>
                    <a:pt x="157" y="651"/>
                    <a:pt x="168" y="618"/>
                  </a:cubicBezTo>
                  <a:cubicBezTo>
                    <a:pt x="171" y="609"/>
                    <a:pt x="224" y="593"/>
                    <a:pt x="240" y="582"/>
                  </a:cubicBezTo>
                  <a:cubicBezTo>
                    <a:pt x="251" y="548"/>
                    <a:pt x="271" y="496"/>
                    <a:pt x="306" y="480"/>
                  </a:cubicBezTo>
                  <a:cubicBezTo>
                    <a:pt x="344" y="463"/>
                    <a:pt x="335" y="472"/>
                    <a:pt x="372" y="462"/>
                  </a:cubicBezTo>
                  <a:cubicBezTo>
                    <a:pt x="384" y="459"/>
                    <a:pt x="408" y="450"/>
                    <a:pt x="408" y="450"/>
                  </a:cubicBezTo>
                  <a:cubicBezTo>
                    <a:pt x="427" y="421"/>
                    <a:pt x="448" y="431"/>
                    <a:pt x="462" y="390"/>
                  </a:cubicBezTo>
                  <a:cubicBezTo>
                    <a:pt x="472" y="359"/>
                    <a:pt x="485" y="326"/>
                    <a:pt x="492" y="294"/>
                  </a:cubicBezTo>
                  <a:cubicBezTo>
                    <a:pt x="497" y="272"/>
                    <a:pt x="496" y="239"/>
                    <a:pt x="516" y="222"/>
                  </a:cubicBezTo>
                  <a:cubicBezTo>
                    <a:pt x="566" y="178"/>
                    <a:pt x="534" y="210"/>
                    <a:pt x="570" y="192"/>
                  </a:cubicBezTo>
                  <a:cubicBezTo>
                    <a:pt x="640" y="157"/>
                    <a:pt x="663" y="148"/>
                    <a:pt x="744" y="138"/>
                  </a:cubicBezTo>
                  <a:cubicBezTo>
                    <a:pt x="756" y="140"/>
                    <a:pt x="771" y="136"/>
                    <a:pt x="780" y="144"/>
                  </a:cubicBezTo>
                  <a:cubicBezTo>
                    <a:pt x="799" y="161"/>
                    <a:pt x="782" y="184"/>
                    <a:pt x="804" y="198"/>
                  </a:cubicBezTo>
                  <a:cubicBezTo>
                    <a:pt x="815" y="205"/>
                    <a:pt x="840" y="210"/>
                    <a:pt x="840" y="210"/>
                  </a:cubicBezTo>
                  <a:cubicBezTo>
                    <a:pt x="912" y="203"/>
                    <a:pt x="999" y="204"/>
                    <a:pt x="1062" y="162"/>
                  </a:cubicBezTo>
                  <a:cubicBezTo>
                    <a:pt x="1093" y="115"/>
                    <a:pt x="1081" y="140"/>
                    <a:pt x="1098" y="90"/>
                  </a:cubicBezTo>
                  <a:cubicBezTo>
                    <a:pt x="1100" y="84"/>
                    <a:pt x="1104" y="72"/>
                    <a:pt x="1104" y="72"/>
                  </a:cubicBezTo>
                  <a:cubicBezTo>
                    <a:pt x="1080" y="36"/>
                    <a:pt x="1029" y="37"/>
                    <a:pt x="990" y="24"/>
                  </a:cubicBezTo>
                  <a:cubicBezTo>
                    <a:pt x="977" y="4"/>
                    <a:pt x="978" y="13"/>
                    <a:pt x="978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41" name="Freeform 54"/>
            <p:cNvSpPr>
              <a:spLocks/>
            </p:cNvSpPr>
            <p:nvPr/>
          </p:nvSpPr>
          <p:spPr bwMode="auto">
            <a:xfrm>
              <a:off x="3066" y="3794"/>
              <a:ext cx="263" cy="338"/>
            </a:xfrm>
            <a:custGeom>
              <a:avLst/>
              <a:gdLst>
                <a:gd name="T0" fmla="*/ 0 w 234"/>
                <a:gd name="T1" fmla="*/ 0 h 354"/>
                <a:gd name="T2" fmla="*/ 1409102 w 234"/>
                <a:gd name="T3" fmla="*/ 11 h 354"/>
                <a:gd name="T4" fmla="*/ 2028957 w 234"/>
                <a:gd name="T5" fmla="*/ 11 h 354"/>
                <a:gd name="T6" fmla="*/ 2385678 w 234"/>
                <a:gd name="T7" fmla="*/ 11 h 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4"/>
                <a:gd name="T13" fmla="*/ 0 h 354"/>
                <a:gd name="T14" fmla="*/ 234 w 234"/>
                <a:gd name="T15" fmla="*/ 354 h 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4" h="354">
                  <a:moveTo>
                    <a:pt x="0" y="0"/>
                  </a:moveTo>
                  <a:cubicBezTo>
                    <a:pt x="66" y="44"/>
                    <a:pt x="73" y="143"/>
                    <a:pt x="138" y="186"/>
                  </a:cubicBezTo>
                  <a:cubicBezTo>
                    <a:pt x="158" y="216"/>
                    <a:pt x="178" y="246"/>
                    <a:pt x="198" y="276"/>
                  </a:cubicBezTo>
                  <a:cubicBezTo>
                    <a:pt x="213" y="299"/>
                    <a:pt x="214" y="334"/>
                    <a:pt x="234" y="35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42" name="Freeform 55"/>
            <p:cNvSpPr>
              <a:spLocks/>
            </p:cNvSpPr>
            <p:nvPr/>
          </p:nvSpPr>
          <p:spPr bwMode="auto">
            <a:xfrm>
              <a:off x="3396" y="4161"/>
              <a:ext cx="6" cy="16"/>
            </a:xfrm>
            <a:custGeom>
              <a:avLst/>
              <a:gdLst>
                <a:gd name="T0" fmla="*/ 0 w 6"/>
                <a:gd name="T1" fmla="*/ 4 h 18"/>
                <a:gd name="T2" fmla="*/ 6 w 6"/>
                <a:gd name="T3" fmla="*/ 0 h 18"/>
                <a:gd name="T4" fmla="*/ 0 w 6"/>
                <a:gd name="T5" fmla="*/ 4 h 18"/>
                <a:gd name="T6" fmla="*/ 0 60000 65536"/>
                <a:gd name="T7" fmla="*/ 0 60000 65536"/>
                <a:gd name="T8" fmla="*/ 0 60000 65536"/>
                <a:gd name="T9" fmla="*/ 0 w 6"/>
                <a:gd name="T10" fmla="*/ 0 h 18"/>
                <a:gd name="T11" fmla="*/ 6 w 6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8">
                  <a:moveTo>
                    <a:pt x="0" y="18"/>
                  </a:moveTo>
                  <a:cubicBezTo>
                    <a:pt x="2" y="12"/>
                    <a:pt x="6" y="0"/>
                    <a:pt x="6" y="0"/>
                  </a:cubicBezTo>
                  <a:cubicBezTo>
                    <a:pt x="6" y="0"/>
                    <a:pt x="2" y="12"/>
                    <a:pt x="0" y="18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43" name="Text Box 56"/>
            <p:cNvSpPr txBox="1">
              <a:spLocks noChangeArrowheads="1"/>
            </p:cNvSpPr>
            <p:nvPr/>
          </p:nvSpPr>
          <p:spPr bwMode="auto">
            <a:xfrm>
              <a:off x="1562" y="2009"/>
              <a:ext cx="58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ja-JP" altLang="en-US" sz="900" b="0">
                  <a:latin typeface="Arial" charset="0"/>
                  <a:ea typeface="HG丸ｺﾞｼｯｸM-PRO" pitchFamily="49" charset="-128"/>
                </a:rPr>
                <a:t>旧藤橋村</a:t>
              </a:r>
            </a:p>
          </p:txBody>
        </p:sp>
        <p:sp>
          <p:nvSpPr>
            <p:cNvPr id="5144" name="Text Box 57"/>
            <p:cNvSpPr txBox="1">
              <a:spLocks noChangeArrowheads="1"/>
            </p:cNvSpPr>
            <p:nvPr/>
          </p:nvSpPr>
          <p:spPr bwMode="auto">
            <a:xfrm>
              <a:off x="1298" y="2880"/>
              <a:ext cx="58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ja-JP" altLang="en-US" sz="900" b="0">
                  <a:latin typeface="Arial" charset="0"/>
                  <a:ea typeface="HG丸ｺﾞｼｯｸM-PRO" pitchFamily="49" charset="-128"/>
                </a:rPr>
                <a:t>旧坂内村</a:t>
              </a:r>
            </a:p>
          </p:txBody>
        </p:sp>
        <p:sp>
          <p:nvSpPr>
            <p:cNvPr id="5145" name="Text Box 58"/>
            <p:cNvSpPr txBox="1">
              <a:spLocks noChangeArrowheads="1"/>
            </p:cNvSpPr>
            <p:nvPr/>
          </p:nvSpPr>
          <p:spPr bwMode="auto">
            <a:xfrm>
              <a:off x="2116" y="3113"/>
              <a:ext cx="58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ja-JP" altLang="en-US" sz="900" b="0">
                  <a:latin typeface="Arial" charset="0"/>
                  <a:ea typeface="HG丸ｺﾞｼｯｸM-PRO" pitchFamily="49" charset="-128"/>
                </a:rPr>
                <a:t>旧久瀬村</a:t>
              </a:r>
            </a:p>
          </p:txBody>
        </p:sp>
        <p:sp>
          <p:nvSpPr>
            <p:cNvPr id="5146" name="Text Box 59"/>
            <p:cNvSpPr txBox="1">
              <a:spLocks noChangeArrowheads="1"/>
            </p:cNvSpPr>
            <p:nvPr/>
          </p:nvSpPr>
          <p:spPr bwMode="auto">
            <a:xfrm>
              <a:off x="2782" y="3192"/>
              <a:ext cx="58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ja-JP" altLang="en-US" sz="900" b="0">
                  <a:latin typeface="Arial" charset="0"/>
                  <a:ea typeface="HG丸ｺﾞｼｯｸM-PRO" pitchFamily="49" charset="-128"/>
                </a:rPr>
                <a:t>旧谷汲村</a:t>
              </a:r>
            </a:p>
          </p:txBody>
        </p:sp>
        <p:sp>
          <p:nvSpPr>
            <p:cNvPr id="5147" name="Text Box 60"/>
            <p:cNvSpPr txBox="1">
              <a:spLocks noChangeArrowheads="1"/>
            </p:cNvSpPr>
            <p:nvPr/>
          </p:nvSpPr>
          <p:spPr bwMode="auto">
            <a:xfrm>
              <a:off x="2486" y="3549"/>
              <a:ext cx="683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ja-JP" altLang="en-US" sz="900" b="0" dirty="0">
                  <a:latin typeface="Arial" charset="0"/>
                  <a:ea typeface="HG丸ｺﾞｼｯｸM-PRO" pitchFamily="49" charset="-128"/>
                </a:rPr>
                <a:t>旧揖斐川町</a:t>
              </a:r>
            </a:p>
          </p:txBody>
        </p:sp>
        <p:sp>
          <p:nvSpPr>
            <p:cNvPr id="5148" name="Text Box 61"/>
            <p:cNvSpPr txBox="1">
              <a:spLocks noChangeArrowheads="1"/>
            </p:cNvSpPr>
            <p:nvPr/>
          </p:nvSpPr>
          <p:spPr bwMode="auto">
            <a:xfrm>
              <a:off x="1888" y="3684"/>
              <a:ext cx="58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ja-JP" altLang="en-US" sz="900" b="0" dirty="0">
                  <a:latin typeface="Arial" charset="0"/>
                  <a:ea typeface="HG丸ｺﾞｼｯｸM-PRO" pitchFamily="49" charset="-128"/>
                </a:rPr>
                <a:t>旧春日村</a:t>
              </a:r>
            </a:p>
          </p:txBody>
        </p:sp>
        <p:sp>
          <p:nvSpPr>
            <p:cNvPr id="5150" name="Text Box 63"/>
            <p:cNvSpPr txBox="1">
              <a:spLocks noChangeArrowheads="1"/>
            </p:cNvSpPr>
            <p:nvPr/>
          </p:nvSpPr>
          <p:spPr bwMode="auto">
            <a:xfrm>
              <a:off x="1796" y="2695"/>
              <a:ext cx="557" cy="143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7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anchor="ctr" anchorCtr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ja-JP" altLang="en-US" sz="1100" dirty="0">
                  <a:latin typeface="Arial" charset="0"/>
                  <a:ea typeface="HG丸ｺﾞｼｯｸM-PRO" pitchFamily="49" charset="-128"/>
                </a:rPr>
                <a:t>揖斐川町</a:t>
              </a:r>
            </a:p>
          </p:txBody>
        </p:sp>
        <p:sp>
          <p:nvSpPr>
            <p:cNvPr id="5151" name="Freeform 64"/>
            <p:cNvSpPr>
              <a:spLocks/>
            </p:cNvSpPr>
            <p:nvPr/>
          </p:nvSpPr>
          <p:spPr bwMode="auto">
            <a:xfrm>
              <a:off x="1776" y="3378"/>
              <a:ext cx="782" cy="607"/>
            </a:xfrm>
            <a:custGeom>
              <a:avLst/>
              <a:gdLst>
                <a:gd name="T0" fmla="*/ 0 w 782"/>
                <a:gd name="T1" fmla="*/ 3 h 696"/>
                <a:gd name="T2" fmla="*/ 36 w 782"/>
                <a:gd name="T3" fmla="*/ 3 h 696"/>
                <a:gd name="T4" fmla="*/ 100 w 782"/>
                <a:gd name="T5" fmla="*/ 3 h 696"/>
                <a:gd name="T6" fmla="*/ 140 w 782"/>
                <a:gd name="T7" fmla="*/ 3 h 696"/>
                <a:gd name="T8" fmla="*/ 176 w 782"/>
                <a:gd name="T9" fmla="*/ 3 h 696"/>
                <a:gd name="T10" fmla="*/ 408 w 782"/>
                <a:gd name="T11" fmla="*/ 0 h 696"/>
                <a:gd name="T12" fmla="*/ 432 w 782"/>
                <a:gd name="T13" fmla="*/ 3 h 696"/>
                <a:gd name="T14" fmla="*/ 456 w 782"/>
                <a:gd name="T15" fmla="*/ 3 h 696"/>
                <a:gd name="T16" fmla="*/ 500 w 782"/>
                <a:gd name="T17" fmla="*/ 3 h 696"/>
                <a:gd name="T18" fmla="*/ 540 w 782"/>
                <a:gd name="T19" fmla="*/ 3 h 696"/>
                <a:gd name="T20" fmla="*/ 644 w 782"/>
                <a:gd name="T21" fmla="*/ 3 h 696"/>
                <a:gd name="T22" fmla="*/ 664 w 782"/>
                <a:gd name="T23" fmla="*/ 3 h 696"/>
                <a:gd name="T24" fmla="*/ 672 w 782"/>
                <a:gd name="T25" fmla="*/ 3 h 696"/>
                <a:gd name="T26" fmla="*/ 684 w 782"/>
                <a:gd name="T27" fmla="*/ 3 h 696"/>
                <a:gd name="T28" fmla="*/ 700 w 782"/>
                <a:gd name="T29" fmla="*/ 3 h 696"/>
                <a:gd name="T30" fmla="*/ 716 w 782"/>
                <a:gd name="T31" fmla="*/ 3 h 696"/>
                <a:gd name="T32" fmla="*/ 724 w 782"/>
                <a:gd name="T33" fmla="*/ 3 h 696"/>
                <a:gd name="T34" fmla="*/ 756 w 782"/>
                <a:gd name="T35" fmla="*/ 3 h 696"/>
                <a:gd name="T36" fmla="*/ 772 w 782"/>
                <a:gd name="T37" fmla="*/ 3 h 696"/>
                <a:gd name="T38" fmla="*/ 780 w 782"/>
                <a:gd name="T39" fmla="*/ 3 h 696"/>
                <a:gd name="T40" fmla="*/ 776 w 782"/>
                <a:gd name="T41" fmla="*/ 3 h 696"/>
                <a:gd name="T42" fmla="*/ 752 w 782"/>
                <a:gd name="T43" fmla="*/ 3 h 696"/>
                <a:gd name="T44" fmla="*/ 740 w 782"/>
                <a:gd name="T45" fmla="*/ 3 h 696"/>
                <a:gd name="T46" fmla="*/ 732 w 782"/>
                <a:gd name="T47" fmla="*/ 3 h 696"/>
                <a:gd name="T48" fmla="*/ 720 w 782"/>
                <a:gd name="T49" fmla="*/ 3 h 696"/>
                <a:gd name="T50" fmla="*/ 716 w 782"/>
                <a:gd name="T51" fmla="*/ 3 h 696"/>
                <a:gd name="T52" fmla="*/ 704 w 782"/>
                <a:gd name="T53" fmla="*/ 3 h 696"/>
                <a:gd name="T54" fmla="*/ 768 w 782"/>
                <a:gd name="T55" fmla="*/ 3 h 6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82"/>
                <a:gd name="T85" fmla="*/ 0 h 696"/>
                <a:gd name="T86" fmla="*/ 782 w 782"/>
                <a:gd name="T87" fmla="*/ 696 h 69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82" h="696">
                  <a:moveTo>
                    <a:pt x="0" y="80"/>
                  </a:moveTo>
                  <a:cubicBezTo>
                    <a:pt x="11" y="73"/>
                    <a:pt x="36" y="64"/>
                    <a:pt x="36" y="64"/>
                  </a:cubicBezTo>
                  <a:cubicBezTo>
                    <a:pt x="60" y="67"/>
                    <a:pt x="77" y="70"/>
                    <a:pt x="100" y="76"/>
                  </a:cubicBezTo>
                  <a:cubicBezTo>
                    <a:pt x="113" y="80"/>
                    <a:pt x="140" y="88"/>
                    <a:pt x="140" y="88"/>
                  </a:cubicBezTo>
                  <a:cubicBezTo>
                    <a:pt x="168" y="79"/>
                    <a:pt x="146" y="38"/>
                    <a:pt x="176" y="28"/>
                  </a:cubicBezTo>
                  <a:cubicBezTo>
                    <a:pt x="248" y="4"/>
                    <a:pt x="334" y="4"/>
                    <a:pt x="408" y="0"/>
                  </a:cubicBezTo>
                  <a:cubicBezTo>
                    <a:pt x="416" y="3"/>
                    <a:pt x="424" y="5"/>
                    <a:pt x="432" y="8"/>
                  </a:cubicBezTo>
                  <a:cubicBezTo>
                    <a:pt x="441" y="11"/>
                    <a:pt x="456" y="24"/>
                    <a:pt x="456" y="24"/>
                  </a:cubicBezTo>
                  <a:cubicBezTo>
                    <a:pt x="466" y="39"/>
                    <a:pt x="483" y="46"/>
                    <a:pt x="500" y="52"/>
                  </a:cubicBezTo>
                  <a:cubicBezTo>
                    <a:pt x="507" y="63"/>
                    <a:pt x="528" y="80"/>
                    <a:pt x="540" y="84"/>
                  </a:cubicBezTo>
                  <a:cubicBezTo>
                    <a:pt x="563" y="118"/>
                    <a:pt x="611" y="134"/>
                    <a:pt x="644" y="156"/>
                  </a:cubicBezTo>
                  <a:cubicBezTo>
                    <a:pt x="667" y="190"/>
                    <a:pt x="636" y="150"/>
                    <a:pt x="664" y="172"/>
                  </a:cubicBezTo>
                  <a:cubicBezTo>
                    <a:pt x="668" y="175"/>
                    <a:pt x="669" y="181"/>
                    <a:pt x="672" y="184"/>
                  </a:cubicBezTo>
                  <a:cubicBezTo>
                    <a:pt x="675" y="187"/>
                    <a:pt x="680" y="189"/>
                    <a:pt x="684" y="192"/>
                  </a:cubicBezTo>
                  <a:cubicBezTo>
                    <a:pt x="695" y="224"/>
                    <a:pt x="679" y="187"/>
                    <a:pt x="700" y="208"/>
                  </a:cubicBezTo>
                  <a:cubicBezTo>
                    <a:pt x="707" y="215"/>
                    <a:pt x="711" y="224"/>
                    <a:pt x="716" y="232"/>
                  </a:cubicBezTo>
                  <a:cubicBezTo>
                    <a:pt x="719" y="236"/>
                    <a:pt x="724" y="244"/>
                    <a:pt x="724" y="244"/>
                  </a:cubicBezTo>
                  <a:cubicBezTo>
                    <a:pt x="727" y="272"/>
                    <a:pt x="724" y="313"/>
                    <a:pt x="756" y="324"/>
                  </a:cubicBezTo>
                  <a:cubicBezTo>
                    <a:pt x="761" y="332"/>
                    <a:pt x="769" y="339"/>
                    <a:pt x="772" y="348"/>
                  </a:cubicBezTo>
                  <a:cubicBezTo>
                    <a:pt x="775" y="356"/>
                    <a:pt x="780" y="372"/>
                    <a:pt x="780" y="372"/>
                  </a:cubicBezTo>
                  <a:cubicBezTo>
                    <a:pt x="779" y="385"/>
                    <a:pt x="782" y="400"/>
                    <a:pt x="776" y="412"/>
                  </a:cubicBezTo>
                  <a:cubicBezTo>
                    <a:pt x="772" y="421"/>
                    <a:pt x="760" y="423"/>
                    <a:pt x="752" y="428"/>
                  </a:cubicBezTo>
                  <a:cubicBezTo>
                    <a:pt x="748" y="431"/>
                    <a:pt x="740" y="436"/>
                    <a:pt x="740" y="436"/>
                  </a:cubicBezTo>
                  <a:cubicBezTo>
                    <a:pt x="737" y="440"/>
                    <a:pt x="736" y="445"/>
                    <a:pt x="732" y="448"/>
                  </a:cubicBezTo>
                  <a:cubicBezTo>
                    <a:pt x="729" y="451"/>
                    <a:pt x="723" y="449"/>
                    <a:pt x="720" y="452"/>
                  </a:cubicBezTo>
                  <a:cubicBezTo>
                    <a:pt x="717" y="455"/>
                    <a:pt x="719" y="461"/>
                    <a:pt x="716" y="464"/>
                  </a:cubicBezTo>
                  <a:cubicBezTo>
                    <a:pt x="713" y="468"/>
                    <a:pt x="708" y="469"/>
                    <a:pt x="704" y="472"/>
                  </a:cubicBezTo>
                  <a:cubicBezTo>
                    <a:pt x="681" y="540"/>
                    <a:pt x="716" y="644"/>
                    <a:pt x="768" y="69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52" name="Freeform 65"/>
            <p:cNvSpPr>
              <a:spLocks/>
            </p:cNvSpPr>
            <p:nvPr/>
          </p:nvSpPr>
          <p:spPr bwMode="auto">
            <a:xfrm>
              <a:off x="2067" y="3899"/>
              <a:ext cx="1347" cy="458"/>
            </a:xfrm>
            <a:custGeom>
              <a:avLst/>
              <a:gdLst>
                <a:gd name="T0" fmla="*/ 0 w 1347"/>
                <a:gd name="T1" fmla="*/ 3 h 525"/>
                <a:gd name="T2" fmla="*/ 78 w 1347"/>
                <a:gd name="T3" fmla="*/ 3 h 525"/>
                <a:gd name="T4" fmla="*/ 123 w 1347"/>
                <a:gd name="T5" fmla="*/ 3 h 525"/>
                <a:gd name="T6" fmla="*/ 153 w 1347"/>
                <a:gd name="T7" fmla="*/ 3 h 525"/>
                <a:gd name="T8" fmla="*/ 183 w 1347"/>
                <a:gd name="T9" fmla="*/ 3 h 525"/>
                <a:gd name="T10" fmla="*/ 255 w 1347"/>
                <a:gd name="T11" fmla="*/ 3 h 525"/>
                <a:gd name="T12" fmla="*/ 279 w 1347"/>
                <a:gd name="T13" fmla="*/ 3 h 525"/>
                <a:gd name="T14" fmla="*/ 312 w 1347"/>
                <a:gd name="T15" fmla="*/ 3 h 525"/>
                <a:gd name="T16" fmla="*/ 363 w 1347"/>
                <a:gd name="T17" fmla="*/ 3 h 525"/>
                <a:gd name="T18" fmla="*/ 435 w 1347"/>
                <a:gd name="T19" fmla="*/ 3 h 525"/>
                <a:gd name="T20" fmla="*/ 477 w 1347"/>
                <a:gd name="T21" fmla="*/ 3 h 525"/>
                <a:gd name="T22" fmla="*/ 534 w 1347"/>
                <a:gd name="T23" fmla="*/ 3 h 525"/>
                <a:gd name="T24" fmla="*/ 579 w 1347"/>
                <a:gd name="T25" fmla="*/ 3 h 525"/>
                <a:gd name="T26" fmla="*/ 618 w 1347"/>
                <a:gd name="T27" fmla="*/ 3 h 525"/>
                <a:gd name="T28" fmla="*/ 666 w 1347"/>
                <a:gd name="T29" fmla="*/ 3 h 525"/>
                <a:gd name="T30" fmla="*/ 696 w 1347"/>
                <a:gd name="T31" fmla="*/ 3 h 525"/>
                <a:gd name="T32" fmla="*/ 705 w 1347"/>
                <a:gd name="T33" fmla="*/ 3 h 525"/>
                <a:gd name="T34" fmla="*/ 714 w 1347"/>
                <a:gd name="T35" fmla="*/ 3 h 525"/>
                <a:gd name="T36" fmla="*/ 801 w 1347"/>
                <a:gd name="T37" fmla="*/ 3 h 525"/>
                <a:gd name="T38" fmla="*/ 885 w 1347"/>
                <a:gd name="T39" fmla="*/ 3 h 525"/>
                <a:gd name="T40" fmla="*/ 975 w 1347"/>
                <a:gd name="T41" fmla="*/ 3 h 525"/>
                <a:gd name="T42" fmla="*/ 963 w 1347"/>
                <a:gd name="T43" fmla="*/ 3 h 525"/>
                <a:gd name="T44" fmla="*/ 936 w 1347"/>
                <a:gd name="T45" fmla="*/ 3 h 525"/>
                <a:gd name="T46" fmla="*/ 942 w 1347"/>
                <a:gd name="T47" fmla="*/ 3 h 525"/>
                <a:gd name="T48" fmla="*/ 999 w 1347"/>
                <a:gd name="T49" fmla="*/ 3 h 525"/>
                <a:gd name="T50" fmla="*/ 1017 w 1347"/>
                <a:gd name="T51" fmla="*/ 3 h 525"/>
                <a:gd name="T52" fmla="*/ 1029 w 1347"/>
                <a:gd name="T53" fmla="*/ 3 h 525"/>
                <a:gd name="T54" fmla="*/ 1077 w 1347"/>
                <a:gd name="T55" fmla="*/ 0 h 525"/>
                <a:gd name="T56" fmla="*/ 1107 w 1347"/>
                <a:gd name="T57" fmla="*/ 3 h 525"/>
                <a:gd name="T58" fmla="*/ 1161 w 1347"/>
                <a:gd name="T59" fmla="*/ 3 h 525"/>
                <a:gd name="T60" fmla="*/ 1236 w 1347"/>
                <a:gd name="T61" fmla="*/ 3 h 525"/>
                <a:gd name="T62" fmla="*/ 1284 w 1347"/>
                <a:gd name="T63" fmla="*/ 3 h 525"/>
                <a:gd name="T64" fmla="*/ 1320 w 1347"/>
                <a:gd name="T65" fmla="*/ 3 h 525"/>
                <a:gd name="T66" fmla="*/ 1347 w 1347"/>
                <a:gd name="T67" fmla="*/ 3 h 5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47"/>
                <a:gd name="T103" fmla="*/ 0 h 525"/>
                <a:gd name="T104" fmla="*/ 1347 w 1347"/>
                <a:gd name="T105" fmla="*/ 525 h 5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47" h="525">
                  <a:moveTo>
                    <a:pt x="0" y="525"/>
                  </a:moveTo>
                  <a:lnTo>
                    <a:pt x="78" y="507"/>
                  </a:lnTo>
                  <a:lnTo>
                    <a:pt x="123" y="465"/>
                  </a:lnTo>
                  <a:lnTo>
                    <a:pt x="153" y="396"/>
                  </a:lnTo>
                  <a:lnTo>
                    <a:pt x="183" y="333"/>
                  </a:lnTo>
                  <a:lnTo>
                    <a:pt x="255" y="297"/>
                  </a:lnTo>
                  <a:lnTo>
                    <a:pt x="279" y="243"/>
                  </a:lnTo>
                  <a:lnTo>
                    <a:pt x="312" y="195"/>
                  </a:lnTo>
                  <a:lnTo>
                    <a:pt x="363" y="174"/>
                  </a:lnTo>
                  <a:lnTo>
                    <a:pt x="435" y="162"/>
                  </a:lnTo>
                  <a:lnTo>
                    <a:pt x="477" y="114"/>
                  </a:lnTo>
                  <a:lnTo>
                    <a:pt x="534" y="198"/>
                  </a:lnTo>
                  <a:lnTo>
                    <a:pt x="579" y="246"/>
                  </a:lnTo>
                  <a:lnTo>
                    <a:pt x="618" y="279"/>
                  </a:lnTo>
                  <a:lnTo>
                    <a:pt x="666" y="267"/>
                  </a:lnTo>
                  <a:lnTo>
                    <a:pt x="696" y="288"/>
                  </a:lnTo>
                  <a:lnTo>
                    <a:pt x="705" y="330"/>
                  </a:lnTo>
                  <a:lnTo>
                    <a:pt x="714" y="354"/>
                  </a:lnTo>
                  <a:lnTo>
                    <a:pt x="801" y="324"/>
                  </a:lnTo>
                  <a:lnTo>
                    <a:pt x="885" y="339"/>
                  </a:lnTo>
                  <a:lnTo>
                    <a:pt x="975" y="357"/>
                  </a:lnTo>
                  <a:lnTo>
                    <a:pt x="963" y="225"/>
                  </a:lnTo>
                  <a:lnTo>
                    <a:pt x="936" y="117"/>
                  </a:lnTo>
                  <a:lnTo>
                    <a:pt x="942" y="93"/>
                  </a:lnTo>
                  <a:lnTo>
                    <a:pt x="999" y="81"/>
                  </a:lnTo>
                  <a:lnTo>
                    <a:pt x="1017" y="36"/>
                  </a:lnTo>
                  <a:lnTo>
                    <a:pt x="1029" y="6"/>
                  </a:lnTo>
                  <a:lnTo>
                    <a:pt x="1077" y="0"/>
                  </a:lnTo>
                  <a:lnTo>
                    <a:pt x="1107" y="48"/>
                  </a:lnTo>
                  <a:lnTo>
                    <a:pt x="1161" y="84"/>
                  </a:lnTo>
                  <a:lnTo>
                    <a:pt x="1236" y="204"/>
                  </a:lnTo>
                  <a:lnTo>
                    <a:pt x="1284" y="291"/>
                  </a:lnTo>
                  <a:lnTo>
                    <a:pt x="1320" y="330"/>
                  </a:lnTo>
                  <a:lnTo>
                    <a:pt x="1347" y="300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53" name="Freeform 66"/>
            <p:cNvSpPr>
              <a:spLocks/>
            </p:cNvSpPr>
            <p:nvPr/>
          </p:nvSpPr>
          <p:spPr bwMode="auto">
            <a:xfrm>
              <a:off x="1674" y="3620"/>
              <a:ext cx="408" cy="737"/>
            </a:xfrm>
            <a:custGeom>
              <a:avLst/>
              <a:gdLst>
                <a:gd name="T0" fmla="*/ 0 w 393"/>
                <a:gd name="T1" fmla="*/ 0 h 852"/>
                <a:gd name="T2" fmla="*/ 543 w 393"/>
                <a:gd name="T3" fmla="*/ 3 h 852"/>
                <a:gd name="T4" fmla="*/ 1492 w 393"/>
                <a:gd name="T5" fmla="*/ 3 h 852"/>
                <a:gd name="T6" fmla="*/ 3705 w 393"/>
                <a:gd name="T7" fmla="*/ 3 h 852"/>
                <a:gd name="T8" fmla="*/ 4568 w 393"/>
                <a:gd name="T9" fmla="*/ 3 h 852"/>
                <a:gd name="T10" fmla="*/ 4400 w 393"/>
                <a:gd name="T11" fmla="*/ 3 h 852"/>
                <a:gd name="T12" fmla="*/ 3906 w 393"/>
                <a:gd name="T13" fmla="*/ 3 h 852"/>
                <a:gd name="T14" fmla="*/ 3583 w 393"/>
                <a:gd name="T15" fmla="*/ 3 h 852"/>
                <a:gd name="T16" fmla="*/ 3583 w 393"/>
                <a:gd name="T17" fmla="*/ 3 h 852"/>
                <a:gd name="T18" fmla="*/ 4062 w 393"/>
                <a:gd name="T19" fmla="*/ 3 h 852"/>
                <a:gd name="T20" fmla="*/ 4891 w 393"/>
                <a:gd name="T21" fmla="*/ 3 h 852"/>
                <a:gd name="T22" fmla="*/ 5983 w 393"/>
                <a:gd name="T23" fmla="*/ 3 h 852"/>
                <a:gd name="T24" fmla="*/ 7100 w 393"/>
                <a:gd name="T25" fmla="*/ 3 h 852"/>
                <a:gd name="T26" fmla="*/ 7581 w 393"/>
                <a:gd name="T27" fmla="*/ 3 h 8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3"/>
                <a:gd name="T43" fmla="*/ 0 h 852"/>
                <a:gd name="T44" fmla="*/ 393 w 393"/>
                <a:gd name="T45" fmla="*/ 852 h 8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3" h="852">
                  <a:moveTo>
                    <a:pt x="0" y="0"/>
                  </a:moveTo>
                  <a:lnTo>
                    <a:pt x="30" y="96"/>
                  </a:lnTo>
                  <a:lnTo>
                    <a:pt x="78" y="150"/>
                  </a:lnTo>
                  <a:lnTo>
                    <a:pt x="192" y="219"/>
                  </a:lnTo>
                  <a:lnTo>
                    <a:pt x="237" y="279"/>
                  </a:lnTo>
                  <a:lnTo>
                    <a:pt x="228" y="366"/>
                  </a:lnTo>
                  <a:lnTo>
                    <a:pt x="201" y="462"/>
                  </a:lnTo>
                  <a:lnTo>
                    <a:pt x="186" y="519"/>
                  </a:lnTo>
                  <a:lnTo>
                    <a:pt x="186" y="606"/>
                  </a:lnTo>
                  <a:lnTo>
                    <a:pt x="210" y="666"/>
                  </a:lnTo>
                  <a:lnTo>
                    <a:pt x="252" y="705"/>
                  </a:lnTo>
                  <a:lnTo>
                    <a:pt x="312" y="732"/>
                  </a:lnTo>
                  <a:lnTo>
                    <a:pt x="366" y="810"/>
                  </a:lnTo>
                  <a:lnTo>
                    <a:pt x="393" y="852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27" name="Text Box 40"/>
            <p:cNvSpPr txBox="1">
              <a:spLocks noChangeArrowheads="1"/>
            </p:cNvSpPr>
            <p:nvPr/>
          </p:nvSpPr>
          <p:spPr bwMode="auto">
            <a:xfrm>
              <a:off x="3198" y="3765"/>
              <a:ext cx="428" cy="143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7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anchor="ctr" anchorCtr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ja-JP" altLang="en-US" sz="1100" dirty="0">
                  <a:latin typeface="Arial" charset="0"/>
                  <a:ea typeface="HG丸ｺﾞｼｯｸM-PRO" pitchFamily="49" charset="-128"/>
                </a:rPr>
                <a:t>大野町</a:t>
              </a:r>
            </a:p>
          </p:txBody>
        </p:sp>
        <p:sp>
          <p:nvSpPr>
            <p:cNvPr id="5149" name="Text Box 62"/>
            <p:cNvSpPr txBox="1">
              <a:spLocks noChangeArrowheads="1"/>
            </p:cNvSpPr>
            <p:nvPr/>
          </p:nvSpPr>
          <p:spPr bwMode="auto">
            <a:xfrm>
              <a:off x="2628" y="3917"/>
              <a:ext cx="452" cy="143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7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0" anchor="ctr" anchorCtr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ja-JP" altLang="en-US" sz="1100" dirty="0">
                  <a:latin typeface="Arial" charset="0"/>
                  <a:ea typeface="HG丸ｺﾞｼｯｸM-PRO" pitchFamily="49" charset="-128"/>
                </a:rPr>
                <a:t>池田町</a:t>
              </a:r>
            </a:p>
          </p:txBody>
        </p:sp>
      </p:grpSp>
      <p:sp>
        <p:nvSpPr>
          <p:cNvPr id="3" name="フリーフォーム 2"/>
          <p:cNvSpPr/>
          <p:nvPr/>
        </p:nvSpPr>
        <p:spPr bwMode="auto">
          <a:xfrm>
            <a:off x="6141720" y="2989469"/>
            <a:ext cx="119202" cy="49389"/>
          </a:xfrm>
          <a:custGeom>
            <a:avLst/>
            <a:gdLst>
              <a:gd name="connsiteX0" fmla="*/ 0 w 119202"/>
              <a:gd name="connsiteY0" fmla="*/ 45720 h 46453"/>
              <a:gd name="connsiteX1" fmla="*/ 114300 w 119202"/>
              <a:gd name="connsiteY1" fmla="*/ 0 h 4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202" h="46453">
                <a:moveTo>
                  <a:pt x="0" y="45720"/>
                </a:moveTo>
                <a:cubicBezTo>
                  <a:pt x="69215" y="47625"/>
                  <a:pt x="138430" y="49530"/>
                  <a:pt x="114300" y="0"/>
                </a:cubicBezTo>
              </a:path>
            </a:pathLst>
          </a:custGeom>
          <a:noFill/>
          <a:ln w="9525" algn="ctr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 bwMode="auto">
          <a:xfrm>
            <a:off x="6120001" y="3056400"/>
            <a:ext cx="392687" cy="161037"/>
          </a:xfrm>
          <a:custGeom>
            <a:avLst/>
            <a:gdLst>
              <a:gd name="connsiteX0" fmla="*/ 392687 w 392687"/>
              <a:gd name="connsiteY0" fmla="*/ 0 h 151465"/>
              <a:gd name="connsiteX1" fmla="*/ 325369 w 392687"/>
              <a:gd name="connsiteY1" fmla="*/ 5610 h 151465"/>
              <a:gd name="connsiteX2" fmla="*/ 291710 w 392687"/>
              <a:gd name="connsiteY2" fmla="*/ 5610 h 151465"/>
              <a:gd name="connsiteX3" fmla="*/ 258051 w 392687"/>
              <a:gd name="connsiteY3" fmla="*/ 5610 h 151465"/>
              <a:gd name="connsiteX4" fmla="*/ 235612 w 392687"/>
              <a:gd name="connsiteY4" fmla="*/ 5610 h 151465"/>
              <a:gd name="connsiteX5" fmla="*/ 218783 w 392687"/>
              <a:gd name="connsiteY5" fmla="*/ 11219 h 151465"/>
              <a:gd name="connsiteX6" fmla="*/ 201953 w 392687"/>
              <a:gd name="connsiteY6" fmla="*/ 22439 h 151465"/>
              <a:gd name="connsiteX7" fmla="*/ 201953 w 392687"/>
              <a:gd name="connsiteY7" fmla="*/ 28049 h 151465"/>
              <a:gd name="connsiteX8" fmla="*/ 201953 w 392687"/>
              <a:gd name="connsiteY8" fmla="*/ 39268 h 151465"/>
              <a:gd name="connsiteX9" fmla="*/ 190734 w 392687"/>
              <a:gd name="connsiteY9" fmla="*/ 50488 h 151465"/>
              <a:gd name="connsiteX10" fmla="*/ 185124 w 392687"/>
              <a:gd name="connsiteY10" fmla="*/ 67318 h 151465"/>
              <a:gd name="connsiteX11" fmla="*/ 157075 w 392687"/>
              <a:gd name="connsiteY11" fmla="*/ 84147 h 151465"/>
              <a:gd name="connsiteX12" fmla="*/ 112196 w 392687"/>
              <a:gd name="connsiteY12" fmla="*/ 95367 h 151465"/>
              <a:gd name="connsiteX13" fmla="*/ 95367 w 392687"/>
              <a:gd name="connsiteY13" fmla="*/ 100976 h 151465"/>
              <a:gd name="connsiteX14" fmla="*/ 72927 w 392687"/>
              <a:gd name="connsiteY14" fmla="*/ 112196 h 151465"/>
              <a:gd name="connsiteX15" fmla="*/ 50488 w 392687"/>
              <a:gd name="connsiteY15" fmla="*/ 123416 h 151465"/>
              <a:gd name="connsiteX16" fmla="*/ 0 w 392687"/>
              <a:gd name="connsiteY16" fmla="*/ 151465 h 15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2687" h="151465">
                <a:moveTo>
                  <a:pt x="392687" y="0"/>
                </a:moveTo>
                <a:lnTo>
                  <a:pt x="325369" y="5610"/>
                </a:lnTo>
                <a:cubicBezTo>
                  <a:pt x="308539" y="6545"/>
                  <a:pt x="291710" y="5610"/>
                  <a:pt x="291710" y="5610"/>
                </a:cubicBezTo>
                <a:lnTo>
                  <a:pt x="258051" y="5610"/>
                </a:lnTo>
                <a:cubicBezTo>
                  <a:pt x="248701" y="5610"/>
                  <a:pt x="242157" y="4675"/>
                  <a:pt x="235612" y="5610"/>
                </a:cubicBezTo>
                <a:cubicBezTo>
                  <a:pt x="229067" y="6545"/>
                  <a:pt x="224393" y="8414"/>
                  <a:pt x="218783" y="11219"/>
                </a:cubicBezTo>
                <a:cubicBezTo>
                  <a:pt x="213173" y="14024"/>
                  <a:pt x="204758" y="19634"/>
                  <a:pt x="201953" y="22439"/>
                </a:cubicBezTo>
                <a:lnTo>
                  <a:pt x="201953" y="28049"/>
                </a:lnTo>
                <a:cubicBezTo>
                  <a:pt x="201953" y="30854"/>
                  <a:pt x="203823" y="35528"/>
                  <a:pt x="201953" y="39268"/>
                </a:cubicBezTo>
                <a:cubicBezTo>
                  <a:pt x="200083" y="43008"/>
                  <a:pt x="193539" y="45813"/>
                  <a:pt x="190734" y="50488"/>
                </a:cubicBezTo>
                <a:cubicBezTo>
                  <a:pt x="187929" y="55163"/>
                  <a:pt x="190734" y="61708"/>
                  <a:pt x="185124" y="67318"/>
                </a:cubicBezTo>
                <a:cubicBezTo>
                  <a:pt x="179514" y="72928"/>
                  <a:pt x="169230" y="79472"/>
                  <a:pt x="157075" y="84147"/>
                </a:cubicBezTo>
                <a:cubicBezTo>
                  <a:pt x="144920" y="88822"/>
                  <a:pt x="122480" y="92562"/>
                  <a:pt x="112196" y="95367"/>
                </a:cubicBezTo>
                <a:cubicBezTo>
                  <a:pt x="101912" y="98172"/>
                  <a:pt x="101912" y="98171"/>
                  <a:pt x="95367" y="100976"/>
                </a:cubicBezTo>
                <a:cubicBezTo>
                  <a:pt x="88822" y="103781"/>
                  <a:pt x="72927" y="112196"/>
                  <a:pt x="72927" y="112196"/>
                </a:cubicBezTo>
                <a:cubicBezTo>
                  <a:pt x="65447" y="115936"/>
                  <a:pt x="62642" y="116871"/>
                  <a:pt x="50488" y="123416"/>
                </a:cubicBezTo>
                <a:cubicBezTo>
                  <a:pt x="38333" y="129961"/>
                  <a:pt x="19166" y="140713"/>
                  <a:pt x="0" y="151465"/>
                </a:cubicBezTo>
              </a:path>
            </a:pathLst>
          </a:custGeom>
          <a:noFill/>
          <a:ln w="22225" algn="ctr">
            <a:solidFill>
              <a:schemeClr val="tx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 bwMode="auto">
          <a:xfrm>
            <a:off x="3096000" y="9573612"/>
            <a:ext cx="648072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0" bIns="0" rtlCol="0" anchor="ctr">
            <a:spAutoFit/>
          </a:bodyPr>
          <a:lstStyle/>
          <a:p>
            <a:pPr algn="ctr"/>
            <a:r>
              <a:rPr kumimoji="1" lang="ja-JP" altLang="en-US" dirty="0"/>
              <a:t>－ </a:t>
            </a:r>
            <a:r>
              <a:rPr kumimoji="1" lang="en-US" altLang="ja-JP" dirty="0"/>
              <a:t>1 </a:t>
            </a:r>
            <a:r>
              <a:rPr kumimoji="1" lang="ja-JP" altLang="en-US" dirty="0"/>
              <a:t>－</a:t>
            </a:r>
          </a:p>
        </p:txBody>
      </p:sp>
    </p:spTree>
    <p:extLst>
      <p:ext uri="{BB962C8B-B14F-4D97-AF65-F5344CB8AC3E}">
        <p14:creationId xmlns:p14="http://schemas.microsoft.com/office/powerpoint/2010/main" val="139696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テキスト ボックス 5"/>
          <p:cNvSpPr txBox="1">
            <a:spLocks noChangeArrowheads="1"/>
          </p:cNvSpPr>
          <p:nvPr/>
        </p:nvSpPr>
        <p:spPr bwMode="auto">
          <a:xfrm>
            <a:off x="428626" y="155581"/>
            <a:ext cx="1082348" cy="246221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/>
              <a:t>組織・事務分掌</a:t>
            </a:r>
          </a:p>
        </p:txBody>
      </p:sp>
      <p:sp>
        <p:nvSpPr>
          <p:cNvPr id="6147" name="テキスト ボックス 6"/>
          <p:cNvSpPr txBox="1">
            <a:spLocks noChangeArrowheads="1"/>
          </p:cNvSpPr>
          <p:nvPr/>
        </p:nvSpPr>
        <p:spPr bwMode="auto">
          <a:xfrm>
            <a:off x="266925" y="578206"/>
            <a:ext cx="504825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dirty="0"/>
              <a:t>所長</a:t>
            </a:r>
          </a:p>
        </p:txBody>
      </p:sp>
      <p:sp>
        <p:nvSpPr>
          <p:cNvPr id="6148" name="テキスト ボックス 7"/>
          <p:cNvSpPr txBox="1">
            <a:spLocks noChangeArrowheads="1"/>
          </p:cNvSpPr>
          <p:nvPr/>
        </p:nvSpPr>
        <p:spPr bwMode="auto">
          <a:xfrm>
            <a:off x="908051" y="586468"/>
            <a:ext cx="720725" cy="40011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dirty="0"/>
              <a:t>副所長兼総務課長</a:t>
            </a:r>
          </a:p>
        </p:txBody>
      </p:sp>
      <p:sp>
        <p:nvSpPr>
          <p:cNvPr id="6149" name="テキスト ボックス 8"/>
          <p:cNvSpPr txBox="1">
            <a:spLocks noChangeArrowheads="1"/>
          </p:cNvSpPr>
          <p:nvPr/>
        </p:nvSpPr>
        <p:spPr bwMode="auto">
          <a:xfrm>
            <a:off x="2057237" y="618310"/>
            <a:ext cx="909063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dirty="0"/>
              <a:t>総務課長</a:t>
            </a:r>
            <a:endParaRPr lang="en-US" altLang="ja-JP" dirty="0"/>
          </a:p>
          <a:p>
            <a:r>
              <a:rPr lang="ja-JP" altLang="en-US" dirty="0"/>
              <a:t>　（兼）</a:t>
            </a:r>
          </a:p>
        </p:txBody>
      </p:sp>
      <p:sp>
        <p:nvSpPr>
          <p:cNvPr id="6150" name="テキスト ボックス 9"/>
          <p:cNvSpPr txBox="1">
            <a:spLocks noChangeArrowheads="1"/>
          </p:cNvSpPr>
          <p:nvPr/>
        </p:nvSpPr>
        <p:spPr bwMode="auto">
          <a:xfrm>
            <a:off x="3348000" y="601756"/>
            <a:ext cx="8258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/>
              <a:t>管理調整係</a:t>
            </a:r>
          </a:p>
        </p:txBody>
      </p:sp>
      <p:sp>
        <p:nvSpPr>
          <p:cNvPr id="6151" name="テキスト ボックス 10"/>
          <p:cNvSpPr txBox="1">
            <a:spLocks noChangeArrowheads="1"/>
          </p:cNvSpPr>
          <p:nvPr/>
        </p:nvSpPr>
        <p:spPr bwMode="auto">
          <a:xfrm>
            <a:off x="4320000" y="704990"/>
            <a:ext cx="1724025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>
              <a:lnSpc>
                <a:spcPts val="700"/>
              </a:lnSpc>
            </a:pPr>
            <a:r>
              <a:rPr lang="ja-JP" altLang="en-US" sz="800" dirty="0"/>
              <a:t>・管理調整、会計、広報及び防災</a:t>
            </a:r>
          </a:p>
          <a:p>
            <a:pPr>
              <a:lnSpc>
                <a:spcPts val="700"/>
              </a:lnSpc>
            </a:pPr>
            <a:r>
              <a:rPr lang="ja-JP" altLang="en-US" sz="800" dirty="0"/>
              <a:t>・工事その他の契約</a:t>
            </a:r>
          </a:p>
          <a:p>
            <a:pPr>
              <a:lnSpc>
                <a:spcPts val="700"/>
              </a:lnSpc>
            </a:pPr>
            <a:r>
              <a:rPr lang="ja-JP" altLang="en-US" sz="800" dirty="0"/>
              <a:t>・用地の取得及び補償</a:t>
            </a:r>
          </a:p>
          <a:p>
            <a:pPr>
              <a:lnSpc>
                <a:spcPts val="700"/>
              </a:lnSpc>
            </a:pPr>
            <a:r>
              <a:rPr lang="ja-JP" altLang="en-US" sz="800" dirty="0"/>
              <a:t>・換地計画、土地改良財産の管理</a:t>
            </a:r>
          </a:p>
        </p:txBody>
      </p:sp>
      <p:sp>
        <p:nvSpPr>
          <p:cNvPr id="6152" name="テキスト ボックス 11"/>
          <p:cNvSpPr txBox="1">
            <a:spLocks noChangeArrowheads="1"/>
          </p:cNvSpPr>
          <p:nvPr/>
        </p:nvSpPr>
        <p:spPr bwMode="auto">
          <a:xfrm>
            <a:off x="3348000" y="1374374"/>
            <a:ext cx="9541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/>
              <a:t>農務・畜産係</a:t>
            </a:r>
          </a:p>
        </p:txBody>
      </p:sp>
      <p:sp>
        <p:nvSpPr>
          <p:cNvPr id="6153" name="テキスト ボックス 12"/>
          <p:cNvSpPr txBox="1">
            <a:spLocks noChangeArrowheads="1"/>
          </p:cNvSpPr>
          <p:nvPr/>
        </p:nvSpPr>
        <p:spPr bwMode="auto">
          <a:xfrm>
            <a:off x="2016000" y="1375406"/>
            <a:ext cx="9541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/>
              <a:t>農業振興課長</a:t>
            </a:r>
          </a:p>
        </p:txBody>
      </p:sp>
      <p:sp>
        <p:nvSpPr>
          <p:cNvPr id="6154" name="テキスト ボックス 13"/>
          <p:cNvSpPr txBox="1">
            <a:spLocks noChangeArrowheads="1"/>
          </p:cNvSpPr>
          <p:nvPr/>
        </p:nvSpPr>
        <p:spPr bwMode="auto">
          <a:xfrm>
            <a:off x="4320000" y="1488628"/>
            <a:ext cx="2338387" cy="99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>
              <a:lnSpc>
                <a:spcPts val="700"/>
              </a:lnSpc>
            </a:pPr>
            <a:r>
              <a:rPr lang="ja-JP" altLang="en-US" sz="800" dirty="0"/>
              <a:t>・農政の総合企画調整、農業関係団体指導</a:t>
            </a:r>
          </a:p>
          <a:p>
            <a:pPr>
              <a:lnSpc>
                <a:spcPts val="700"/>
              </a:lnSpc>
            </a:pPr>
            <a:r>
              <a:rPr lang="ja-JP" altLang="en-US" sz="800" dirty="0"/>
              <a:t>・水田農業、園芸等生産振興対策</a:t>
            </a:r>
          </a:p>
          <a:p>
            <a:pPr>
              <a:lnSpc>
                <a:spcPts val="700"/>
              </a:lnSpc>
            </a:pPr>
            <a:r>
              <a:rPr lang="ja-JP" altLang="en-US" sz="800" dirty="0"/>
              <a:t>・担い手支援対策、環境保全型農業の振興</a:t>
            </a:r>
          </a:p>
          <a:p>
            <a:pPr>
              <a:lnSpc>
                <a:spcPts val="700"/>
              </a:lnSpc>
            </a:pPr>
            <a:r>
              <a:rPr lang="ja-JP" altLang="en-US" sz="800" dirty="0"/>
              <a:t>・農業関係融資、農業振興地域制度</a:t>
            </a:r>
          </a:p>
          <a:p>
            <a:pPr>
              <a:lnSpc>
                <a:spcPts val="700"/>
              </a:lnSpc>
            </a:pPr>
            <a:r>
              <a:rPr lang="ja-JP" altLang="en-US" sz="800" dirty="0"/>
              <a:t>・畜産振興対策、畜産関係団体指導、家畜防疫</a:t>
            </a:r>
          </a:p>
          <a:p>
            <a:pPr>
              <a:lnSpc>
                <a:spcPts val="700"/>
              </a:lnSpc>
            </a:pPr>
            <a:r>
              <a:rPr lang="ja-JP" altLang="en-US" sz="800" dirty="0"/>
              <a:t>・農業委員会指導</a:t>
            </a:r>
            <a:endParaRPr lang="en-US" altLang="ja-JP" sz="800" dirty="0"/>
          </a:p>
          <a:p>
            <a:pPr>
              <a:lnSpc>
                <a:spcPts val="700"/>
              </a:lnSpc>
            </a:pPr>
            <a:r>
              <a:rPr lang="ja-JP" altLang="en-US" sz="800" dirty="0"/>
              <a:t>・鳥獣被害対策</a:t>
            </a:r>
          </a:p>
        </p:txBody>
      </p:sp>
      <p:sp>
        <p:nvSpPr>
          <p:cNvPr id="6155" name="テキスト ボックス 14"/>
          <p:cNvSpPr txBox="1">
            <a:spLocks noChangeArrowheads="1"/>
          </p:cNvSpPr>
          <p:nvPr/>
        </p:nvSpPr>
        <p:spPr bwMode="auto">
          <a:xfrm>
            <a:off x="2016000" y="4220348"/>
            <a:ext cx="9541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/>
              <a:t>農地整備課長</a:t>
            </a:r>
          </a:p>
        </p:txBody>
      </p:sp>
      <p:sp>
        <p:nvSpPr>
          <p:cNvPr id="6156" name="テキスト ボックス 15"/>
          <p:cNvSpPr txBox="1">
            <a:spLocks noChangeArrowheads="1"/>
          </p:cNvSpPr>
          <p:nvPr/>
        </p:nvSpPr>
        <p:spPr bwMode="auto">
          <a:xfrm>
            <a:off x="3348000" y="4220348"/>
            <a:ext cx="8258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/>
              <a:t>計画調整係</a:t>
            </a:r>
          </a:p>
        </p:txBody>
      </p:sp>
      <p:sp>
        <p:nvSpPr>
          <p:cNvPr id="6157" name="テキスト ボックス 16"/>
          <p:cNvSpPr txBox="1">
            <a:spLocks noChangeArrowheads="1"/>
          </p:cNvSpPr>
          <p:nvPr/>
        </p:nvSpPr>
        <p:spPr bwMode="auto">
          <a:xfrm>
            <a:off x="4320000" y="4321180"/>
            <a:ext cx="2260302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>
              <a:lnSpc>
                <a:spcPts val="700"/>
              </a:lnSpc>
            </a:pPr>
            <a:r>
              <a:rPr lang="ja-JP" altLang="en-US" sz="800" dirty="0"/>
              <a:t>・農業農村整備事業の調査、計画</a:t>
            </a:r>
          </a:p>
          <a:p>
            <a:pPr>
              <a:lnSpc>
                <a:spcPts val="700"/>
              </a:lnSpc>
            </a:pPr>
            <a:r>
              <a:rPr lang="ja-JP" altLang="en-US" sz="800" dirty="0"/>
              <a:t>・土地改良区等の指導、検査</a:t>
            </a:r>
          </a:p>
          <a:p>
            <a:pPr>
              <a:lnSpc>
                <a:spcPts val="700"/>
              </a:lnSpc>
            </a:pPr>
            <a:r>
              <a:rPr lang="ja-JP" altLang="en-US" sz="800" dirty="0"/>
              <a:t>・日本型直接支払制度</a:t>
            </a:r>
            <a:endParaRPr lang="en-US" altLang="ja-JP" sz="800" dirty="0"/>
          </a:p>
          <a:p>
            <a:pPr>
              <a:lnSpc>
                <a:spcPts val="700"/>
              </a:lnSpc>
            </a:pPr>
            <a:r>
              <a:rPr lang="ja-JP" altLang="en-US" sz="800" dirty="0"/>
              <a:t>・農地及び土地改良施設の災害復旧</a:t>
            </a:r>
          </a:p>
        </p:txBody>
      </p:sp>
      <p:sp>
        <p:nvSpPr>
          <p:cNvPr id="6158" name="テキスト ボックス 17"/>
          <p:cNvSpPr txBox="1">
            <a:spLocks noChangeArrowheads="1"/>
          </p:cNvSpPr>
          <p:nvPr/>
        </p:nvSpPr>
        <p:spPr bwMode="auto">
          <a:xfrm>
            <a:off x="2016000" y="6308116"/>
            <a:ext cx="69762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/>
              <a:t>林業課長</a:t>
            </a:r>
          </a:p>
        </p:txBody>
      </p:sp>
      <p:sp>
        <p:nvSpPr>
          <p:cNvPr id="6159" name="テキスト ボックス 18"/>
          <p:cNvSpPr txBox="1">
            <a:spLocks noChangeArrowheads="1"/>
          </p:cNvSpPr>
          <p:nvPr/>
        </p:nvSpPr>
        <p:spPr bwMode="auto">
          <a:xfrm>
            <a:off x="3348000" y="6290455"/>
            <a:ext cx="5693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/>
              <a:t>林務係</a:t>
            </a:r>
          </a:p>
        </p:txBody>
      </p:sp>
      <p:sp>
        <p:nvSpPr>
          <p:cNvPr id="6160" name="テキスト ボックス 19"/>
          <p:cNvSpPr txBox="1">
            <a:spLocks noChangeArrowheads="1"/>
          </p:cNvSpPr>
          <p:nvPr/>
        </p:nvSpPr>
        <p:spPr bwMode="auto">
          <a:xfrm>
            <a:off x="4320000" y="6374809"/>
            <a:ext cx="2342740" cy="9977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>
              <a:lnSpc>
                <a:spcPts val="700"/>
              </a:lnSpc>
            </a:pPr>
            <a:r>
              <a:rPr lang="ja-JP" altLang="en-US" sz="800" dirty="0"/>
              <a:t>・林業関係団体指導</a:t>
            </a:r>
          </a:p>
          <a:p>
            <a:pPr>
              <a:lnSpc>
                <a:spcPts val="700"/>
              </a:lnSpc>
            </a:pPr>
            <a:r>
              <a:rPr lang="ja-JP" altLang="en-US" sz="800" dirty="0"/>
              <a:t>・保安林及び保安施設地区の指定及び管理</a:t>
            </a:r>
          </a:p>
          <a:p>
            <a:pPr>
              <a:lnSpc>
                <a:spcPts val="700"/>
              </a:lnSpc>
            </a:pPr>
            <a:r>
              <a:rPr lang="ja-JP" altLang="en-US" sz="800" dirty="0"/>
              <a:t>・林地開発許可、森林監視</a:t>
            </a:r>
          </a:p>
          <a:p>
            <a:pPr>
              <a:lnSpc>
                <a:spcPts val="700"/>
              </a:lnSpc>
            </a:pPr>
            <a:r>
              <a:rPr lang="ja-JP" altLang="en-US" sz="800" dirty="0"/>
              <a:t>・県産材需要拡大</a:t>
            </a:r>
            <a:endParaRPr lang="en-US" altLang="ja-JP" sz="800" dirty="0"/>
          </a:p>
          <a:p>
            <a:pPr>
              <a:lnSpc>
                <a:spcPts val="700"/>
              </a:lnSpc>
            </a:pPr>
            <a:r>
              <a:rPr lang="ja-JP" altLang="en-US" sz="800" dirty="0"/>
              <a:t>・木育及び森林環境教育</a:t>
            </a:r>
            <a:endParaRPr lang="en-US" altLang="ja-JP" sz="800" dirty="0"/>
          </a:p>
          <a:p>
            <a:pPr>
              <a:lnSpc>
                <a:spcPts val="700"/>
              </a:lnSpc>
            </a:pPr>
            <a:r>
              <a:rPr lang="ja-JP" altLang="en-US" sz="800" dirty="0"/>
              <a:t>・緑化推進</a:t>
            </a:r>
          </a:p>
          <a:p>
            <a:pPr>
              <a:lnSpc>
                <a:spcPts val="700"/>
              </a:lnSpc>
            </a:pPr>
            <a:r>
              <a:rPr lang="ja-JP" altLang="en-US" sz="800" dirty="0"/>
              <a:t>・森林サービス産業推進</a:t>
            </a:r>
            <a:endParaRPr lang="en-US" altLang="ja-JP" sz="800" dirty="0"/>
          </a:p>
        </p:txBody>
      </p:sp>
      <p:sp>
        <p:nvSpPr>
          <p:cNvPr id="6161" name="テキスト ボックス 20"/>
          <p:cNvSpPr txBox="1">
            <a:spLocks noChangeArrowheads="1"/>
          </p:cNvSpPr>
          <p:nvPr/>
        </p:nvSpPr>
        <p:spPr bwMode="auto">
          <a:xfrm>
            <a:off x="4320000" y="5050598"/>
            <a:ext cx="1620957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>
              <a:lnSpc>
                <a:spcPts val="700"/>
              </a:lnSpc>
            </a:pPr>
            <a:r>
              <a:rPr lang="ja-JP" altLang="en-US" sz="800" dirty="0"/>
              <a:t>・県営経営体育成基盤整備事業</a:t>
            </a:r>
            <a:endParaRPr lang="en-US" altLang="ja-JP" sz="800" dirty="0"/>
          </a:p>
          <a:p>
            <a:pPr>
              <a:lnSpc>
                <a:spcPts val="700"/>
              </a:lnSpc>
            </a:pPr>
            <a:r>
              <a:rPr lang="ja-JP" altLang="en-US" sz="800" dirty="0"/>
              <a:t>・県営農業基盤整備促進事業</a:t>
            </a:r>
            <a:endParaRPr lang="en-US" altLang="ja-JP" sz="800" dirty="0"/>
          </a:p>
          <a:p>
            <a:pPr>
              <a:lnSpc>
                <a:spcPts val="700"/>
              </a:lnSpc>
            </a:pPr>
            <a:r>
              <a:rPr lang="ja-JP" altLang="en-US" sz="800" dirty="0">
                <a:solidFill>
                  <a:srgbClr val="FF0000"/>
                </a:solidFill>
              </a:rPr>
              <a:t>・</a:t>
            </a:r>
            <a:r>
              <a:rPr lang="ja-JP" altLang="en-US" sz="800" dirty="0"/>
              <a:t>県営農村振興総合整備事業</a:t>
            </a:r>
            <a:endParaRPr lang="en-US" altLang="ja-JP" sz="800" dirty="0"/>
          </a:p>
          <a:p>
            <a:pPr>
              <a:lnSpc>
                <a:spcPts val="700"/>
              </a:lnSpc>
            </a:pPr>
            <a:endParaRPr lang="ja-JP" altLang="en-US" sz="800" dirty="0"/>
          </a:p>
        </p:txBody>
      </p:sp>
      <p:sp>
        <p:nvSpPr>
          <p:cNvPr id="6162" name="テキスト ボックス 21"/>
          <p:cNvSpPr txBox="1">
            <a:spLocks noChangeArrowheads="1"/>
          </p:cNvSpPr>
          <p:nvPr/>
        </p:nvSpPr>
        <p:spPr bwMode="auto">
          <a:xfrm>
            <a:off x="3348000" y="4932591"/>
            <a:ext cx="8258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/>
              <a:t>農地整備係</a:t>
            </a:r>
          </a:p>
        </p:txBody>
      </p:sp>
      <p:sp>
        <p:nvSpPr>
          <p:cNvPr id="6163" name="テキスト ボックス 22"/>
          <p:cNvSpPr txBox="1">
            <a:spLocks noChangeArrowheads="1"/>
          </p:cNvSpPr>
          <p:nvPr/>
        </p:nvSpPr>
        <p:spPr bwMode="auto">
          <a:xfrm>
            <a:off x="3348000" y="5655508"/>
            <a:ext cx="8258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/>
              <a:t>農村整備係</a:t>
            </a:r>
          </a:p>
        </p:txBody>
      </p:sp>
      <p:sp>
        <p:nvSpPr>
          <p:cNvPr id="6164" name="テキスト ボックス 24"/>
          <p:cNvSpPr txBox="1">
            <a:spLocks noChangeArrowheads="1"/>
          </p:cNvSpPr>
          <p:nvPr/>
        </p:nvSpPr>
        <p:spPr bwMode="auto">
          <a:xfrm>
            <a:off x="3357922" y="8193620"/>
            <a:ext cx="9334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dirty="0"/>
              <a:t>治山係</a:t>
            </a:r>
          </a:p>
        </p:txBody>
      </p:sp>
      <p:sp>
        <p:nvSpPr>
          <p:cNvPr id="6165" name="テキスト ボックス 25"/>
          <p:cNvSpPr txBox="1">
            <a:spLocks noChangeArrowheads="1"/>
          </p:cNvSpPr>
          <p:nvPr/>
        </p:nvSpPr>
        <p:spPr bwMode="auto">
          <a:xfrm>
            <a:off x="2016000" y="2551656"/>
            <a:ext cx="9541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/>
              <a:t>農業普及課長</a:t>
            </a:r>
          </a:p>
        </p:txBody>
      </p:sp>
      <p:sp>
        <p:nvSpPr>
          <p:cNvPr id="6166" name="テキスト ボックス 26"/>
          <p:cNvSpPr txBox="1">
            <a:spLocks noChangeArrowheads="1"/>
          </p:cNvSpPr>
          <p:nvPr/>
        </p:nvSpPr>
        <p:spPr bwMode="auto">
          <a:xfrm>
            <a:off x="3348000" y="2562589"/>
            <a:ext cx="8258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/>
              <a:t>地域支援係</a:t>
            </a:r>
          </a:p>
        </p:txBody>
      </p:sp>
      <p:sp>
        <p:nvSpPr>
          <p:cNvPr id="6167" name="テキスト ボックス 27"/>
          <p:cNvSpPr txBox="1">
            <a:spLocks noChangeArrowheads="1"/>
          </p:cNvSpPr>
          <p:nvPr/>
        </p:nvSpPr>
        <p:spPr bwMode="auto">
          <a:xfrm>
            <a:off x="4329923" y="8289986"/>
            <a:ext cx="1413256" cy="24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>
              <a:lnSpc>
                <a:spcPts val="700"/>
              </a:lnSpc>
            </a:pPr>
            <a:r>
              <a:rPr lang="ja-JP" altLang="en-US" sz="800" dirty="0"/>
              <a:t>・治山事業</a:t>
            </a:r>
            <a:endParaRPr lang="en-US" altLang="ja-JP" sz="800" dirty="0"/>
          </a:p>
          <a:p>
            <a:pPr>
              <a:lnSpc>
                <a:spcPts val="700"/>
              </a:lnSpc>
            </a:pPr>
            <a:r>
              <a:rPr lang="ja-JP" altLang="en-US" sz="800" dirty="0"/>
              <a:t>・山地防災対策 </a:t>
            </a:r>
          </a:p>
        </p:txBody>
      </p:sp>
      <p:cxnSp>
        <p:nvCxnSpPr>
          <p:cNvPr id="6169" name="直線コネクタ 30"/>
          <p:cNvCxnSpPr>
            <a:cxnSpLocks noChangeShapeType="1"/>
            <a:stCxn id="6147" idx="3"/>
            <a:endCxn id="6148" idx="1"/>
          </p:cNvCxnSpPr>
          <p:nvPr/>
        </p:nvCxnSpPr>
        <p:spPr bwMode="auto">
          <a:xfrm>
            <a:off x="771750" y="701317"/>
            <a:ext cx="136301" cy="85206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6170" name="直線コネクタ 33"/>
          <p:cNvCxnSpPr>
            <a:cxnSpLocks noChangeShapeType="1"/>
          </p:cNvCxnSpPr>
          <p:nvPr/>
        </p:nvCxnSpPr>
        <p:spPr bwMode="auto">
          <a:xfrm flipV="1">
            <a:off x="774000" y="701317"/>
            <a:ext cx="147638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72" name="直線コネクタ 39"/>
          <p:cNvCxnSpPr>
            <a:cxnSpLocks noChangeShapeType="1"/>
          </p:cNvCxnSpPr>
          <p:nvPr/>
        </p:nvCxnSpPr>
        <p:spPr bwMode="auto">
          <a:xfrm flipV="1">
            <a:off x="2964275" y="724866"/>
            <a:ext cx="3587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73" name="直線コネクタ 55"/>
          <p:cNvCxnSpPr>
            <a:cxnSpLocks noChangeShapeType="1"/>
          </p:cNvCxnSpPr>
          <p:nvPr/>
        </p:nvCxnSpPr>
        <p:spPr bwMode="auto">
          <a:xfrm flipV="1">
            <a:off x="3029769" y="1508873"/>
            <a:ext cx="324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75" name="直線コネクタ 60"/>
          <p:cNvCxnSpPr>
            <a:cxnSpLocks noChangeShapeType="1"/>
            <a:stCxn id="6155" idx="3"/>
            <a:endCxn id="6156" idx="1"/>
          </p:cNvCxnSpPr>
          <p:nvPr/>
        </p:nvCxnSpPr>
        <p:spPr bwMode="auto">
          <a:xfrm>
            <a:off x="2970107" y="4343459"/>
            <a:ext cx="377893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76" name="直線コネクタ 62"/>
          <p:cNvCxnSpPr>
            <a:cxnSpLocks noChangeShapeType="1"/>
          </p:cNvCxnSpPr>
          <p:nvPr/>
        </p:nvCxnSpPr>
        <p:spPr bwMode="auto">
          <a:xfrm>
            <a:off x="1770579" y="732462"/>
            <a:ext cx="1074" cy="569876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77" name="直線コネクタ 70"/>
          <p:cNvCxnSpPr>
            <a:cxnSpLocks noChangeShapeType="1"/>
          </p:cNvCxnSpPr>
          <p:nvPr/>
        </p:nvCxnSpPr>
        <p:spPr bwMode="auto">
          <a:xfrm>
            <a:off x="1763713" y="6431227"/>
            <a:ext cx="288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78" name="直線コネクタ 73"/>
          <p:cNvCxnSpPr>
            <a:cxnSpLocks noChangeShapeType="1"/>
          </p:cNvCxnSpPr>
          <p:nvPr/>
        </p:nvCxnSpPr>
        <p:spPr bwMode="auto">
          <a:xfrm>
            <a:off x="1774547" y="4351583"/>
            <a:ext cx="288000" cy="1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79" name="直線コネクタ 83"/>
          <p:cNvCxnSpPr>
            <a:cxnSpLocks noChangeShapeType="1"/>
            <a:stCxn id="6162" idx="1"/>
            <a:endCxn id="6162" idx="1"/>
          </p:cNvCxnSpPr>
          <p:nvPr/>
        </p:nvCxnSpPr>
        <p:spPr bwMode="auto">
          <a:xfrm>
            <a:off x="3348000" y="5055702"/>
            <a:ext cx="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6181" name="直線コネクタ 93"/>
          <p:cNvCxnSpPr>
            <a:cxnSpLocks noChangeShapeType="1"/>
          </p:cNvCxnSpPr>
          <p:nvPr/>
        </p:nvCxnSpPr>
        <p:spPr bwMode="auto">
          <a:xfrm>
            <a:off x="3132057" y="4343459"/>
            <a:ext cx="0" cy="14400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85" name="直線コネクタ 131"/>
          <p:cNvCxnSpPr>
            <a:cxnSpLocks noChangeShapeType="1"/>
          </p:cNvCxnSpPr>
          <p:nvPr/>
        </p:nvCxnSpPr>
        <p:spPr bwMode="auto">
          <a:xfrm>
            <a:off x="3137694" y="8321469"/>
            <a:ext cx="252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188" name="正方形/長方形 45"/>
          <p:cNvSpPr>
            <a:spLocks noChangeArrowheads="1"/>
          </p:cNvSpPr>
          <p:nvPr/>
        </p:nvSpPr>
        <p:spPr bwMode="auto">
          <a:xfrm>
            <a:off x="4319788" y="5745522"/>
            <a:ext cx="1743074" cy="543739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square" tIns="0" bIns="0">
            <a:spAutoFit/>
          </a:bodyPr>
          <a:lstStyle/>
          <a:p>
            <a:pPr>
              <a:lnSpc>
                <a:spcPts val="700"/>
              </a:lnSpc>
            </a:pPr>
            <a:r>
              <a:rPr lang="ja-JP" altLang="en-US" sz="800" dirty="0"/>
              <a:t>・県営中山間地域総合整備事業</a:t>
            </a:r>
            <a:endParaRPr lang="en-US" altLang="ja-JP" sz="800" dirty="0"/>
          </a:p>
          <a:p>
            <a:pPr>
              <a:lnSpc>
                <a:spcPts val="700"/>
              </a:lnSpc>
            </a:pPr>
            <a:r>
              <a:rPr lang="ja-JP" altLang="en-US" sz="800" dirty="0"/>
              <a:t>・県営農村振興総合整備事業</a:t>
            </a:r>
            <a:endParaRPr lang="en-US" altLang="ja-JP" sz="800" dirty="0"/>
          </a:p>
          <a:p>
            <a:pPr>
              <a:lnSpc>
                <a:spcPts val="700"/>
              </a:lnSpc>
            </a:pPr>
            <a:r>
              <a:rPr lang="ja-JP" altLang="en-US" sz="800" dirty="0"/>
              <a:t>・県営ため池等整備事業</a:t>
            </a:r>
            <a:endParaRPr lang="en-US" altLang="ja-JP" sz="800" dirty="0"/>
          </a:p>
          <a:p>
            <a:pPr>
              <a:lnSpc>
                <a:spcPts val="700"/>
              </a:lnSpc>
            </a:pPr>
            <a:r>
              <a:rPr lang="ja-JP" altLang="en-US" sz="800" dirty="0"/>
              <a:t>・県営農道施設強化対策事業</a:t>
            </a:r>
            <a:endParaRPr lang="en-US" altLang="ja-JP" sz="800" dirty="0"/>
          </a:p>
        </p:txBody>
      </p:sp>
      <p:cxnSp>
        <p:nvCxnSpPr>
          <p:cNvPr id="6189" name="直線コネクタ 77"/>
          <p:cNvCxnSpPr>
            <a:cxnSpLocks noChangeShapeType="1"/>
            <a:stCxn id="6148" idx="3"/>
          </p:cNvCxnSpPr>
          <p:nvPr/>
        </p:nvCxnSpPr>
        <p:spPr bwMode="auto">
          <a:xfrm flipV="1">
            <a:off x="1628776" y="714744"/>
            <a:ext cx="128587" cy="71779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6190" name="直線コネクタ 79"/>
          <p:cNvCxnSpPr>
            <a:cxnSpLocks noChangeShapeType="1"/>
            <a:endCxn id="6148" idx="3"/>
          </p:cNvCxnSpPr>
          <p:nvPr/>
        </p:nvCxnSpPr>
        <p:spPr bwMode="auto">
          <a:xfrm flipH="1">
            <a:off x="1628776" y="718119"/>
            <a:ext cx="128587" cy="68404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6191" name="直線コネクタ 87"/>
          <p:cNvCxnSpPr>
            <a:cxnSpLocks noChangeShapeType="1"/>
            <a:endCxn id="6148" idx="3"/>
          </p:cNvCxnSpPr>
          <p:nvPr/>
        </p:nvCxnSpPr>
        <p:spPr bwMode="auto">
          <a:xfrm flipH="1">
            <a:off x="1628776" y="714743"/>
            <a:ext cx="142876" cy="7178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6193" name="正方形/長方形 53"/>
          <p:cNvSpPr>
            <a:spLocks noChangeArrowheads="1"/>
          </p:cNvSpPr>
          <p:nvPr/>
        </p:nvSpPr>
        <p:spPr bwMode="auto">
          <a:xfrm>
            <a:off x="3357922" y="8671672"/>
            <a:ext cx="9413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dirty="0"/>
              <a:t>林道係</a:t>
            </a:r>
          </a:p>
        </p:txBody>
      </p:sp>
      <p:cxnSp>
        <p:nvCxnSpPr>
          <p:cNvPr id="6194" name="直線コネクタ 58"/>
          <p:cNvCxnSpPr>
            <a:cxnSpLocks noChangeShapeType="1"/>
          </p:cNvCxnSpPr>
          <p:nvPr/>
        </p:nvCxnSpPr>
        <p:spPr bwMode="auto">
          <a:xfrm>
            <a:off x="3165475" y="9147991"/>
            <a:ext cx="33655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6195" name="直線コネクタ 60"/>
          <p:cNvCxnSpPr>
            <a:cxnSpLocks noChangeShapeType="1"/>
          </p:cNvCxnSpPr>
          <p:nvPr/>
        </p:nvCxnSpPr>
        <p:spPr bwMode="auto">
          <a:xfrm>
            <a:off x="2097089" y="8575820"/>
            <a:ext cx="395287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6196" name="直線コネクタ 62"/>
          <p:cNvCxnSpPr>
            <a:cxnSpLocks noChangeShapeType="1"/>
          </p:cNvCxnSpPr>
          <p:nvPr/>
        </p:nvCxnSpPr>
        <p:spPr bwMode="auto">
          <a:xfrm>
            <a:off x="2097089" y="8575820"/>
            <a:ext cx="395287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6198" name="正方形/長方形 53"/>
          <p:cNvSpPr>
            <a:spLocks noChangeArrowheads="1"/>
          </p:cNvSpPr>
          <p:nvPr/>
        </p:nvSpPr>
        <p:spPr bwMode="auto">
          <a:xfrm>
            <a:off x="2801938" y="9279641"/>
            <a:ext cx="6477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6199" name="テキスト ボックス 27"/>
          <p:cNvSpPr txBox="1">
            <a:spLocks noChangeArrowheads="1"/>
          </p:cNvSpPr>
          <p:nvPr/>
        </p:nvSpPr>
        <p:spPr bwMode="auto">
          <a:xfrm>
            <a:off x="4329922" y="8743672"/>
            <a:ext cx="2041207" cy="24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>
              <a:lnSpc>
                <a:spcPts val="700"/>
              </a:lnSpc>
            </a:pPr>
            <a:r>
              <a:rPr lang="ja-JP" altLang="en-US" sz="800" dirty="0"/>
              <a:t>・林道事業</a:t>
            </a:r>
            <a:endParaRPr lang="en-US" altLang="ja-JP" sz="800" dirty="0"/>
          </a:p>
          <a:p>
            <a:pPr>
              <a:lnSpc>
                <a:spcPts val="700"/>
              </a:lnSpc>
            </a:pPr>
            <a:r>
              <a:rPr lang="ja-JP" altLang="en-US" sz="800" dirty="0"/>
              <a:t>・林内路網整備に関する事業 </a:t>
            </a:r>
            <a:endParaRPr lang="en-US" altLang="ja-JP" sz="800" dirty="0"/>
          </a:p>
        </p:txBody>
      </p:sp>
      <p:sp>
        <p:nvSpPr>
          <p:cNvPr id="6200" name="テキスト ボックス 7"/>
          <p:cNvSpPr txBox="1">
            <a:spLocks noChangeArrowheads="1"/>
          </p:cNvSpPr>
          <p:nvPr/>
        </p:nvSpPr>
        <p:spPr bwMode="auto">
          <a:xfrm>
            <a:off x="912813" y="1532542"/>
            <a:ext cx="844550" cy="55399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dirty="0"/>
              <a:t>副所長兼　技術連携調整監</a:t>
            </a:r>
          </a:p>
        </p:txBody>
      </p:sp>
      <p:cxnSp>
        <p:nvCxnSpPr>
          <p:cNvPr id="6201" name="直線コネクタ 96"/>
          <p:cNvCxnSpPr>
            <a:cxnSpLocks noChangeShapeType="1"/>
          </p:cNvCxnSpPr>
          <p:nvPr/>
        </p:nvCxnSpPr>
        <p:spPr bwMode="auto">
          <a:xfrm>
            <a:off x="-242888" y="4189172"/>
            <a:ext cx="914401" cy="972185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6202" name="直線コネクタ 107"/>
          <p:cNvCxnSpPr>
            <a:cxnSpLocks noChangeShapeType="1"/>
            <a:stCxn id="6147" idx="3"/>
          </p:cNvCxnSpPr>
          <p:nvPr/>
        </p:nvCxnSpPr>
        <p:spPr bwMode="auto">
          <a:xfrm>
            <a:off x="771750" y="701317"/>
            <a:ext cx="0" cy="98278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03" name="直線コネクタ 112"/>
          <p:cNvCxnSpPr>
            <a:cxnSpLocks noChangeShapeType="1"/>
          </p:cNvCxnSpPr>
          <p:nvPr/>
        </p:nvCxnSpPr>
        <p:spPr bwMode="auto">
          <a:xfrm flipH="1">
            <a:off x="774701" y="1684100"/>
            <a:ext cx="138113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206" name="テキスト ボックス 15"/>
          <p:cNvSpPr txBox="1">
            <a:spLocks noChangeArrowheads="1"/>
          </p:cNvSpPr>
          <p:nvPr/>
        </p:nvSpPr>
        <p:spPr bwMode="auto">
          <a:xfrm>
            <a:off x="3348000" y="3437088"/>
            <a:ext cx="7160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dirty="0"/>
              <a:t>園芸産地　支援係</a:t>
            </a:r>
          </a:p>
        </p:txBody>
      </p:sp>
      <p:sp>
        <p:nvSpPr>
          <p:cNvPr id="66" name="テキスト ボックス 22"/>
          <p:cNvSpPr txBox="1">
            <a:spLocks noChangeArrowheads="1"/>
          </p:cNvSpPr>
          <p:nvPr/>
        </p:nvSpPr>
        <p:spPr bwMode="auto">
          <a:xfrm>
            <a:off x="3349985" y="7411530"/>
            <a:ext cx="8524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dirty="0"/>
              <a:t>森林整備係</a:t>
            </a:r>
            <a:endParaRPr lang="en-US" altLang="ja-JP" dirty="0"/>
          </a:p>
        </p:txBody>
      </p:sp>
      <p:cxnSp>
        <p:nvCxnSpPr>
          <p:cNvPr id="8" name="直線コネクタ 7"/>
          <p:cNvCxnSpPr/>
          <p:nvPr/>
        </p:nvCxnSpPr>
        <p:spPr bwMode="auto">
          <a:xfrm>
            <a:off x="1268412" y="7923265"/>
            <a:ext cx="914400" cy="972185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直線コネクタ 131"/>
          <p:cNvCxnSpPr>
            <a:cxnSpLocks noChangeShapeType="1"/>
          </p:cNvCxnSpPr>
          <p:nvPr/>
        </p:nvCxnSpPr>
        <p:spPr bwMode="auto">
          <a:xfrm>
            <a:off x="3138488" y="7519530"/>
            <a:ext cx="252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直線コネクタ 131"/>
          <p:cNvCxnSpPr>
            <a:cxnSpLocks noChangeShapeType="1"/>
          </p:cNvCxnSpPr>
          <p:nvPr/>
        </p:nvCxnSpPr>
        <p:spPr bwMode="auto">
          <a:xfrm>
            <a:off x="3144441" y="8787492"/>
            <a:ext cx="252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3" name="直線コネクタ 131"/>
          <p:cNvCxnSpPr>
            <a:cxnSpLocks noChangeShapeType="1"/>
          </p:cNvCxnSpPr>
          <p:nvPr/>
        </p:nvCxnSpPr>
        <p:spPr bwMode="auto">
          <a:xfrm>
            <a:off x="2870120" y="6429539"/>
            <a:ext cx="504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" name="直線コネクタ 131"/>
          <p:cNvCxnSpPr>
            <a:cxnSpLocks noChangeShapeType="1"/>
          </p:cNvCxnSpPr>
          <p:nvPr/>
        </p:nvCxnSpPr>
        <p:spPr bwMode="auto">
          <a:xfrm>
            <a:off x="3132057" y="5778618"/>
            <a:ext cx="252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7" name="直線コネクタ 131"/>
          <p:cNvCxnSpPr>
            <a:cxnSpLocks noChangeShapeType="1"/>
          </p:cNvCxnSpPr>
          <p:nvPr/>
        </p:nvCxnSpPr>
        <p:spPr bwMode="auto">
          <a:xfrm>
            <a:off x="3138488" y="5055702"/>
            <a:ext cx="252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3" name="直線コネクタ 93"/>
          <p:cNvCxnSpPr>
            <a:cxnSpLocks noChangeShapeType="1"/>
          </p:cNvCxnSpPr>
          <p:nvPr/>
        </p:nvCxnSpPr>
        <p:spPr bwMode="auto">
          <a:xfrm>
            <a:off x="3136503" y="2685699"/>
            <a:ext cx="0" cy="9000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6" name="直線コネクタ 73"/>
          <p:cNvCxnSpPr>
            <a:cxnSpLocks noChangeShapeType="1"/>
          </p:cNvCxnSpPr>
          <p:nvPr/>
        </p:nvCxnSpPr>
        <p:spPr bwMode="auto">
          <a:xfrm flipV="1">
            <a:off x="1763713" y="2673547"/>
            <a:ext cx="288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7" name="直線コネクタ 73"/>
          <p:cNvCxnSpPr>
            <a:cxnSpLocks noChangeShapeType="1"/>
          </p:cNvCxnSpPr>
          <p:nvPr/>
        </p:nvCxnSpPr>
        <p:spPr bwMode="auto">
          <a:xfrm flipV="1">
            <a:off x="1770579" y="1518309"/>
            <a:ext cx="288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9" name="直線コネクタ 73"/>
          <p:cNvCxnSpPr>
            <a:cxnSpLocks noChangeShapeType="1"/>
          </p:cNvCxnSpPr>
          <p:nvPr/>
        </p:nvCxnSpPr>
        <p:spPr bwMode="auto">
          <a:xfrm flipV="1">
            <a:off x="1763713" y="733048"/>
            <a:ext cx="288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5" name="テキスト ボックス 28"/>
          <p:cNvSpPr txBox="1">
            <a:spLocks noChangeArrowheads="1"/>
          </p:cNvSpPr>
          <p:nvPr/>
        </p:nvSpPr>
        <p:spPr bwMode="auto">
          <a:xfrm>
            <a:off x="4320000" y="2591436"/>
            <a:ext cx="2339975" cy="78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700"/>
              </a:lnSpc>
            </a:pPr>
            <a:r>
              <a:rPr lang="ja-JP" altLang="en-US" sz="800" dirty="0"/>
              <a:t>・普及活動の企画・調整</a:t>
            </a:r>
            <a:endParaRPr lang="en-US" altLang="ja-JP" sz="800" dirty="0"/>
          </a:p>
          <a:p>
            <a:pPr>
              <a:lnSpc>
                <a:spcPts val="700"/>
              </a:lnSpc>
            </a:pPr>
            <a:r>
              <a:rPr lang="ja-JP" altLang="en-US" sz="800" dirty="0"/>
              <a:t>・地域活動の対応・強化</a:t>
            </a:r>
            <a:endParaRPr lang="en-US" altLang="ja-JP" sz="800" dirty="0"/>
          </a:p>
          <a:p>
            <a:pPr>
              <a:lnSpc>
                <a:spcPts val="700"/>
              </a:lnSpc>
            </a:pPr>
            <a:r>
              <a:rPr lang="ja-JP" altLang="en-US" sz="800" dirty="0"/>
              <a:t>・担い手育成・新規就農の相談・支援</a:t>
            </a:r>
            <a:endParaRPr lang="en-US" altLang="ja-JP" sz="800" dirty="0"/>
          </a:p>
          <a:p>
            <a:pPr>
              <a:lnSpc>
                <a:spcPts val="700"/>
              </a:lnSpc>
            </a:pPr>
            <a:r>
              <a:rPr lang="ja-JP" altLang="en-US" sz="800" dirty="0"/>
              <a:t>・米・麦・大豆等の普及指導活動</a:t>
            </a:r>
            <a:endParaRPr lang="en-US" altLang="ja-JP" sz="800" dirty="0"/>
          </a:p>
          <a:p>
            <a:pPr>
              <a:lnSpc>
                <a:spcPts val="700"/>
              </a:lnSpc>
            </a:pPr>
            <a:r>
              <a:rPr lang="ja-JP" altLang="en-US" sz="800" dirty="0"/>
              <a:t>・地域特産物の普及指導活動</a:t>
            </a:r>
            <a:endParaRPr lang="en-US" altLang="ja-JP" sz="800" dirty="0"/>
          </a:p>
        </p:txBody>
      </p:sp>
      <p:sp>
        <p:nvSpPr>
          <p:cNvPr id="67" name="テキスト ボックス 28"/>
          <p:cNvSpPr txBox="1">
            <a:spLocks noChangeArrowheads="1"/>
          </p:cNvSpPr>
          <p:nvPr/>
        </p:nvSpPr>
        <p:spPr bwMode="auto">
          <a:xfrm>
            <a:off x="4320000" y="3476925"/>
            <a:ext cx="2301160" cy="78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700"/>
              </a:lnSpc>
            </a:pPr>
            <a:r>
              <a:rPr lang="ja-JP" altLang="en-US" sz="800" dirty="0"/>
              <a:t>・野菜・果樹・茶の普及指導活動</a:t>
            </a:r>
            <a:endParaRPr lang="en-US" altLang="ja-JP" sz="800" dirty="0"/>
          </a:p>
          <a:p>
            <a:pPr>
              <a:lnSpc>
                <a:spcPts val="700"/>
              </a:lnSpc>
            </a:pPr>
            <a:r>
              <a:rPr lang="ja-JP" altLang="en-US" sz="800" dirty="0"/>
              <a:t>・気象災害に係る技術対策</a:t>
            </a:r>
            <a:endParaRPr lang="en-US" altLang="ja-JP" sz="800" dirty="0"/>
          </a:p>
          <a:p>
            <a:pPr>
              <a:lnSpc>
                <a:spcPts val="700"/>
              </a:lnSpc>
            </a:pPr>
            <a:r>
              <a:rPr lang="ja-JP" altLang="en-US" sz="800" dirty="0"/>
              <a:t>・農薬の適正及び安全使用</a:t>
            </a:r>
          </a:p>
          <a:p>
            <a:pPr>
              <a:lnSpc>
                <a:spcPts val="700"/>
              </a:lnSpc>
            </a:pPr>
            <a:r>
              <a:rPr lang="ja-JP" altLang="en-US" sz="800" dirty="0"/>
              <a:t>・試験研究機関との連携</a:t>
            </a:r>
            <a:endParaRPr lang="en-US" altLang="ja-JP" sz="800" dirty="0"/>
          </a:p>
          <a:p>
            <a:pPr>
              <a:lnSpc>
                <a:spcPts val="700"/>
              </a:lnSpc>
            </a:pPr>
            <a:r>
              <a:rPr lang="ja-JP" altLang="en-US" sz="800" dirty="0"/>
              <a:t>・鳥獣被害現地対策活動</a:t>
            </a:r>
          </a:p>
        </p:txBody>
      </p:sp>
      <p:sp>
        <p:nvSpPr>
          <p:cNvPr id="69" name="正方形/長方形 68"/>
          <p:cNvSpPr/>
          <p:nvPr/>
        </p:nvSpPr>
        <p:spPr bwMode="auto">
          <a:xfrm>
            <a:off x="3074237" y="9573612"/>
            <a:ext cx="714803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tIns="0" bIns="0" rtlCol="0" anchor="ctr">
            <a:spAutoFit/>
          </a:bodyPr>
          <a:lstStyle/>
          <a:p>
            <a:pPr algn="ctr"/>
            <a:r>
              <a:rPr kumimoji="1" lang="ja-JP" altLang="en-US" dirty="0"/>
              <a:t>－ ２</a:t>
            </a:r>
            <a:r>
              <a:rPr kumimoji="1" lang="en-US" altLang="ja-JP" dirty="0"/>
              <a:t> </a:t>
            </a:r>
            <a:r>
              <a:rPr kumimoji="1" lang="ja-JP" altLang="en-US" dirty="0"/>
              <a:t>－</a:t>
            </a:r>
          </a:p>
        </p:txBody>
      </p:sp>
      <p:cxnSp>
        <p:nvCxnSpPr>
          <p:cNvPr id="70" name="直線コネクタ 93"/>
          <p:cNvCxnSpPr>
            <a:cxnSpLocks noChangeShapeType="1"/>
          </p:cNvCxnSpPr>
          <p:nvPr/>
        </p:nvCxnSpPr>
        <p:spPr bwMode="auto">
          <a:xfrm>
            <a:off x="3136503" y="6431227"/>
            <a:ext cx="1985" cy="235626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4" name="テキスト ボックス 19"/>
          <p:cNvSpPr txBox="1">
            <a:spLocks noChangeArrowheads="1"/>
          </p:cNvSpPr>
          <p:nvPr/>
        </p:nvSpPr>
        <p:spPr bwMode="auto">
          <a:xfrm>
            <a:off x="4321773" y="7483530"/>
            <a:ext cx="2342740" cy="695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>
              <a:lnSpc>
                <a:spcPts val="700"/>
              </a:lnSpc>
            </a:pPr>
            <a:r>
              <a:rPr lang="ja-JP" altLang="en-US" sz="800" dirty="0"/>
              <a:t>・林業普及指導</a:t>
            </a:r>
            <a:endParaRPr lang="en-US" altLang="ja-JP" sz="800" dirty="0"/>
          </a:p>
          <a:p>
            <a:pPr>
              <a:lnSpc>
                <a:spcPts val="700"/>
              </a:lnSpc>
            </a:pPr>
            <a:r>
              <a:rPr lang="ja-JP" altLang="en-US" sz="800" dirty="0"/>
              <a:t>・林業労働力確保及び林業技術指導</a:t>
            </a:r>
            <a:endParaRPr lang="en-US" altLang="ja-JP" sz="800" dirty="0"/>
          </a:p>
          <a:p>
            <a:pPr>
              <a:lnSpc>
                <a:spcPts val="700"/>
              </a:lnSpc>
            </a:pPr>
            <a:r>
              <a:rPr lang="ja-JP" altLang="en-US" sz="800" dirty="0"/>
              <a:t>・森林整備事業</a:t>
            </a:r>
            <a:endParaRPr lang="en-US" altLang="ja-JP" sz="800" dirty="0"/>
          </a:p>
          <a:p>
            <a:pPr>
              <a:lnSpc>
                <a:spcPts val="700"/>
              </a:lnSpc>
            </a:pPr>
            <a:r>
              <a:rPr lang="ja-JP" altLang="en-US" sz="800" dirty="0"/>
              <a:t>・森林計画、森林経営計画</a:t>
            </a:r>
            <a:endParaRPr lang="en-US" altLang="ja-JP" sz="800" dirty="0"/>
          </a:p>
          <a:p>
            <a:pPr>
              <a:lnSpc>
                <a:spcPts val="700"/>
              </a:lnSpc>
            </a:pPr>
            <a:r>
              <a:rPr lang="ja-JP" altLang="en-US" sz="800" dirty="0"/>
              <a:t>・特用林産物振興</a:t>
            </a:r>
            <a:endParaRPr lang="en-US" altLang="ja-JP" sz="800" dirty="0"/>
          </a:p>
        </p:txBody>
      </p:sp>
      <p:cxnSp>
        <p:nvCxnSpPr>
          <p:cNvPr id="75" name="直線コネクタ 60"/>
          <p:cNvCxnSpPr>
            <a:cxnSpLocks noChangeShapeType="1"/>
          </p:cNvCxnSpPr>
          <p:nvPr/>
        </p:nvCxnSpPr>
        <p:spPr bwMode="auto">
          <a:xfrm>
            <a:off x="2952761" y="2685699"/>
            <a:ext cx="432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8" name="直線コネクタ 131"/>
          <p:cNvCxnSpPr>
            <a:cxnSpLocks noChangeShapeType="1"/>
          </p:cNvCxnSpPr>
          <p:nvPr/>
        </p:nvCxnSpPr>
        <p:spPr bwMode="auto">
          <a:xfrm>
            <a:off x="3136503" y="3585699"/>
            <a:ext cx="216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88" name="テキスト ボックス 87"/>
          <p:cNvSpPr txBox="1"/>
          <p:nvPr/>
        </p:nvSpPr>
        <p:spPr>
          <a:xfrm>
            <a:off x="3492000" y="824108"/>
            <a:ext cx="6978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（７名）</a:t>
            </a: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3492000" y="1619333"/>
            <a:ext cx="6978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（４名）</a:t>
            </a: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3492000" y="2775847"/>
            <a:ext cx="6978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（２名）</a:t>
            </a: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3492000" y="3814356"/>
            <a:ext cx="6978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（４名）</a:t>
            </a: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3492000" y="4418708"/>
            <a:ext cx="6978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（３名）</a:t>
            </a: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3492000" y="5143793"/>
            <a:ext cx="6978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（３名）</a:t>
            </a: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3492000" y="5880559"/>
            <a:ext cx="6978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（３名）</a:t>
            </a: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3492000" y="6505865"/>
            <a:ext cx="6978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（３名）</a:t>
            </a: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3493985" y="7607053"/>
            <a:ext cx="6978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（３名）</a:t>
            </a: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3501922" y="8397681"/>
            <a:ext cx="6978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（４名）</a:t>
            </a: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3501922" y="8822646"/>
            <a:ext cx="6978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（３名）</a:t>
            </a:r>
          </a:p>
        </p:txBody>
      </p:sp>
      <p:sp>
        <p:nvSpPr>
          <p:cNvPr id="100" name="テキスト ボックス 18"/>
          <p:cNvSpPr txBox="1">
            <a:spLocks noChangeArrowheads="1"/>
          </p:cNvSpPr>
          <p:nvPr/>
        </p:nvSpPr>
        <p:spPr bwMode="auto">
          <a:xfrm>
            <a:off x="3482975" y="9050786"/>
            <a:ext cx="204219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800" dirty="0"/>
              <a:t>補助職員　　　２名</a:t>
            </a:r>
            <a:endParaRPr lang="en-US" altLang="ja-JP" sz="800" dirty="0"/>
          </a:p>
          <a:p>
            <a:r>
              <a:rPr lang="ja-JP" altLang="en-US" sz="800" dirty="0"/>
              <a:t>揖斐川町派遣　１名</a:t>
            </a:r>
            <a:endParaRPr lang="en-US" altLang="ja-JP" sz="800" dirty="0"/>
          </a:p>
          <a:p>
            <a:r>
              <a:rPr lang="ja-JP" altLang="en-US" dirty="0"/>
              <a:t>揖斐農林事務所　計　４９名</a:t>
            </a:r>
          </a:p>
        </p:txBody>
      </p:sp>
    </p:spTree>
    <p:extLst>
      <p:ext uri="{BB962C8B-B14F-4D97-AF65-F5344CB8AC3E}">
        <p14:creationId xmlns:p14="http://schemas.microsoft.com/office/powerpoint/2010/main" val="1860130421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algn="ctr">
          <a:noFill/>
          <a:miter lim="800000"/>
          <a:headEnd/>
          <a:tailEnd/>
        </a:ln>
      </a:spPr>
      <a:bodyPr anchor="ctr">
        <a:spAutoFit/>
      </a:bodyPr>
      <a:lstStyle>
        <a:defPPr>
          <a:defRPr>
            <a:solidFill>
              <a:schemeClr val="bg1"/>
            </a:solidFill>
          </a:defRPr>
        </a:defPPr>
      </a:lstStyle>
    </a:spDef>
    <a:lnDef>
      <a:spPr bwMode="auto"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6235</TotalTime>
  <Words>1802</Words>
  <Application>Microsoft Office PowerPoint</Application>
  <PresentationFormat>ユーザー設定</PresentationFormat>
  <Paragraphs>162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HG創英角ｺﾞｼｯｸUB</vt:lpstr>
      <vt:lpstr>ＭＳ Ｐゴシック</vt:lpstr>
      <vt:lpstr>ＭＳ Ｐ明朝</vt:lpstr>
      <vt:lpstr>ＭＳ ゴシック</vt:lpstr>
      <vt:lpstr>ＭＳ 明朝</vt:lpstr>
      <vt:lpstr>Arial</vt:lpstr>
      <vt:lpstr>標準デザイン</vt:lpstr>
      <vt:lpstr>   令和６年度（３月現在） 　　   　  揖斐農林事務所の概要 </vt:lpstr>
      <vt:lpstr>１　管内の概要</vt:lpstr>
      <vt:lpstr>PowerPoint プレゼンテーション</vt:lpstr>
    </vt:vector>
  </TitlesOfParts>
  <Company>岐阜県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平成18年度 揖斐農林事務所の概要</dc:title>
  <dc:creator>p75846</dc:creator>
  <cp:lastModifiedBy>森 美佳子</cp:lastModifiedBy>
  <cp:revision>751</cp:revision>
  <cp:lastPrinted>2024-03-15T01:43:16Z</cp:lastPrinted>
  <dcterms:created xsi:type="dcterms:W3CDTF">2006-06-14T01:28:45Z</dcterms:created>
  <dcterms:modified xsi:type="dcterms:W3CDTF">2024-04-12T00:55:16Z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2023-12-07T06:24:02Z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b3aceacd-ceff-4204-ad98-1574a3312f69</vt:lpwstr>
  </property>
  <property fmtid="{D5CDD505-2E9C-101B-9397-08002B2CF9AE}" pid="7" name="MSIP_Label_defa4170-0d19-0005-0004-bc88714345d2_ActionId">
    <vt:lpwstr>208fbef6-9f86-4b55-b996-dcd42b24f6e1</vt:lpwstr>
  </property>
  <property fmtid="{D5CDD505-2E9C-101B-9397-08002B2CF9AE}" pid="8" name="MSIP_Label_defa4170-0d19-0005-0004-bc88714345d2_ContentBits">
    <vt:lpwstr>0</vt:lpwstr>
  </property>
</Properties>
</file>