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448" r:id="rId7"/>
    <p:sldId id="450" r:id="rId8"/>
    <p:sldId id="496" r:id="rId9"/>
    <p:sldId id="497" r:id="rId10"/>
    <p:sldId id="498" r:id="rId11"/>
    <p:sldId id="500" r:id="rId12"/>
    <p:sldId id="499" r:id="rId13"/>
    <p:sldId id="501" r:id="rId14"/>
    <p:sldId id="502" r:id="rId15"/>
    <p:sldId id="503" r:id="rId16"/>
  </p:sldIdLst>
  <p:sldSz cx="9144000" cy="6858000" type="screen4x3"/>
  <p:notesSz cx="6797675" cy="99266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2.xml" />
  <Relationship Id="rId13" Type="http://schemas.openxmlformats.org/officeDocument/2006/relationships/slide" Target="slides/slide7.xml" />
  <Relationship Id="rId18" Type="http://schemas.openxmlformats.org/officeDocument/2006/relationships/handoutMaster" Target="handoutMasters/handoutMaster1.xml" />
  <Relationship Id="rId3" Type="http://schemas.openxmlformats.org/officeDocument/2006/relationships/slideMaster" Target="slideMasters/slideMaster3.xml" />
  <Relationship Id="rId21" Type="http://schemas.openxmlformats.org/officeDocument/2006/relationships/viewProps" Target="viewProps.xml" />
  <Relationship Id="rId7" Type="http://schemas.openxmlformats.org/officeDocument/2006/relationships/slide" Target="slides/slide1.xml" />
  <Relationship Id="rId12" Type="http://schemas.openxmlformats.org/officeDocument/2006/relationships/slide" Target="slides/slide6.xml" />
  <Relationship Id="rId17" Type="http://schemas.openxmlformats.org/officeDocument/2006/relationships/notesMaster" Target="notesMasters/notesMaster1.xml" />
  <Relationship Id="rId2" Type="http://schemas.openxmlformats.org/officeDocument/2006/relationships/slideMaster" Target="slideMasters/slideMaster2.xml" />
  <Relationship Id="rId16" Type="http://schemas.openxmlformats.org/officeDocument/2006/relationships/slide" Target="slides/slide10.xml" />
  <Relationship Id="rId20"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Master" Target="slideMasters/slideMaster6.xml" />
  <Relationship Id="rId11" Type="http://schemas.openxmlformats.org/officeDocument/2006/relationships/slide" Target="slides/slide5.xml" />
  <Relationship Id="rId5" Type="http://schemas.openxmlformats.org/officeDocument/2006/relationships/slideMaster" Target="slideMasters/slideMaster5.xml" />
  <Relationship Id="rId15" Type="http://schemas.openxmlformats.org/officeDocument/2006/relationships/slide" Target="slides/slide9.xml" />
  <Relationship Id="rId23" Type="http://schemas.openxmlformats.org/officeDocument/2006/relationships/tableStyles" Target="tableStyles.xml" />
  <Relationship Id="rId10" Type="http://schemas.openxmlformats.org/officeDocument/2006/relationships/slide" Target="slides/slide4.xml" />
  <Relationship Id="rId19" Type="http://schemas.openxmlformats.org/officeDocument/2006/relationships/tags" Target="tags/tag1.xml" />
  <Relationship Id="rId4" Type="http://schemas.openxmlformats.org/officeDocument/2006/relationships/slideMaster" Target="slideMasters/slideMaster4.xml" />
  <Relationship Id="rId9" Type="http://schemas.openxmlformats.org/officeDocument/2006/relationships/slide" Target="slides/slide3.xml" />
  <Relationship Id="rId14" Type="http://schemas.openxmlformats.org/officeDocument/2006/relationships/slide" Target="slides/slide8.xml" />
  <Relationship Id="rId22" Type="http://schemas.openxmlformats.org/officeDocument/2006/relationships/theme" Target="theme/theme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8.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7.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2020/11/18</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smtClean="0"/>
              <a:t>マスタ テキストの書式設定</a:t>
            </a:r>
          </a:p>
          <a:p>
            <a:pPr lvl="1"/>
            <a:r>
              <a:rPr lang="ja-JP" altLang="ja-JP" noProof="0" smtClean="0"/>
              <a:t>第 2 レベル</a:t>
            </a:r>
          </a:p>
          <a:p>
            <a:pPr lvl="2"/>
            <a:r>
              <a:rPr lang="ja-JP" altLang="ja-JP" noProof="0" smtClean="0"/>
              <a:t>第 3 レベル</a:t>
            </a:r>
          </a:p>
          <a:p>
            <a:pPr lvl="3"/>
            <a:r>
              <a:rPr lang="ja-JP" altLang="ja-JP" noProof="0" smtClean="0"/>
              <a:t>第 4 レベル</a:t>
            </a:r>
          </a:p>
          <a:p>
            <a:pPr lvl="4"/>
            <a:r>
              <a:rPr lang="ja-JP" altLang="ja-JP" noProof="0" smtClean="0"/>
              <a:t>第 5 レベル</a:t>
            </a:r>
          </a:p>
        </p:txBody>
      </p:sp>
      <p:sp>
        <p:nvSpPr>
          <p:cNvPr id="147578" name="フッター プレースホルダ 5"/>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8.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9.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0.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1.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2.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3.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4.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5.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2020/11/18</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2020/11/18</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2020/11/18</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2020/11/18</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2020/11/18</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2020/11/18</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2020/11/18</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2020/11/18</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2020/11/18</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2020/11/18</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2020/11/18</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2020/11/18</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2020/11/18</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2020/11/18</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2020/11/18</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2020/11/18</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2020/11/18</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2020/11/18</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2020/11/18</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2020/11/18</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2020/11/18</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2020/11/18</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2020/11/18</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2020/11/18</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2020/11/18</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2020/11/18</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2020/11/18</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2020/11/18</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2020/11/18</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2020/11/18</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2020/11/18</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2020/11/18</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2020/11/18</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2020/11/18</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2020/11/18</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0.xml" />
  <Relationship Id="rId3" Type="http://schemas.openxmlformats.org/officeDocument/2006/relationships/slideLayout" Target="../slideLayouts/slideLayout25.xml" />
  <Relationship Id="rId7" Type="http://schemas.openxmlformats.org/officeDocument/2006/relationships/slideLayout" Target="../slideLayouts/slideLayout29.xml" />
  <Relationship Id="rId12" Type="http://schemas.openxmlformats.org/officeDocument/2006/relationships/theme" Target="../theme/theme3.xml" />
  <Relationship Id="rId2" Type="http://schemas.openxmlformats.org/officeDocument/2006/relationships/slideLayout" Target="../slideLayouts/slideLayout24.xml" />
  <Relationship Id="rId1" Type="http://schemas.openxmlformats.org/officeDocument/2006/relationships/slideLayout" Target="../slideLayouts/slideLayout23.xml" />
  <Relationship Id="rId6" Type="http://schemas.openxmlformats.org/officeDocument/2006/relationships/slideLayout" Target="../slideLayouts/slideLayout28.xml" />
  <Relationship Id="rId11" Type="http://schemas.openxmlformats.org/officeDocument/2006/relationships/slideLayout" Target="../slideLayouts/slideLayout33.xml" />
  <Relationship Id="rId5" Type="http://schemas.openxmlformats.org/officeDocument/2006/relationships/slideLayout" Target="../slideLayouts/slideLayout27.xml" />
  <Relationship Id="rId10" Type="http://schemas.openxmlformats.org/officeDocument/2006/relationships/slideLayout" Target="../slideLayouts/slideLayout32.xml" />
  <Relationship Id="rId4" Type="http://schemas.openxmlformats.org/officeDocument/2006/relationships/slideLayout" Target="../slideLayouts/slideLayout26.xml" />
  <Relationship Id="rId9" Type="http://schemas.openxmlformats.org/officeDocument/2006/relationships/slideLayout" Target="../slideLayouts/slideLayout31.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1.xml" />
  <Relationship Id="rId3" Type="http://schemas.openxmlformats.org/officeDocument/2006/relationships/slideLayout" Target="../slideLayouts/slideLayout36.xml" />
  <Relationship Id="rId7" Type="http://schemas.openxmlformats.org/officeDocument/2006/relationships/slideLayout" Target="../slideLayouts/slideLayout40.xml" />
  <Relationship Id="rId12" Type="http://schemas.openxmlformats.org/officeDocument/2006/relationships/theme" Target="../theme/theme4.xml" />
  <Relationship Id="rId2" Type="http://schemas.openxmlformats.org/officeDocument/2006/relationships/slideLayout" Target="../slideLayouts/slideLayout35.xml" />
  <Relationship Id="rId1" Type="http://schemas.openxmlformats.org/officeDocument/2006/relationships/slideLayout" Target="../slideLayouts/slideLayout34.xml" />
  <Relationship Id="rId6" Type="http://schemas.openxmlformats.org/officeDocument/2006/relationships/slideLayout" Target="../slideLayouts/slideLayout39.xml" />
  <Relationship Id="rId11" Type="http://schemas.openxmlformats.org/officeDocument/2006/relationships/slideLayout" Target="../slideLayouts/slideLayout44.xml" />
  <Relationship Id="rId5" Type="http://schemas.openxmlformats.org/officeDocument/2006/relationships/slideLayout" Target="../slideLayouts/slideLayout38.xml" />
  <Relationship Id="rId10" Type="http://schemas.openxmlformats.org/officeDocument/2006/relationships/slideLayout" Target="../slideLayouts/slideLayout43.xml" />
  <Relationship Id="rId4" Type="http://schemas.openxmlformats.org/officeDocument/2006/relationships/slideLayout" Target="../slideLayouts/slideLayout37.xml" />
  <Relationship Id="rId9" Type="http://schemas.openxmlformats.org/officeDocument/2006/relationships/slideLayout" Target="../slideLayouts/slideLayout42.xml" />
</Relationships>
</file>

<file path=ppt/slideMasters/_rels/slideMaster5.xml.rels>&#65279;<?xml version="1.0" encoding="utf-8" standalone="yes"?>
<Relationships xmlns="http://schemas.openxmlformats.org/package/2006/relationships">
  <Relationship Id="rId8" Type="http://schemas.openxmlformats.org/officeDocument/2006/relationships/slideLayout" Target="../slideLayouts/slideLayout52.xml" />
  <Relationship Id="rId3" Type="http://schemas.openxmlformats.org/officeDocument/2006/relationships/slideLayout" Target="../slideLayouts/slideLayout47.xml" />
  <Relationship Id="rId7" Type="http://schemas.openxmlformats.org/officeDocument/2006/relationships/slideLayout" Target="../slideLayouts/slideLayout51.xml" />
  <Relationship Id="rId12" Type="http://schemas.openxmlformats.org/officeDocument/2006/relationships/theme" Target="../theme/theme5.xml" />
  <Relationship Id="rId2" Type="http://schemas.openxmlformats.org/officeDocument/2006/relationships/slideLayout" Target="../slideLayouts/slideLayout46.xml" />
  <Relationship Id="rId1" Type="http://schemas.openxmlformats.org/officeDocument/2006/relationships/slideLayout" Target="../slideLayouts/slideLayout45.xml" />
  <Relationship Id="rId6" Type="http://schemas.openxmlformats.org/officeDocument/2006/relationships/slideLayout" Target="../slideLayouts/slideLayout50.xml" />
  <Relationship Id="rId11" Type="http://schemas.openxmlformats.org/officeDocument/2006/relationships/slideLayout" Target="../slideLayouts/slideLayout55.xml" />
  <Relationship Id="rId5" Type="http://schemas.openxmlformats.org/officeDocument/2006/relationships/slideLayout" Target="../slideLayouts/slideLayout49.xml" />
  <Relationship Id="rId10" Type="http://schemas.openxmlformats.org/officeDocument/2006/relationships/slideLayout" Target="../slideLayouts/slideLayout54.xml" />
  <Relationship Id="rId4" Type="http://schemas.openxmlformats.org/officeDocument/2006/relationships/slideLayout" Target="../slideLayouts/slideLayout48.xml" />
  <Relationship Id="rId9" Type="http://schemas.openxmlformats.org/officeDocument/2006/relationships/slideLayout" Target="../slideLayouts/slideLayout53.xml" />
</Relationships>
</file>

<file path=ppt/slideMasters/_rels/slideMaster6.xml.rels>&#65279;<?xml version="1.0" encoding="utf-8" standalone="yes"?>
<Relationships xmlns="http://schemas.openxmlformats.org/package/2006/relationships">
  <Relationship Id="rId8" Type="http://schemas.openxmlformats.org/officeDocument/2006/relationships/slideLayout" Target="../slideLayouts/slideLayout63.xml" />
  <Relationship Id="rId3" Type="http://schemas.openxmlformats.org/officeDocument/2006/relationships/slideLayout" Target="../slideLayouts/slideLayout58.xml" />
  <Relationship Id="rId7" Type="http://schemas.openxmlformats.org/officeDocument/2006/relationships/slideLayout" Target="../slideLayouts/slideLayout62.xml" />
  <Relationship Id="rId12" Type="http://schemas.openxmlformats.org/officeDocument/2006/relationships/theme" Target="../theme/theme6.xml" />
  <Relationship Id="rId2" Type="http://schemas.openxmlformats.org/officeDocument/2006/relationships/slideLayout" Target="../slideLayouts/slideLayout57.xml" />
  <Relationship Id="rId1" Type="http://schemas.openxmlformats.org/officeDocument/2006/relationships/slideLayout" Target="../slideLayouts/slideLayout56.xml" />
  <Relationship Id="rId6" Type="http://schemas.openxmlformats.org/officeDocument/2006/relationships/slideLayout" Target="../slideLayouts/slideLayout61.xml" />
  <Relationship Id="rId11" Type="http://schemas.openxmlformats.org/officeDocument/2006/relationships/slideLayout" Target="../slideLayouts/slideLayout66.xml" />
  <Relationship Id="rId5" Type="http://schemas.openxmlformats.org/officeDocument/2006/relationships/slideLayout" Target="../slideLayouts/slideLayout60.xml" />
  <Relationship Id="rId10" Type="http://schemas.openxmlformats.org/officeDocument/2006/relationships/slideLayout" Target="../slideLayouts/slideLayout65.xml" />
  <Relationship Id="rId4" Type="http://schemas.openxmlformats.org/officeDocument/2006/relationships/slideLayout" Target="../slideLayouts/slideLayout59.xml" />
  <Relationship Id="rId9" Type="http://schemas.openxmlformats.org/officeDocument/2006/relationships/slideLayout" Target="../slideLayouts/slideLayout6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2020/11/18</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2020/11/18</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2020/11/18</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2020/11/18</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2020/11/18</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2020/11/18</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gif" />
  <Relationship Id="rId1" Type="http://schemas.openxmlformats.org/officeDocument/2006/relationships/slideLayout" Target="../slideLayouts/slideLayout29.xml" />
</Relationships>
</file>

<file path=ppt/slides/_rels/slide10.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9.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Layout" Target="../slideLayouts/slideLayout29.xml" />
  <Relationship Id="rId5" Type="http://schemas.openxmlformats.org/officeDocument/2006/relationships/image" Target="../media/image5.png" />
  <Relationship Id="rId4" Type="http://schemas.openxmlformats.org/officeDocument/2006/relationships/image" Target="../media/image4.png"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2.png" />
  <Relationship Id="rId7" Type="http://schemas.openxmlformats.org/officeDocument/2006/relationships/image" Target="../media/image8.png" />
  <Relationship Id="rId2" Type="http://schemas.openxmlformats.org/officeDocument/2006/relationships/image" Target="../media/image6.png" />
  <Relationship Id="rId1" Type="http://schemas.openxmlformats.org/officeDocument/2006/relationships/slideLayout" Target="../slideLayouts/slideLayout29.xml" />
  <Relationship Id="rId6" Type="http://schemas.openxmlformats.org/officeDocument/2006/relationships/image" Target="../media/image5.png" />
  <Relationship Id="rId5" Type="http://schemas.openxmlformats.org/officeDocument/2006/relationships/image" Target="../media/image4.png" />
  <Relationship Id="rId4" Type="http://schemas.openxmlformats.org/officeDocument/2006/relationships/image" Target="../media/image7.png"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9.xml" />
</Relationships>
</file>

<file path=ppt/slides/_rels/slide5.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9.xml" />
</Relationships>
</file>

<file path=ppt/slides/_rels/slide6.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9.xml" />
</Relationships>
</file>

<file path=ppt/slides/_rels/slide7.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9.xml" />
</Relationships>
</file>

<file path=ppt/slides/_rels/slide8.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9.xml" />
</Relationships>
</file>

<file path=ppt/slides/_rels/slide9.xml.rels>&#65279;<?xml version="1.0" encoding="utf-8" standalone="yes"?>
<Relationships xmlns="http://schemas.openxmlformats.org/package/2006/relationships">
  <Relationship Id="rId3" Type="http://schemas.openxmlformats.org/officeDocument/2006/relationships/image" Target="../media/image9.png" />
  <Relationship Id="rId2" Type="http://schemas.openxmlformats.org/officeDocument/2006/relationships/image" Target="../media/image2.png" />
  <Relationship Id="rId1" Type="http://schemas.openxmlformats.org/officeDocument/2006/relationships/slideLayout" Target="../slideLayouts/slideLayout29.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ネット上の嫌がらせ・いじめ</a:t>
            </a:r>
            <a:endParaRPr lang="ja-JP" altLang="en-US" sz="4400" b="1" dirty="0" smtClean="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その書き込み、本当に</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大丈夫ですか？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a:off x="4106863" y="4557713"/>
            <a:ext cx="12271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600">
                <a:solidFill>
                  <a:srgbClr val="FF0000"/>
                </a:solidFill>
              </a:rPr>
              <a:t>ＳＮＳ</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5363" name="正方形/長方形 2"/>
          <p:cNvGrpSpPr>
            <a:grpSpLocks/>
          </p:cNvGrpSpPr>
          <p:nvPr/>
        </p:nvGrpSpPr>
        <p:grpSpPr bwMode="auto">
          <a:xfrm>
            <a:off x="-30163" y="-30163"/>
            <a:ext cx="9240838" cy="866875"/>
            <a:chOff x="-19" y="-19"/>
            <a:chExt cx="5821" cy="914"/>
          </a:xfrm>
        </p:grpSpPr>
        <p:pic>
          <p:nvPicPr>
            <p:cNvPr id="15366"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⑨ストップ「コロナ・ハラスメント宣言」</a:t>
              </a:r>
            </a:p>
          </p:txBody>
        </p:sp>
      </p:grpSp>
      <p:sp>
        <p:nvSpPr>
          <p:cNvPr id="16" name="テキスト ボックス 4"/>
          <p:cNvSpPr>
            <a:spLocks noChangeArrowheads="1"/>
          </p:cNvSpPr>
          <p:nvPr/>
        </p:nvSpPr>
        <p:spPr bwMode="auto">
          <a:xfrm>
            <a:off x="179512" y="1538687"/>
            <a:ext cx="8784976" cy="4986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〇患者、濃厚接触者、医療従事者、外国人の方々、他</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地域からの来訪者、そして、それらのご家族や特定</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の店舗などへの</a:t>
            </a:r>
            <a:r>
              <a:rPr lang="ja-JP" altLang="en-US"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差別的扱い、非難を絶対になくしま</a:t>
            </a:r>
            <a:endParaRPr lang="en-US" altLang="ja-JP"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しょう。</a:t>
            </a:r>
            <a:endParaRPr lang="en-US" altLang="ja-JP"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a:t>
            </a:r>
            <a:r>
              <a:rPr lang="ja-JP" altLang="en-US"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不確かな感染情報（デマ）の拡散は許されることで</a:t>
            </a:r>
            <a:endParaRPr lang="en-US" altLang="ja-JP"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はありません。</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ＳＮＳに書き込むなど安易に広げる</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ことは、かえって人に不安を与えるだけです。</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〇医療従事者をはじめ、新型コロナ対策に携わる関係</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者の方々、あるいは食品流通業務や、生活安全業務</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など、</a:t>
            </a:r>
            <a:r>
              <a:rPr lang="ja-JP" altLang="en-US"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私たちの暮らしを支える方々に改めて感謝し</a:t>
            </a:r>
            <a:endParaRPr lang="en-US" altLang="ja-JP"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ましょう。</a:t>
            </a:r>
            <a:endParaRPr lang="en-US" altLang="ja-JP" sz="2800" u="sng"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7" name="テキスト ボックス 4"/>
          <p:cNvSpPr>
            <a:spLocks noChangeArrowheads="1"/>
          </p:cNvSpPr>
          <p:nvPr/>
        </p:nvSpPr>
        <p:spPr bwMode="auto">
          <a:xfrm>
            <a:off x="0" y="836712"/>
            <a:ext cx="4302919" cy="667272"/>
          </a:xfrm>
          <a:prstGeom prst="rect">
            <a:avLst/>
          </a:prstGeom>
          <a:solidFill>
            <a:schemeClr val="tx1"/>
          </a:solidFill>
          <a:ln>
            <a:noFill/>
          </a:ln>
          <a:effec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600"/>
              </a:spcAft>
              <a:buSzPct val="100000"/>
              <a:defRPr/>
            </a:pPr>
            <a:r>
              <a:rPr lang="ja-JP" altLang="en-US" sz="3200" dirty="0" smtClean="0">
                <a:solidFill>
                  <a:schemeClr val="bg1"/>
                </a:solidFill>
                <a:effectLst>
                  <a:outerShdw blurRad="38100" dist="38100" dir="2700000" algn="tl">
                    <a:srgbClr val="C0C0C0"/>
                  </a:outerShdw>
                </a:effectLst>
                <a:latin typeface="ＭＳ Ｐゴシック" panose="020B0600070205080204" pitchFamily="50" charset="-128"/>
              </a:rPr>
              <a:t>「思いやり」と「感謝」を</a:t>
            </a:r>
            <a:endParaRPr lang="ja-JP" altLang="en-US" sz="3200" dirty="0" smtClean="0">
              <a:solidFill>
                <a:schemeClr val="bg1"/>
              </a:solidFill>
              <a:effectLst>
                <a:outerShdw blurRad="38100" dist="38100" dir="2700000" algn="tl">
                  <a:srgbClr val="C0C0C0"/>
                </a:outerShdw>
              </a:effectLst>
              <a:latin typeface="A-OTF 新ゴ Pro L" pitchFamily="34" charset="-128"/>
              <a:ea typeface="A-OTF 新ゴ Pro L" pitchFamily="34" charset="-128"/>
            </a:endParaRPr>
          </a:p>
        </p:txBody>
      </p:sp>
    </p:spTree>
    <p:extLst>
      <p:ext uri="{BB962C8B-B14F-4D97-AF65-F5344CB8AC3E}">
        <p14:creationId xmlns:p14="http://schemas.microsoft.com/office/powerpoint/2010/main" val="206881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animEffect transition="in" filter="fade">
                                      <p:cBhvr>
                                        <p:cTn id="27" dur="500"/>
                                        <p:tgtEl>
                                          <p:spTgt spid="1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xEl>
                                              <p:pRg st="7" end="7"/>
                                            </p:txEl>
                                          </p:spTgt>
                                        </p:tgtEl>
                                        <p:attrNameLst>
                                          <p:attrName>style.visibility</p:attrName>
                                        </p:attrNameLst>
                                      </p:cBhvr>
                                      <p:to>
                                        <p:strVal val="visible"/>
                                      </p:to>
                                    </p:set>
                                    <p:animEffect transition="in" filter="fade">
                                      <p:cBhvr>
                                        <p:cTn id="32" dur="500"/>
                                        <p:tgtEl>
                                          <p:spTgt spid="16">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animEffect transition="in" filter="fade">
                                      <p:cBhvr>
                                        <p:cTn id="35" dur="500"/>
                                        <p:tgtEl>
                                          <p:spTgt spid="16">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6">
                                            <p:txEl>
                                              <p:pRg st="9" end="9"/>
                                            </p:txEl>
                                          </p:spTgt>
                                        </p:tgtEl>
                                        <p:attrNameLst>
                                          <p:attrName>style.visibility</p:attrName>
                                        </p:attrNameLst>
                                      </p:cBhvr>
                                      <p:to>
                                        <p:strVal val="visible"/>
                                      </p:to>
                                    </p:set>
                                    <p:animEffect transition="in" filter="fade">
                                      <p:cBhvr>
                                        <p:cTn id="38" dur="500"/>
                                        <p:tgtEl>
                                          <p:spTgt spid="16">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6">
                                            <p:txEl>
                                              <p:pRg st="10" end="10"/>
                                            </p:txEl>
                                          </p:spTgt>
                                        </p:tgtEl>
                                        <p:attrNameLst>
                                          <p:attrName>style.visibility</p:attrName>
                                        </p:attrNameLst>
                                      </p:cBhvr>
                                      <p:to>
                                        <p:strVal val="visible"/>
                                      </p:to>
                                    </p:set>
                                    <p:animEffect transition="in" filter="fade">
                                      <p:cBhvr>
                                        <p:cTn id="41" dur="500"/>
                                        <p:tgtEl>
                                          <p:spTgt spid="1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①ＳＮＳにいやがらせの書き込み</a:t>
              </a:r>
            </a:p>
          </p:txBody>
        </p:sp>
      </p:grpSp>
      <p:sp>
        <p:nvSpPr>
          <p:cNvPr id="9220" name="角丸四角形吹き出し 4"/>
          <p:cNvSpPr>
            <a:spLocks noChangeArrowheads="1"/>
          </p:cNvSpPr>
          <p:nvPr/>
        </p:nvSpPr>
        <p:spPr bwMode="auto">
          <a:xfrm>
            <a:off x="1335088" y="1287463"/>
            <a:ext cx="6438900" cy="1204912"/>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a:solidFill>
                  <a:srgbClr val="000000"/>
                </a:solidFill>
                <a:latin typeface="A-OTF 新ゴ Pro L" pitchFamily="34" charset="-128"/>
                <a:ea typeface="A-OTF 新ゴ Pro L" pitchFamily="34" charset="-128"/>
              </a:rPr>
              <a:t>今日、Ａ男から「ジャマ」って言われた。こいつマジ気に入らない！</a:t>
            </a:r>
          </a:p>
        </p:txBody>
      </p:sp>
      <p:grpSp>
        <p:nvGrpSpPr>
          <p:cNvPr id="9221" name="角丸四角形吹き出し 7"/>
          <p:cNvGrpSpPr>
            <a:grpSpLocks/>
          </p:cNvGrpSpPr>
          <p:nvPr/>
        </p:nvGrpSpPr>
        <p:grpSpPr bwMode="auto">
          <a:xfrm>
            <a:off x="2124075" y="2716213"/>
            <a:ext cx="5578475" cy="1000125"/>
            <a:chOff x="2127" y="3030"/>
            <a:chExt cx="3514" cy="630"/>
          </a:xfrm>
        </p:grpSpPr>
        <p:pic>
          <p:nvPicPr>
            <p:cNvPr id="9230" name="角丸四角形吹き出し 7"/>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27" y="3030"/>
              <a:ext cx="3514" cy="6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31" name="Rectangle 842"/>
            <p:cNvSpPr>
              <a:spLocks noChangeArrowheads="1"/>
            </p:cNvSpPr>
            <p:nvPr/>
          </p:nvSpPr>
          <p:spPr bwMode="auto">
            <a:xfrm>
              <a:off x="2179" y="3080"/>
              <a:ext cx="3126"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3200" b="1">
                  <a:solidFill>
                    <a:srgbClr val="FFFFFF"/>
                  </a:solidFill>
                  <a:latin typeface="A-OTF 新ゴ Pro L" pitchFamily="34" charset="-128"/>
                  <a:ea typeface="A-OTF 新ゴ Pro L" pitchFamily="34" charset="-128"/>
                </a:rPr>
                <a:t>仕返ししてやろうぜ！</a:t>
              </a:r>
            </a:p>
          </p:txBody>
        </p:sp>
      </p:grpSp>
      <p:pic>
        <p:nvPicPr>
          <p:cNvPr id="9222"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4613" y="2468563"/>
            <a:ext cx="1079500"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699375" y="2570163"/>
            <a:ext cx="12985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角丸四角形吹き出し 4"/>
          <p:cNvSpPr>
            <a:spLocks noChangeArrowheads="1"/>
          </p:cNvSpPr>
          <p:nvPr/>
        </p:nvSpPr>
        <p:spPr bwMode="auto">
          <a:xfrm>
            <a:off x="1474788" y="3849688"/>
            <a:ext cx="6230937" cy="1235075"/>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en-US" altLang="ja-JP" sz="3200" b="1" dirty="0">
                <a:solidFill>
                  <a:srgbClr val="000000"/>
                </a:solidFill>
                <a:latin typeface="A-OTF 新ゴ Pro L" pitchFamily="34" charset="-128"/>
                <a:ea typeface="A-OTF 新ゴ Pro L" pitchFamily="34" charset="-128"/>
              </a:rPr>
              <a:t>SNS</a:t>
            </a:r>
            <a:r>
              <a:rPr lang="ja-JP" altLang="en-US" sz="3200" b="1" dirty="0">
                <a:solidFill>
                  <a:srgbClr val="000000"/>
                </a:solidFill>
                <a:latin typeface="A-OTF 新ゴ Pro L" pitchFamily="34" charset="-128"/>
                <a:ea typeface="A-OTF 新ゴ Pro L" pitchFamily="34" charset="-128"/>
              </a:rPr>
              <a:t>に匿名で悪口を書いて嫌がらせしてやろう</a:t>
            </a:r>
          </a:p>
        </p:txBody>
      </p:sp>
      <p:pic>
        <p:nvPicPr>
          <p:cNvPr id="9227" name="角丸四角形吹き出し 7"/>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95513" y="5237163"/>
            <a:ext cx="5578475"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42"/>
          <p:cNvSpPr>
            <a:spLocks noChangeArrowheads="1"/>
          </p:cNvSpPr>
          <p:nvPr/>
        </p:nvSpPr>
        <p:spPr bwMode="auto">
          <a:xfrm>
            <a:off x="2278063" y="5316538"/>
            <a:ext cx="4962525"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3200" b="1">
                <a:solidFill>
                  <a:srgbClr val="FFFFFF"/>
                </a:solidFill>
                <a:latin typeface="A-OTF 新ゴ Pro L" pitchFamily="34" charset="-128"/>
                <a:ea typeface="A-OTF 新ゴ Pro L" pitchFamily="34" charset="-128"/>
              </a:rPr>
              <a:t>賛成、そうしよう！</a:t>
            </a:r>
          </a:p>
        </p:txBody>
      </p:sp>
      <p:pic>
        <p:nvPicPr>
          <p:cNvPr id="2"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3338" y="4702175"/>
            <a:ext cx="10795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705725" y="4872038"/>
            <a:ext cx="12985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正方形/長方形 16"/>
          <p:cNvSpPr/>
          <p:nvPr/>
        </p:nvSpPr>
        <p:spPr>
          <a:xfrm>
            <a:off x="395536" y="764704"/>
            <a:ext cx="8352928" cy="523220"/>
          </a:xfrm>
          <a:prstGeom prst="rect">
            <a:avLst/>
          </a:prstGeom>
          <a:noFill/>
        </p:spPr>
        <p:txBody>
          <a:bodyPr>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ある日、友達同士の会話の中で</a:t>
            </a:r>
            <a:r>
              <a:rPr lang="ja-JP" altLang="en-US" sz="2800" dirty="0" err="1">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
                                        <p:tgtEl>
                                          <p:spTgt spid="9220"/>
                                        </p:tgtEl>
                                      </p:cBhvr>
                                    </p:animEffect>
                                  </p:childTnLst>
                                </p:cTn>
                              </p:par>
                              <p:par>
                                <p:cTn id="8" presetID="10" presetClass="entr" presetSubtype="0" fill="hold" nodeType="withEffect">
                                  <p:stCondLst>
                                    <p:cond delay="0"/>
                                  </p:stCondLst>
                                  <p:childTnLst>
                                    <p:set>
                                      <p:cBhvr>
                                        <p:cTn id="9" dur="1" fill="hold">
                                          <p:stCondLst>
                                            <p:cond delay="0"/>
                                          </p:stCondLst>
                                        </p:cTn>
                                        <p:tgtEl>
                                          <p:spTgt spid="9222"/>
                                        </p:tgtEl>
                                        <p:attrNameLst>
                                          <p:attrName>style.visibility</p:attrName>
                                        </p:attrNameLst>
                                      </p:cBhvr>
                                      <p:to>
                                        <p:strVal val="visible"/>
                                      </p:to>
                                    </p:set>
                                    <p:animEffect transition="in" filter="fade">
                                      <p:cBhvr>
                                        <p:cTn id="10" dur="500"/>
                                        <p:tgtEl>
                                          <p:spTgt spid="92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9221"/>
                                        </p:tgtEl>
                                        <p:attrNameLst>
                                          <p:attrName>style.visibility</p:attrName>
                                        </p:attrNameLst>
                                      </p:cBhvr>
                                      <p:to>
                                        <p:strVal val="visible"/>
                                      </p:to>
                                    </p:set>
                                    <p:animEffect transition="in" filter="fade">
                                      <p:cBhvr>
                                        <p:cTn id="15" dur="500"/>
                                        <p:tgtEl>
                                          <p:spTgt spid="9221"/>
                                        </p:tgtEl>
                                      </p:cBhvr>
                                    </p:animEffect>
                                  </p:childTnLst>
                                </p:cTn>
                              </p:par>
                              <p:par>
                                <p:cTn id="16" presetID="10" presetClass="entr" presetSubtype="0" fill="hold" nodeType="withEffect">
                                  <p:stCondLst>
                                    <p:cond delay="0"/>
                                  </p:stCondLst>
                                  <p:childTnLst>
                                    <p:set>
                                      <p:cBhvr>
                                        <p:cTn id="17" dur="1" fill="hold">
                                          <p:stCondLst>
                                            <p:cond delay="0"/>
                                          </p:stCondLst>
                                        </p:cTn>
                                        <p:tgtEl>
                                          <p:spTgt spid="9223"/>
                                        </p:tgtEl>
                                        <p:attrNameLst>
                                          <p:attrName>style.visibility</p:attrName>
                                        </p:attrNameLst>
                                      </p:cBhvr>
                                      <p:to>
                                        <p:strVal val="visible"/>
                                      </p:to>
                                    </p:set>
                                    <p:animEffect transition="in" filter="fade">
                                      <p:cBhvr>
                                        <p:cTn id="18" dur="500"/>
                                        <p:tgtEl>
                                          <p:spTgt spid="92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226"/>
                                        </p:tgtEl>
                                        <p:attrNameLst>
                                          <p:attrName>style.visibility</p:attrName>
                                        </p:attrNameLst>
                                      </p:cBhvr>
                                      <p:to>
                                        <p:strVal val="visible"/>
                                      </p:to>
                                    </p:set>
                                    <p:animEffect transition="in" filter="fade">
                                      <p:cBhvr>
                                        <p:cTn id="23" dur="500"/>
                                        <p:tgtEl>
                                          <p:spTgt spid="9226"/>
                                        </p:tgtEl>
                                      </p:cBhvr>
                                    </p:animEffect>
                                  </p:childTnLst>
                                </p:cTn>
                              </p:par>
                              <p:par>
                                <p:cTn id="24" presetID="10"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9227"/>
                                        </p:tgtEl>
                                        <p:attrNameLst>
                                          <p:attrName>style.visibility</p:attrName>
                                        </p:attrNameLst>
                                      </p:cBhvr>
                                      <p:to>
                                        <p:strVal val="visible"/>
                                      </p:to>
                                    </p:set>
                                    <p:animEffect transition="in" filter="fade">
                                      <p:cBhvr>
                                        <p:cTn id="31" dur="500"/>
                                        <p:tgtEl>
                                          <p:spTgt spid="9227"/>
                                        </p:tgtEl>
                                      </p:cBhvr>
                                    </p:animEffect>
                                  </p:childTnLst>
                                </p:cTn>
                              </p:par>
                              <p:par>
                                <p:cTn id="32" presetID="10" presetClass="entr" presetSubtype="0" fill="hold"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図 15"/>
          <p:cNvPicPr>
            <a:picLocks noChangeAspect="1"/>
          </p:cNvPicPr>
          <p:nvPr/>
        </p:nvPicPr>
        <p:blipFill>
          <a:blip r:embed="rId2" cstate="email">
            <a:extLst>
              <a:ext uri="{28A0092B-C50C-407E-A947-70E740481C1C}">
                <a14:useLocalDpi xmlns:a14="http://schemas.microsoft.com/office/drawing/2010/main"/>
              </a:ext>
            </a:extLst>
          </a:blip>
          <a:srcRect t="903"/>
          <a:stretch>
            <a:fillRect/>
          </a:stretch>
        </p:blipFill>
        <p:spPr bwMode="auto">
          <a:xfrm>
            <a:off x="203200" y="985838"/>
            <a:ext cx="8616950" cy="532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②ＳＮＳにいやがらせの書き込み</a:t>
              </a:r>
            </a:p>
          </p:txBody>
        </p:sp>
      </p:grpSp>
      <p:sp>
        <p:nvSpPr>
          <p:cNvPr id="10245" name="角丸四角形吹き出し 4"/>
          <p:cNvSpPr>
            <a:spLocks noChangeArrowheads="1"/>
          </p:cNvSpPr>
          <p:nvPr/>
        </p:nvSpPr>
        <p:spPr bwMode="auto">
          <a:xfrm>
            <a:off x="1619250" y="1914525"/>
            <a:ext cx="6337300" cy="935038"/>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3200" b="1" dirty="0" smtClean="0">
                <a:solidFill>
                  <a:srgbClr val="000000"/>
                </a:solidFill>
                <a:latin typeface="A-OTF 新ゴ Pro L" pitchFamily="34" charset="-128"/>
                <a:ea typeface="A-OTF 新ゴ Pro L" pitchFamily="34" charset="-128"/>
              </a:rPr>
              <a:t>Ａ男は</a:t>
            </a:r>
            <a:r>
              <a:rPr lang="ja-JP" altLang="en-US" sz="3200" b="1" dirty="0">
                <a:solidFill>
                  <a:srgbClr val="000000"/>
                </a:solidFill>
                <a:latin typeface="A-OTF 新ゴ Pro L" pitchFamily="34" charset="-128"/>
                <a:ea typeface="A-OTF 新ゴ Pro L" pitchFamily="34" charset="-128"/>
              </a:rPr>
              <a:t>、〇〇が△△で最悪！</a:t>
            </a:r>
          </a:p>
        </p:txBody>
      </p:sp>
      <p:grpSp>
        <p:nvGrpSpPr>
          <p:cNvPr id="10246" name="角丸四角形吹き出し 5"/>
          <p:cNvGrpSpPr>
            <a:grpSpLocks/>
          </p:cNvGrpSpPr>
          <p:nvPr/>
        </p:nvGrpSpPr>
        <p:grpSpPr bwMode="auto">
          <a:xfrm>
            <a:off x="1095375" y="3021013"/>
            <a:ext cx="6699250" cy="993775"/>
            <a:chOff x="1348" y="1770"/>
            <a:chExt cx="4266" cy="626"/>
          </a:xfrm>
        </p:grpSpPr>
        <p:pic>
          <p:nvPicPr>
            <p:cNvPr id="10255" name="角丸四角形吹き出し 5"/>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348" y="1770"/>
              <a:ext cx="4266" cy="6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56" name="Rectangle 838"/>
            <p:cNvSpPr>
              <a:spLocks noChangeArrowheads="1"/>
            </p:cNvSpPr>
            <p:nvPr/>
          </p:nvSpPr>
          <p:spPr bwMode="auto">
            <a:xfrm>
              <a:off x="1405" y="1821"/>
              <a:ext cx="4037" cy="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3200" b="1" dirty="0" smtClean="0">
                  <a:solidFill>
                    <a:srgbClr val="FFFFFF"/>
                  </a:solidFill>
                  <a:latin typeface="A-OTF 新ゴ Pro L" pitchFamily="34" charset="-128"/>
                  <a:ea typeface="A-OTF 新ゴ Pro L" pitchFamily="34" charset="-128"/>
                </a:rPr>
                <a:t>Ａ男は</a:t>
              </a:r>
              <a:r>
                <a:rPr lang="ja-JP" altLang="en-US" sz="3200" b="1" dirty="0">
                  <a:solidFill>
                    <a:srgbClr val="FFFFFF"/>
                  </a:solidFill>
                  <a:latin typeface="A-OTF 新ゴ Pro L" pitchFamily="34" charset="-128"/>
                  <a:ea typeface="A-OTF 新ゴ Pro L" pitchFamily="34" charset="-128"/>
                </a:rPr>
                <a:t>いつも■■で不正している！</a:t>
              </a:r>
            </a:p>
          </p:txBody>
        </p:sp>
      </p:grpSp>
      <p:pic>
        <p:nvPicPr>
          <p:cNvPr id="10247"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23875" y="1914525"/>
            <a:ext cx="715963"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7694613" y="3001963"/>
            <a:ext cx="887412"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0" descr="C:\Users\crestec\Desktop\平井作業フォルダ\CEC_2018年度用(捨てないで！)\ペープサート教材\ペープサート教材_イラスト集_Delivery\ペープサート教材_イラスト集\キャラ\小学校高学年男子\009_小学高学年男子A_哀しむ.png"/>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239838" y="4008438"/>
            <a:ext cx="1398587"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角丸四角形吹き出し 2"/>
          <p:cNvSpPr/>
          <p:nvPr/>
        </p:nvSpPr>
        <p:spPr>
          <a:xfrm>
            <a:off x="2876041" y="4584785"/>
            <a:ext cx="3271713" cy="683937"/>
          </a:xfrm>
          <a:prstGeom prst="wedgeRoundRectCallout">
            <a:avLst>
              <a:gd name="adj1" fmla="val -54321"/>
              <a:gd name="adj2" fmla="val 18378"/>
              <a:gd name="adj3" fmla="val 16667"/>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10253" name="正方形/長方形 1"/>
          <p:cNvSpPr>
            <a:spLocks noChangeArrowheads="1"/>
          </p:cNvSpPr>
          <p:nvPr/>
        </p:nvSpPr>
        <p:spPr bwMode="auto">
          <a:xfrm>
            <a:off x="2987675" y="4633913"/>
            <a:ext cx="30241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lang="ja-JP" altLang="en-US" sz="3200" b="1">
                <a:solidFill>
                  <a:srgbClr val="FFFFFF"/>
                </a:solidFill>
                <a:latin typeface="A-OTF 新ゴ Pro L" pitchFamily="34" charset="-128"/>
                <a:ea typeface="A-OTF 新ゴ Pro L" pitchFamily="34" charset="-128"/>
              </a:rPr>
              <a:t>　　　　・・・</a:t>
            </a:r>
            <a:endParaRPr lang="ja-JP" altLang="en-US" sz="3200"/>
          </a:p>
        </p:txBody>
      </p:sp>
      <p:sp>
        <p:nvSpPr>
          <p:cNvPr id="10254" name="正方形/長方形 1"/>
          <p:cNvSpPr>
            <a:spLocks noChangeArrowheads="1"/>
          </p:cNvSpPr>
          <p:nvPr/>
        </p:nvSpPr>
        <p:spPr bwMode="auto">
          <a:xfrm>
            <a:off x="2214563" y="4691063"/>
            <a:ext cx="10207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lang="ja-JP" altLang="en-US" sz="3200" b="1">
                <a:solidFill>
                  <a:srgbClr val="FFFFFF"/>
                </a:solidFill>
                <a:latin typeface="A-OTF 新ゴ Pro L" pitchFamily="34" charset="-128"/>
                <a:ea typeface="A-OTF 新ゴ Pro L" pitchFamily="34" charset="-128"/>
              </a:rPr>
              <a:t>　　　</a:t>
            </a:r>
            <a:r>
              <a:rPr lang="ja-JP" altLang="en-US" sz="3200" b="1">
                <a:latin typeface="A-OTF 新ゴ Pro L" pitchFamily="34" charset="-128"/>
                <a:ea typeface="A-OTF 新ゴ Pro L" pitchFamily="34" charset="-128"/>
              </a:rPr>
              <a:t>Ａ男</a:t>
            </a:r>
            <a:endParaRPr lang="ja-JP" alt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fade">
                                      <p:cBhvr>
                                        <p:cTn id="7" dur="500"/>
                                        <p:tgtEl>
                                          <p:spTgt spid="102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5"/>
                                        </p:tgtEl>
                                        <p:attrNameLst>
                                          <p:attrName>style.visibility</p:attrName>
                                        </p:attrNameLst>
                                      </p:cBhvr>
                                      <p:to>
                                        <p:strVal val="visible"/>
                                      </p:to>
                                    </p:set>
                                    <p:animEffect transition="in" filter="fade">
                                      <p:cBhvr>
                                        <p:cTn id="10" dur="500"/>
                                        <p:tgtEl>
                                          <p:spTgt spid="102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fade">
                                      <p:cBhvr>
                                        <p:cTn id="15" dur="500"/>
                                        <p:tgtEl>
                                          <p:spTgt spid="10246"/>
                                        </p:tgtEl>
                                      </p:cBhvr>
                                    </p:animEffect>
                                  </p:childTnLst>
                                </p:cTn>
                              </p:par>
                              <p:par>
                                <p:cTn id="16" presetID="10" presetClass="entr" presetSubtype="0" fill="hold" nodeType="withEffect">
                                  <p:stCondLst>
                                    <p:cond delay="0"/>
                                  </p:stCondLst>
                                  <p:childTnLst>
                                    <p:set>
                                      <p:cBhvr>
                                        <p:cTn id="17" dur="1" fill="hold">
                                          <p:stCondLst>
                                            <p:cond delay="0"/>
                                          </p:stCondLst>
                                        </p:cTn>
                                        <p:tgtEl>
                                          <p:spTgt spid="10248"/>
                                        </p:tgtEl>
                                        <p:attrNameLst>
                                          <p:attrName>style.visibility</p:attrName>
                                        </p:attrNameLst>
                                      </p:cBhvr>
                                      <p:to>
                                        <p:strVal val="visible"/>
                                      </p:to>
                                    </p:set>
                                    <p:animEffect transition="in" filter="fade">
                                      <p:cBhvr>
                                        <p:cTn id="18" dur="500"/>
                                        <p:tgtEl>
                                          <p:spTgt spid="1024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0249"/>
                                        </p:tgtEl>
                                        <p:attrNameLst>
                                          <p:attrName>style.visibility</p:attrName>
                                        </p:attrNameLst>
                                      </p:cBhvr>
                                      <p:to>
                                        <p:strVal val="visible"/>
                                      </p:to>
                                    </p:set>
                                    <p:animEffect transition="in" filter="fade">
                                      <p:cBhvr>
                                        <p:cTn id="23" dur="500"/>
                                        <p:tgtEl>
                                          <p:spTgt spid="1024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54"/>
                                        </p:tgtEl>
                                        <p:attrNameLst>
                                          <p:attrName>style.visibility</p:attrName>
                                        </p:attrNameLst>
                                      </p:cBhvr>
                                      <p:to>
                                        <p:strVal val="visible"/>
                                      </p:to>
                                    </p:set>
                                    <p:animEffect transition="in" filter="fade">
                                      <p:cBhvr>
                                        <p:cTn id="26" dur="500"/>
                                        <p:tgtEl>
                                          <p:spTgt spid="1025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253"/>
                                        </p:tgtEl>
                                        <p:attrNameLst>
                                          <p:attrName>style.visibility</p:attrName>
                                        </p:attrNameLst>
                                      </p:cBhvr>
                                      <p:to>
                                        <p:strVal val="visible"/>
                                      </p:to>
                                    </p:set>
                                    <p:animEffect transition="in" filter="fade">
                                      <p:cBhvr>
                                        <p:cTn id="29" dur="500"/>
                                        <p:tgtEl>
                                          <p:spTgt spid="10253"/>
                                        </p:tgtEl>
                                      </p:cBhvr>
                                    </p:animEffect>
                                  </p:childTnLst>
                                </p:cTn>
                              </p:par>
                              <p:par>
                                <p:cTn id="30" presetID="10" presetClass="entr" presetSubtype="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53" grpId="0"/>
      <p:bldP spid="102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③それぞれの立場で考えてみよう！</a:t>
              </a:r>
            </a:p>
          </p:txBody>
        </p:sp>
      </p:grpSp>
      <p:sp>
        <p:nvSpPr>
          <p:cNvPr id="16" name="正方形/長方形 15"/>
          <p:cNvSpPr/>
          <p:nvPr/>
        </p:nvSpPr>
        <p:spPr>
          <a:xfrm>
            <a:off x="251520" y="1190357"/>
            <a:ext cx="8928992" cy="5262979"/>
          </a:xfrm>
          <a:prstGeom prst="rect">
            <a:avLst/>
          </a:prstGeom>
          <a:noFill/>
        </p:spPr>
        <p:txBody>
          <a:bodyPr>
            <a:spAutoFit/>
          </a:bodyPr>
          <a:lstStyle/>
          <a:p>
            <a:pPr eaLnBrk="1" hangingPunct="1">
              <a:buSzPct val="100000"/>
              <a:defRPr/>
            </a:pP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書き込んだ側</a:t>
            </a: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書き込む前に何を考えるといい　</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ja-JP" altLang="en-US" sz="4800" dirty="0">
                <a:ln w="0"/>
                <a:effectLst>
                  <a:outerShdw blurRad="38100" dist="19050" dir="2700000" algn="tl" rotWithShape="0">
                    <a:schemeClr val="dk1">
                      <a:alpha val="40000"/>
                    </a:schemeClr>
                  </a:outerShdw>
                </a:effectLst>
              </a:rPr>
              <a:t>　でしょうか？</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書き込まれた側</a:t>
            </a: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書き込まれて嫌な思いをしたら、</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ja-JP" altLang="en-US" sz="4800" dirty="0">
                <a:ln w="0"/>
                <a:effectLst>
                  <a:outerShdw blurRad="38100" dist="19050" dir="2700000" algn="tl" rotWithShape="0">
                    <a:schemeClr val="dk1">
                      <a:alpha val="40000"/>
                    </a:schemeClr>
                  </a:outerShdw>
                </a:effectLst>
              </a:rPr>
              <a:t>　どのように対処したらよいでしょ</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ja-JP" altLang="en-US" sz="4800" dirty="0">
                <a:ln w="0"/>
                <a:effectLst>
                  <a:outerShdw blurRad="38100" dist="19050" dir="2700000" algn="tl" rotWithShape="0">
                    <a:schemeClr val="dk1">
                      <a:alpha val="40000"/>
                    </a:schemeClr>
                  </a:outerShdw>
                </a:effectLst>
              </a:rPr>
              <a:t>　うか？</a:t>
            </a:r>
          </a:p>
        </p:txBody>
      </p:sp>
      <p:sp>
        <p:nvSpPr>
          <p:cNvPr id="11269" name="テキスト ボックス 7"/>
          <p:cNvSpPr txBox="1">
            <a:spLocks noChangeArrowheads="1"/>
          </p:cNvSpPr>
          <p:nvPr/>
        </p:nvSpPr>
        <p:spPr bwMode="auto">
          <a:xfrm>
            <a:off x="80963" y="2000250"/>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
        <p:nvSpPr>
          <p:cNvPr id="11270" name="テキスト ボックス 8"/>
          <p:cNvSpPr txBox="1">
            <a:spLocks noChangeArrowheads="1"/>
          </p:cNvSpPr>
          <p:nvPr/>
        </p:nvSpPr>
        <p:spPr bwMode="auto">
          <a:xfrm>
            <a:off x="82550" y="4227513"/>
            <a:ext cx="601663"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④書き込む前に考えること</a:t>
              </a:r>
            </a:p>
          </p:txBody>
        </p:sp>
      </p:grpSp>
      <p:sp>
        <p:nvSpPr>
          <p:cNvPr id="16" name="テキスト ボックス 4"/>
          <p:cNvSpPr>
            <a:spLocks noChangeArrowheads="1"/>
          </p:cNvSpPr>
          <p:nvPr/>
        </p:nvSpPr>
        <p:spPr bwMode="auto">
          <a:xfrm>
            <a:off x="107504" y="836712"/>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１．批判意見ですか？誹謗中傷ですか？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正義感から書き込んだとしても、相手の人格を否定する書き込みは誹謗中傷です。</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２．自分を名乗って投稿できる内容ですか？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匿名だからという理由で、攻撃的な内容を書き込んではいけません。</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３．一瞬の怒りにまかせて書き込んでいませんか？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怒りの「はけ口」として書き込んではいけません。</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４．相手の個人情報が入っていません</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個人が特定できる内容は、相手のプライバシーを侵害しています。</a:t>
            </a:r>
            <a:endPar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ja-JP" altLang="en-US" sz="3200" dirty="0" smtClean="0">
              <a:effectLst>
                <a:outerShdw blurRad="38100" dist="38100" dir="2700000" algn="tl">
                  <a:srgbClr val="C0C0C0"/>
                </a:outerShdw>
              </a:effectLst>
              <a:latin typeface="A-OTF 新ゴ Pro L" pitchFamily="34" charset="-128"/>
              <a:ea typeface="A-OTF 新ゴ Pro L"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animEffect transition="in" filter="fade">
                                      <p:cBhvr>
                                        <p:cTn id="31" dur="500"/>
                                        <p:tgtEl>
                                          <p:spTgt spid="16">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xEl>
                                              <p:pRg st="7" end="7"/>
                                            </p:txEl>
                                          </p:spTgt>
                                        </p:tgtEl>
                                        <p:attrNameLst>
                                          <p:attrName>style.visibility</p:attrName>
                                        </p:attrNameLst>
                                      </p:cBhvr>
                                      <p:to>
                                        <p:strVal val="visible"/>
                                      </p:to>
                                    </p:set>
                                    <p:animEffect transition="in" filter="fade">
                                      <p:cBhvr>
                                        <p:cTn id="34"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⑤書き込まれた側の対処法</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１．信頼できる大人に相談する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不安や悩みをひとりでかかえないで、先生や保護者、専門窓口に相談しましょう。</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２．書き込みを「見えなくする」設定をする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書き込みの非表示（ミュート</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や、つながり自体を断つ機能（ブロック）などで、見えなくしましょう。</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３．書き込みの削除を依頼する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先生や保護者</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に伝えて、</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書き込まれた内容の</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削除方法を相談して</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みましょう。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16" name="テキスト ボックス 4"/>
          <p:cNvSpPr>
            <a:spLocks noChangeArrowheads="1"/>
          </p:cNvSpPr>
          <p:nvPr/>
        </p:nvSpPr>
        <p:spPr bwMode="auto">
          <a:xfrm>
            <a:off x="251520" y="831850"/>
            <a:ext cx="8424863"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１．匿名で書き込んだとしても、サーバのログ</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（履歴）などにより書き込んだ人を特定できます</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被害者からの情報開示請求により、発信者を特定できます。自分の書き込みに責任をもちましょう。</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２．被害者の訴えにより、</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法律</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で罪に問われる場合　</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があります</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他人を傷つける乱暴な書き込みは、侮辱罪、名誉棄損罪、岐阜県迷惑行為防止条例違反などに該当する場合があります。</a:t>
            </a:r>
          </a:p>
        </p:txBody>
      </p:sp>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a:latin typeface="HGP創英角ｺﾞｼｯｸUB" panose="020B0900000000000000" pitchFamily="50" charset="-128"/>
                <a:ea typeface="HGP創英角ｺﾞｼｯｸUB" panose="020B0900000000000000"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5363" name="正方形/長方形 2"/>
          <p:cNvGrpSpPr>
            <a:grpSpLocks/>
          </p:cNvGrpSpPr>
          <p:nvPr/>
        </p:nvGrpSpPr>
        <p:grpSpPr bwMode="auto">
          <a:xfrm>
            <a:off x="-30163" y="-30163"/>
            <a:ext cx="9240838" cy="1226915"/>
            <a:chOff x="-19" y="-19"/>
            <a:chExt cx="5821" cy="914"/>
          </a:xfrm>
        </p:grpSpPr>
        <p:pic>
          <p:nvPicPr>
            <p:cNvPr id="15366"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2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⑦新型コロナウイルス</a:t>
              </a:r>
              <a:r>
                <a:rPr lang="ja-JP" altLang="en-US" sz="32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の</a:t>
              </a:r>
              <a:r>
                <a:rPr lang="ja-JP" altLang="en-US" sz="32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感染者等に対する偏見や　</a:t>
              </a:r>
              <a:endParaRPr lang="en-US" altLang="ja-JP" sz="32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a:p>
              <a:pPr eaLnBrk="1" hangingPunct="1">
                <a:buSzPct val="100000"/>
                <a:defRPr/>
              </a:pPr>
              <a:r>
                <a:rPr lang="ja-JP" altLang="en-US" sz="32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a:t>
              </a:r>
              <a:r>
                <a:rPr lang="ja-JP" altLang="en-US" sz="32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差別などの書き込み禁止</a:t>
              </a:r>
            </a:p>
          </p:txBody>
        </p:sp>
      </p:grpSp>
      <p:sp>
        <p:nvSpPr>
          <p:cNvPr id="16" name="テキスト ボックス 4"/>
          <p:cNvSpPr>
            <a:spLocks noChangeArrowheads="1"/>
          </p:cNvSpPr>
          <p:nvPr/>
        </p:nvSpPr>
        <p:spPr bwMode="auto">
          <a:xfrm>
            <a:off x="0" y="1052736"/>
            <a:ext cx="9143999" cy="41063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１．感染した方や濃厚接触した方などをＳＮＳ等</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で詮索しない</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２．感染した方や感染した方が所属する学校・会</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社等について、ＳＮＳ等で誹謗中傷しない</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３．治療にあたる医療従事者や社会機能の維持に　</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あたる方とその家族等に対して、ＳＮＳ等で誹</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謗中傷しない</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7" name="テキスト ボックス 4"/>
          <p:cNvSpPr>
            <a:spLocks noChangeArrowheads="1"/>
          </p:cNvSpPr>
          <p:nvPr/>
        </p:nvSpPr>
        <p:spPr bwMode="auto">
          <a:xfrm>
            <a:off x="107505" y="4509119"/>
            <a:ext cx="8928992" cy="1879501"/>
          </a:xfrm>
          <a:prstGeom prst="rect">
            <a:avLst/>
          </a:prstGeom>
          <a:solidFill>
            <a:srgbClr val="002060"/>
          </a:solidFill>
          <a:ln>
            <a:noFill/>
          </a:ln>
          <a:effec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新型コロナウイルスには</a:t>
            </a:r>
            <a:r>
              <a:rPr lang="ja-JP" altLang="en-US" sz="2800" u="sng" dirty="0" smtClean="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誰もが感染する</a:t>
            </a:r>
            <a:r>
              <a:rPr lang="ja-JP" altLang="en-US" sz="2800" dirty="0" smtClean="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可能性があります。学校やクラスの中で感染することは悪いことだという雰囲気にならないよう、感染について正しく理解しましょう。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animEffect transition="in" filter="fade">
                                      <p:cBhvr>
                                        <p:cTn id="29" dur="500"/>
                                        <p:tgtEl>
                                          <p:spTgt spid="16">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5363" name="正方形/長方形 2"/>
          <p:cNvGrpSpPr>
            <a:grpSpLocks/>
          </p:cNvGrpSpPr>
          <p:nvPr/>
        </p:nvGrpSpPr>
        <p:grpSpPr bwMode="auto">
          <a:xfrm>
            <a:off x="-30163" y="-30163"/>
            <a:ext cx="9240838" cy="866875"/>
            <a:chOff x="-19" y="-19"/>
            <a:chExt cx="5821" cy="914"/>
          </a:xfrm>
        </p:grpSpPr>
        <p:pic>
          <p:nvPicPr>
            <p:cNvPr id="15366"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⑧ストップ「コロナ・ハラスメント宣言」</a:t>
              </a:r>
            </a:p>
          </p:txBody>
        </p:sp>
      </p:grpSp>
      <p:pic>
        <p:nvPicPr>
          <p:cNvPr id="2" name="図 1"/>
          <p:cNvPicPr>
            <a:picLocks noChangeAspect="1"/>
          </p:cNvPicPr>
          <p:nvPr/>
        </p:nvPicPr>
        <p:blipFill>
          <a:blip r:embed="rId3"/>
          <a:stretch>
            <a:fillRect/>
          </a:stretch>
        </p:blipFill>
        <p:spPr>
          <a:xfrm>
            <a:off x="504967" y="768030"/>
            <a:ext cx="8243497" cy="6049576"/>
          </a:xfrm>
          <a:prstGeom prst="rect">
            <a:avLst/>
          </a:prstGeom>
          <a:ln>
            <a:solidFill>
              <a:schemeClr val="tx1"/>
            </a:solidFill>
          </a:ln>
        </p:spPr>
      </p:pic>
      <p:sp>
        <p:nvSpPr>
          <p:cNvPr id="7" name="テキスト ボックス 4"/>
          <p:cNvSpPr>
            <a:spLocks noChangeArrowheads="1"/>
          </p:cNvSpPr>
          <p:nvPr/>
        </p:nvSpPr>
        <p:spPr bwMode="auto">
          <a:xfrm>
            <a:off x="508488" y="5628807"/>
            <a:ext cx="6167304" cy="1188799"/>
          </a:xfrm>
          <a:prstGeom prst="rect">
            <a:avLst/>
          </a:prstGeom>
          <a:solidFill>
            <a:schemeClr val="tx1"/>
          </a:solidFill>
          <a:ln>
            <a:noFill/>
          </a:ln>
          <a:effec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400" dirty="0">
                <a:solidFill>
                  <a:schemeClr val="bg1"/>
                </a:solidFill>
                <a:latin typeface="ＭＳ Ｐゴシック" panose="020B0600070205080204" pitchFamily="50" charset="-128"/>
              </a:rPr>
              <a:t>令和２年９月</a:t>
            </a:r>
            <a:r>
              <a:rPr lang="ja-JP" altLang="en-US" sz="2400" dirty="0" smtClean="0">
                <a:solidFill>
                  <a:schemeClr val="bg1"/>
                </a:solidFill>
                <a:latin typeface="ＭＳ Ｐゴシック" panose="020B0600070205080204" pitchFamily="50" charset="-128"/>
              </a:rPr>
              <a:t>１日、</a:t>
            </a:r>
            <a:r>
              <a:rPr lang="ja-JP" altLang="en-US" sz="2400" dirty="0" smtClean="0">
                <a:solidFill>
                  <a:schemeClr val="bg1"/>
                </a:solidFill>
                <a:latin typeface="ＭＳ Ｐゴシック" panose="020B0600070205080204" pitchFamily="50" charset="-128"/>
                <a:ea typeface="A-OTF 新ゴ Pro L" pitchFamily="34" charset="-128"/>
              </a:rPr>
              <a:t>岐阜県知事と４２市町村長の</a:t>
            </a:r>
            <a:r>
              <a:rPr lang="ja-JP" altLang="en-US" sz="2400" dirty="0">
                <a:solidFill>
                  <a:schemeClr val="bg1"/>
                </a:solidFill>
                <a:latin typeface="ＭＳ Ｐゴシック" panose="020B0600070205080204" pitchFamily="50" charset="-128"/>
                <a:ea typeface="A-OTF 新ゴ Pro L" pitchFamily="34" charset="-128"/>
              </a:rPr>
              <a:t>連名で「ストップ</a:t>
            </a:r>
            <a:r>
              <a:rPr lang="en-US" altLang="ja-JP" sz="2400" dirty="0">
                <a:solidFill>
                  <a:schemeClr val="bg1"/>
                </a:solidFill>
                <a:latin typeface="ＭＳ Ｐゴシック" panose="020B0600070205080204" pitchFamily="50" charset="-128"/>
                <a:ea typeface="A-OTF 新ゴ Pro L" pitchFamily="34" charset="-128"/>
              </a:rPr>
              <a:t>『</a:t>
            </a:r>
            <a:r>
              <a:rPr lang="ja-JP" altLang="en-US" sz="2400" dirty="0">
                <a:solidFill>
                  <a:schemeClr val="bg1"/>
                </a:solidFill>
                <a:latin typeface="ＭＳ Ｐゴシック" panose="020B0600070205080204" pitchFamily="50" charset="-128"/>
                <a:ea typeface="A-OTF 新ゴ Pro L" pitchFamily="34" charset="-128"/>
              </a:rPr>
              <a:t>コロナ・ハラスメント</a:t>
            </a:r>
            <a:r>
              <a:rPr lang="en-US" altLang="ja-JP" sz="2400" dirty="0">
                <a:solidFill>
                  <a:schemeClr val="bg1"/>
                </a:solidFill>
                <a:latin typeface="ＭＳ Ｐゴシック" panose="020B0600070205080204" pitchFamily="50" charset="-128"/>
                <a:ea typeface="A-OTF 新ゴ Pro L" pitchFamily="34" charset="-128"/>
              </a:rPr>
              <a:t>』</a:t>
            </a:r>
            <a:r>
              <a:rPr lang="ja-JP" altLang="en-US" sz="2400" dirty="0">
                <a:solidFill>
                  <a:schemeClr val="bg1"/>
                </a:solidFill>
                <a:latin typeface="ＭＳ Ｐゴシック" panose="020B0600070205080204" pitchFamily="50" charset="-128"/>
                <a:ea typeface="A-OTF 新ゴ Pro L" pitchFamily="34" charset="-128"/>
              </a:rPr>
              <a:t>宣言</a:t>
            </a:r>
            <a:r>
              <a:rPr lang="ja-JP" altLang="en-US" sz="2400" dirty="0" smtClean="0">
                <a:solidFill>
                  <a:schemeClr val="bg1"/>
                </a:solidFill>
                <a:latin typeface="ＭＳ Ｐゴシック" panose="020B0600070205080204" pitchFamily="50" charset="-128"/>
                <a:ea typeface="A-OTF 新ゴ Pro L" pitchFamily="34" charset="-128"/>
              </a:rPr>
              <a:t>」を発表</a:t>
            </a:r>
            <a:endParaRPr lang="en-US" altLang="ja-JP" sz="2400" dirty="0" smtClean="0">
              <a:solidFill>
                <a:schemeClr val="bg1"/>
              </a:solidFill>
              <a:latin typeface="ＭＳ Ｐゴシック" panose="020B0600070205080204" pitchFamily="50" charset="-128"/>
              <a:ea typeface="A-OTF 新ゴ Pro L" pitchFamily="34" charset="-128"/>
            </a:endParaRPr>
          </a:p>
        </p:txBody>
      </p:sp>
    </p:spTree>
    <p:extLst>
      <p:ext uri="{BB962C8B-B14F-4D97-AF65-F5344CB8AC3E}">
        <p14:creationId xmlns:p14="http://schemas.microsoft.com/office/powerpoint/2010/main" val="42904807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ies>
</file>